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71"/>
  </p:notesMasterIdLst>
  <p:sldIdLst>
    <p:sldId id="325"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91" r:id="rId23"/>
    <p:sldId id="277" r:id="rId24"/>
    <p:sldId id="278" r:id="rId25"/>
    <p:sldId id="279" r:id="rId26"/>
    <p:sldId id="280" r:id="rId27"/>
    <p:sldId id="281" r:id="rId28"/>
    <p:sldId id="282" r:id="rId29"/>
    <p:sldId id="283" r:id="rId30"/>
    <p:sldId id="284" r:id="rId31"/>
    <p:sldId id="286" r:id="rId32"/>
    <p:sldId id="287" r:id="rId33"/>
    <p:sldId id="323" r:id="rId34"/>
    <p:sldId id="285" r:id="rId35"/>
    <p:sldId id="288" r:id="rId36"/>
    <p:sldId id="289" r:id="rId37"/>
    <p:sldId id="290"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24" r:id="rId52"/>
    <p:sldId id="305" r:id="rId53"/>
    <p:sldId id="306" r:id="rId54"/>
    <p:sldId id="307" r:id="rId55"/>
    <p:sldId id="308" r:id="rId56"/>
    <p:sldId id="309" r:id="rId57"/>
    <p:sldId id="310" r:id="rId58"/>
    <p:sldId id="311" r:id="rId59"/>
    <p:sldId id="312" r:id="rId60"/>
    <p:sldId id="313" r:id="rId61"/>
    <p:sldId id="314" r:id="rId62"/>
    <p:sldId id="315" r:id="rId63"/>
    <p:sldId id="316" r:id="rId64"/>
    <p:sldId id="317" r:id="rId65"/>
    <p:sldId id="318" r:id="rId66"/>
    <p:sldId id="319" r:id="rId67"/>
    <p:sldId id="320" r:id="rId68"/>
    <p:sldId id="321" r:id="rId69"/>
    <p:sldId id="322" r:id="rId70"/>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8897" autoAdjust="0"/>
    <p:restoredTop sz="94660"/>
  </p:normalViewPr>
  <p:slideViewPr>
    <p:cSldViewPr>
      <p:cViewPr varScale="1">
        <p:scale>
          <a:sx n="74" d="100"/>
          <a:sy n="74" d="100"/>
        </p:scale>
        <p:origin x="228" y="54"/>
      </p:cViewPr>
      <p:guideLst>
        <p:guide orient="horz" pos="2160"/>
        <p:guide pos="2880"/>
      </p:guideLst>
    </p:cSldViewPr>
  </p:slideViewPr>
  <p:notesTextViewPr>
    <p:cViewPr>
      <p:scale>
        <a:sx n="1" d="1"/>
        <a:sy n="1" d="1"/>
      </p:scale>
      <p:origin x="0" y="0"/>
    </p:cViewPr>
  </p:notesTextViewPr>
  <p:sorterViewPr>
    <p:cViewPr>
      <p:scale>
        <a:sx n="100" d="100"/>
        <a:sy n="100" d="100"/>
      </p:scale>
      <p:origin x="0" y="5742"/>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5E1BC8-68B9-4FF4-934D-45CCC4388E13}" type="doc">
      <dgm:prSet loTypeId="urn:microsoft.com/office/officeart/2005/8/layout/hList6" loCatId="list" qsTypeId="urn:microsoft.com/office/officeart/2005/8/quickstyle/simple1" qsCatId="simple" csTypeId="urn:microsoft.com/office/officeart/2005/8/colors/accent1_2" csCatId="accent1" phldr="0"/>
      <dgm:spPr/>
      <dgm:t>
        <a:bodyPr/>
        <a:lstStyle/>
        <a:p>
          <a:pPr rtl="1"/>
          <a:endParaRPr lang="fa-IR"/>
        </a:p>
      </dgm:t>
    </dgm:pt>
    <dgm:pt modelId="{821697BD-5CFA-4A26-AB5F-F79B360F9279}">
      <dgm:prSet phldrT="[Text]" phldr="1"/>
      <dgm:spPr/>
      <dgm:t>
        <a:bodyPr/>
        <a:lstStyle/>
        <a:p>
          <a:pPr rtl="1"/>
          <a:endParaRPr lang="fa-IR"/>
        </a:p>
      </dgm:t>
    </dgm:pt>
    <dgm:pt modelId="{EBE64761-89B9-46B6-9A0B-D6FA813512E6}" type="parTrans" cxnId="{073A8054-FF0B-4547-9F5E-DBF5D00990C4}">
      <dgm:prSet/>
      <dgm:spPr/>
      <dgm:t>
        <a:bodyPr/>
        <a:lstStyle/>
        <a:p>
          <a:pPr rtl="1"/>
          <a:endParaRPr lang="fa-IR"/>
        </a:p>
      </dgm:t>
    </dgm:pt>
    <dgm:pt modelId="{4DE6EB99-6523-403F-8B67-A86B4BB75EA5}" type="sibTrans" cxnId="{073A8054-FF0B-4547-9F5E-DBF5D00990C4}">
      <dgm:prSet/>
      <dgm:spPr/>
      <dgm:t>
        <a:bodyPr/>
        <a:lstStyle/>
        <a:p>
          <a:pPr rtl="1"/>
          <a:endParaRPr lang="fa-IR"/>
        </a:p>
      </dgm:t>
    </dgm:pt>
    <dgm:pt modelId="{156AC3C8-6236-4BBF-A3E6-FC4B1275C672}">
      <dgm:prSet phldrT="[Text]" phldr="1"/>
      <dgm:spPr/>
      <dgm:t>
        <a:bodyPr/>
        <a:lstStyle/>
        <a:p>
          <a:pPr rtl="1"/>
          <a:endParaRPr lang="fa-IR"/>
        </a:p>
      </dgm:t>
    </dgm:pt>
    <dgm:pt modelId="{6DC46E25-893B-43B7-96E6-61FB1FFCF8C9}" type="parTrans" cxnId="{9A9F948C-4FF3-4737-A43A-D8BC0CF5473D}">
      <dgm:prSet/>
      <dgm:spPr/>
      <dgm:t>
        <a:bodyPr/>
        <a:lstStyle/>
        <a:p>
          <a:pPr rtl="1"/>
          <a:endParaRPr lang="fa-IR"/>
        </a:p>
      </dgm:t>
    </dgm:pt>
    <dgm:pt modelId="{5650218A-7BE9-408A-AA41-AB552D0252E1}" type="sibTrans" cxnId="{9A9F948C-4FF3-4737-A43A-D8BC0CF5473D}">
      <dgm:prSet/>
      <dgm:spPr/>
      <dgm:t>
        <a:bodyPr/>
        <a:lstStyle/>
        <a:p>
          <a:pPr rtl="1"/>
          <a:endParaRPr lang="fa-IR"/>
        </a:p>
      </dgm:t>
    </dgm:pt>
    <dgm:pt modelId="{A168F262-EDAA-475F-B003-963AC586B63B}">
      <dgm:prSet phldrT="[Text]" phldr="1"/>
      <dgm:spPr/>
      <dgm:t>
        <a:bodyPr/>
        <a:lstStyle/>
        <a:p>
          <a:pPr rtl="1"/>
          <a:endParaRPr lang="fa-IR"/>
        </a:p>
      </dgm:t>
    </dgm:pt>
    <dgm:pt modelId="{81205EF4-0B50-4C82-821B-737304CA1C37}" type="parTrans" cxnId="{B5B84D81-DA78-4F75-9D11-0F3BC3DDFB91}">
      <dgm:prSet/>
      <dgm:spPr/>
      <dgm:t>
        <a:bodyPr/>
        <a:lstStyle/>
        <a:p>
          <a:pPr rtl="1"/>
          <a:endParaRPr lang="fa-IR"/>
        </a:p>
      </dgm:t>
    </dgm:pt>
    <dgm:pt modelId="{DE825B3C-ED06-4FA5-9881-F11D2943A824}" type="sibTrans" cxnId="{B5B84D81-DA78-4F75-9D11-0F3BC3DDFB91}">
      <dgm:prSet/>
      <dgm:spPr/>
      <dgm:t>
        <a:bodyPr/>
        <a:lstStyle/>
        <a:p>
          <a:pPr rtl="1"/>
          <a:endParaRPr lang="fa-IR"/>
        </a:p>
      </dgm:t>
    </dgm:pt>
    <dgm:pt modelId="{A680C767-072E-43CC-94A6-5937B3183595}">
      <dgm:prSet phldrT="[Text]" phldr="1"/>
      <dgm:spPr/>
      <dgm:t>
        <a:bodyPr/>
        <a:lstStyle/>
        <a:p>
          <a:pPr rtl="1"/>
          <a:endParaRPr lang="fa-IR"/>
        </a:p>
      </dgm:t>
    </dgm:pt>
    <dgm:pt modelId="{03C89903-60E1-4630-87C2-80241ADCBF24}" type="parTrans" cxnId="{A18465A0-7246-4CFB-BE48-03E1060369ED}">
      <dgm:prSet/>
      <dgm:spPr/>
      <dgm:t>
        <a:bodyPr/>
        <a:lstStyle/>
        <a:p>
          <a:pPr rtl="1"/>
          <a:endParaRPr lang="fa-IR"/>
        </a:p>
      </dgm:t>
    </dgm:pt>
    <dgm:pt modelId="{7B677D5C-BAB4-41E1-AF93-84C0AABB19FA}" type="sibTrans" cxnId="{A18465A0-7246-4CFB-BE48-03E1060369ED}">
      <dgm:prSet/>
      <dgm:spPr/>
      <dgm:t>
        <a:bodyPr/>
        <a:lstStyle/>
        <a:p>
          <a:pPr rtl="1"/>
          <a:endParaRPr lang="fa-IR"/>
        </a:p>
      </dgm:t>
    </dgm:pt>
    <dgm:pt modelId="{60BE6F7D-D3D2-4149-958F-78C90CE99D0F}">
      <dgm:prSet phldrT="[Text]" phldr="1"/>
      <dgm:spPr/>
      <dgm:t>
        <a:bodyPr/>
        <a:lstStyle/>
        <a:p>
          <a:pPr rtl="1"/>
          <a:endParaRPr lang="fa-IR"/>
        </a:p>
      </dgm:t>
    </dgm:pt>
    <dgm:pt modelId="{9AB5C86A-BAB5-47DE-8A48-D78021257EDA}" type="parTrans" cxnId="{2EB6DA6E-786C-4A6F-AAC8-E193DF43810A}">
      <dgm:prSet/>
      <dgm:spPr/>
      <dgm:t>
        <a:bodyPr/>
        <a:lstStyle/>
        <a:p>
          <a:pPr rtl="1"/>
          <a:endParaRPr lang="fa-IR"/>
        </a:p>
      </dgm:t>
    </dgm:pt>
    <dgm:pt modelId="{954D195E-F6C8-415E-8EE1-E64222BF35A3}" type="sibTrans" cxnId="{2EB6DA6E-786C-4A6F-AAC8-E193DF43810A}">
      <dgm:prSet/>
      <dgm:spPr/>
      <dgm:t>
        <a:bodyPr/>
        <a:lstStyle/>
        <a:p>
          <a:pPr rtl="1"/>
          <a:endParaRPr lang="fa-IR"/>
        </a:p>
      </dgm:t>
    </dgm:pt>
    <dgm:pt modelId="{C858DF7F-D384-4BAF-8037-0888CB384BEA}">
      <dgm:prSet phldrT="[Text]" phldr="1"/>
      <dgm:spPr/>
      <dgm:t>
        <a:bodyPr/>
        <a:lstStyle/>
        <a:p>
          <a:pPr rtl="1"/>
          <a:endParaRPr lang="fa-IR"/>
        </a:p>
      </dgm:t>
    </dgm:pt>
    <dgm:pt modelId="{2C74F3FC-9137-4584-B249-FEB2FA9CA5AB}" type="parTrans" cxnId="{08D25743-CA24-4FFB-9996-A25315F72FF0}">
      <dgm:prSet/>
      <dgm:spPr/>
      <dgm:t>
        <a:bodyPr/>
        <a:lstStyle/>
        <a:p>
          <a:pPr rtl="1"/>
          <a:endParaRPr lang="fa-IR"/>
        </a:p>
      </dgm:t>
    </dgm:pt>
    <dgm:pt modelId="{E3A7DF7E-913A-4698-ACCA-15B819CFA489}" type="sibTrans" cxnId="{08D25743-CA24-4FFB-9996-A25315F72FF0}">
      <dgm:prSet/>
      <dgm:spPr/>
      <dgm:t>
        <a:bodyPr/>
        <a:lstStyle/>
        <a:p>
          <a:pPr rtl="1"/>
          <a:endParaRPr lang="fa-IR"/>
        </a:p>
      </dgm:t>
    </dgm:pt>
    <dgm:pt modelId="{A64AAEBB-033C-4D77-8318-423A9A220261}">
      <dgm:prSet phldrT="[Text]" phldr="1"/>
      <dgm:spPr/>
      <dgm:t>
        <a:bodyPr/>
        <a:lstStyle/>
        <a:p>
          <a:pPr rtl="1"/>
          <a:endParaRPr lang="fa-IR"/>
        </a:p>
      </dgm:t>
    </dgm:pt>
    <dgm:pt modelId="{CE7E4FFD-17AA-493A-A83F-AB9F47631B93}" type="parTrans" cxnId="{31206667-066A-4EDC-8F88-3458ED581AEB}">
      <dgm:prSet/>
      <dgm:spPr/>
      <dgm:t>
        <a:bodyPr/>
        <a:lstStyle/>
        <a:p>
          <a:pPr rtl="1"/>
          <a:endParaRPr lang="fa-IR"/>
        </a:p>
      </dgm:t>
    </dgm:pt>
    <dgm:pt modelId="{8302994F-86B5-4E33-B33D-7B96199F357E}" type="sibTrans" cxnId="{31206667-066A-4EDC-8F88-3458ED581AEB}">
      <dgm:prSet/>
      <dgm:spPr/>
      <dgm:t>
        <a:bodyPr/>
        <a:lstStyle/>
        <a:p>
          <a:pPr rtl="1"/>
          <a:endParaRPr lang="fa-IR"/>
        </a:p>
      </dgm:t>
    </dgm:pt>
    <dgm:pt modelId="{01652FAF-A56A-40D9-9254-49E96126A1A8}">
      <dgm:prSet phldrT="[Text]" phldr="1"/>
      <dgm:spPr/>
      <dgm:t>
        <a:bodyPr/>
        <a:lstStyle/>
        <a:p>
          <a:pPr rtl="1"/>
          <a:endParaRPr lang="fa-IR"/>
        </a:p>
      </dgm:t>
    </dgm:pt>
    <dgm:pt modelId="{A75603C0-0682-4403-8EAD-A3854DD9246A}" type="parTrans" cxnId="{5375317A-BEA7-4D95-99F4-6C8EA1179A23}">
      <dgm:prSet/>
      <dgm:spPr/>
      <dgm:t>
        <a:bodyPr/>
        <a:lstStyle/>
        <a:p>
          <a:pPr rtl="1"/>
          <a:endParaRPr lang="fa-IR"/>
        </a:p>
      </dgm:t>
    </dgm:pt>
    <dgm:pt modelId="{2AE4253E-AE35-4956-82A0-149F5FD99204}" type="sibTrans" cxnId="{5375317A-BEA7-4D95-99F4-6C8EA1179A23}">
      <dgm:prSet/>
      <dgm:spPr/>
      <dgm:t>
        <a:bodyPr/>
        <a:lstStyle/>
        <a:p>
          <a:pPr rtl="1"/>
          <a:endParaRPr lang="fa-IR"/>
        </a:p>
      </dgm:t>
    </dgm:pt>
    <dgm:pt modelId="{ABD08257-A54A-4A35-A2EF-96FA8DA50FAA}">
      <dgm:prSet phldrT="[Text]" phldr="1"/>
      <dgm:spPr/>
      <dgm:t>
        <a:bodyPr/>
        <a:lstStyle/>
        <a:p>
          <a:pPr rtl="1"/>
          <a:endParaRPr lang="fa-IR"/>
        </a:p>
      </dgm:t>
    </dgm:pt>
    <dgm:pt modelId="{F2ABE33B-85F8-4F8C-8847-790B176DBB3B}" type="parTrans" cxnId="{4CB02F35-0584-45F5-BBC6-7D5EF7A678C7}">
      <dgm:prSet/>
      <dgm:spPr/>
      <dgm:t>
        <a:bodyPr/>
        <a:lstStyle/>
        <a:p>
          <a:pPr rtl="1"/>
          <a:endParaRPr lang="fa-IR"/>
        </a:p>
      </dgm:t>
    </dgm:pt>
    <dgm:pt modelId="{21BB122A-B024-466C-9494-ABA62DE49CBF}" type="sibTrans" cxnId="{4CB02F35-0584-45F5-BBC6-7D5EF7A678C7}">
      <dgm:prSet/>
      <dgm:spPr/>
      <dgm:t>
        <a:bodyPr/>
        <a:lstStyle/>
        <a:p>
          <a:pPr rtl="1"/>
          <a:endParaRPr lang="fa-IR"/>
        </a:p>
      </dgm:t>
    </dgm:pt>
    <dgm:pt modelId="{D0BC4741-5908-4203-A3A2-F31C0A3E3B7A}" type="pres">
      <dgm:prSet presAssocID="{805E1BC8-68B9-4FF4-934D-45CCC4388E13}" presName="Name0" presStyleCnt="0">
        <dgm:presLayoutVars>
          <dgm:dir/>
          <dgm:resizeHandles val="exact"/>
        </dgm:presLayoutVars>
      </dgm:prSet>
      <dgm:spPr/>
      <dgm:t>
        <a:bodyPr/>
        <a:lstStyle/>
        <a:p>
          <a:pPr rtl="1"/>
          <a:endParaRPr lang="fa-IR"/>
        </a:p>
      </dgm:t>
    </dgm:pt>
    <dgm:pt modelId="{1E88661A-1905-49CA-B8E5-8658058164F4}" type="pres">
      <dgm:prSet presAssocID="{821697BD-5CFA-4A26-AB5F-F79B360F9279}" presName="node" presStyleLbl="node1" presStyleIdx="0" presStyleCnt="3">
        <dgm:presLayoutVars>
          <dgm:bulletEnabled val="1"/>
        </dgm:presLayoutVars>
      </dgm:prSet>
      <dgm:spPr/>
      <dgm:t>
        <a:bodyPr/>
        <a:lstStyle/>
        <a:p>
          <a:pPr rtl="1"/>
          <a:endParaRPr lang="fa-IR"/>
        </a:p>
      </dgm:t>
    </dgm:pt>
    <dgm:pt modelId="{C85408F7-DD51-4745-B573-7EACB0DBEDBE}" type="pres">
      <dgm:prSet presAssocID="{4DE6EB99-6523-403F-8B67-A86B4BB75EA5}" presName="sibTrans" presStyleCnt="0"/>
      <dgm:spPr/>
    </dgm:pt>
    <dgm:pt modelId="{E7BE01A0-44E5-489C-B220-B6E2F042F694}" type="pres">
      <dgm:prSet presAssocID="{A680C767-072E-43CC-94A6-5937B3183595}" presName="node" presStyleLbl="node1" presStyleIdx="1" presStyleCnt="3">
        <dgm:presLayoutVars>
          <dgm:bulletEnabled val="1"/>
        </dgm:presLayoutVars>
      </dgm:prSet>
      <dgm:spPr/>
      <dgm:t>
        <a:bodyPr/>
        <a:lstStyle/>
        <a:p>
          <a:pPr rtl="1"/>
          <a:endParaRPr lang="fa-IR"/>
        </a:p>
      </dgm:t>
    </dgm:pt>
    <dgm:pt modelId="{08F47A0E-8F46-4AB2-B49B-BA2482DE4C11}" type="pres">
      <dgm:prSet presAssocID="{7B677D5C-BAB4-41E1-AF93-84C0AABB19FA}" presName="sibTrans" presStyleCnt="0"/>
      <dgm:spPr/>
    </dgm:pt>
    <dgm:pt modelId="{054A661B-FA2F-4E78-AE8F-F7F6C6B4B80F}" type="pres">
      <dgm:prSet presAssocID="{A64AAEBB-033C-4D77-8318-423A9A220261}" presName="node" presStyleLbl="node1" presStyleIdx="2" presStyleCnt="3">
        <dgm:presLayoutVars>
          <dgm:bulletEnabled val="1"/>
        </dgm:presLayoutVars>
      </dgm:prSet>
      <dgm:spPr/>
      <dgm:t>
        <a:bodyPr/>
        <a:lstStyle/>
        <a:p>
          <a:pPr rtl="1"/>
          <a:endParaRPr lang="fa-IR"/>
        </a:p>
      </dgm:t>
    </dgm:pt>
  </dgm:ptLst>
  <dgm:cxnLst>
    <dgm:cxn modelId="{F28C4A0F-BE3B-4E8B-A5DA-208BB503E740}" type="presOf" srcId="{805E1BC8-68B9-4FF4-934D-45CCC4388E13}" destId="{D0BC4741-5908-4203-A3A2-F31C0A3E3B7A}" srcOrd="0" destOrd="0" presId="urn:microsoft.com/office/officeart/2005/8/layout/hList6"/>
    <dgm:cxn modelId="{A2EB53E1-4C51-4747-A11F-951DDFB9736E}" type="presOf" srcId="{C858DF7F-D384-4BAF-8037-0888CB384BEA}" destId="{E7BE01A0-44E5-489C-B220-B6E2F042F694}" srcOrd="0" destOrd="2" presId="urn:microsoft.com/office/officeart/2005/8/layout/hList6"/>
    <dgm:cxn modelId="{A18465A0-7246-4CFB-BE48-03E1060369ED}" srcId="{805E1BC8-68B9-4FF4-934D-45CCC4388E13}" destId="{A680C767-072E-43CC-94A6-5937B3183595}" srcOrd="1" destOrd="0" parTransId="{03C89903-60E1-4630-87C2-80241ADCBF24}" sibTransId="{7B677D5C-BAB4-41E1-AF93-84C0AABB19FA}"/>
    <dgm:cxn modelId="{3217B4AF-1840-4125-9C9F-D1D11BCECCAC}" type="presOf" srcId="{A680C767-072E-43CC-94A6-5937B3183595}" destId="{E7BE01A0-44E5-489C-B220-B6E2F042F694}" srcOrd="0" destOrd="0" presId="urn:microsoft.com/office/officeart/2005/8/layout/hList6"/>
    <dgm:cxn modelId="{5375317A-BEA7-4D95-99F4-6C8EA1179A23}" srcId="{A64AAEBB-033C-4D77-8318-423A9A220261}" destId="{01652FAF-A56A-40D9-9254-49E96126A1A8}" srcOrd="0" destOrd="0" parTransId="{A75603C0-0682-4403-8EAD-A3854DD9246A}" sibTransId="{2AE4253E-AE35-4956-82A0-149F5FD99204}"/>
    <dgm:cxn modelId="{C36850D3-EB2B-43D4-BBF5-23EC76AD48FE}" type="presOf" srcId="{821697BD-5CFA-4A26-AB5F-F79B360F9279}" destId="{1E88661A-1905-49CA-B8E5-8658058164F4}" srcOrd="0" destOrd="0" presId="urn:microsoft.com/office/officeart/2005/8/layout/hList6"/>
    <dgm:cxn modelId="{073A8054-FF0B-4547-9F5E-DBF5D00990C4}" srcId="{805E1BC8-68B9-4FF4-934D-45CCC4388E13}" destId="{821697BD-5CFA-4A26-AB5F-F79B360F9279}" srcOrd="0" destOrd="0" parTransId="{EBE64761-89B9-46B6-9A0B-D6FA813512E6}" sibTransId="{4DE6EB99-6523-403F-8B67-A86B4BB75EA5}"/>
    <dgm:cxn modelId="{9A9F948C-4FF3-4737-A43A-D8BC0CF5473D}" srcId="{821697BD-5CFA-4A26-AB5F-F79B360F9279}" destId="{156AC3C8-6236-4BBF-A3E6-FC4B1275C672}" srcOrd="0" destOrd="0" parTransId="{6DC46E25-893B-43B7-96E6-61FB1FFCF8C9}" sibTransId="{5650218A-7BE9-408A-AA41-AB552D0252E1}"/>
    <dgm:cxn modelId="{BC0077E9-F0FE-47A3-A392-B6E8EBBEE8CB}" type="presOf" srcId="{ABD08257-A54A-4A35-A2EF-96FA8DA50FAA}" destId="{054A661B-FA2F-4E78-AE8F-F7F6C6B4B80F}" srcOrd="0" destOrd="2" presId="urn:microsoft.com/office/officeart/2005/8/layout/hList6"/>
    <dgm:cxn modelId="{08D25743-CA24-4FFB-9996-A25315F72FF0}" srcId="{A680C767-072E-43CC-94A6-5937B3183595}" destId="{C858DF7F-D384-4BAF-8037-0888CB384BEA}" srcOrd="1" destOrd="0" parTransId="{2C74F3FC-9137-4584-B249-FEB2FA9CA5AB}" sibTransId="{E3A7DF7E-913A-4698-ACCA-15B819CFA489}"/>
    <dgm:cxn modelId="{214C038E-111C-4589-A9D6-ACD80091CF1F}" type="presOf" srcId="{156AC3C8-6236-4BBF-A3E6-FC4B1275C672}" destId="{1E88661A-1905-49CA-B8E5-8658058164F4}" srcOrd="0" destOrd="1" presId="urn:microsoft.com/office/officeart/2005/8/layout/hList6"/>
    <dgm:cxn modelId="{2EB6DA6E-786C-4A6F-AAC8-E193DF43810A}" srcId="{A680C767-072E-43CC-94A6-5937B3183595}" destId="{60BE6F7D-D3D2-4149-958F-78C90CE99D0F}" srcOrd="0" destOrd="0" parTransId="{9AB5C86A-BAB5-47DE-8A48-D78021257EDA}" sibTransId="{954D195E-F6C8-415E-8EE1-E64222BF35A3}"/>
    <dgm:cxn modelId="{D41E2532-CD41-46A1-95BC-267ABDD304B0}" type="presOf" srcId="{60BE6F7D-D3D2-4149-958F-78C90CE99D0F}" destId="{E7BE01A0-44E5-489C-B220-B6E2F042F694}" srcOrd="0" destOrd="1" presId="urn:microsoft.com/office/officeart/2005/8/layout/hList6"/>
    <dgm:cxn modelId="{3DFE495D-BB0F-4F83-A11A-8FA6E84E2F47}" type="presOf" srcId="{A168F262-EDAA-475F-B003-963AC586B63B}" destId="{1E88661A-1905-49CA-B8E5-8658058164F4}" srcOrd="0" destOrd="2" presId="urn:microsoft.com/office/officeart/2005/8/layout/hList6"/>
    <dgm:cxn modelId="{31206667-066A-4EDC-8F88-3458ED581AEB}" srcId="{805E1BC8-68B9-4FF4-934D-45CCC4388E13}" destId="{A64AAEBB-033C-4D77-8318-423A9A220261}" srcOrd="2" destOrd="0" parTransId="{CE7E4FFD-17AA-493A-A83F-AB9F47631B93}" sibTransId="{8302994F-86B5-4E33-B33D-7B96199F357E}"/>
    <dgm:cxn modelId="{4CB02F35-0584-45F5-BBC6-7D5EF7A678C7}" srcId="{A64AAEBB-033C-4D77-8318-423A9A220261}" destId="{ABD08257-A54A-4A35-A2EF-96FA8DA50FAA}" srcOrd="1" destOrd="0" parTransId="{F2ABE33B-85F8-4F8C-8847-790B176DBB3B}" sibTransId="{21BB122A-B024-466C-9494-ABA62DE49CBF}"/>
    <dgm:cxn modelId="{CD73D140-996B-4C59-8CE4-A19AEDCBBFE8}" type="presOf" srcId="{01652FAF-A56A-40D9-9254-49E96126A1A8}" destId="{054A661B-FA2F-4E78-AE8F-F7F6C6B4B80F}" srcOrd="0" destOrd="1" presId="urn:microsoft.com/office/officeart/2005/8/layout/hList6"/>
    <dgm:cxn modelId="{C54B00A0-30CC-4616-97D0-D25E155F11D8}" type="presOf" srcId="{A64AAEBB-033C-4D77-8318-423A9A220261}" destId="{054A661B-FA2F-4E78-AE8F-F7F6C6B4B80F}" srcOrd="0" destOrd="0" presId="urn:microsoft.com/office/officeart/2005/8/layout/hList6"/>
    <dgm:cxn modelId="{B5B84D81-DA78-4F75-9D11-0F3BC3DDFB91}" srcId="{821697BD-5CFA-4A26-AB5F-F79B360F9279}" destId="{A168F262-EDAA-475F-B003-963AC586B63B}" srcOrd="1" destOrd="0" parTransId="{81205EF4-0B50-4C82-821B-737304CA1C37}" sibTransId="{DE825B3C-ED06-4FA5-9881-F11D2943A824}"/>
    <dgm:cxn modelId="{DCE6224E-16F5-4E1A-8BA8-E565689EB691}" type="presParOf" srcId="{D0BC4741-5908-4203-A3A2-F31C0A3E3B7A}" destId="{1E88661A-1905-49CA-B8E5-8658058164F4}" srcOrd="0" destOrd="0" presId="urn:microsoft.com/office/officeart/2005/8/layout/hList6"/>
    <dgm:cxn modelId="{680243ED-3C30-43B3-89D1-6BF5DDD5017B}" type="presParOf" srcId="{D0BC4741-5908-4203-A3A2-F31C0A3E3B7A}" destId="{C85408F7-DD51-4745-B573-7EACB0DBEDBE}" srcOrd="1" destOrd="0" presId="urn:microsoft.com/office/officeart/2005/8/layout/hList6"/>
    <dgm:cxn modelId="{C34FC2D4-7EC4-4243-9370-1E2B0E8D4F3A}" type="presParOf" srcId="{D0BC4741-5908-4203-A3A2-F31C0A3E3B7A}" destId="{E7BE01A0-44E5-489C-B220-B6E2F042F694}" srcOrd="2" destOrd="0" presId="urn:microsoft.com/office/officeart/2005/8/layout/hList6"/>
    <dgm:cxn modelId="{0B34EBAA-3D59-4035-AE6F-51D77B59E0F2}" type="presParOf" srcId="{D0BC4741-5908-4203-A3A2-F31C0A3E3B7A}" destId="{08F47A0E-8F46-4AB2-B49B-BA2482DE4C11}" srcOrd="3" destOrd="0" presId="urn:microsoft.com/office/officeart/2005/8/layout/hList6"/>
    <dgm:cxn modelId="{7B0CBF37-C4FB-473A-8B18-D2B358CC8100}" type="presParOf" srcId="{D0BC4741-5908-4203-A3A2-F31C0A3E3B7A}" destId="{054A661B-FA2F-4E78-AE8F-F7F6C6B4B80F}"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00BECFC-FE7E-4226-A828-5FADAC3ECF9F}" type="doc">
      <dgm:prSet loTypeId="urn:microsoft.com/office/officeart/2005/8/layout/equation1" loCatId="process" qsTypeId="urn:microsoft.com/office/officeart/2005/8/quickstyle/3d2" qsCatId="3D" csTypeId="urn:microsoft.com/office/officeart/2005/8/colors/accent6_2" csCatId="accent6" phldr="1"/>
      <dgm:spPr/>
    </dgm:pt>
    <dgm:pt modelId="{F6EB4F13-0E30-4507-9638-B9B2B32CCCF4}">
      <dgm:prSet phldrT="[Text]" custT="1"/>
      <dgm:spPr>
        <a:solidFill>
          <a:srgbClr val="009900"/>
        </a:solidFill>
      </dgm:spPr>
      <dgm:t>
        <a:bodyPr/>
        <a:lstStyle/>
        <a:p>
          <a:pPr rtl="1"/>
          <a:r>
            <a:rPr lang="fa-IR" sz="2000" i="1" dirty="0" smtClean="0">
              <a:cs typeface="B Zar" pitchFamily="2" charset="-78"/>
            </a:rPr>
            <a:t>6500</a:t>
          </a:r>
          <a:endParaRPr lang="fa-IR" sz="2000" i="1" dirty="0">
            <a:cs typeface="B Zar" pitchFamily="2" charset="-78"/>
          </a:endParaRPr>
        </a:p>
      </dgm:t>
    </dgm:pt>
    <dgm:pt modelId="{FDFEDDFC-2BDA-46E6-9184-B7E5EDD4828F}" type="parTrans" cxnId="{E03846AF-4CE1-4773-9881-957ECAD3ACF2}">
      <dgm:prSet/>
      <dgm:spPr/>
      <dgm:t>
        <a:bodyPr/>
        <a:lstStyle/>
        <a:p>
          <a:pPr rtl="1"/>
          <a:endParaRPr lang="fa-IR"/>
        </a:p>
      </dgm:t>
    </dgm:pt>
    <dgm:pt modelId="{D7126375-CDC0-45C7-A165-3FE9CBDC9452}" type="sibTrans" cxnId="{E03846AF-4CE1-4773-9881-957ECAD3ACF2}">
      <dgm:prSet/>
      <dgm:spPr>
        <a:solidFill>
          <a:srgbClr val="009900"/>
        </a:solidFill>
      </dgm:spPr>
      <dgm:t>
        <a:bodyPr/>
        <a:lstStyle/>
        <a:p>
          <a:pPr rtl="1"/>
          <a:endParaRPr lang="fa-IR"/>
        </a:p>
      </dgm:t>
    </dgm:pt>
    <dgm:pt modelId="{22C9EB31-3F25-484F-8051-36F2DF67B72C}">
      <dgm:prSet phldrT="[Text]" custT="1"/>
      <dgm:spPr>
        <a:solidFill>
          <a:srgbClr val="009900"/>
        </a:solidFill>
      </dgm:spPr>
      <dgm:t>
        <a:bodyPr/>
        <a:lstStyle/>
        <a:p>
          <a:pPr rtl="1"/>
          <a:r>
            <a:rPr lang="fa-IR" sz="2000" i="1" dirty="0" smtClean="0">
              <a:cs typeface="B Zar" pitchFamily="2" charset="-78"/>
            </a:rPr>
            <a:t>70000</a:t>
          </a:r>
          <a:endParaRPr lang="fa-IR" sz="2000" i="1" dirty="0">
            <a:cs typeface="B Zar" pitchFamily="2" charset="-78"/>
          </a:endParaRPr>
        </a:p>
      </dgm:t>
    </dgm:pt>
    <dgm:pt modelId="{0F002A78-BA98-47C0-B94C-BFEBD64A1000}" type="parTrans" cxnId="{740FD63B-1947-455D-942F-018836C5E498}">
      <dgm:prSet/>
      <dgm:spPr/>
      <dgm:t>
        <a:bodyPr/>
        <a:lstStyle/>
        <a:p>
          <a:pPr rtl="1"/>
          <a:endParaRPr lang="fa-IR"/>
        </a:p>
      </dgm:t>
    </dgm:pt>
    <dgm:pt modelId="{E332D557-D220-4559-A755-F98FB79E771F}" type="sibTrans" cxnId="{740FD63B-1947-455D-942F-018836C5E498}">
      <dgm:prSet/>
      <dgm:spPr>
        <a:solidFill>
          <a:srgbClr val="009900"/>
        </a:solidFill>
      </dgm:spPr>
      <dgm:t>
        <a:bodyPr/>
        <a:lstStyle/>
        <a:p>
          <a:pPr rtl="1"/>
          <a:endParaRPr lang="fa-IR"/>
        </a:p>
      </dgm:t>
    </dgm:pt>
    <dgm:pt modelId="{4A096FD9-6095-4E69-961F-787D5D370D82}">
      <dgm:prSet phldrT="[Text]" custT="1"/>
      <dgm:spPr>
        <a:solidFill>
          <a:srgbClr val="009900"/>
        </a:solidFill>
      </dgm:spPr>
      <dgm:t>
        <a:bodyPr/>
        <a:lstStyle/>
        <a:p>
          <a:pPr rtl="1"/>
          <a:r>
            <a:rPr lang="fa-IR" sz="2000" b="0" i="1" dirty="0" smtClean="0">
              <a:cs typeface="B Zar" pitchFamily="2" charset="-78"/>
            </a:rPr>
            <a:t>73153</a:t>
          </a:r>
          <a:endParaRPr lang="fa-IR" sz="2000" b="0" i="1" dirty="0">
            <a:cs typeface="B Zar" pitchFamily="2" charset="-78"/>
          </a:endParaRPr>
        </a:p>
      </dgm:t>
    </dgm:pt>
    <dgm:pt modelId="{84C1C8AC-2611-4F9B-835E-28098A9CFE38}" type="parTrans" cxnId="{E81C6A7E-7D0B-4571-999B-E56E6B9481C6}">
      <dgm:prSet/>
      <dgm:spPr/>
      <dgm:t>
        <a:bodyPr/>
        <a:lstStyle/>
        <a:p>
          <a:pPr rtl="1"/>
          <a:endParaRPr lang="fa-IR"/>
        </a:p>
      </dgm:t>
    </dgm:pt>
    <dgm:pt modelId="{497B9ED3-816E-434C-805D-37B20606AD9F}" type="sibTrans" cxnId="{E81C6A7E-7D0B-4571-999B-E56E6B9481C6}">
      <dgm:prSet/>
      <dgm:spPr/>
      <dgm:t>
        <a:bodyPr/>
        <a:lstStyle/>
        <a:p>
          <a:pPr rtl="1"/>
          <a:endParaRPr lang="fa-IR"/>
        </a:p>
      </dgm:t>
    </dgm:pt>
    <dgm:pt modelId="{2B3FDC0B-381C-4276-9004-F273E0DD2168}">
      <dgm:prSet custT="1"/>
      <dgm:spPr>
        <a:solidFill>
          <a:srgbClr val="009900"/>
        </a:solidFill>
      </dgm:spPr>
      <dgm:t>
        <a:bodyPr/>
        <a:lstStyle/>
        <a:p>
          <a:pPr rtl="1"/>
          <a:r>
            <a:rPr lang="fa-IR" sz="2000" i="1" dirty="0" smtClean="0">
              <a:cs typeface="B Zar" pitchFamily="2" charset="-78"/>
            </a:rPr>
            <a:t>50347</a:t>
          </a:r>
          <a:endParaRPr lang="fa-IR" sz="2000" i="1" dirty="0">
            <a:cs typeface="B Zar" pitchFamily="2" charset="-78"/>
          </a:endParaRPr>
        </a:p>
      </dgm:t>
    </dgm:pt>
    <dgm:pt modelId="{E24D4B53-7868-4067-937E-8486ADB48AF6}" type="parTrans" cxnId="{B9F71B18-00CA-4226-BAB2-FFE4C6BFBAEE}">
      <dgm:prSet/>
      <dgm:spPr/>
      <dgm:t>
        <a:bodyPr/>
        <a:lstStyle/>
        <a:p>
          <a:pPr rtl="1"/>
          <a:endParaRPr lang="fa-IR"/>
        </a:p>
      </dgm:t>
    </dgm:pt>
    <dgm:pt modelId="{9F673525-4E56-4EE7-B8CE-28C6C8437064}" type="sibTrans" cxnId="{B9F71B18-00CA-4226-BAB2-FFE4C6BFBAEE}">
      <dgm:prSet/>
      <dgm:spPr>
        <a:solidFill>
          <a:srgbClr val="009900"/>
        </a:solidFill>
      </dgm:spPr>
      <dgm:t>
        <a:bodyPr/>
        <a:lstStyle/>
        <a:p>
          <a:pPr rtl="1"/>
          <a:endParaRPr lang="fa-IR"/>
        </a:p>
      </dgm:t>
    </dgm:pt>
    <dgm:pt modelId="{7E224B24-98BE-41C3-B8C4-40A3C7023FB2}">
      <dgm:prSet custT="1"/>
      <dgm:spPr>
        <a:solidFill>
          <a:srgbClr val="009900"/>
        </a:solidFill>
      </dgm:spPr>
      <dgm:t>
        <a:bodyPr/>
        <a:lstStyle/>
        <a:p>
          <a:pPr rtl="1"/>
          <a:r>
            <a:rPr lang="fa-IR" sz="2400" i="1" dirty="0" smtClean="0">
              <a:cs typeface="B Zar" pitchFamily="2" charset="-78"/>
            </a:rPr>
            <a:t>60000</a:t>
          </a:r>
          <a:endParaRPr lang="fa-IR" sz="2400" i="1" dirty="0">
            <a:cs typeface="B Zar" pitchFamily="2" charset="-78"/>
          </a:endParaRPr>
        </a:p>
      </dgm:t>
    </dgm:pt>
    <dgm:pt modelId="{6FC41D11-8792-4D28-B595-2AF9C00A55BE}" type="parTrans" cxnId="{D953F778-576E-4C87-9B1C-4E99D902BEA9}">
      <dgm:prSet/>
      <dgm:spPr/>
      <dgm:t>
        <a:bodyPr/>
        <a:lstStyle/>
        <a:p>
          <a:pPr rtl="1"/>
          <a:endParaRPr lang="fa-IR"/>
        </a:p>
      </dgm:t>
    </dgm:pt>
    <dgm:pt modelId="{8929A3E4-66B1-477C-9AD7-925B2BFA9973}" type="sibTrans" cxnId="{D953F778-576E-4C87-9B1C-4E99D902BEA9}">
      <dgm:prSet/>
      <dgm:spPr>
        <a:solidFill>
          <a:srgbClr val="009900"/>
        </a:solidFill>
      </dgm:spPr>
      <dgm:t>
        <a:bodyPr/>
        <a:lstStyle/>
        <a:p>
          <a:pPr rtl="1"/>
          <a:endParaRPr lang="fa-IR"/>
        </a:p>
      </dgm:t>
    </dgm:pt>
    <dgm:pt modelId="{76B66D23-AC3D-4F58-9B3A-13CFE4211381}" type="pres">
      <dgm:prSet presAssocID="{600BECFC-FE7E-4226-A828-5FADAC3ECF9F}" presName="linearFlow" presStyleCnt="0">
        <dgm:presLayoutVars>
          <dgm:dir/>
          <dgm:resizeHandles val="exact"/>
        </dgm:presLayoutVars>
      </dgm:prSet>
      <dgm:spPr/>
    </dgm:pt>
    <dgm:pt modelId="{99243ECA-164D-4691-8668-C2641305EAC0}" type="pres">
      <dgm:prSet presAssocID="{F6EB4F13-0E30-4507-9638-B9B2B32CCCF4}" presName="node" presStyleLbl="node1" presStyleIdx="0" presStyleCnt="5" custLinFactX="312691" custLinFactNeighborX="400000" custLinFactNeighborY="-22">
        <dgm:presLayoutVars>
          <dgm:bulletEnabled val="1"/>
        </dgm:presLayoutVars>
      </dgm:prSet>
      <dgm:spPr/>
      <dgm:t>
        <a:bodyPr/>
        <a:lstStyle/>
        <a:p>
          <a:pPr rtl="1"/>
          <a:endParaRPr lang="fa-IR"/>
        </a:p>
      </dgm:t>
    </dgm:pt>
    <dgm:pt modelId="{75713B50-58C1-474B-9099-B397D084D834}" type="pres">
      <dgm:prSet presAssocID="{D7126375-CDC0-45C7-A165-3FE9CBDC9452}" presName="spacerL" presStyleCnt="0"/>
      <dgm:spPr/>
    </dgm:pt>
    <dgm:pt modelId="{33036FB1-675E-489E-99E8-0CB24CE5A5AE}" type="pres">
      <dgm:prSet presAssocID="{D7126375-CDC0-45C7-A165-3FE9CBDC9452}" presName="sibTrans" presStyleLbl="sibTrans2D1" presStyleIdx="0" presStyleCnt="4"/>
      <dgm:spPr>
        <a:prstGeom prst="mathMinus">
          <a:avLst/>
        </a:prstGeom>
      </dgm:spPr>
      <dgm:t>
        <a:bodyPr/>
        <a:lstStyle/>
        <a:p>
          <a:pPr rtl="1"/>
          <a:endParaRPr lang="fa-IR"/>
        </a:p>
      </dgm:t>
    </dgm:pt>
    <dgm:pt modelId="{AE9D0F83-D46F-4359-8FBB-04D2340AE896}" type="pres">
      <dgm:prSet presAssocID="{D7126375-CDC0-45C7-A165-3FE9CBDC9452}" presName="spacerR" presStyleCnt="0"/>
      <dgm:spPr/>
    </dgm:pt>
    <dgm:pt modelId="{B34DBB73-CCB4-4640-AEB6-6CB67B97A2B1}" type="pres">
      <dgm:prSet presAssocID="{2B3FDC0B-381C-4276-9004-F273E0DD2168}" presName="node" presStyleLbl="node1" presStyleIdx="1" presStyleCnt="5" custLinFactNeighborX="-76296" custLinFactNeighborY="-8774">
        <dgm:presLayoutVars>
          <dgm:bulletEnabled val="1"/>
        </dgm:presLayoutVars>
      </dgm:prSet>
      <dgm:spPr/>
      <dgm:t>
        <a:bodyPr/>
        <a:lstStyle/>
        <a:p>
          <a:pPr rtl="1"/>
          <a:endParaRPr lang="fa-IR"/>
        </a:p>
      </dgm:t>
    </dgm:pt>
    <dgm:pt modelId="{5740DED3-241D-4CFA-B917-99FEC7F1953C}" type="pres">
      <dgm:prSet presAssocID="{9F673525-4E56-4EE7-B8CE-28C6C8437064}" presName="spacerL" presStyleCnt="0"/>
      <dgm:spPr/>
    </dgm:pt>
    <dgm:pt modelId="{70406197-0B6A-427D-A38F-306A2333FCC1}" type="pres">
      <dgm:prSet presAssocID="{9F673525-4E56-4EE7-B8CE-28C6C8437064}" presName="sibTrans" presStyleLbl="sibTrans2D1" presStyleIdx="1" presStyleCnt="4"/>
      <dgm:spPr>
        <a:prstGeom prst="mathMinus">
          <a:avLst/>
        </a:prstGeom>
      </dgm:spPr>
      <dgm:t>
        <a:bodyPr/>
        <a:lstStyle/>
        <a:p>
          <a:pPr rtl="1"/>
          <a:endParaRPr lang="fa-IR"/>
        </a:p>
      </dgm:t>
    </dgm:pt>
    <dgm:pt modelId="{611DD3C8-9AC9-4CF8-A3C8-C4E5482255F2}" type="pres">
      <dgm:prSet presAssocID="{9F673525-4E56-4EE7-B8CE-28C6C8437064}" presName="spacerR" presStyleCnt="0"/>
      <dgm:spPr/>
    </dgm:pt>
    <dgm:pt modelId="{BEB0CBBE-A578-4A51-A8FC-B547BBC3BEF8}" type="pres">
      <dgm:prSet presAssocID="{7E224B24-98BE-41C3-B8C4-40A3C7023FB2}" presName="node" presStyleLbl="node1" presStyleIdx="2" presStyleCnt="5" custLinFactX="-312228" custLinFactNeighborX="-400000" custLinFactNeighborY="-2155">
        <dgm:presLayoutVars>
          <dgm:bulletEnabled val="1"/>
        </dgm:presLayoutVars>
      </dgm:prSet>
      <dgm:spPr/>
      <dgm:t>
        <a:bodyPr/>
        <a:lstStyle/>
        <a:p>
          <a:pPr rtl="1"/>
          <a:endParaRPr lang="fa-IR"/>
        </a:p>
      </dgm:t>
    </dgm:pt>
    <dgm:pt modelId="{DA3BDA4B-EB6F-4EB6-9924-ACF2059F20DA}" type="pres">
      <dgm:prSet presAssocID="{8929A3E4-66B1-477C-9AD7-925B2BFA9973}" presName="spacerL" presStyleCnt="0"/>
      <dgm:spPr/>
    </dgm:pt>
    <dgm:pt modelId="{AC72AFD1-AE0F-4CFD-9698-41347DEBD106}" type="pres">
      <dgm:prSet presAssocID="{8929A3E4-66B1-477C-9AD7-925B2BFA9973}" presName="sibTrans" presStyleLbl="sibTrans2D1" presStyleIdx="2" presStyleCnt="4"/>
      <dgm:spPr/>
      <dgm:t>
        <a:bodyPr/>
        <a:lstStyle/>
        <a:p>
          <a:pPr rtl="1"/>
          <a:endParaRPr lang="fa-IR"/>
        </a:p>
      </dgm:t>
    </dgm:pt>
    <dgm:pt modelId="{5627C196-EB6C-466B-8AF9-DD8F42F1753F}" type="pres">
      <dgm:prSet presAssocID="{8929A3E4-66B1-477C-9AD7-925B2BFA9973}" presName="spacerR" presStyleCnt="0"/>
      <dgm:spPr/>
    </dgm:pt>
    <dgm:pt modelId="{1FF95245-85B7-49A6-8F2D-ECCFFB8E0E15}" type="pres">
      <dgm:prSet presAssocID="{22C9EB31-3F25-484F-8051-36F2DF67B72C}" presName="node" presStyleLbl="node1" presStyleIdx="3" presStyleCnt="5">
        <dgm:presLayoutVars>
          <dgm:bulletEnabled val="1"/>
        </dgm:presLayoutVars>
      </dgm:prSet>
      <dgm:spPr/>
      <dgm:t>
        <a:bodyPr/>
        <a:lstStyle/>
        <a:p>
          <a:pPr rtl="1"/>
          <a:endParaRPr lang="fa-IR"/>
        </a:p>
      </dgm:t>
    </dgm:pt>
    <dgm:pt modelId="{46A4CCD5-80E3-42C7-B35F-A28DE02AECDB}" type="pres">
      <dgm:prSet presAssocID="{E332D557-D220-4559-A755-F98FB79E771F}" presName="spacerL" presStyleCnt="0"/>
      <dgm:spPr/>
    </dgm:pt>
    <dgm:pt modelId="{D9360702-3CA3-46B7-821B-5BBB776534F6}" type="pres">
      <dgm:prSet presAssocID="{E332D557-D220-4559-A755-F98FB79E771F}" presName="sibTrans" presStyleLbl="sibTrans2D1" presStyleIdx="3" presStyleCnt="4"/>
      <dgm:spPr/>
      <dgm:t>
        <a:bodyPr/>
        <a:lstStyle/>
        <a:p>
          <a:pPr rtl="1"/>
          <a:endParaRPr lang="fa-IR"/>
        </a:p>
      </dgm:t>
    </dgm:pt>
    <dgm:pt modelId="{643ED3D8-6A1A-4D2E-A570-3BE834EA1F30}" type="pres">
      <dgm:prSet presAssocID="{E332D557-D220-4559-A755-F98FB79E771F}" presName="spacerR" presStyleCnt="0"/>
      <dgm:spPr/>
    </dgm:pt>
    <dgm:pt modelId="{B8E61595-25B5-4C8F-BF87-B661FB7C5F2F}" type="pres">
      <dgm:prSet presAssocID="{4A096FD9-6095-4E69-961F-787D5D370D82}" presName="node" presStyleLbl="node1" presStyleIdx="4" presStyleCnt="5">
        <dgm:presLayoutVars>
          <dgm:bulletEnabled val="1"/>
        </dgm:presLayoutVars>
      </dgm:prSet>
      <dgm:spPr/>
      <dgm:t>
        <a:bodyPr/>
        <a:lstStyle/>
        <a:p>
          <a:pPr rtl="1"/>
          <a:endParaRPr lang="fa-IR"/>
        </a:p>
      </dgm:t>
    </dgm:pt>
  </dgm:ptLst>
  <dgm:cxnLst>
    <dgm:cxn modelId="{2027CE56-3FD8-4084-BDCB-6352BA9BDE79}" type="presOf" srcId="{4A096FD9-6095-4E69-961F-787D5D370D82}" destId="{B8E61595-25B5-4C8F-BF87-B661FB7C5F2F}" srcOrd="0" destOrd="0" presId="urn:microsoft.com/office/officeart/2005/8/layout/equation1"/>
    <dgm:cxn modelId="{D1584908-C275-4801-A6D0-C3002E9946C7}" type="presOf" srcId="{8929A3E4-66B1-477C-9AD7-925B2BFA9973}" destId="{AC72AFD1-AE0F-4CFD-9698-41347DEBD106}" srcOrd="0" destOrd="0" presId="urn:microsoft.com/office/officeart/2005/8/layout/equation1"/>
    <dgm:cxn modelId="{E54BF5DD-E5D9-4CAB-A04B-2CCD6DFAA41E}" type="presOf" srcId="{7E224B24-98BE-41C3-B8C4-40A3C7023FB2}" destId="{BEB0CBBE-A578-4A51-A8FC-B547BBC3BEF8}" srcOrd="0" destOrd="0" presId="urn:microsoft.com/office/officeart/2005/8/layout/equation1"/>
    <dgm:cxn modelId="{61CDA5FC-FB03-4C54-A729-8048AAC36DEC}" type="presOf" srcId="{600BECFC-FE7E-4226-A828-5FADAC3ECF9F}" destId="{76B66D23-AC3D-4F58-9B3A-13CFE4211381}" srcOrd="0" destOrd="0" presId="urn:microsoft.com/office/officeart/2005/8/layout/equation1"/>
    <dgm:cxn modelId="{740FD63B-1947-455D-942F-018836C5E498}" srcId="{600BECFC-FE7E-4226-A828-5FADAC3ECF9F}" destId="{22C9EB31-3F25-484F-8051-36F2DF67B72C}" srcOrd="3" destOrd="0" parTransId="{0F002A78-BA98-47C0-B94C-BFEBD64A1000}" sibTransId="{E332D557-D220-4559-A755-F98FB79E771F}"/>
    <dgm:cxn modelId="{85E4FD1A-182F-468B-BB9D-2207FDFC9C23}" type="presOf" srcId="{E332D557-D220-4559-A755-F98FB79E771F}" destId="{D9360702-3CA3-46B7-821B-5BBB776534F6}" srcOrd="0" destOrd="0" presId="urn:microsoft.com/office/officeart/2005/8/layout/equation1"/>
    <dgm:cxn modelId="{B3432BBD-E080-4341-ABA9-1CF4DA93CBBD}" type="presOf" srcId="{D7126375-CDC0-45C7-A165-3FE9CBDC9452}" destId="{33036FB1-675E-489E-99E8-0CB24CE5A5AE}" srcOrd="0" destOrd="0" presId="urn:microsoft.com/office/officeart/2005/8/layout/equation1"/>
    <dgm:cxn modelId="{E03846AF-4CE1-4773-9881-957ECAD3ACF2}" srcId="{600BECFC-FE7E-4226-A828-5FADAC3ECF9F}" destId="{F6EB4F13-0E30-4507-9638-B9B2B32CCCF4}" srcOrd="0" destOrd="0" parTransId="{FDFEDDFC-2BDA-46E6-9184-B7E5EDD4828F}" sibTransId="{D7126375-CDC0-45C7-A165-3FE9CBDC9452}"/>
    <dgm:cxn modelId="{88138709-65AA-422F-B79B-BAB41B301AE3}" type="presOf" srcId="{9F673525-4E56-4EE7-B8CE-28C6C8437064}" destId="{70406197-0B6A-427D-A38F-306A2333FCC1}" srcOrd="0" destOrd="0" presId="urn:microsoft.com/office/officeart/2005/8/layout/equation1"/>
    <dgm:cxn modelId="{E81C6A7E-7D0B-4571-999B-E56E6B9481C6}" srcId="{600BECFC-FE7E-4226-A828-5FADAC3ECF9F}" destId="{4A096FD9-6095-4E69-961F-787D5D370D82}" srcOrd="4" destOrd="0" parTransId="{84C1C8AC-2611-4F9B-835E-28098A9CFE38}" sibTransId="{497B9ED3-816E-434C-805D-37B20606AD9F}"/>
    <dgm:cxn modelId="{032A8C9F-5C48-446F-8723-AC1BA1019E21}" type="presOf" srcId="{22C9EB31-3F25-484F-8051-36F2DF67B72C}" destId="{1FF95245-85B7-49A6-8F2D-ECCFFB8E0E15}" srcOrd="0" destOrd="0" presId="urn:microsoft.com/office/officeart/2005/8/layout/equation1"/>
    <dgm:cxn modelId="{BA35E783-0EEC-4CBE-9C24-A9A81C2C5D25}" type="presOf" srcId="{2B3FDC0B-381C-4276-9004-F273E0DD2168}" destId="{B34DBB73-CCB4-4640-AEB6-6CB67B97A2B1}" srcOrd="0" destOrd="0" presId="urn:microsoft.com/office/officeart/2005/8/layout/equation1"/>
    <dgm:cxn modelId="{D953F778-576E-4C87-9B1C-4E99D902BEA9}" srcId="{600BECFC-FE7E-4226-A828-5FADAC3ECF9F}" destId="{7E224B24-98BE-41C3-B8C4-40A3C7023FB2}" srcOrd="2" destOrd="0" parTransId="{6FC41D11-8792-4D28-B595-2AF9C00A55BE}" sibTransId="{8929A3E4-66B1-477C-9AD7-925B2BFA9973}"/>
    <dgm:cxn modelId="{EBBF0D0D-423A-436A-99CE-8ABC59CD7214}" type="presOf" srcId="{F6EB4F13-0E30-4507-9638-B9B2B32CCCF4}" destId="{99243ECA-164D-4691-8668-C2641305EAC0}" srcOrd="0" destOrd="0" presId="urn:microsoft.com/office/officeart/2005/8/layout/equation1"/>
    <dgm:cxn modelId="{B9F71B18-00CA-4226-BAB2-FFE4C6BFBAEE}" srcId="{600BECFC-FE7E-4226-A828-5FADAC3ECF9F}" destId="{2B3FDC0B-381C-4276-9004-F273E0DD2168}" srcOrd="1" destOrd="0" parTransId="{E24D4B53-7868-4067-937E-8486ADB48AF6}" sibTransId="{9F673525-4E56-4EE7-B8CE-28C6C8437064}"/>
    <dgm:cxn modelId="{FC173AF0-EFEB-46D4-913E-A9E935417F35}" type="presParOf" srcId="{76B66D23-AC3D-4F58-9B3A-13CFE4211381}" destId="{99243ECA-164D-4691-8668-C2641305EAC0}" srcOrd="0" destOrd="0" presId="urn:microsoft.com/office/officeart/2005/8/layout/equation1"/>
    <dgm:cxn modelId="{6F74807F-2CA1-4D14-896A-3871A44BE6BE}" type="presParOf" srcId="{76B66D23-AC3D-4F58-9B3A-13CFE4211381}" destId="{75713B50-58C1-474B-9099-B397D084D834}" srcOrd="1" destOrd="0" presId="urn:microsoft.com/office/officeart/2005/8/layout/equation1"/>
    <dgm:cxn modelId="{A6E9DE59-0849-4616-82DD-1255F719B872}" type="presParOf" srcId="{76B66D23-AC3D-4F58-9B3A-13CFE4211381}" destId="{33036FB1-675E-489E-99E8-0CB24CE5A5AE}" srcOrd="2" destOrd="0" presId="urn:microsoft.com/office/officeart/2005/8/layout/equation1"/>
    <dgm:cxn modelId="{5994379F-E008-4577-9173-CF906CA7DD3D}" type="presParOf" srcId="{76B66D23-AC3D-4F58-9B3A-13CFE4211381}" destId="{AE9D0F83-D46F-4359-8FBB-04D2340AE896}" srcOrd="3" destOrd="0" presId="urn:microsoft.com/office/officeart/2005/8/layout/equation1"/>
    <dgm:cxn modelId="{72C14EC6-FF26-4D73-AFF6-8CE39E32C442}" type="presParOf" srcId="{76B66D23-AC3D-4F58-9B3A-13CFE4211381}" destId="{B34DBB73-CCB4-4640-AEB6-6CB67B97A2B1}" srcOrd="4" destOrd="0" presId="urn:microsoft.com/office/officeart/2005/8/layout/equation1"/>
    <dgm:cxn modelId="{4722EC15-BD7F-4502-BF99-8DF5285E6D00}" type="presParOf" srcId="{76B66D23-AC3D-4F58-9B3A-13CFE4211381}" destId="{5740DED3-241D-4CFA-B917-99FEC7F1953C}" srcOrd="5" destOrd="0" presId="urn:microsoft.com/office/officeart/2005/8/layout/equation1"/>
    <dgm:cxn modelId="{AF577149-D231-4819-A41D-F7DDACDE8EC5}" type="presParOf" srcId="{76B66D23-AC3D-4F58-9B3A-13CFE4211381}" destId="{70406197-0B6A-427D-A38F-306A2333FCC1}" srcOrd="6" destOrd="0" presId="urn:microsoft.com/office/officeart/2005/8/layout/equation1"/>
    <dgm:cxn modelId="{A4C92BDA-A5C6-4E69-BD68-D51B25CEA7FC}" type="presParOf" srcId="{76B66D23-AC3D-4F58-9B3A-13CFE4211381}" destId="{611DD3C8-9AC9-4CF8-A3C8-C4E5482255F2}" srcOrd="7" destOrd="0" presId="urn:microsoft.com/office/officeart/2005/8/layout/equation1"/>
    <dgm:cxn modelId="{26EC42DD-629D-4ACC-AFD8-0004291553C7}" type="presParOf" srcId="{76B66D23-AC3D-4F58-9B3A-13CFE4211381}" destId="{BEB0CBBE-A578-4A51-A8FC-B547BBC3BEF8}" srcOrd="8" destOrd="0" presId="urn:microsoft.com/office/officeart/2005/8/layout/equation1"/>
    <dgm:cxn modelId="{A3F83464-657C-4F5A-9EAB-53C57EA70C95}" type="presParOf" srcId="{76B66D23-AC3D-4F58-9B3A-13CFE4211381}" destId="{DA3BDA4B-EB6F-4EB6-9924-ACF2059F20DA}" srcOrd="9" destOrd="0" presId="urn:microsoft.com/office/officeart/2005/8/layout/equation1"/>
    <dgm:cxn modelId="{76A111D7-3CD8-4807-85DB-88A8F504E829}" type="presParOf" srcId="{76B66D23-AC3D-4F58-9B3A-13CFE4211381}" destId="{AC72AFD1-AE0F-4CFD-9698-41347DEBD106}" srcOrd="10" destOrd="0" presId="urn:microsoft.com/office/officeart/2005/8/layout/equation1"/>
    <dgm:cxn modelId="{51A3E01F-30EC-4F6C-A5F4-F797E754846C}" type="presParOf" srcId="{76B66D23-AC3D-4F58-9B3A-13CFE4211381}" destId="{5627C196-EB6C-466B-8AF9-DD8F42F1753F}" srcOrd="11" destOrd="0" presId="urn:microsoft.com/office/officeart/2005/8/layout/equation1"/>
    <dgm:cxn modelId="{3E62D506-968C-461F-B692-44253CDE5F8B}" type="presParOf" srcId="{76B66D23-AC3D-4F58-9B3A-13CFE4211381}" destId="{1FF95245-85B7-49A6-8F2D-ECCFFB8E0E15}" srcOrd="12" destOrd="0" presId="urn:microsoft.com/office/officeart/2005/8/layout/equation1"/>
    <dgm:cxn modelId="{A37A11D7-83F1-4D7D-ACC9-E953DF675671}" type="presParOf" srcId="{76B66D23-AC3D-4F58-9B3A-13CFE4211381}" destId="{46A4CCD5-80E3-42C7-B35F-A28DE02AECDB}" srcOrd="13" destOrd="0" presId="urn:microsoft.com/office/officeart/2005/8/layout/equation1"/>
    <dgm:cxn modelId="{AC81D526-4CE3-487E-AD59-4F5A01335542}" type="presParOf" srcId="{76B66D23-AC3D-4F58-9B3A-13CFE4211381}" destId="{D9360702-3CA3-46B7-821B-5BBB776534F6}" srcOrd="14" destOrd="0" presId="urn:microsoft.com/office/officeart/2005/8/layout/equation1"/>
    <dgm:cxn modelId="{1A1ACECB-C5EA-4047-A778-1E43B6C2E52B}" type="presParOf" srcId="{76B66D23-AC3D-4F58-9B3A-13CFE4211381}" destId="{643ED3D8-6A1A-4D2E-A570-3BE834EA1F30}" srcOrd="15" destOrd="0" presId="urn:microsoft.com/office/officeart/2005/8/layout/equation1"/>
    <dgm:cxn modelId="{88B08141-F17F-4F93-B6A4-8D16F72A2FE0}" type="presParOf" srcId="{76B66D23-AC3D-4F58-9B3A-13CFE4211381}" destId="{B8E61595-25B5-4C8F-BF87-B661FB7C5F2F}" srcOrd="16" destOrd="0" presId="urn:microsoft.com/office/officeart/2005/8/layout/equation1"/>
  </dgm:cxnLst>
  <dgm:bg>
    <a:solidFill>
      <a:schemeClr val="accent6">
        <a:lumMod val="60000"/>
        <a:lumOff val="40000"/>
      </a:schemeClr>
    </a:solidFill>
  </dgm:bg>
  <dgm:whole/>
  <dgm:extLst>
    <a:ext uri="http://schemas.microsoft.com/office/drawing/2008/diagram">
      <dsp:dataModelExt xmlns:dsp="http://schemas.microsoft.com/office/drawing/2008/diagram" relId="rId12"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3931CB7-FA63-4236-8606-1445967AAD91}" type="doc">
      <dgm:prSet loTypeId="urn:microsoft.com/office/officeart/2005/8/layout/equation2" loCatId="process" qsTypeId="urn:microsoft.com/office/officeart/2005/8/quickstyle/3d6" qsCatId="3D" csTypeId="urn:microsoft.com/office/officeart/2005/8/colors/accent2_2" csCatId="accent2" phldr="1"/>
      <dgm:spPr/>
    </dgm:pt>
    <dgm:pt modelId="{D1FF0FAF-6E5A-47F9-A9B5-4411277C5F8A}">
      <dgm:prSet phldrT="[Text]" custT="1"/>
      <dgm:spPr/>
      <dgm:t>
        <a:bodyPr/>
        <a:lstStyle/>
        <a:p>
          <a:pPr rtl="1"/>
          <a:r>
            <a:rPr lang="fa-IR" sz="1800" dirty="0" smtClean="0">
              <a:cs typeface="B Zar" pitchFamily="2" charset="-78"/>
            </a:rPr>
            <a:t>73153</a:t>
          </a:r>
          <a:endParaRPr lang="fa-IR" sz="1800" dirty="0">
            <a:cs typeface="B Zar" pitchFamily="2" charset="-78"/>
          </a:endParaRPr>
        </a:p>
      </dgm:t>
    </dgm:pt>
    <dgm:pt modelId="{D778DF52-3782-4F77-929C-E90C9E20216E}" type="parTrans" cxnId="{25558D64-4DDD-4547-AFD9-9E472FB32102}">
      <dgm:prSet/>
      <dgm:spPr/>
      <dgm:t>
        <a:bodyPr/>
        <a:lstStyle/>
        <a:p>
          <a:pPr rtl="1"/>
          <a:endParaRPr lang="fa-IR"/>
        </a:p>
      </dgm:t>
    </dgm:pt>
    <dgm:pt modelId="{76277D9F-A1E8-4AE1-953B-F4B19EA535D6}" type="sibTrans" cxnId="{25558D64-4DDD-4547-AFD9-9E472FB32102}">
      <dgm:prSet/>
      <dgm:spPr/>
      <dgm:t>
        <a:bodyPr/>
        <a:lstStyle/>
        <a:p>
          <a:pPr rtl="1"/>
          <a:endParaRPr lang="fa-IR"/>
        </a:p>
      </dgm:t>
    </dgm:pt>
    <dgm:pt modelId="{C765762D-FAB3-487E-BC02-5C1E71FE6C8E}">
      <dgm:prSet phldrT="[Text]" custT="1"/>
      <dgm:spPr/>
      <dgm:t>
        <a:bodyPr/>
        <a:lstStyle/>
        <a:p>
          <a:pPr rtl="1"/>
          <a:r>
            <a:rPr lang="fa-IR" sz="2800" dirty="0" smtClean="0">
              <a:cs typeface="B Zar" pitchFamily="2" charset="-78"/>
            </a:rPr>
            <a:t>10%</a:t>
          </a:r>
          <a:endParaRPr lang="fa-IR" sz="2800" dirty="0">
            <a:cs typeface="B Zar" pitchFamily="2" charset="-78"/>
          </a:endParaRPr>
        </a:p>
      </dgm:t>
    </dgm:pt>
    <dgm:pt modelId="{9C0552E6-E69B-43CD-9C33-AC2EBFC04159}" type="parTrans" cxnId="{5B283B1E-EE1E-44D3-AB7C-378DFE4B3D7C}">
      <dgm:prSet/>
      <dgm:spPr/>
      <dgm:t>
        <a:bodyPr/>
        <a:lstStyle/>
        <a:p>
          <a:pPr rtl="1"/>
          <a:endParaRPr lang="fa-IR"/>
        </a:p>
      </dgm:t>
    </dgm:pt>
    <dgm:pt modelId="{3407BD6A-7B48-4C2B-AFF4-B93FCED93B3F}" type="sibTrans" cxnId="{5B283B1E-EE1E-44D3-AB7C-378DFE4B3D7C}">
      <dgm:prSet/>
      <dgm:spPr/>
      <dgm:t>
        <a:bodyPr/>
        <a:lstStyle/>
        <a:p>
          <a:pPr rtl="1"/>
          <a:endParaRPr lang="fa-IR"/>
        </a:p>
      </dgm:t>
    </dgm:pt>
    <dgm:pt modelId="{97F8872C-A4A9-40AB-A5CC-036619C7C09D}">
      <dgm:prSet phldrT="[Text]"/>
      <dgm:spPr/>
      <dgm:t>
        <a:bodyPr/>
        <a:lstStyle/>
        <a:p>
          <a:pPr rtl="1"/>
          <a:r>
            <a:rPr lang="fa-IR" b="0" i="0" dirty="0" smtClean="0">
              <a:cs typeface="B Zar" pitchFamily="2" charset="-78"/>
            </a:rPr>
            <a:t>7315</a:t>
          </a:r>
          <a:endParaRPr lang="fa-IR" b="0" i="0" dirty="0">
            <a:cs typeface="B Zar" pitchFamily="2" charset="-78"/>
          </a:endParaRPr>
        </a:p>
      </dgm:t>
    </dgm:pt>
    <dgm:pt modelId="{1A57B468-E26D-4343-BCBB-2082DA5F0009}" type="parTrans" cxnId="{1ED16731-E975-4507-B52D-417314D06EA8}">
      <dgm:prSet/>
      <dgm:spPr/>
      <dgm:t>
        <a:bodyPr/>
        <a:lstStyle/>
        <a:p>
          <a:pPr rtl="1"/>
          <a:endParaRPr lang="fa-IR"/>
        </a:p>
      </dgm:t>
    </dgm:pt>
    <dgm:pt modelId="{2C409F5F-CF4C-43C7-B2CC-401564072227}" type="sibTrans" cxnId="{1ED16731-E975-4507-B52D-417314D06EA8}">
      <dgm:prSet/>
      <dgm:spPr/>
      <dgm:t>
        <a:bodyPr/>
        <a:lstStyle/>
        <a:p>
          <a:pPr rtl="1"/>
          <a:endParaRPr lang="fa-IR"/>
        </a:p>
      </dgm:t>
    </dgm:pt>
    <dgm:pt modelId="{EE506E84-D704-4FDD-BD5C-25A95DE022A5}" type="pres">
      <dgm:prSet presAssocID="{23931CB7-FA63-4236-8606-1445967AAD91}" presName="Name0" presStyleCnt="0">
        <dgm:presLayoutVars>
          <dgm:dir/>
          <dgm:resizeHandles val="exact"/>
        </dgm:presLayoutVars>
      </dgm:prSet>
      <dgm:spPr/>
    </dgm:pt>
    <dgm:pt modelId="{7FA39C10-E322-46DD-99F6-DC54F0BFD7DF}" type="pres">
      <dgm:prSet presAssocID="{23931CB7-FA63-4236-8606-1445967AAD91}" presName="vNodes" presStyleCnt="0"/>
      <dgm:spPr/>
    </dgm:pt>
    <dgm:pt modelId="{18A689F4-D7B6-432D-99AD-41EE3116E7C7}" type="pres">
      <dgm:prSet presAssocID="{D1FF0FAF-6E5A-47F9-A9B5-4411277C5F8A}" presName="node" presStyleLbl="node1" presStyleIdx="0" presStyleCnt="3">
        <dgm:presLayoutVars>
          <dgm:bulletEnabled val="1"/>
        </dgm:presLayoutVars>
      </dgm:prSet>
      <dgm:spPr/>
      <dgm:t>
        <a:bodyPr/>
        <a:lstStyle/>
        <a:p>
          <a:pPr rtl="1"/>
          <a:endParaRPr lang="fa-IR"/>
        </a:p>
      </dgm:t>
    </dgm:pt>
    <dgm:pt modelId="{022846C5-FD7E-47E3-A242-CA97248C404D}" type="pres">
      <dgm:prSet presAssocID="{76277D9F-A1E8-4AE1-953B-F4B19EA535D6}" presName="spacerT" presStyleCnt="0"/>
      <dgm:spPr/>
    </dgm:pt>
    <dgm:pt modelId="{591C0523-347D-46AF-B2BC-A3EA7641EA5B}" type="pres">
      <dgm:prSet presAssocID="{76277D9F-A1E8-4AE1-953B-F4B19EA535D6}" presName="sibTrans" presStyleLbl="sibTrans2D1" presStyleIdx="0" presStyleCnt="2"/>
      <dgm:spPr>
        <a:prstGeom prst="mathMultiply">
          <a:avLst/>
        </a:prstGeom>
      </dgm:spPr>
      <dgm:t>
        <a:bodyPr/>
        <a:lstStyle/>
        <a:p>
          <a:pPr rtl="1"/>
          <a:endParaRPr lang="fa-IR"/>
        </a:p>
      </dgm:t>
    </dgm:pt>
    <dgm:pt modelId="{AED94F25-7B18-45CE-A361-2BBE5BD2EC34}" type="pres">
      <dgm:prSet presAssocID="{76277D9F-A1E8-4AE1-953B-F4B19EA535D6}" presName="spacerB" presStyleCnt="0"/>
      <dgm:spPr/>
    </dgm:pt>
    <dgm:pt modelId="{E9B9D9EB-376F-467D-A7D6-45F6FB7E9426}" type="pres">
      <dgm:prSet presAssocID="{C765762D-FAB3-487E-BC02-5C1E71FE6C8E}" presName="node" presStyleLbl="node1" presStyleIdx="1" presStyleCnt="3">
        <dgm:presLayoutVars>
          <dgm:bulletEnabled val="1"/>
        </dgm:presLayoutVars>
      </dgm:prSet>
      <dgm:spPr/>
      <dgm:t>
        <a:bodyPr/>
        <a:lstStyle/>
        <a:p>
          <a:pPr rtl="1"/>
          <a:endParaRPr lang="fa-IR"/>
        </a:p>
      </dgm:t>
    </dgm:pt>
    <dgm:pt modelId="{982F2B17-4091-4885-898A-71DFB6DAE8BD}" type="pres">
      <dgm:prSet presAssocID="{23931CB7-FA63-4236-8606-1445967AAD91}" presName="sibTransLast" presStyleLbl="sibTrans2D1" presStyleIdx="1" presStyleCnt="2"/>
      <dgm:spPr/>
      <dgm:t>
        <a:bodyPr/>
        <a:lstStyle/>
        <a:p>
          <a:pPr rtl="1"/>
          <a:endParaRPr lang="fa-IR"/>
        </a:p>
      </dgm:t>
    </dgm:pt>
    <dgm:pt modelId="{D6A01378-A34D-425C-88A7-612798BCE7CA}" type="pres">
      <dgm:prSet presAssocID="{23931CB7-FA63-4236-8606-1445967AAD91}" presName="connectorText" presStyleLbl="sibTrans2D1" presStyleIdx="1" presStyleCnt="2"/>
      <dgm:spPr/>
      <dgm:t>
        <a:bodyPr/>
        <a:lstStyle/>
        <a:p>
          <a:pPr rtl="1"/>
          <a:endParaRPr lang="fa-IR"/>
        </a:p>
      </dgm:t>
    </dgm:pt>
    <dgm:pt modelId="{8AF94B6C-1FCD-4EA6-9AB6-97963C1EA260}" type="pres">
      <dgm:prSet presAssocID="{23931CB7-FA63-4236-8606-1445967AAD91}" presName="lastNode" presStyleLbl="node1" presStyleIdx="2" presStyleCnt="3">
        <dgm:presLayoutVars>
          <dgm:bulletEnabled val="1"/>
        </dgm:presLayoutVars>
      </dgm:prSet>
      <dgm:spPr/>
      <dgm:t>
        <a:bodyPr/>
        <a:lstStyle/>
        <a:p>
          <a:pPr rtl="1"/>
          <a:endParaRPr lang="fa-IR"/>
        </a:p>
      </dgm:t>
    </dgm:pt>
  </dgm:ptLst>
  <dgm:cxnLst>
    <dgm:cxn modelId="{C1A7F97F-6AD4-45F2-8473-8C6D3601844E}" type="presOf" srcId="{3407BD6A-7B48-4C2B-AFF4-B93FCED93B3F}" destId="{982F2B17-4091-4885-898A-71DFB6DAE8BD}" srcOrd="0" destOrd="0" presId="urn:microsoft.com/office/officeart/2005/8/layout/equation2"/>
    <dgm:cxn modelId="{476F7B48-A92F-4EE9-B081-6601A71E76CB}" type="presOf" srcId="{97F8872C-A4A9-40AB-A5CC-036619C7C09D}" destId="{8AF94B6C-1FCD-4EA6-9AB6-97963C1EA260}" srcOrd="0" destOrd="0" presId="urn:microsoft.com/office/officeart/2005/8/layout/equation2"/>
    <dgm:cxn modelId="{7D5E9FD8-8ACE-460F-9A98-34BC963D7D31}" type="presOf" srcId="{76277D9F-A1E8-4AE1-953B-F4B19EA535D6}" destId="{591C0523-347D-46AF-B2BC-A3EA7641EA5B}" srcOrd="0" destOrd="0" presId="urn:microsoft.com/office/officeart/2005/8/layout/equation2"/>
    <dgm:cxn modelId="{1ED16731-E975-4507-B52D-417314D06EA8}" srcId="{23931CB7-FA63-4236-8606-1445967AAD91}" destId="{97F8872C-A4A9-40AB-A5CC-036619C7C09D}" srcOrd="2" destOrd="0" parTransId="{1A57B468-E26D-4343-BCBB-2082DA5F0009}" sibTransId="{2C409F5F-CF4C-43C7-B2CC-401564072227}"/>
    <dgm:cxn modelId="{78F03826-459F-452B-8BEF-8287D6BF0F38}" type="presOf" srcId="{23931CB7-FA63-4236-8606-1445967AAD91}" destId="{EE506E84-D704-4FDD-BD5C-25A95DE022A5}" srcOrd="0" destOrd="0" presId="urn:microsoft.com/office/officeart/2005/8/layout/equation2"/>
    <dgm:cxn modelId="{1741C2A7-46AF-4033-8D32-C68EDB1DAE3D}" type="presOf" srcId="{C765762D-FAB3-487E-BC02-5C1E71FE6C8E}" destId="{E9B9D9EB-376F-467D-A7D6-45F6FB7E9426}" srcOrd="0" destOrd="0" presId="urn:microsoft.com/office/officeart/2005/8/layout/equation2"/>
    <dgm:cxn modelId="{2BB628EF-0A0F-4230-AEA2-81700CB0FF06}" type="presOf" srcId="{3407BD6A-7B48-4C2B-AFF4-B93FCED93B3F}" destId="{D6A01378-A34D-425C-88A7-612798BCE7CA}" srcOrd="1" destOrd="0" presId="urn:microsoft.com/office/officeart/2005/8/layout/equation2"/>
    <dgm:cxn modelId="{EEA36F27-9C44-4EC8-A042-CE855C3E5945}" type="presOf" srcId="{D1FF0FAF-6E5A-47F9-A9B5-4411277C5F8A}" destId="{18A689F4-D7B6-432D-99AD-41EE3116E7C7}" srcOrd="0" destOrd="0" presId="urn:microsoft.com/office/officeart/2005/8/layout/equation2"/>
    <dgm:cxn modelId="{5B283B1E-EE1E-44D3-AB7C-378DFE4B3D7C}" srcId="{23931CB7-FA63-4236-8606-1445967AAD91}" destId="{C765762D-FAB3-487E-BC02-5C1E71FE6C8E}" srcOrd="1" destOrd="0" parTransId="{9C0552E6-E69B-43CD-9C33-AC2EBFC04159}" sibTransId="{3407BD6A-7B48-4C2B-AFF4-B93FCED93B3F}"/>
    <dgm:cxn modelId="{25558D64-4DDD-4547-AFD9-9E472FB32102}" srcId="{23931CB7-FA63-4236-8606-1445967AAD91}" destId="{D1FF0FAF-6E5A-47F9-A9B5-4411277C5F8A}" srcOrd="0" destOrd="0" parTransId="{D778DF52-3782-4F77-929C-E90C9E20216E}" sibTransId="{76277D9F-A1E8-4AE1-953B-F4B19EA535D6}"/>
    <dgm:cxn modelId="{D269D9DD-1834-4D94-83CB-24C9231BA22D}" type="presParOf" srcId="{EE506E84-D704-4FDD-BD5C-25A95DE022A5}" destId="{7FA39C10-E322-46DD-99F6-DC54F0BFD7DF}" srcOrd="0" destOrd="0" presId="urn:microsoft.com/office/officeart/2005/8/layout/equation2"/>
    <dgm:cxn modelId="{D064CE96-8F81-4D6E-94FB-FD1567FBC363}" type="presParOf" srcId="{7FA39C10-E322-46DD-99F6-DC54F0BFD7DF}" destId="{18A689F4-D7B6-432D-99AD-41EE3116E7C7}" srcOrd="0" destOrd="0" presId="urn:microsoft.com/office/officeart/2005/8/layout/equation2"/>
    <dgm:cxn modelId="{C55E038B-C18B-43DA-BFAB-12419B588C28}" type="presParOf" srcId="{7FA39C10-E322-46DD-99F6-DC54F0BFD7DF}" destId="{022846C5-FD7E-47E3-A242-CA97248C404D}" srcOrd="1" destOrd="0" presId="urn:microsoft.com/office/officeart/2005/8/layout/equation2"/>
    <dgm:cxn modelId="{E45C1EE7-50D8-4BC9-BF74-3AA1CFF76743}" type="presParOf" srcId="{7FA39C10-E322-46DD-99F6-DC54F0BFD7DF}" destId="{591C0523-347D-46AF-B2BC-A3EA7641EA5B}" srcOrd="2" destOrd="0" presId="urn:microsoft.com/office/officeart/2005/8/layout/equation2"/>
    <dgm:cxn modelId="{BD66C8FF-2A9B-4609-911B-79CFACF96A17}" type="presParOf" srcId="{7FA39C10-E322-46DD-99F6-DC54F0BFD7DF}" destId="{AED94F25-7B18-45CE-A361-2BBE5BD2EC34}" srcOrd="3" destOrd="0" presId="urn:microsoft.com/office/officeart/2005/8/layout/equation2"/>
    <dgm:cxn modelId="{99C2430A-9EFF-4635-8D72-5EDFC23CD6D6}" type="presParOf" srcId="{7FA39C10-E322-46DD-99F6-DC54F0BFD7DF}" destId="{E9B9D9EB-376F-467D-A7D6-45F6FB7E9426}" srcOrd="4" destOrd="0" presId="urn:microsoft.com/office/officeart/2005/8/layout/equation2"/>
    <dgm:cxn modelId="{C4A53C48-A6FA-400A-81D5-AEB6848F2DEE}" type="presParOf" srcId="{EE506E84-D704-4FDD-BD5C-25A95DE022A5}" destId="{982F2B17-4091-4885-898A-71DFB6DAE8BD}" srcOrd="1" destOrd="0" presId="urn:microsoft.com/office/officeart/2005/8/layout/equation2"/>
    <dgm:cxn modelId="{19FC6B14-733C-45B7-B092-3D0726FA9F5E}" type="presParOf" srcId="{982F2B17-4091-4885-898A-71DFB6DAE8BD}" destId="{D6A01378-A34D-425C-88A7-612798BCE7CA}" srcOrd="0" destOrd="0" presId="urn:microsoft.com/office/officeart/2005/8/layout/equation2"/>
    <dgm:cxn modelId="{D9160574-9CD9-4B81-9CCE-282218E6242C}" type="presParOf" srcId="{EE506E84-D704-4FDD-BD5C-25A95DE022A5}" destId="{8AF94B6C-1FCD-4EA6-9AB6-97963C1EA260}" srcOrd="2" destOrd="0" presId="urn:microsoft.com/office/officeart/2005/8/layout/equation2"/>
  </dgm:cxnLst>
  <dgm:bg>
    <a:solidFill>
      <a:srgbClr val="92D050"/>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3931CB7-FA63-4236-8606-1445967AAD91}" type="doc">
      <dgm:prSet loTypeId="urn:microsoft.com/office/officeart/2005/8/layout/equation2" loCatId="process" qsTypeId="urn:microsoft.com/office/officeart/2005/8/quickstyle/3d6" qsCatId="3D" csTypeId="urn:microsoft.com/office/officeart/2005/8/colors/accent2_2" csCatId="accent2" phldr="1"/>
      <dgm:spPr/>
    </dgm:pt>
    <dgm:pt modelId="{D1FF0FAF-6E5A-47F9-A9B5-4411277C5F8A}">
      <dgm:prSet phldrT="[Text]" custT="1"/>
      <dgm:spPr/>
      <dgm:t>
        <a:bodyPr/>
        <a:lstStyle/>
        <a:p>
          <a:pPr rtl="1"/>
          <a:r>
            <a:rPr lang="fa-IR" sz="2000" dirty="0" smtClean="0">
              <a:cs typeface="B Zar" pitchFamily="2" charset="-78"/>
            </a:rPr>
            <a:t>144334</a:t>
          </a:r>
          <a:endParaRPr lang="fa-IR" sz="2000" dirty="0">
            <a:cs typeface="B Zar" pitchFamily="2" charset="-78"/>
          </a:endParaRPr>
        </a:p>
      </dgm:t>
    </dgm:pt>
    <dgm:pt modelId="{D778DF52-3782-4F77-929C-E90C9E20216E}" type="parTrans" cxnId="{25558D64-4DDD-4547-AFD9-9E472FB32102}">
      <dgm:prSet/>
      <dgm:spPr/>
      <dgm:t>
        <a:bodyPr/>
        <a:lstStyle/>
        <a:p>
          <a:pPr rtl="1"/>
          <a:endParaRPr lang="fa-IR"/>
        </a:p>
      </dgm:t>
    </dgm:pt>
    <dgm:pt modelId="{76277D9F-A1E8-4AE1-953B-F4B19EA535D6}" type="sibTrans" cxnId="{25558D64-4DDD-4547-AFD9-9E472FB32102}">
      <dgm:prSet/>
      <dgm:spPr/>
      <dgm:t>
        <a:bodyPr/>
        <a:lstStyle/>
        <a:p>
          <a:pPr rtl="1"/>
          <a:endParaRPr lang="fa-IR"/>
        </a:p>
      </dgm:t>
    </dgm:pt>
    <dgm:pt modelId="{C765762D-FAB3-487E-BC02-5C1E71FE6C8E}">
      <dgm:prSet phldrT="[Text]" custT="1"/>
      <dgm:spPr/>
      <dgm:t>
        <a:bodyPr/>
        <a:lstStyle/>
        <a:p>
          <a:pPr rtl="1"/>
          <a:r>
            <a:rPr lang="fa-IR" sz="2800" dirty="0" smtClean="0">
              <a:cs typeface="B Zar" pitchFamily="2" charset="-78"/>
            </a:rPr>
            <a:t>10%</a:t>
          </a:r>
          <a:endParaRPr lang="fa-IR" sz="2800" dirty="0">
            <a:cs typeface="B Zar" pitchFamily="2" charset="-78"/>
          </a:endParaRPr>
        </a:p>
      </dgm:t>
    </dgm:pt>
    <dgm:pt modelId="{9C0552E6-E69B-43CD-9C33-AC2EBFC04159}" type="parTrans" cxnId="{5B283B1E-EE1E-44D3-AB7C-378DFE4B3D7C}">
      <dgm:prSet/>
      <dgm:spPr/>
      <dgm:t>
        <a:bodyPr/>
        <a:lstStyle/>
        <a:p>
          <a:pPr rtl="1"/>
          <a:endParaRPr lang="fa-IR"/>
        </a:p>
      </dgm:t>
    </dgm:pt>
    <dgm:pt modelId="{3407BD6A-7B48-4C2B-AFF4-B93FCED93B3F}" type="sibTrans" cxnId="{5B283B1E-EE1E-44D3-AB7C-378DFE4B3D7C}">
      <dgm:prSet/>
      <dgm:spPr/>
      <dgm:t>
        <a:bodyPr/>
        <a:lstStyle/>
        <a:p>
          <a:pPr rtl="1"/>
          <a:endParaRPr lang="fa-IR"/>
        </a:p>
      </dgm:t>
    </dgm:pt>
    <dgm:pt modelId="{97F8872C-A4A9-40AB-A5CC-036619C7C09D}">
      <dgm:prSet phldrT="[Text]"/>
      <dgm:spPr/>
      <dgm:t>
        <a:bodyPr/>
        <a:lstStyle/>
        <a:p>
          <a:pPr rtl="1"/>
          <a:r>
            <a:rPr lang="fa-IR" b="0" i="0" dirty="0" smtClean="0">
              <a:cs typeface="B Zar" pitchFamily="2" charset="-78"/>
            </a:rPr>
            <a:t>14433</a:t>
          </a:r>
          <a:endParaRPr lang="fa-IR" b="0" i="0" dirty="0">
            <a:cs typeface="B Zar" pitchFamily="2" charset="-78"/>
          </a:endParaRPr>
        </a:p>
      </dgm:t>
    </dgm:pt>
    <dgm:pt modelId="{1A57B468-E26D-4343-BCBB-2082DA5F0009}" type="parTrans" cxnId="{1ED16731-E975-4507-B52D-417314D06EA8}">
      <dgm:prSet/>
      <dgm:spPr/>
      <dgm:t>
        <a:bodyPr/>
        <a:lstStyle/>
        <a:p>
          <a:pPr rtl="1"/>
          <a:endParaRPr lang="fa-IR"/>
        </a:p>
      </dgm:t>
    </dgm:pt>
    <dgm:pt modelId="{2C409F5F-CF4C-43C7-B2CC-401564072227}" type="sibTrans" cxnId="{1ED16731-E975-4507-B52D-417314D06EA8}">
      <dgm:prSet/>
      <dgm:spPr/>
      <dgm:t>
        <a:bodyPr/>
        <a:lstStyle/>
        <a:p>
          <a:pPr rtl="1"/>
          <a:endParaRPr lang="fa-IR"/>
        </a:p>
      </dgm:t>
    </dgm:pt>
    <dgm:pt modelId="{EE506E84-D704-4FDD-BD5C-25A95DE022A5}" type="pres">
      <dgm:prSet presAssocID="{23931CB7-FA63-4236-8606-1445967AAD91}" presName="Name0" presStyleCnt="0">
        <dgm:presLayoutVars>
          <dgm:dir/>
          <dgm:resizeHandles val="exact"/>
        </dgm:presLayoutVars>
      </dgm:prSet>
      <dgm:spPr/>
    </dgm:pt>
    <dgm:pt modelId="{7FA39C10-E322-46DD-99F6-DC54F0BFD7DF}" type="pres">
      <dgm:prSet presAssocID="{23931CB7-FA63-4236-8606-1445967AAD91}" presName="vNodes" presStyleCnt="0"/>
      <dgm:spPr/>
    </dgm:pt>
    <dgm:pt modelId="{18A689F4-D7B6-432D-99AD-41EE3116E7C7}" type="pres">
      <dgm:prSet presAssocID="{D1FF0FAF-6E5A-47F9-A9B5-4411277C5F8A}" presName="node" presStyleLbl="node1" presStyleIdx="0" presStyleCnt="3">
        <dgm:presLayoutVars>
          <dgm:bulletEnabled val="1"/>
        </dgm:presLayoutVars>
      </dgm:prSet>
      <dgm:spPr/>
      <dgm:t>
        <a:bodyPr/>
        <a:lstStyle/>
        <a:p>
          <a:pPr rtl="1"/>
          <a:endParaRPr lang="fa-IR"/>
        </a:p>
      </dgm:t>
    </dgm:pt>
    <dgm:pt modelId="{022846C5-FD7E-47E3-A242-CA97248C404D}" type="pres">
      <dgm:prSet presAssocID="{76277D9F-A1E8-4AE1-953B-F4B19EA535D6}" presName="spacerT" presStyleCnt="0"/>
      <dgm:spPr/>
    </dgm:pt>
    <dgm:pt modelId="{591C0523-347D-46AF-B2BC-A3EA7641EA5B}" type="pres">
      <dgm:prSet presAssocID="{76277D9F-A1E8-4AE1-953B-F4B19EA535D6}" presName="sibTrans" presStyleLbl="sibTrans2D1" presStyleIdx="0" presStyleCnt="2"/>
      <dgm:spPr>
        <a:prstGeom prst="mathMultiply">
          <a:avLst/>
        </a:prstGeom>
      </dgm:spPr>
      <dgm:t>
        <a:bodyPr/>
        <a:lstStyle/>
        <a:p>
          <a:pPr rtl="1"/>
          <a:endParaRPr lang="fa-IR"/>
        </a:p>
      </dgm:t>
    </dgm:pt>
    <dgm:pt modelId="{AED94F25-7B18-45CE-A361-2BBE5BD2EC34}" type="pres">
      <dgm:prSet presAssocID="{76277D9F-A1E8-4AE1-953B-F4B19EA535D6}" presName="spacerB" presStyleCnt="0"/>
      <dgm:spPr/>
    </dgm:pt>
    <dgm:pt modelId="{E9B9D9EB-376F-467D-A7D6-45F6FB7E9426}" type="pres">
      <dgm:prSet presAssocID="{C765762D-FAB3-487E-BC02-5C1E71FE6C8E}" presName="node" presStyleLbl="node1" presStyleIdx="1" presStyleCnt="3">
        <dgm:presLayoutVars>
          <dgm:bulletEnabled val="1"/>
        </dgm:presLayoutVars>
      </dgm:prSet>
      <dgm:spPr/>
      <dgm:t>
        <a:bodyPr/>
        <a:lstStyle/>
        <a:p>
          <a:pPr rtl="1"/>
          <a:endParaRPr lang="fa-IR"/>
        </a:p>
      </dgm:t>
    </dgm:pt>
    <dgm:pt modelId="{982F2B17-4091-4885-898A-71DFB6DAE8BD}" type="pres">
      <dgm:prSet presAssocID="{23931CB7-FA63-4236-8606-1445967AAD91}" presName="sibTransLast" presStyleLbl="sibTrans2D1" presStyleIdx="1" presStyleCnt="2"/>
      <dgm:spPr/>
      <dgm:t>
        <a:bodyPr/>
        <a:lstStyle/>
        <a:p>
          <a:pPr rtl="1"/>
          <a:endParaRPr lang="fa-IR"/>
        </a:p>
      </dgm:t>
    </dgm:pt>
    <dgm:pt modelId="{D6A01378-A34D-425C-88A7-612798BCE7CA}" type="pres">
      <dgm:prSet presAssocID="{23931CB7-FA63-4236-8606-1445967AAD91}" presName="connectorText" presStyleLbl="sibTrans2D1" presStyleIdx="1" presStyleCnt="2"/>
      <dgm:spPr/>
      <dgm:t>
        <a:bodyPr/>
        <a:lstStyle/>
        <a:p>
          <a:pPr rtl="1"/>
          <a:endParaRPr lang="fa-IR"/>
        </a:p>
      </dgm:t>
    </dgm:pt>
    <dgm:pt modelId="{8AF94B6C-1FCD-4EA6-9AB6-97963C1EA260}" type="pres">
      <dgm:prSet presAssocID="{23931CB7-FA63-4236-8606-1445967AAD91}" presName="lastNode" presStyleLbl="node1" presStyleIdx="2" presStyleCnt="3">
        <dgm:presLayoutVars>
          <dgm:bulletEnabled val="1"/>
        </dgm:presLayoutVars>
      </dgm:prSet>
      <dgm:spPr/>
      <dgm:t>
        <a:bodyPr/>
        <a:lstStyle/>
        <a:p>
          <a:pPr rtl="1"/>
          <a:endParaRPr lang="fa-IR"/>
        </a:p>
      </dgm:t>
    </dgm:pt>
  </dgm:ptLst>
  <dgm:cxnLst>
    <dgm:cxn modelId="{66DB6971-CCF8-43FF-8C5E-013F515EDB8A}" type="presOf" srcId="{23931CB7-FA63-4236-8606-1445967AAD91}" destId="{EE506E84-D704-4FDD-BD5C-25A95DE022A5}" srcOrd="0" destOrd="0" presId="urn:microsoft.com/office/officeart/2005/8/layout/equation2"/>
    <dgm:cxn modelId="{89AFC039-1C3F-4FF7-8303-9330D61CE4B1}" type="presOf" srcId="{97F8872C-A4A9-40AB-A5CC-036619C7C09D}" destId="{8AF94B6C-1FCD-4EA6-9AB6-97963C1EA260}" srcOrd="0" destOrd="0" presId="urn:microsoft.com/office/officeart/2005/8/layout/equation2"/>
    <dgm:cxn modelId="{1ED16731-E975-4507-B52D-417314D06EA8}" srcId="{23931CB7-FA63-4236-8606-1445967AAD91}" destId="{97F8872C-A4A9-40AB-A5CC-036619C7C09D}" srcOrd="2" destOrd="0" parTransId="{1A57B468-E26D-4343-BCBB-2082DA5F0009}" sibTransId="{2C409F5F-CF4C-43C7-B2CC-401564072227}"/>
    <dgm:cxn modelId="{27E6545C-6E3C-4F25-8F62-B58B18AC55DB}" type="presOf" srcId="{3407BD6A-7B48-4C2B-AFF4-B93FCED93B3F}" destId="{982F2B17-4091-4885-898A-71DFB6DAE8BD}" srcOrd="0" destOrd="0" presId="urn:microsoft.com/office/officeart/2005/8/layout/equation2"/>
    <dgm:cxn modelId="{ACB5E488-4DA0-42DA-91C2-AEA8AC663046}" type="presOf" srcId="{76277D9F-A1E8-4AE1-953B-F4B19EA535D6}" destId="{591C0523-347D-46AF-B2BC-A3EA7641EA5B}" srcOrd="0" destOrd="0" presId="urn:microsoft.com/office/officeart/2005/8/layout/equation2"/>
    <dgm:cxn modelId="{74EB6B0A-1491-4479-8583-8DA16C437BED}" type="presOf" srcId="{C765762D-FAB3-487E-BC02-5C1E71FE6C8E}" destId="{E9B9D9EB-376F-467D-A7D6-45F6FB7E9426}" srcOrd="0" destOrd="0" presId="urn:microsoft.com/office/officeart/2005/8/layout/equation2"/>
    <dgm:cxn modelId="{A6E712FC-C6A1-48D6-B99B-D8F761AE6A1D}" type="presOf" srcId="{D1FF0FAF-6E5A-47F9-A9B5-4411277C5F8A}" destId="{18A689F4-D7B6-432D-99AD-41EE3116E7C7}" srcOrd="0" destOrd="0" presId="urn:microsoft.com/office/officeart/2005/8/layout/equation2"/>
    <dgm:cxn modelId="{5B283B1E-EE1E-44D3-AB7C-378DFE4B3D7C}" srcId="{23931CB7-FA63-4236-8606-1445967AAD91}" destId="{C765762D-FAB3-487E-BC02-5C1E71FE6C8E}" srcOrd="1" destOrd="0" parTransId="{9C0552E6-E69B-43CD-9C33-AC2EBFC04159}" sibTransId="{3407BD6A-7B48-4C2B-AFF4-B93FCED93B3F}"/>
    <dgm:cxn modelId="{06517042-A648-46AD-9B86-817A74E55E58}" type="presOf" srcId="{3407BD6A-7B48-4C2B-AFF4-B93FCED93B3F}" destId="{D6A01378-A34D-425C-88A7-612798BCE7CA}" srcOrd="1" destOrd="0" presId="urn:microsoft.com/office/officeart/2005/8/layout/equation2"/>
    <dgm:cxn modelId="{25558D64-4DDD-4547-AFD9-9E472FB32102}" srcId="{23931CB7-FA63-4236-8606-1445967AAD91}" destId="{D1FF0FAF-6E5A-47F9-A9B5-4411277C5F8A}" srcOrd="0" destOrd="0" parTransId="{D778DF52-3782-4F77-929C-E90C9E20216E}" sibTransId="{76277D9F-A1E8-4AE1-953B-F4B19EA535D6}"/>
    <dgm:cxn modelId="{BCE0874D-88D6-4615-9B1D-C9651965DD5D}" type="presParOf" srcId="{EE506E84-D704-4FDD-BD5C-25A95DE022A5}" destId="{7FA39C10-E322-46DD-99F6-DC54F0BFD7DF}" srcOrd="0" destOrd="0" presId="urn:microsoft.com/office/officeart/2005/8/layout/equation2"/>
    <dgm:cxn modelId="{E4E9F5EE-6634-4DD3-90F9-FAFF3E0F0509}" type="presParOf" srcId="{7FA39C10-E322-46DD-99F6-DC54F0BFD7DF}" destId="{18A689F4-D7B6-432D-99AD-41EE3116E7C7}" srcOrd="0" destOrd="0" presId="urn:microsoft.com/office/officeart/2005/8/layout/equation2"/>
    <dgm:cxn modelId="{65E7DB91-BCD3-44F8-B136-C6B1F74E8DDB}" type="presParOf" srcId="{7FA39C10-E322-46DD-99F6-DC54F0BFD7DF}" destId="{022846C5-FD7E-47E3-A242-CA97248C404D}" srcOrd="1" destOrd="0" presId="urn:microsoft.com/office/officeart/2005/8/layout/equation2"/>
    <dgm:cxn modelId="{3BF62646-AF24-45FD-BBAF-9FB0E73D5FAD}" type="presParOf" srcId="{7FA39C10-E322-46DD-99F6-DC54F0BFD7DF}" destId="{591C0523-347D-46AF-B2BC-A3EA7641EA5B}" srcOrd="2" destOrd="0" presId="urn:microsoft.com/office/officeart/2005/8/layout/equation2"/>
    <dgm:cxn modelId="{AE4D20B2-82B7-4392-A393-385E09172B4D}" type="presParOf" srcId="{7FA39C10-E322-46DD-99F6-DC54F0BFD7DF}" destId="{AED94F25-7B18-45CE-A361-2BBE5BD2EC34}" srcOrd="3" destOrd="0" presId="urn:microsoft.com/office/officeart/2005/8/layout/equation2"/>
    <dgm:cxn modelId="{8FFFABBC-E9A6-4985-8ACE-4AB7760DBB2F}" type="presParOf" srcId="{7FA39C10-E322-46DD-99F6-DC54F0BFD7DF}" destId="{E9B9D9EB-376F-467D-A7D6-45F6FB7E9426}" srcOrd="4" destOrd="0" presId="urn:microsoft.com/office/officeart/2005/8/layout/equation2"/>
    <dgm:cxn modelId="{BD5AFCDC-950A-41C9-92B0-B82791737DE2}" type="presParOf" srcId="{EE506E84-D704-4FDD-BD5C-25A95DE022A5}" destId="{982F2B17-4091-4885-898A-71DFB6DAE8BD}" srcOrd="1" destOrd="0" presId="urn:microsoft.com/office/officeart/2005/8/layout/equation2"/>
    <dgm:cxn modelId="{8040DB26-9970-4E3B-8816-924074BC1B4C}" type="presParOf" srcId="{982F2B17-4091-4885-898A-71DFB6DAE8BD}" destId="{D6A01378-A34D-425C-88A7-612798BCE7CA}" srcOrd="0" destOrd="0" presId="urn:microsoft.com/office/officeart/2005/8/layout/equation2"/>
    <dgm:cxn modelId="{404C2592-C23F-4B33-8143-F582CDF4DB45}" type="presParOf" srcId="{EE506E84-D704-4FDD-BD5C-25A95DE022A5}" destId="{8AF94B6C-1FCD-4EA6-9AB6-97963C1EA260}" srcOrd="2" destOrd="0" presId="urn:microsoft.com/office/officeart/2005/8/layout/equation2"/>
  </dgm:cxnLst>
  <dgm:bg>
    <a:solidFill>
      <a:srgbClr val="92D050"/>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23931CB7-FA63-4236-8606-1445967AAD91}" type="doc">
      <dgm:prSet loTypeId="urn:microsoft.com/office/officeart/2005/8/layout/equation2" loCatId="process" qsTypeId="urn:microsoft.com/office/officeart/2005/8/quickstyle/3d6" qsCatId="3D" csTypeId="urn:microsoft.com/office/officeart/2005/8/colors/accent2_2" csCatId="accent2" phldr="1"/>
      <dgm:spPr/>
    </dgm:pt>
    <dgm:pt modelId="{D1FF0FAF-6E5A-47F9-A9B5-4411277C5F8A}">
      <dgm:prSet phldrT="[Text]" custT="1"/>
      <dgm:spPr/>
      <dgm:t>
        <a:bodyPr/>
        <a:lstStyle/>
        <a:p>
          <a:pPr rtl="1"/>
          <a:r>
            <a:rPr lang="fa-IR" sz="2000" dirty="0" smtClean="0">
              <a:cs typeface="B Zar" pitchFamily="2" charset="-78"/>
            </a:rPr>
            <a:t>144334</a:t>
          </a:r>
          <a:endParaRPr lang="fa-IR" sz="2000" dirty="0">
            <a:cs typeface="B Zar" pitchFamily="2" charset="-78"/>
          </a:endParaRPr>
        </a:p>
      </dgm:t>
    </dgm:pt>
    <dgm:pt modelId="{D778DF52-3782-4F77-929C-E90C9E20216E}" type="parTrans" cxnId="{25558D64-4DDD-4547-AFD9-9E472FB32102}">
      <dgm:prSet/>
      <dgm:spPr/>
      <dgm:t>
        <a:bodyPr/>
        <a:lstStyle/>
        <a:p>
          <a:pPr rtl="1"/>
          <a:endParaRPr lang="fa-IR"/>
        </a:p>
      </dgm:t>
    </dgm:pt>
    <dgm:pt modelId="{76277D9F-A1E8-4AE1-953B-F4B19EA535D6}" type="sibTrans" cxnId="{25558D64-4DDD-4547-AFD9-9E472FB32102}">
      <dgm:prSet/>
      <dgm:spPr/>
      <dgm:t>
        <a:bodyPr/>
        <a:lstStyle/>
        <a:p>
          <a:pPr rtl="1"/>
          <a:endParaRPr lang="fa-IR"/>
        </a:p>
      </dgm:t>
    </dgm:pt>
    <dgm:pt modelId="{C765762D-FAB3-487E-BC02-5C1E71FE6C8E}">
      <dgm:prSet phldrT="[Text]" custT="1"/>
      <dgm:spPr/>
      <dgm:t>
        <a:bodyPr/>
        <a:lstStyle/>
        <a:p>
          <a:pPr rtl="1"/>
          <a:r>
            <a:rPr lang="fa-IR" sz="2800" dirty="0" smtClean="0">
              <a:cs typeface="B Zar" pitchFamily="2" charset="-78"/>
            </a:rPr>
            <a:t>5%</a:t>
          </a:r>
          <a:endParaRPr lang="fa-IR" sz="2800" dirty="0">
            <a:cs typeface="B Zar" pitchFamily="2" charset="-78"/>
          </a:endParaRPr>
        </a:p>
      </dgm:t>
    </dgm:pt>
    <dgm:pt modelId="{9C0552E6-E69B-43CD-9C33-AC2EBFC04159}" type="parTrans" cxnId="{5B283B1E-EE1E-44D3-AB7C-378DFE4B3D7C}">
      <dgm:prSet/>
      <dgm:spPr/>
      <dgm:t>
        <a:bodyPr/>
        <a:lstStyle/>
        <a:p>
          <a:pPr rtl="1"/>
          <a:endParaRPr lang="fa-IR"/>
        </a:p>
      </dgm:t>
    </dgm:pt>
    <dgm:pt modelId="{3407BD6A-7B48-4C2B-AFF4-B93FCED93B3F}" type="sibTrans" cxnId="{5B283B1E-EE1E-44D3-AB7C-378DFE4B3D7C}">
      <dgm:prSet/>
      <dgm:spPr/>
      <dgm:t>
        <a:bodyPr/>
        <a:lstStyle/>
        <a:p>
          <a:pPr rtl="1"/>
          <a:endParaRPr lang="fa-IR"/>
        </a:p>
      </dgm:t>
    </dgm:pt>
    <dgm:pt modelId="{97F8872C-A4A9-40AB-A5CC-036619C7C09D}">
      <dgm:prSet phldrT="[Text]"/>
      <dgm:spPr/>
      <dgm:t>
        <a:bodyPr/>
        <a:lstStyle/>
        <a:p>
          <a:pPr rtl="1"/>
          <a:r>
            <a:rPr lang="fa-IR" b="0" i="0" dirty="0" smtClean="0">
              <a:cs typeface="B Zar" pitchFamily="2" charset="-78"/>
            </a:rPr>
            <a:t>7217</a:t>
          </a:r>
          <a:endParaRPr lang="fa-IR" b="0" i="0" dirty="0">
            <a:cs typeface="B Zar" pitchFamily="2" charset="-78"/>
          </a:endParaRPr>
        </a:p>
      </dgm:t>
    </dgm:pt>
    <dgm:pt modelId="{1A57B468-E26D-4343-BCBB-2082DA5F0009}" type="parTrans" cxnId="{1ED16731-E975-4507-B52D-417314D06EA8}">
      <dgm:prSet/>
      <dgm:spPr/>
      <dgm:t>
        <a:bodyPr/>
        <a:lstStyle/>
        <a:p>
          <a:pPr rtl="1"/>
          <a:endParaRPr lang="fa-IR"/>
        </a:p>
      </dgm:t>
    </dgm:pt>
    <dgm:pt modelId="{2C409F5F-CF4C-43C7-B2CC-401564072227}" type="sibTrans" cxnId="{1ED16731-E975-4507-B52D-417314D06EA8}">
      <dgm:prSet/>
      <dgm:spPr/>
      <dgm:t>
        <a:bodyPr/>
        <a:lstStyle/>
        <a:p>
          <a:pPr rtl="1"/>
          <a:endParaRPr lang="fa-IR"/>
        </a:p>
      </dgm:t>
    </dgm:pt>
    <dgm:pt modelId="{EE506E84-D704-4FDD-BD5C-25A95DE022A5}" type="pres">
      <dgm:prSet presAssocID="{23931CB7-FA63-4236-8606-1445967AAD91}" presName="Name0" presStyleCnt="0">
        <dgm:presLayoutVars>
          <dgm:dir/>
          <dgm:resizeHandles val="exact"/>
        </dgm:presLayoutVars>
      </dgm:prSet>
      <dgm:spPr/>
    </dgm:pt>
    <dgm:pt modelId="{7FA39C10-E322-46DD-99F6-DC54F0BFD7DF}" type="pres">
      <dgm:prSet presAssocID="{23931CB7-FA63-4236-8606-1445967AAD91}" presName="vNodes" presStyleCnt="0"/>
      <dgm:spPr/>
    </dgm:pt>
    <dgm:pt modelId="{18A689F4-D7B6-432D-99AD-41EE3116E7C7}" type="pres">
      <dgm:prSet presAssocID="{D1FF0FAF-6E5A-47F9-A9B5-4411277C5F8A}" presName="node" presStyleLbl="node1" presStyleIdx="0" presStyleCnt="3">
        <dgm:presLayoutVars>
          <dgm:bulletEnabled val="1"/>
        </dgm:presLayoutVars>
      </dgm:prSet>
      <dgm:spPr/>
      <dgm:t>
        <a:bodyPr/>
        <a:lstStyle/>
        <a:p>
          <a:pPr rtl="1"/>
          <a:endParaRPr lang="fa-IR"/>
        </a:p>
      </dgm:t>
    </dgm:pt>
    <dgm:pt modelId="{022846C5-FD7E-47E3-A242-CA97248C404D}" type="pres">
      <dgm:prSet presAssocID="{76277D9F-A1E8-4AE1-953B-F4B19EA535D6}" presName="spacerT" presStyleCnt="0"/>
      <dgm:spPr/>
    </dgm:pt>
    <dgm:pt modelId="{591C0523-347D-46AF-B2BC-A3EA7641EA5B}" type="pres">
      <dgm:prSet presAssocID="{76277D9F-A1E8-4AE1-953B-F4B19EA535D6}" presName="sibTrans" presStyleLbl="sibTrans2D1" presStyleIdx="0" presStyleCnt="2"/>
      <dgm:spPr>
        <a:prstGeom prst="mathMultiply">
          <a:avLst/>
        </a:prstGeom>
      </dgm:spPr>
      <dgm:t>
        <a:bodyPr/>
        <a:lstStyle/>
        <a:p>
          <a:pPr rtl="1"/>
          <a:endParaRPr lang="fa-IR"/>
        </a:p>
      </dgm:t>
    </dgm:pt>
    <dgm:pt modelId="{AED94F25-7B18-45CE-A361-2BBE5BD2EC34}" type="pres">
      <dgm:prSet presAssocID="{76277D9F-A1E8-4AE1-953B-F4B19EA535D6}" presName="spacerB" presStyleCnt="0"/>
      <dgm:spPr/>
    </dgm:pt>
    <dgm:pt modelId="{E9B9D9EB-376F-467D-A7D6-45F6FB7E9426}" type="pres">
      <dgm:prSet presAssocID="{C765762D-FAB3-487E-BC02-5C1E71FE6C8E}" presName="node" presStyleLbl="node1" presStyleIdx="1" presStyleCnt="3">
        <dgm:presLayoutVars>
          <dgm:bulletEnabled val="1"/>
        </dgm:presLayoutVars>
      </dgm:prSet>
      <dgm:spPr/>
      <dgm:t>
        <a:bodyPr/>
        <a:lstStyle/>
        <a:p>
          <a:pPr rtl="1"/>
          <a:endParaRPr lang="fa-IR"/>
        </a:p>
      </dgm:t>
    </dgm:pt>
    <dgm:pt modelId="{982F2B17-4091-4885-898A-71DFB6DAE8BD}" type="pres">
      <dgm:prSet presAssocID="{23931CB7-FA63-4236-8606-1445967AAD91}" presName="sibTransLast" presStyleLbl="sibTrans2D1" presStyleIdx="1" presStyleCnt="2"/>
      <dgm:spPr/>
      <dgm:t>
        <a:bodyPr/>
        <a:lstStyle/>
        <a:p>
          <a:pPr rtl="1"/>
          <a:endParaRPr lang="fa-IR"/>
        </a:p>
      </dgm:t>
    </dgm:pt>
    <dgm:pt modelId="{D6A01378-A34D-425C-88A7-612798BCE7CA}" type="pres">
      <dgm:prSet presAssocID="{23931CB7-FA63-4236-8606-1445967AAD91}" presName="connectorText" presStyleLbl="sibTrans2D1" presStyleIdx="1" presStyleCnt="2"/>
      <dgm:spPr/>
      <dgm:t>
        <a:bodyPr/>
        <a:lstStyle/>
        <a:p>
          <a:pPr rtl="1"/>
          <a:endParaRPr lang="fa-IR"/>
        </a:p>
      </dgm:t>
    </dgm:pt>
    <dgm:pt modelId="{8AF94B6C-1FCD-4EA6-9AB6-97963C1EA260}" type="pres">
      <dgm:prSet presAssocID="{23931CB7-FA63-4236-8606-1445967AAD91}" presName="lastNode" presStyleLbl="node1" presStyleIdx="2" presStyleCnt="3">
        <dgm:presLayoutVars>
          <dgm:bulletEnabled val="1"/>
        </dgm:presLayoutVars>
      </dgm:prSet>
      <dgm:spPr/>
      <dgm:t>
        <a:bodyPr/>
        <a:lstStyle/>
        <a:p>
          <a:pPr rtl="1"/>
          <a:endParaRPr lang="fa-IR"/>
        </a:p>
      </dgm:t>
    </dgm:pt>
  </dgm:ptLst>
  <dgm:cxnLst>
    <dgm:cxn modelId="{1ED16731-E975-4507-B52D-417314D06EA8}" srcId="{23931CB7-FA63-4236-8606-1445967AAD91}" destId="{97F8872C-A4A9-40AB-A5CC-036619C7C09D}" srcOrd="2" destOrd="0" parTransId="{1A57B468-E26D-4343-BCBB-2082DA5F0009}" sibTransId="{2C409F5F-CF4C-43C7-B2CC-401564072227}"/>
    <dgm:cxn modelId="{D7AA33F9-E771-45C8-A92D-1B37E3547217}" type="presOf" srcId="{C765762D-FAB3-487E-BC02-5C1E71FE6C8E}" destId="{E9B9D9EB-376F-467D-A7D6-45F6FB7E9426}" srcOrd="0" destOrd="0" presId="urn:microsoft.com/office/officeart/2005/8/layout/equation2"/>
    <dgm:cxn modelId="{DB1E05EB-999B-4E73-9ABD-C09B8B5FA65E}" type="presOf" srcId="{D1FF0FAF-6E5A-47F9-A9B5-4411277C5F8A}" destId="{18A689F4-D7B6-432D-99AD-41EE3116E7C7}" srcOrd="0" destOrd="0" presId="urn:microsoft.com/office/officeart/2005/8/layout/equation2"/>
    <dgm:cxn modelId="{14B8E5F6-420B-4844-82D1-DB48FD1AE910}" type="presOf" srcId="{3407BD6A-7B48-4C2B-AFF4-B93FCED93B3F}" destId="{D6A01378-A34D-425C-88A7-612798BCE7CA}" srcOrd="1" destOrd="0" presId="urn:microsoft.com/office/officeart/2005/8/layout/equation2"/>
    <dgm:cxn modelId="{054F3974-9A56-45FA-9656-AC7406DF400C}" type="presOf" srcId="{3407BD6A-7B48-4C2B-AFF4-B93FCED93B3F}" destId="{982F2B17-4091-4885-898A-71DFB6DAE8BD}" srcOrd="0" destOrd="0" presId="urn:microsoft.com/office/officeart/2005/8/layout/equation2"/>
    <dgm:cxn modelId="{6DDEE8D5-19FB-4B22-902B-7E9CF1EA526C}" type="presOf" srcId="{23931CB7-FA63-4236-8606-1445967AAD91}" destId="{EE506E84-D704-4FDD-BD5C-25A95DE022A5}" srcOrd="0" destOrd="0" presId="urn:microsoft.com/office/officeart/2005/8/layout/equation2"/>
    <dgm:cxn modelId="{5B283B1E-EE1E-44D3-AB7C-378DFE4B3D7C}" srcId="{23931CB7-FA63-4236-8606-1445967AAD91}" destId="{C765762D-FAB3-487E-BC02-5C1E71FE6C8E}" srcOrd="1" destOrd="0" parTransId="{9C0552E6-E69B-43CD-9C33-AC2EBFC04159}" sibTransId="{3407BD6A-7B48-4C2B-AFF4-B93FCED93B3F}"/>
    <dgm:cxn modelId="{94C605DC-6E0B-44D4-B95C-69364DCEEA5B}" type="presOf" srcId="{76277D9F-A1E8-4AE1-953B-F4B19EA535D6}" destId="{591C0523-347D-46AF-B2BC-A3EA7641EA5B}" srcOrd="0" destOrd="0" presId="urn:microsoft.com/office/officeart/2005/8/layout/equation2"/>
    <dgm:cxn modelId="{25558D64-4DDD-4547-AFD9-9E472FB32102}" srcId="{23931CB7-FA63-4236-8606-1445967AAD91}" destId="{D1FF0FAF-6E5A-47F9-A9B5-4411277C5F8A}" srcOrd="0" destOrd="0" parTransId="{D778DF52-3782-4F77-929C-E90C9E20216E}" sibTransId="{76277D9F-A1E8-4AE1-953B-F4B19EA535D6}"/>
    <dgm:cxn modelId="{CD18E53B-3888-4C72-B43E-6F66FB3C33C9}" type="presOf" srcId="{97F8872C-A4A9-40AB-A5CC-036619C7C09D}" destId="{8AF94B6C-1FCD-4EA6-9AB6-97963C1EA260}" srcOrd="0" destOrd="0" presId="urn:microsoft.com/office/officeart/2005/8/layout/equation2"/>
    <dgm:cxn modelId="{6BB22CF3-15E6-4A4D-A25E-77DE17397DD2}" type="presParOf" srcId="{EE506E84-D704-4FDD-BD5C-25A95DE022A5}" destId="{7FA39C10-E322-46DD-99F6-DC54F0BFD7DF}" srcOrd="0" destOrd="0" presId="urn:microsoft.com/office/officeart/2005/8/layout/equation2"/>
    <dgm:cxn modelId="{B60F38C1-C28F-4D37-B1EC-047BD3FDACA5}" type="presParOf" srcId="{7FA39C10-E322-46DD-99F6-DC54F0BFD7DF}" destId="{18A689F4-D7B6-432D-99AD-41EE3116E7C7}" srcOrd="0" destOrd="0" presId="urn:microsoft.com/office/officeart/2005/8/layout/equation2"/>
    <dgm:cxn modelId="{F8ACE5F5-37D8-41A1-AD2E-4CC5854933EF}" type="presParOf" srcId="{7FA39C10-E322-46DD-99F6-DC54F0BFD7DF}" destId="{022846C5-FD7E-47E3-A242-CA97248C404D}" srcOrd="1" destOrd="0" presId="urn:microsoft.com/office/officeart/2005/8/layout/equation2"/>
    <dgm:cxn modelId="{CBE475DE-5357-417E-B81B-4666755A264A}" type="presParOf" srcId="{7FA39C10-E322-46DD-99F6-DC54F0BFD7DF}" destId="{591C0523-347D-46AF-B2BC-A3EA7641EA5B}" srcOrd="2" destOrd="0" presId="urn:microsoft.com/office/officeart/2005/8/layout/equation2"/>
    <dgm:cxn modelId="{81B1A181-9363-4A87-AD8E-3A0296258BED}" type="presParOf" srcId="{7FA39C10-E322-46DD-99F6-DC54F0BFD7DF}" destId="{AED94F25-7B18-45CE-A361-2BBE5BD2EC34}" srcOrd="3" destOrd="0" presId="urn:microsoft.com/office/officeart/2005/8/layout/equation2"/>
    <dgm:cxn modelId="{394BA88F-AE4D-4A39-A821-43026E8423D3}" type="presParOf" srcId="{7FA39C10-E322-46DD-99F6-DC54F0BFD7DF}" destId="{E9B9D9EB-376F-467D-A7D6-45F6FB7E9426}" srcOrd="4" destOrd="0" presId="urn:microsoft.com/office/officeart/2005/8/layout/equation2"/>
    <dgm:cxn modelId="{A556CADF-0A94-4D50-B41E-B833AD75E901}" type="presParOf" srcId="{EE506E84-D704-4FDD-BD5C-25A95DE022A5}" destId="{982F2B17-4091-4885-898A-71DFB6DAE8BD}" srcOrd="1" destOrd="0" presId="urn:microsoft.com/office/officeart/2005/8/layout/equation2"/>
    <dgm:cxn modelId="{D9FFD19D-6A5C-4950-8C8E-23D137856A54}" type="presParOf" srcId="{982F2B17-4091-4885-898A-71DFB6DAE8BD}" destId="{D6A01378-A34D-425C-88A7-612798BCE7CA}" srcOrd="0" destOrd="0" presId="urn:microsoft.com/office/officeart/2005/8/layout/equation2"/>
    <dgm:cxn modelId="{BAE40566-E6B2-47A1-97B0-E94FD36D55C3}" type="presParOf" srcId="{EE506E84-D704-4FDD-BD5C-25A95DE022A5}" destId="{8AF94B6C-1FCD-4EA6-9AB6-97963C1EA260}" srcOrd="2" destOrd="0" presId="urn:microsoft.com/office/officeart/2005/8/layout/equation2"/>
  </dgm:cxnLst>
  <dgm:bg>
    <a:solidFill>
      <a:srgbClr val="92D050"/>
    </a:solidFill>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00BECFC-FE7E-4226-A828-5FADAC3ECF9F}" type="doc">
      <dgm:prSet loTypeId="urn:microsoft.com/office/officeart/2005/8/layout/equation1" loCatId="process" qsTypeId="urn:microsoft.com/office/officeart/2005/8/quickstyle/3d2" qsCatId="3D" csTypeId="urn:microsoft.com/office/officeart/2005/8/colors/accent6_2" csCatId="accent6" phldr="1"/>
      <dgm:spPr/>
    </dgm:pt>
    <dgm:pt modelId="{F6EB4F13-0E30-4507-9638-B9B2B32CCCF4}">
      <dgm:prSet phldrT="[Text]" custT="1"/>
      <dgm:spPr>
        <a:solidFill>
          <a:srgbClr val="009900"/>
        </a:solidFill>
      </dgm:spPr>
      <dgm:t>
        <a:bodyPr/>
        <a:lstStyle/>
        <a:p>
          <a:pPr rtl="1"/>
          <a:r>
            <a:rPr lang="fa-IR" sz="1600" b="0" i="0" dirty="0" smtClean="0">
              <a:latin typeface="IranNastaliq" pitchFamily="18" charset="0"/>
              <a:cs typeface="IranNastaliq" pitchFamily="18" charset="0"/>
            </a:rPr>
            <a:t>حق بیمه های عاید نشده پایان سال جاری</a:t>
          </a:r>
          <a:endParaRPr lang="fa-IR" sz="1600" b="0" i="0" dirty="0">
            <a:latin typeface="IranNastaliq" pitchFamily="18" charset="0"/>
            <a:cs typeface="IranNastaliq" pitchFamily="18" charset="0"/>
          </a:endParaRPr>
        </a:p>
      </dgm:t>
    </dgm:pt>
    <dgm:pt modelId="{FDFEDDFC-2BDA-46E6-9184-B7E5EDD4828F}" type="parTrans" cxnId="{E03846AF-4CE1-4773-9881-957ECAD3ACF2}">
      <dgm:prSet/>
      <dgm:spPr/>
      <dgm:t>
        <a:bodyPr/>
        <a:lstStyle/>
        <a:p>
          <a:pPr rtl="1"/>
          <a:endParaRPr lang="fa-IR"/>
        </a:p>
      </dgm:t>
    </dgm:pt>
    <dgm:pt modelId="{D7126375-CDC0-45C7-A165-3FE9CBDC9452}" type="sibTrans" cxnId="{E03846AF-4CE1-4773-9881-957ECAD3ACF2}">
      <dgm:prSet/>
      <dgm:spPr>
        <a:solidFill>
          <a:srgbClr val="009900"/>
        </a:solidFill>
      </dgm:spPr>
      <dgm:t>
        <a:bodyPr/>
        <a:lstStyle/>
        <a:p>
          <a:pPr rtl="1"/>
          <a:endParaRPr lang="fa-IR"/>
        </a:p>
      </dgm:t>
    </dgm:pt>
    <dgm:pt modelId="{22C9EB31-3F25-484F-8051-36F2DF67B72C}">
      <dgm:prSet phldrT="[Text]" custT="1"/>
      <dgm:spPr>
        <a:solidFill>
          <a:srgbClr val="009900"/>
        </a:solidFill>
      </dgm:spPr>
      <dgm:t>
        <a:bodyPr/>
        <a:lstStyle/>
        <a:p>
          <a:pPr rtl="1"/>
          <a:r>
            <a:rPr lang="fa-IR" sz="1600" b="0" i="0" dirty="0" smtClean="0">
              <a:latin typeface="IranNastaliq" pitchFamily="18" charset="0"/>
              <a:cs typeface="IranNastaliq" pitchFamily="18" charset="0"/>
            </a:rPr>
            <a:t>حق بیمه های صادره</a:t>
          </a:r>
          <a:endParaRPr lang="fa-IR" sz="1600" b="0" i="0" dirty="0">
            <a:latin typeface="IranNastaliq" pitchFamily="18" charset="0"/>
            <a:cs typeface="IranNastaliq" pitchFamily="18" charset="0"/>
          </a:endParaRPr>
        </a:p>
      </dgm:t>
    </dgm:pt>
    <dgm:pt modelId="{0F002A78-BA98-47C0-B94C-BFEBD64A1000}" type="parTrans" cxnId="{740FD63B-1947-455D-942F-018836C5E498}">
      <dgm:prSet/>
      <dgm:spPr/>
      <dgm:t>
        <a:bodyPr/>
        <a:lstStyle/>
        <a:p>
          <a:pPr rtl="1"/>
          <a:endParaRPr lang="fa-IR"/>
        </a:p>
      </dgm:t>
    </dgm:pt>
    <dgm:pt modelId="{E332D557-D220-4559-A755-F98FB79E771F}" type="sibTrans" cxnId="{740FD63B-1947-455D-942F-018836C5E498}">
      <dgm:prSet/>
      <dgm:spPr>
        <a:solidFill>
          <a:srgbClr val="009900"/>
        </a:solidFill>
      </dgm:spPr>
      <dgm:t>
        <a:bodyPr/>
        <a:lstStyle/>
        <a:p>
          <a:pPr rtl="1"/>
          <a:endParaRPr lang="fa-IR"/>
        </a:p>
      </dgm:t>
    </dgm:pt>
    <dgm:pt modelId="{4A096FD9-6095-4E69-961F-787D5D370D82}">
      <dgm:prSet phldrT="[Text]" custT="1"/>
      <dgm:spPr>
        <a:solidFill>
          <a:srgbClr val="009900"/>
        </a:solidFill>
      </dgm:spPr>
      <dgm:t>
        <a:bodyPr/>
        <a:lstStyle/>
        <a:p>
          <a:pPr rtl="1"/>
          <a:r>
            <a:rPr lang="fa-IR" sz="1800" b="0" i="0" dirty="0" smtClean="0">
              <a:latin typeface="IranNastaliq" pitchFamily="18" charset="0"/>
              <a:cs typeface="IranNastaliq" pitchFamily="18" charset="0"/>
            </a:rPr>
            <a:t>درآمد حق بیمه</a:t>
          </a:r>
          <a:endParaRPr lang="fa-IR" sz="1800" b="0" i="0" dirty="0">
            <a:latin typeface="IranNastaliq" pitchFamily="18" charset="0"/>
            <a:cs typeface="IranNastaliq" pitchFamily="18" charset="0"/>
          </a:endParaRPr>
        </a:p>
      </dgm:t>
    </dgm:pt>
    <dgm:pt modelId="{84C1C8AC-2611-4F9B-835E-28098A9CFE38}" type="parTrans" cxnId="{E81C6A7E-7D0B-4571-999B-E56E6B9481C6}">
      <dgm:prSet/>
      <dgm:spPr/>
      <dgm:t>
        <a:bodyPr/>
        <a:lstStyle/>
        <a:p>
          <a:pPr rtl="1"/>
          <a:endParaRPr lang="fa-IR"/>
        </a:p>
      </dgm:t>
    </dgm:pt>
    <dgm:pt modelId="{497B9ED3-816E-434C-805D-37B20606AD9F}" type="sibTrans" cxnId="{E81C6A7E-7D0B-4571-999B-E56E6B9481C6}">
      <dgm:prSet/>
      <dgm:spPr/>
      <dgm:t>
        <a:bodyPr/>
        <a:lstStyle/>
        <a:p>
          <a:pPr rtl="1"/>
          <a:endParaRPr lang="fa-IR"/>
        </a:p>
      </dgm:t>
    </dgm:pt>
    <dgm:pt modelId="{2B3FDC0B-381C-4276-9004-F273E0DD2168}">
      <dgm:prSet custT="1"/>
      <dgm:spPr>
        <a:solidFill>
          <a:srgbClr val="009900"/>
        </a:solidFill>
      </dgm:spPr>
      <dgm:t>
        <a:bodyPr/>
        <a:lstStyle/>
        <a:p>
          <a:pPr rtl="1"/>
          <a:r>
            <a:rPr lang="fa-IR" sz="1600" b="0" i="0" dirty="0" smtClean="0">
              <a:latin typeface="IranNastaliq" pitchFamily="18" charset="0"/>
              <a:cs typeface="IranNastaliq" pitchFamily="18" charset="0"/>
            </a:rPr>
            <a:t>حق بیمه عاید نشده پایان سال قبل</a:t>
          </a:r>
          <a:endParaRPr lang="fa-IR" sz="1600" b="0" i="0" dirty="0">
            <a:latin typeface="IranNastaliq" pitchFamily="18" charset="0"/>
            <a:cs typeface="IranNastaliq" pitchFamily="18" charset="0"/>
          </a:endParaRPr>
        </a:p>
      </dgm:t>
    </dgm:pt>
    <dgm:pt modelId="{E24D4B53-7868-4067-937E-8486ADB48AF6}" type="parTrans" cxnId="{B9F71B18-00CA-4226-BAB2-FFE4C6BFBAEE}">
      <dgm:prSet/>
      <dgm:spPr/>
      <dgm:t>
        <a:bodyPr/>
        <a:lstStyle/>
        <a:p>
          <a:pPr rtl="1"/>
          <a:endParaRPr lang="fa-IR"/>
        </a:p>
      </dgm:t>
    </dgm:pt>
    <dgm:pt modelId="{9F673525-4E56-4EE7-B8CE-28C6C8437064}" type="sibTrans" cxnId="{B9F71B18-00CA-4226-BAB2-FFE4C6BFBAEE}">
      <dgm:prSet/>
      <dgm:spPr>
        <a:solidFill>
          <a:srgbClr val="009900"/>
        </a:solidFill>
      </dgm:spPr>
      <dgm:t>
        <a:bodyPr/>
        <a:lstStyle/>
        <a:p>
          <a:pPr rtl="1"/>
          <a:endParaRPr lang="fa-IR"/>
        </a:p>
      </dgm:t>
    </dgm:pt>
    <dgm:pt modelId="{7E224B24-98BE-41C3-B8C4-40A3C7023FB2}">
      <dgm:prSet custT="1"/>
      <dgm:spPr>
        <a:solidFill>
          <a:srgbClr val="009900"/>
        </a:solidFill>
      </dgm:spPr>
      <dgm:t>
        <a:bodyPr/>
        <a:lstStyle/>
        <a:p>
          <a:pPr rtl="1"/>
          <a:r>
            <a:rPr lang="fa-IR" sz="1800" b="0" i="0" dirty="0" smtClean="0">
              <a:latin typeface="IranNastaliq" pitchFamily="18" charset="0"/>
              <a:cs typeface="IranNastaliq" pitchFamily="18" charset="0"/>
            </a:rPr>
            <a:t>حق بیمه اتکایی قبولی</a:t>
          </a:r>
          <a:endParaRPr lang="fa-IR" sz="1800" b="0" i="0" dirty="0">
            <a:latin typeface="IranNastaliq" pitchFamily="18" charset="0"/>
            <a:cs typeface="IranNastaliq" pitchFamily="18" charset="0"/>
          </a:endParaRPr>
        </a:p>
      </dgm:t>
    </dgm:pt>
    <dgm:pt modelId="{6FC41D11-8792-4D28-B595-2AF9C00A55BE}" type="parTrans" cxnId="{D953F778-576E-4C87-9B1C-4E99D902BEA9}">
      <dgm:prSet/>
      <dgm:spPr/>
      <dgm:t>
        <a:bodyPr/>
        <a:lstStyle/>
        <a:p>
          <a:pPr rtl="1"/>
          <a:endParaRPr lang="fa-IR"/>
        </a:p>
      </dgm:t>
    </dgm:pt>
    <dgm:pt modelId="{8929A3E4-66B1-477C-9AD7-925B2BFA9973}" type="sibTrans" cxnId="{D953F778-576E-4C87-9B1C-4E99D902BEA9}">
      <dgm:prSet/>
      <dgm:spPr>
        <a:solidFill>
          <a:srgbClr val="009900"/>
        </a:solidFill>
      </dgm:spPr>
      <dgm:t>
        <a:bodyPr/>
        <a:lstStyle/>
        <a:p>
          <a:pPr rtl="1"/>
          <a:endParaRPr lang="fa-IR"/>
        </a:p>
      </dgm:t>
    </dgm:pt>
    <dgm:pt modelId="{76B66D23-AC3D-4F58-9B3A-13CFE4211381}" type="pres">
      <dgm:prSet presAssocID="{600BECFC-FE7E-4226-A828-5FADAC3ECF9F}" presName="linearFlow" presStyleCnt="0">
        <dgm:presLayoutVars>
          <dgm:dir/>
          <dgm:resizeHandles val="exact"/>
        </dgm:presLayoutVars>
      </dgm:prSet>
      <dgm:spPr/>
    </dgm:pt>
    <dgm:pt modelId="{99243ECA-164D-4691-8668-C2641305EAC0}" type="pres">
      <dgm:prSet presAssocID="{F6EB4F13-0E30-4507-9638-B9B2B32CCCF4}" presName="node" presStyleLbl="node1" presStyleIdx="0" presStyleCnt="5" custLinFactNeighborX="-18203" custLinFactNeighborY="5936">
        <dgm:presLayoutVars>
          <dgm:bulletEnabled val="1"/>
        </dgm:presLayoutVars>
      </dgm:prSet>
      <dgm:spPr/>
      <dgm:t>
        <a:bodyPr/>
        <a:lstStyle/>
        <a:p>
          <a:pPr rtl="1"/>
          <a:endParaRPr lang="fa-IR"/>
        </a:p>
      </dgm:t>
    </dgm:pt>
    <dgm:pt modelId="{75713B50-58C1-474B-9099-B397D084D834}" type="pres">
      <dgm:prSet presAssocID="{D7126375-CDC0-45C7-A165-3FE9CBDC9452}" presName="spacerL" presStyleCnt="0"/>
      <dgm:spPr/>
    </dgm:pt>
    <dgm:pt modelId="{33036FB1-675E-489E-99E8-0CB24CE5A5AE}" type="pres">
      <dgm:prSet presAssocID="{D7126375-CDC0-45C7-A165-3FE9CBDC9452}" presName="sibTrans" presStyleLbl="sibTrans2D1" presStyleIdx="0" presStyleCnt="4"/>
      <dgm:spPr>
        <a:prstGeom prst="mathMinus">
          <a:avLst/>
        </a:prstGeom>
      </dgm:spPr>
      <dgm:t>
        <a:bodyPr/>
        <a:lstStyle/>
        <a:p>
          <a:pPr rtl="1"/>
          <a:endParaRPr lang="fa-IR"/>
        </a:p>
      </dgm:t>
    </dgm:pt>
    <dgm:pt modelId="{AE9D0F83-D46F-4359-8FBB-04D2340AE896}" type="pres">
      <dgm:prSet presAssocID="{D7126375-CDC0-45C7-A165-3FE9CBDC9452}" presName="spacerR" presStyleCnt="0"/>
      <dgm:spPr/>
    </dgm:pt>
    <dgm:pt modelId="{B34DBB73-CCB4-4640-AEB6-6CB67B97A2B1}" type="pres">
      <dgm:prSet presAssocID="{2B3FDC0B-381C-4276-9004-F273E0DD2168}" presName="node" presStyleLbl="node1" presStyleIdx="1" presStyleCnt="5" custLinFactNeighborX="-18203" custLinFactNeighborY="5936">
        <dgm:presLayoutVars>
          <dgm:bulletEnabled val="1"/>
        </dgm:presLayoutVars>
      </dgm:prSet>
      <dgm:spPr/>
      <dgm:t>
        <a:bodyPr/>
        <a:lstStyle/>
        <a:p>
          <a:pPr rtl="1"/>
          <a:endParaRPr lang="fa-IR"/>
        </a:p>
      </dgm:t>
    </dgm:pt>
    <dgm:pt modelId="{5740DED3-241D-4CFA-B917-99FEC7F1953C}" type="pres">
      <dgm:prSet presAssocID="{9F673525-4E56-4EE7-B8CE-28C6C8437064}" presName="spacerL" presStyleCnt="0"/>
      <dgm:spPr/>
    </dgm:pt>
    <dgm:pt modelId="{70406197-0B6A-427D-A38F-306A2333FCC1}" type="pres">
      <dgm:prSet presAssocID="{9F673525-4E56-4EE7-B8CE-28C6C8437064}" presName="sibTrans" presStyleLbl="sibTrans2D1" presStyleIdx="1" presStyleCnt="4"/>
      <dgm:spPr/>
      <dgm:t>
        <a:bodyPr/>
        <a:lstStyle/>
        <a:p>
          <a:pPr rtl="1"/>
          <a:endParaRPr lang="fa-IR"/>
        </a:p>
      </dgm:t>
    </dgm:pt>
    <dgm:pt modelId="{611DD3C8-9AC9-4CF8-A3C8-C4E5482255F2}" type="pres">
      <dgm:prSet presAssocID="{9F673525-4E56-4EE7-B8CE-28C6C8437064}" presName="spacerR" presStyleCnt="0"/>
      <dgm:spPr/>
    </dgm:pt>
    <dgm:pt modelId="{BEB0CBBE-A578-4A51-A8FC-B547BBC3BEF8}" type="pres">
      <dgm:prSet presAssocID="{7E224B24-98BE-41C3-B8C4-40A3C7023FB2}" presName="node" presStyleLbl="node1" presStyleIdx="2" presStyleCnt="5" custLinFactNeighborX="-18203" custLinFactNeighborY="5936">
        <dgm:presLayoutVars>
          <dgm:bulletEnabled val="1"/>
        </dgm:presLayoutVars>
      </dgm:prSet>
      <dgm:spPr/>
      <dgm:t>
        <a:bodyPr/>
        <a:lstStyle/>
        <a:p>
          <a:pPr rtl="1"/>
          <a:endParaRPr lang="fa-IR"/>
        </a:p>
      </dgm:t>
    </dgm:pt>
    <dgm:pt modelId="{DA3BDA4B-EB6F-4EB6-9924-ACF2059F20DA}" type="pres">
      <dgm:prSet presAssocID="{8929A3E4-66B1-477C-9AD7-925B2BFA9973}" presName="spacerL" presStyleCnt="0"/>
      <dgm:spPr/>
    </dgm:pt>
    <dgm:pt modelId="{AC72AFD1-AE0F-4CFD-9698-41347DEBD106}" type="pres">
      <dgm:prSet presAssocID="{8929A3E4-66B1-477C-9AD7-925B2BFA9973}" presName="sibTrans" presStyleLbl="sibTrans2D1" presStyleIdx="2" presStyleCnt="4"/>
      <dgm:spPr/>
      <dgm:t>
        <a:bodyPr/>
        <a:lstStyle/>
        <a:p>
          <a:pPr rtl="1"/>
          <a:endParaRPr lang="fa-IR"/>
        </a:p>
      </dgm:t>
    </dgm:pt>
    <dgm:pt modelId="{5627C196-EB6C-466B-8AF9-DD8F42F1753F}" type="pres">
      <dgm:prSet presAssocID="{8929A3E4-66B1-477C-9AD7-925B2BFA9973}" presName="spacerR" presStyleCnt="0"/>
      <dgm:spPr/>
    </dgm:pt>
    <dgm:pt modelId="{1FF95245-85B7-49A6-8F2D-ECCFFB8E0E15}" type="pres">
      <dgm:prSet presAssocID="{22C9EB31-3F25-484F-8051-36F2DF67B72C}" presName="node" presStyleLbl="node1" presStyleIdx="3" presStyleCnt="5" custLinFactNeighborX="-18203" custLinFactNeighborY="5936">
        <dgm:presLayoutVars>
          <dgm:bulletEnabled val="1"/>
        </dgm:presLayoutVars>
      </dgm:prSet>
      <dgm:spPr/>
      <dgm:t>
        <a:bodyPr/>
        <a:lstStyle/>
        <a:p>
          <a:pPr rtl="1"/>
          <a:endParaRPr lang="fa-IR"/>
        </a:p>
      </dgm:t>
    </dgm:pt>
    <dgm:pt modelId="{46A4CCD5-80E3-42C7-B35F-A28DE02AECDB}" type="pres">
      <dgm:prSet presAssocID="{E332D557-D220-4559-A755-F98FB79E771F}" presName="spacerL" presStyleCnt="0"/>
      <dgm:spPr/>
    </dgm:pt>
    <dgm:pt modelId="{D9360702-3CA3-46B7-821B-5BBB776534F6}" type="pres">
      <dgm:prSet presAssocID="{E332D557-D220-4559-A755-F98FB79E771F}" presName="sibTrans" presStyleLbl="sibTrans2D1" presStyleIdx="3" presStyleCnt="4"/>
      <dgm:spPr/>
      <dgm:t>
        <a:bodyPr/>
        <a:lstStyle/>
        <a:p>
          <a:pPr rtl="1"/>
          <a:endParaRPr lang="fa-IR"/>
        </a:p>
      </dgm:t>
    </dgm:pt>
    <dgm:pt modelId="{643ED3D8-6A1A-4D2E-A570-3BE834EA1F30}" type="pres">
      <dgm:prSet presAssocID="{E332D557-D220-4559-A755-F98FB79E771F}" presName="spacerR" presStyleCnt="0"/>
      <dgm:spPr/>
    </dgm:pt>
    <dgm:pt modelId="{B8E61595-25B5-4C8F-BF87-B661FB7C5F2F}" type="pres">
      <dgm:prSet presAssocID="{4A096FD9-6095-4E69-961F-787D5D370D82}" presName="node" presStyleLbl="node1" presStyleIdx="4" presStyleCnt="5">
        <dgm:presLayoutVars>
          <dgm:bulletEnabled val="1"/>
        </dgm:presLayoutVars>
      </dgm:prSet>
      <dgm:spPr/>
      <dgm:t>
        <a:bodyPr/>
        <a:lstStyle/>
        <a:p>
          <a:pPr rtl="1"/>
          <a:endParaRPr lang="fa-IR"/>
        </a:p>
      </dgm:t>
    </dgm:pt>
  </dgm:ptLst>
  <dgm:cxnLst>
    <dgm:cxn modelId="{3B526605-34AD-41C7-8EF1-738042DF2BFF}" type="presOf" srcId="{E332D557-D220-4559-A755-F98FB79E771F}" destId="{D9360702-3CA3-46B7-821B-5BBB776534F6}" srcOrd="0" destOrd="0" presId="urn:microsoft.com/office/officeart/2005/8/layout/equation1"/>
    <dgm:cxn modelId="{039D4A15-9D4D-486A-A10F-17867B5F0A0E}" type="presOf" srcId="{4A096FD9-6095-4E69-961F-787D5D370D82}" destId="{B8E61595-25B5-4C8F-BF87-B661FB7C5F2F}" srcOrd="0" destOrd="0" presId="urn:microsoft.com/office/officeart/2005/8/layout/equation1"/>
    <dgm:cxn modelId="{C3EAB1A8-7E00-40D8-9192-507BD75E9E8A}" type="presOf" srcId="{F6EB4F13-0E30-4507-9638-B9B2B32CCCF4}" destId="{99243ECA-164D-4691-8668-C2641305EAC0}" srcOrd="0" destOrd="0" presId="urn:microsoft.com/office/officeart/2005/8/layout/equation1"/>
    <dgm:cxn modelId="{8E03627B-2CD9-4A3E-A4EA-054C2C4E0798}" type="presOf" srcId="{600BECFC-FE7E-4226-A828-5FADAC3ECF9F}" destId="{76B66D23-AC3D-4F58-9B3A-13CFE4211381}" srcOrd="0" destOrd="0" presId="urn:microsoft.com/office/officeart/2005/8/layout/equation1"/>
    <dgm:cxn modelId="{FEEA3128-D0DF-404C-ABC7-32724A120B11}" type="presOf" srcId="{9F673525-4E56-4EE7-B8CE-28C6C8437064}" destId="{70406197-0B6A-427D-A38F-306A2333FCC1}" srcOrd="0" destOrd="0" presId="urn:microsoft.com/office/officeart/2005/8/layout/equation1"/>
    <dgm:cxn modelId="{BC91ACC9-1E2D-4126-9BAB-FA42F9A3A318}" type="presOf" srcId="{8929A3E4-66B1-477C-9AD7-925B2BFA9973}" destId="{AC72AFD1-AE0F-4CFD-9698-41347DEBD106}" srcOrd="0" destOrd="0" presId="urn:microsoft.com/office/officeart/2005/8/layout/equation1"/>
    <dgm:cxn modelId="{740FD63B-1947-455D-942F-018836C5E498}" srcId="{600BECFC-FE7E-4226-A828-5FADAC3ECF9F}" destId="{22C9EB31-3F25-484F-8051-36F2DF67B72C}" srcOrd="3" destOrd="0" parTransId="{0F002A78-BA98-47C0-B94C-BFEBD64A1000}" sibTransId="{E332D557-D220-4559-A755-F98FB79E771F}"/>
    <dgm:cxn modelId="{E03846AF-4CE1-4773-9881-957ECAD3ACF2}" srcId="{600BECFC-FE7E-4226-A828-5FADAC3ECF9F}" destId="{F6EB4F13-0E30-4507-9638-B9B2B32CCCF4}" srcOrd="0" destOrd="0" parTransId="{FDFEDDFC-2BDA-46E6-9184-B7E5EDD4828F}" sibTransId="{D7126375-CDC0-45C7-A165-3FE9CBDC9452}"/>
    <dgm:cxn modelId="{E81C6A7E-7D0B-4571-999B-E56E6B9481C6}" srcId="{600BECFC-FE7E-4226-A828-5FADAC3ECF9F}" destId="{4A096FD9-6095-4E69-961F-787D5D370D82}" srcOrd="4" destOrd="0" parTransId="{84C1C8AC-2611-4F9B-835E-28098A9CFE38}" sibTransId="{497B9ED3-816E-434C-805D-37B20606AD9F}"/>
    <dgm:cxn modelId="{29B31368-F08D-42C8-8C1B-4EA4CF25D339}" type="presOf" srcId="{2B3FDC0B-381C-4276-9004-F273E0DD2168}" destId="{B34DBB73-CCB4-4640-AEB6-6CB67B97A2B1}" srcOrd="0" destOrd="0" presId="urn:microsoft.com/office/officeart/2005/8/layout/equation1"/>
    <dgm:cxn modelId="{2433E432-491F-4FF3-9B43-2D8D14F00863}" type="presOf" srcId="{D7126375-CDC0-45C7-A165-3FE9CBDC9452}" destId="{33036FB1-675E-489E-99E8-0CB24CE5A5AE}" srcOrd="0" destOrd="0" presId="urn:microsoft.com/office/officeart/2005/8/layout/equation1"/>
    <dgm:cxn modelId="{D953F778-576E-4C87-9B1C-4E99D902BEA9}" srcId="{600BECFC-FE7E-4226-A828-5FADAC3ECF9F}" destId="{7E224B24-98BE-41C3-B8C4-40A3C7023FB2}" srcOrd="2" destOrd="0" parTransId="{6FC41D11-8792-4D28-B595-2AF9C00A55BE}" sibTransId="{8929A3E4-66B1-477C-9AD7-925B2BFA9973}"/>
    <dgm:cxn modelId="{B8D8AAD1-1070-422B-AF4B-9361AB9056C1}" type="presOf" srcId="{22C9EB31-3F25-484F-8051-36F2DF67B72C}" destId="{1FF95245-85B7-49A6-8F2D-ECCFFB8E0E15}" srcOrd="0" destOrd="0" presId="urn:microsoft.com/office/officeart/2005/8/layout/equation1"/>
    <dgm:cxn modelId="{B9F71B18-00CA-4226-BAB2-FFE4C6BFBAEE}" srcId="{600BECFC-FE7E-4226-A828-5FADAC3ECF9F}" destId="{2B3FDC0B-381C-4276-9004-F273E0DD2168}" srcOrd="1" destOrd="0" parTransId="{E24D4B53-7868-4067-937E-8486ADB48AF6}" sibTransId="{9F673525-4E56-4EE7-B8CE-28C6C8437064}"/>
    <dgm:cxn modelId="{E437D052-293E-4B17-A271-47AE7F15802D}" type="presOf" srcId="{7E224B24-98BE-41C3-B8C4-40A3C7023FB2}" destId="{BEB0CBBE-A578-4A51-A8FC-B547BBC3BEF8}" srcOrd="0" destOrd="0" presId="urn:microsoft.com/office/officeart/2005/8/layout/equation1"/>
    <dgm:cxn modelId="{1A09876F-10F2-4F3D-86F7-DA0FD3B68A4D}" type="presParOf" srcId="{76B66D23-AC3D-4F58-9B3A-13CFE4211381}" destId="{99243ECA-164D-4691-8668-C2641305EAC0}" srcOrd="0" destOrd="0" presId="urn:microsoft.com/office/officeart/2005/8/layout/equation1"/>
    <dgm:cxn modelId="{DDC35D83-0FB6-4758-9A84-1165920216B9}" type="presParOf" srcId="{76B66D23-AC3D-4F58-9B3A-13CFE4211381}" destId="{75713B50-58C1-474B-9099-B397D084D834}" srcOrd="1" destOrd="0" presId="urn:microsoft.com/office/officeart/2005/8/layout/equation1"/>
    <dgm:cxn modelId="{A9D7F703-7A86-4E29-AA3D-556AF57F136F}" type="presParOf" srcId="{76B66D23-AC3D-4F58-9B3A-13CFE4211381}" destId="{33036FB1-675E-489E-99E8-0CB24CE5A5AE}" srcOrd="2" destOrd="0" presId="urn:microsoft.com/office/officeart/2005/8/layout/equation1"/>
    <dgm:cxn modelId="{85752CC5-9E81-430A-A127-12D99DCFDC14}" type="presParOf" srcId="{76B66D23-AC3D-4F58-9B3A-13CFE4211381}" destId="{AE9D0F83-D46F-4359-8FBB-04D2340AE896}" srcOrd="3" destOrd="0" presId="urn:microsoft.com/office/officeart/2005/8/layout/equation1"/>
    <dgm:cxn modelId="{2558592A-3C24-42EE-8CAB-EA7F041D04C4}" type="presParOf" srcId="{76B66D23-AC3D-4F58-9B3A-13CFE4211381}" destId="{B34DBB73-CCB4-4640-AEB6-6CB67B97A2B1}" srcOrd="4" destOrd="0" presId="urn:microsoft.com/office/officeart/2005/8/layout/equation1"/>
    <dgm:cxn modelId="{7256018E-1A57-4F86-BC9B-C29219F1B277}" type="presParOf" srcId="{76B66D23-AC3D-4F58-9B3A-13CFE4211381}" destId="{5740DED3-241D-4CFA-B917-99FEC7F1953C}" srcOrd="5" destOrd="0" presId="urn:microsoft.com/office/officeart/2005/8/layout/equation1"/>
    <dgm:cxn modelId="{E166A5C3-8710-4438-82DE-2085A8C31235}" type="presParOf" srcId="{76B66D23-AC3D-4F58-9B3A-13CFE4211381}" destId="{70406197-0B6A-427D-A38F-306A2333FCC1}" srcOrd="6" destOrd="0" presId="urn:microsoft.com/office/officeart/2005/8/layout/equation1"/>
    <dgm:cxn modelId="{3A9CC0B2-DEF0-4B82-9FDB-12EDAD62858D}" type="presParOf" srcId="{76B66D23-AC3D-4F58-9B3A-13CFE4211381}" destId="{611DD3C8-9AC9-4CF8-A3C8-C4E5482255F2}" srcOrd="7" destOrd="0" presId="urn:microsoft.com/office/officeart/2005/8/layout/equation1"/>
    <dgm:cxn modelId="{12773C4E-984C-4E98-BE2D-EF45FF3AB076}" type="presParOf" srcId="{76B66D23-AC3D-4F58-9B3A-13CFE4211381}" destId="{BEB0CBBE-A578-4A51-A8FC-B547BBC3BEF8}" srcOrd="8" destOrd="0" presId="urn:microsoft.com/office/officeart/2005/8/layout/equation1"/>
    <dgm:cxn modelId="{BCC2BE81-CCDC-48F2-AFFE-B168BCBC1F4E}" type="presParOf" srcId="{76B66D23-AC3D-4F58-9B3A-13CFE4211381}" destId="{DA3BDA4B-EB6F-4EB6-9924-ACF2059F20DA}" srcOrd="9" destOrd="0" presId="urn:microsoft.com/office/officeart/2005/8/layout/equation1"/>
    <dgm:cxn modelId="{274ED6D8-5A0F-44D2-8932-ACF483143448}" type="presParOf" srcId="{76B66D23-AC3D-4F58-9B3A-13CFE4211381}" destId="{AC72AFD1-AE0F-4CFD-9698-41347DEBD106}" srcOrd="10" destOrd="0" presId="urn:microsoft.com/office/officeart/2005/8/layout/equation1"/>
    <dgm:cxn modelId="{91084A09-F31B-4590-8796-35288F836B4C}" type="presParOf" srcId="{76B66D23-AC3D-4F58-9B3A-13CFE4211381}" destId="{5627C196-EB6C-466B-8AF9-DD8F42F1753F}" srcOrd="11" destOrd="0" presId="urn:microsoft.com/office/officeart/2005/8/layout/equation1"/>
    <dgm:cxn modelId="{2238D481-97EF-4AE4-BC2D-E9A92CBABD75}" type="presParOf" srcId="{76B66D23-AC3D-4F58-9B3A-13CFE4211381}" destId="{1FF95245-85B7-49A6-8F2D-ECCFFB8E0E15}" srcOrd="12" destOrd="0" presId="urn:microsoft.com/office/officeart/2005/8/layout/equation1"/>
    <dgm:cxn modelId="{C080339D-524D-498A-A566-8F716FBFD55C}" type="presParOf" srcId="{76B66D23-AC3D-4F58-9B3A-13CFE4211381}" destId="{46A4CCD5-80E3-42C7-B35F-A28DE02AECDB}" srcOrd="13" destOrd="0" presId="urn:microsoft.com/office/officeart/2005/8/layout/equation1"/>
    <dgm:cxn modelId="{C33E9CC8-955B-4986-BF3C-2DC6B225C849}" type="presParOf" srcId="{76B66D23-AC3D-4F58-9B3A-13CFE4211381}" destId="{D9360702-3CA3-46B7-821B-5BBB776534F6}" srcOrd="14" destOrd="0" presId="urn:microsoft.com/office/officeart/2005/8/layout/equation1"/>
    <dgm:cxn modelId="{DBF2C554-75C8-44EA-BFE3-09DCAC54F408}" type="presParOf" srcId="{76B66D23-AC3D-4F58-9B3A-13CFE4211381}" destId="{643ED3D8-6A1A-4D2E-A570-3BE834EA1F30}" srcOrd="15" destOrd="0" presId="urn:microsoft.com/office/officeart/2005/8/layout/equation1"/>
    <dgm:cxn modelId="{E563455C-98C3-4988-956D-B1992303E3AA}" type="presParOf" srcId="{76B66D23-AC3D-4F58-9B3A-13CFE4211381}" destId="{B8E61595-25B5-4C8F-BF87-B661FB7C5F2F}" srcOrd="16" destOrd="0" presId="urn:microsoft.com/office/officeart/2005/8/layout/equation1"/>
  </dgm:cxnLst>
  <dgm:bg>
    <a:solidFill>
      <a:srgbClr val="FF0066"/>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00BECFC-FE7E-4226-A828-5FADAC3ECF9F}" type="doc">
      <dgm:prSet loTypeId="urn:microsoft.com/office/officeart/2005/8/layout/equation1" loCatId="process" qsTypeId="urn:microsoft.com/office/officeart/2005/8/quickstyle/3d2" qsCatId="3D" csTypeId="urn:microsoft.com/office/officeart/2005/8/colors/accent6_2" csCatId="accent6" phldr="1"/>
      <dgm:spPr/>
    </dgm:pt>
    <dgm:pt modelId="{F6EB4F13-0E30-4507-9638-B9B2B32CCCF4}">
      <dgm:prSet phldrT="[Text]" custT="1"/>
      <dgm:spPr>
        <a:solidFill>
          <a:srgbClr val="009900"/>
        </a:solidFill>
      </dgm:spPr>
      <dgm:t>
        <a:bodyPr/>
        <a:lstStyle/>
        <a:p>
          <a:pPr rtl="1"/>
          <a:r>
            <a:rPr lang="fa-IR" sz="2000" i="1" dirty="0" smtClean="0">
              <a:cs typeface="B Zar" pitchFamily="2" charset="-78"/>
            </a:rPr>
            <a:t>143250</a:t>
          </a:r>
          <a:endParaRPr lang="fa-IR" sz="2000" i="1" dirty="0">
            <a:cs typeface="B Zar" pitchFamily="2" charset="-78"/>
          </a:endParaRPr>
        </a:p>
      </dgm:t>
    </dgm:pt>
    <dgm:pt modelId="{FDFEDDFC-2BDA-46E6-9184-B7E5EDD4828F}" type="parTrans" cxnId="{E03846AF-4CE1-4773-9881-957ECAD3ACF2}">
      <dgm:prSet/>
      <dgm:spPr/>
      <dgm:t>
        <a:bodyPr/>
        <a:lstStyle/>
        <a:p>
          <a:pPr rtl="1"/>
          <a:endParaRPr lang="fa-IR"/>
        </a:p>
      </dgm:t>
    </dgm:pt>
    <dgm:pt modelId="{D7126375-CDC0-45C7-A165-3FE9CBDC9452}" type="sibTrans" cxnId="{E03846AF-4CE1-4773-9881-957ECAD3ACF2}">
      <dgm:prSet/>
      <dgm:spPr>
        <a:solidFill>
          <a:srgbClr val="009900"/>
        </a:solidFill>
      </dgm:spPr>
      <dgm:t>
        <a:bodyPr/>
        <a:lstStyle/>
        <a:p>
          <a:pPr rtl="1"/>
          <a:endParaRPr lang="fa-IR"/>
        </a:p>
      </dgm:t>
    </dgm:pt>
    <dgm:pt modelId="{22C9EB31-3F25-484F-8051-36F2DF67B72C}">
      <dgm:prSet phldrT="[Text]" custT="1"/>
      <dgm:spPr>
        <a:solidFill>
          <a:srgbClr val="009900"/>
        </a:solidFill>
      </dgm:spPr>
      <dgm:t>
        <a:bodyPr/>
        <a:lstStyle/>
        <a:p>
          <a:pPr rtl="1"/>
          <a:r>
            <a:rPr lang="fa-IR" sz="2000" i="1" dirty="0" smtClean="0">
              <a:cs typeface="B Zar" pitchFamily="2" charset="-78"/>
            </a:rPr>
            <a:t>288000</a:t>
          </a:r>
          <a:endParaRPr lang="fa-IR" sz="2000" i="1" dirty="0">
            <a:cs typeface="B Zar" pitchFamily="2" charset="-78"/>
          </a:endParaRPr>
        </a:p>
      </dgm:t>
    </dgm:pt>
    <dgm:pt modelId="{0F002A78-BA98-47C0-B94C-BFEBD64A1000}" type="parTrans" cxnId="{740FD63B-1947-455D-942F-018836C5E498}">
      <dgm:prSet/>
      <dgm:spPr/>
      <dgm:t>
        <a:bodyPr/>
        <a:lstStyle/>
        <a:p>
          <a:pPr rtl="1"/>
          <a:endParaRPr lang="fa-IR"/>
        </a:p>
      </dgm:t>
    </dgm:pt>
    <dgm:pt modelId="{E332D557-D220-4559-A755-F98FB79E771F}" type="sibTrans" cxnId="{740FD63B-1947-455D-942F-018836C5E498}">
      <dgm:prSet/>
      <dgm:spPr>
        <a:solidFill>
          <a:srgbClr val="009900"/>
        </a:solidFill>
      </dgm:spPr>
      <dgm:t>
        <a:bodyPr/>
        <a:lstStyle/>
        <a:p>
          <a:pPr rtl="1"/>
          <a:endParaRPr lang="fa-IR"/>
        </a:p>
      </dgm:t>
    </dgm:pt>
    <dgm:pt modelId="{4A096FD9-6095-4E69-961F-787D5D370D82}">
      <dgm:prSet phldrT="[Text]" custT="1"/>
      <dgm:spPr>
        <a:solidFill>
          <a:srgbClr val="009900"/>
        </a:solidFill>
      </dgm:spPr>
      <dgm:t>
        <a:bodyPr/>
        <a:lstStyle/>
        <a:p>
          <a:pPr rtl="1"/>
          <a:r>
            <a:rPr lang="fa-IR" sz="2000" b="0" i="1" dirty="0" smtClean="0">
              <a:cs typeface="B Zar" pitchFamily="2" charset="-78"/>
            </a:rPr>
            <a:t>285654</a:t>
          </a:r>
          <a:endParaRPr lang="fa-IR" sz="2000" b="0" i="1" dirty="0">
            <a:cs typeface="B Zar" pitchFamily="2" charset="-78"/>
          </a:endParaRPr>
        </a:p>
      </dgm:t>
    </dgm:pt>
    <dgm:pt modelId="{84C1C8AC-2611-4F9B-835E-28098A9CFE38}" type="parTrans" cxnId="{E81C6A7E-7D0B-4571-999B-E56E6B9481C6}">
      <dgm:prSet/>
      <dgm:spPr/>
      <dgm:t>
        <a:bodyPr/>
        <a:lstStyle/>
        <a:p>
          <a:pPr rtl="1"/>
          <a:endParaRPr lang="fa-IR"/>
        </a:p>
      </dgm:t>
    </dgm:pt>
    <dgm:pt modelId="{497B9ED3-816E-434C-805D-37B20606AD9F}" type="sibTrans" cxnId="{E81C6A7E-7D0B-4571-999B-E56E6B9481C6}">
      <dgm:prSet/>
      <dgm:spPr/>
      <dgm:t>
        <a:bodyPr/>
        <a:lstStyle/>
        <a:p>
          <a:pPr rtl="1"/>
          <a:endParaRPr lang="fa-IR"/>
        </a:p>
      </dgm:t>
    </dgm:pt>
    <dgm:pt modelId="{2B3FDC0B-381C-4276-9004-F273E0DD2168}">
      <dgm:prSet custT="1"/>
      <dgm:spPr>
        <a:solidFill>
          <a:srgbClr val="009900"/>
        </a:solidFill>
      </dgm:spPr>
      <dgm:t>
        <a:bodyPr/>
        <a:lstStyle/>
        <a:p>
          <a:pPr rtl="1"/>
          <a:r>
            <a:rPr lang="fa-IR" sz="2000" i="1" dirty="0" smtClean="0">
              <a:cs typeface="B Zar" pitchFamily="2" charset="-78"/>
            </a:rPr>
            <a:t>130904</a:t>
          </a:r>
          <a:endParaRPr lang="fa-IR" sz="2000" i="1" dirty="0">
            <a:cs typeface="B Zar" pitchFamily="2" charset="-78"/>
          </a:endParaRPr>
        </a:p>
      </dgm:t>
    </dgm:pt>
    <dgm:pt modelId="{E24D4B53-7868-4067-937E-8486ADB48AF6}" type="parTrans" cxnId="{B9F71B18-00CA-4226-BAB2-FFE4C6BFBAEE}">
      <dgm:prSet/>
      <dgm:spPr/>
      <dgm:t>
        <a:bodyPr/>
        <a:lstStyle/>
        <a:p>
          <a:pPr rtl="1"/>
          <a:endParaRPr lang="fa-IR"/>
        </a:p>
      </dgm:t>
    </dgm:pt>
    <dgm:pt modelId="{9F673525-4E56-4EE7-B8CE-28C6C8437064}" type="sibTrans" cxnId="{B9F71B18-00CA-4226-BAB2-FFE4C6BFBAEE}">
      <dgm:prSet/>
      <dgm:spPr>
        <a:solidFill>
          <a:srgbClr val="009900"/>
        </a:solidFill>
      </dgm:spPr>
      <dgm:t>
        <a:bodyPr/>
        <a:lstStyle/>
        <a:p>
          <a:pPr rtl="1"/>
          <a:endParaRPr lang="fa-IR"/>
        </a:p>
      </dgm:t>
    </dgm:pt>
    <dgm:pt modelId="{7E224B24-98BE-41C3-B8C4-40A3C7023FB2}">
      <dgm:prSet custT="1"/>
      <dgm:spPr>
        <a:solidFill>
          <a:srgbClr val="009900"/>
        </a:solidFill>
      </dgm:spPr>
      <dgm:t>
        <a:bodyPr/>
        <a:lstStyle/>
        <a:p>
          <a:pPr rtl="1"/>
          <a:r>
            <a:rPr lang="fa-IR" sz="2400" i="1" dirty="0" smtClean="0">
              <a:cs typeface="B Zar" pitchFamily="2" charset="-78"/>
            </a:rPr>
            <a:t>10000</a:t>
          </a:r>
          <a:endParaRPr lang="fa-IR" sz="2400" i="1" dirty="0">
            <a:cs typeface="B Zar" pitchFamily="2" charset="-78"/>
          </a:endParaRPr>
        </a:p>
      </dgm:t>
    </dgm:pt>
    <dgm:pt modelId="{6FC41D11-8792-4D28-B595-2AF9C00A55BE}" type="parTrans" cxnId="{D953F778-576E-4C87-9B1C-4E99D902BEA9}">
      <dgm:prSet/>
      <dgm:spPr/>
      <dgm:t>
        <a:bodyPr/>
        <a:lstStyle/>
        <a:p>
          <a:pPr rtl="1"/>
          <a:endParaRPr lang="fa-IR"/>
        </a:p>
      </dgm:t>
    </dgm:pt>
    <dgm:pt modelId="{8929A3E4-66B1-477C-9AD7-925B2BFA9973}" type="sibTrans" cxnId="{D953F778-576E-4C87-9B1C-4E99D902BEA9}">
      <dgm:prSet/>
      <dgm:spPr>
        <a:solidFill>
          <a:srgbClr val="009900"/>
        </a:solidFill>
      </dgm:spPr>
      <dgm:t>
        <a:bodyPr/>
        <a:lstStyle/>
        <a:p>
          <a:pPr rtl="1"/>
          <a:endParaRPr lang="fa-IR"/>
        </a:p>
      </dgm:t>
    </dgm:pt>
    <dgm:pt modelId="{76B66D23-AC3D-4F58-9B3A-13CFE4211381}" type="pres">
      <dgm:prSet presAssocID="{600BECFC-FE7E-4226-A828-5FADAC3ECF9F}" presName="linearFlow" presStyleCnt="0">
        <dgm:presLayoutVars>
          <dgm:dir/>
          <dgm:resizeHandles val="exact"/>
        </dgm:presLayoutVars>
      </dgm:prSet>
      <dgm:spPr/>
    </dgm:pt>
    <dgm:pt modelId="{99243ECA-164D-4691-8668-C2641305EAC0}" type="pres">
      <dgm:prSet presAssocID="{F6EB4F13-0E30-4507-9638-B9B2B32CCCF4}" presName="node" presStyleLbl="node1" presStyleIdx="0" presStyleCnt="5">
        <dgm:presLayoutVars>
          <dgm:bulletEnabled val="1"/>
        </dgm:presLayoutVars>
      </dgm:prSet>
      <dgm:spPr/>
      <dgm:t>
        <a:bodyPr/>
        <a:lstStyle/>
        <a:p>
          <a:pPr rtl="1"/>
          <a:endParaRPr lang="fa-IR"/>
        </a:p>
      </dgm:t>
    </dgm:pt>
    <dgm:pt modelId="{75713B50-58C1-474B-9099-B397D084D834}" type="pres">
      <dgm:prSet presAssocID="{D7126375-CDC0-45C7-A165-3FE9CBDC9452}" presName="spacerL" presStyleCnt="0"/>
      <dgm:spPr/>
    </dgm:pt>
    <dgm:pt modelId="{33036FB1-675E-489E-99E8-0CB24CE5A5AE}" type="pres">
      <dgm:prSet presAssocID="{D7126375-CDC0-45C7-A165-3FE9CBDC9452}" presName="sibTrans" presStyleLbl="sibTrans2D1" presStyleIdx="0" presStyleCnt="4"/>
      <dgm:spPr>
        <a:prstGeom prst="mathMinus">
          <a:avLst/>
        </a:prstGeom>
      </dgm:spPr>
      <dgm:t>
        <a:bodyPr/>
        <a:lstStyle/>
        <a:p>
          <a:pPr rtl="1"/>
          <a:endParaRPr lang="fa-IR"/>
        </a:p>
      </dgm:t>
    </dgm:pt>
    <dgm:pt modelId="{AE9D0F83-D46F-4359-8FBB-04D2340AE896}" type="pres">
      <dgm:prSet presAssocID="{D7126375-CDC0-45C7-A165-3FE9CBDC9452}" presName="spacerR" presStyleCnt="0"/>
      <dgm:spPr/>
    </dgm:pt>
    <dgm:pt modelId="{B34DBB73-CCB4-4640-AEB6-6CB67B97A2B1}" type="pres">
      <dgm:prSet presAssocID="{2B3FDC0B-381C-4276-9004-F273E0DD2168}" presName="node" presStyleLbl="node1" presStyleIdx="1" presStyleCnt="5">
        <dgm:presLayoutVars>
          <dgm:bulletEnabled val="1"/>
        </dgm:presLayoutVars>
      </dgm:prSet>
      <dgm:spPr/>
      <dgm:t>
        <a:bodyPr/>
        <a:lstStyle/>
        <a:p>
          <a:pPr rtl="1"/>
          <a:endParaRPr lang="fa-IR"/>
        </a:p>
      </dgm:t>
    </dgm:pt>
    <dgm:pt modelId="{5740DED3-241D-4CFA-B917-99FEC7F1953C}" type="pres">
      <dgm:prSet presAssocID="{9F673525-4E56-4EE7-B8CE-28C6C8437064}" presName="spacerL" presStyleCnt="0"/>
      <dgm:spPr/>
    </dgm:pt>
    <dgm:pt modelId="{70406197-0B6A-427D-A38F-306A2333FCC1}" type="pres">
      <dgm:prSet presAssocID="{9F673525-4E56-4EE7-B8CE-28C6C8437064}" presName="sibTrans" presStyleLbl="sibTrans2D1" presStyleIdx="1" presStyleCnt="4"/>
      <dgm:spPr/>
      <dgm:t>
        <a:bodyPr/>
        <a:lstStyle/>
        <a:p>
          <a:pPr rtl="1"/>
          <a:endParaRPr lang="fa-IR"/>
        </a:p>
      </dgm:t>
    </dgm:pt>
    <dgm:pt modelId="{611DD3C8-9AC9-4CF8-A3C8-C4E5482255F2}" type="pres">
      <dgm:prSet presAssocID="{9F673525-4E56-4EE7-B8CE-28C6C8437064}" presName="spacerR" presStyleCnt="0"/>
      <dgm:spPr/>
    </dgm:pt>
    <dgm:pt modelId="{BEB0CBBE-A578-4A51-A8FC-B547BBC3BEF8}" type="pres">
      <dgm:prSet presAssocID="{7E224B24-98BE-41C3-B8C4-40A3C7023FB2}" presName="node" presStyleLbl="node1" presStyleIdx="2" presStyleCnt="5">
        <dgm:presLayoutVars>
          <dgm:bulletEnabled val="1"/>
        </dgm:presLayoutVars>
      </dgm:prSet>
      <dgm:spPr/>
      <dgm:t>
        <a:bodyPr/>
        <a:lstStyle/>
        <a:p>
          <a:pPr rtl="1"/>
          <a:endParaRPr lang="fa-IR"/>
        </a:p>
      </dgm:t>
    </dgm:pt>
    <dgm:pt modelId="{DA3BDA4B-EB6F-4EB6-9924-ACF2059F20DA}" type="pres">
      <dgm:prSet presAssocID="{8929A3E4-66B1-477C-9AD7-925B2BFA9973}" presName="spacerL" presStyleCnt="0"/>
      <dgm:spPr/>
    </dgm:pt>
    <dgm:pt modelId="{AC72AFD1-AE0F-4CFD-9698-41347DEBD106}" type="pres">
      <dgm:prSet presAssocID="{8929A3E4-66B1-477C-9AD7-925B2BFA9973}" presName="sibTrans" presStyleLbl="sibTrans2D1" presStyleIdx="2" presStyleCnt="4"/>
      <dgm:spPr/>
      <dgm:t>
        <a:bodyPr/>
        <a:lstStyle/>
        <a:p>
          <a:pPr rtl="1"/>
          <a:endParaRPr lang="fa-IR"/>
        </a:p>
      </dgm:t>
    </dgm:pt>
    <dgm:pt modelId="{5627C196-EB6C-466B-8AF9-DD8F42F1753F}" type="pres">
      <dgm:prSet presAssocID="{8929A3E4-66B1-477C-9AD7-925B2BFA9973}" presName="spacerR" presStyleCnt="0"/>
      <dgm:spPr/>
    </dgm:pt>
    <dgm:pt modelId="{1FF95245-85B7-49A6-8F2D-ECCFFB8E0E15}" type="pres">
      <dgm:prSet presAssocID="{22C9EB31-3F25-484F-8051-36F2DF67B72C}" presName="node" presStyleLbl="node1" presStyleIdx="3" presStyleCnt="5">
        <dgm:presLayoutVars>
          <dgm:bulletEnabled val="1"/>
        </dgm:presLayoutVars>
      </dgm:prSet>
      <dgm:spPr/>
      <dgm:t>
        <a:bodyPr/>
        <a:lstStyle/>
        <a:p>
          <a:pPr rtl="1"/>
          <a:endParaRPr lang="fa-IR"/>
        </a:p>
      </dgm:t>
    </dgm:pt>
    <dgm:pt modelId="{46A4CCD5-80E3-42C7-B35F-A28DE02AECDB}" type="pres">
      <dgm:prSet presAssocID="{E332D557-D220-4559-A755-F98FB79E771F}" presName="spacerL" presStyleCnt="0"/>
      <dgm:spPr/>
    </dgm:pt>
    <dgm:pt modelId="{D9360702-3CA3-46B7-821B-5BBB776534F6}" type="pres">
      <dgm:prSet presAssocID="{E332D557-D220-4559-A755-F98FB79E771F}" presName="sibTrans" presStyleLbl="sibTrans2D1" presStyleIdx="3" presStyleCnt="4"/>
      <dgm:spPr/>
      <dgm:t>
        <a:bodyPr/>
        <a:lstStyle/>
        <a:p>
          <a:pPr rtl="1"/>
          <a:endParaRPr lang="fa-IR"/>
        </a:p>
      </dgm:t>
    </dgm:pt>
    <dgm:pt modelId="{643ED3D8-6A1A-4D2E-A570-3BE834EA1F30}" type="pres">
      <dgm:prSet presAssocID="{E332D557-D220-4559-A755-F98FB79E771F}" presName="spacerR" presStyleCnt="0"/>
      <dgm:spPr/>
    </dgm:pt>
    <dgm:pt modelId="{B8E61595-25B5-4C8F-BF87-B661FB7C5F2F}" type="pres">
      <dgm:prSet presAssocID="{4A096FD9-6095-4E69-961F-787D5D370D82}" presName="node" presStyleLbl="node1" presStyleIdx="4" presStyleCnt="5">
        <dgm:presLayoutVars>
          <dgm:bulletEnabled val="1"/>
        </dgm:presLayoutVars>
      </dgm:prSet>
      <dgm:spPr/>
      <dgm:t>
        <a:bodyPr/>
        <a:lstStyle/>
        <a:p>
          <a:pPr rtl="1"/>
          <a:endParaRPr lang="fa-IR"/>
        </a:p>
      </dgm:t>
    </dgm:pt>
  </dgm:ptLst>
  <dgm:cxnLst>
    <dgm:cxn modelId="{0ADF39F8-5F1C-4DF0-B0A2-A58E32B1DC98}" type="presOf" srcId="{2B3FDC0B-381C-4276-9004-F273E0DD2168}" destId="{B34DBB73-CCB4-4640-AEB6-6CB67B97A2B1}" srcOrd="0" destOrd="0" presId="urn:microsoft.com/office/officeart/2005/8/layout/equation1"/>
    <dgm:cxn modelId="{7DB72250-0615-4E66-9A89-671E8DEB3169}" type="presOf" srcId="{7E224B24-98BE-41C3-B8C4-40A3C7023FB2}" destId="{BEB0CBBE-A578-4A51-A8FC-B547BBC3BEF8}" srcOrd="0" destOrd="0" presId="urn:microsoft.com/office/officeart/2005/8/layout/equation1"/>
    <dgm:cxn modelId="{AB32C745-54E1-4887-AFD8-5CBC9E43110E}" type="presOf" srcId="{8929A3E4-66B1-477C-9AD7-925B2BFA9973}" destId="{AC72AFD1-AE0F-4CFD-9698-41347DEBD106}" srcOrd="0" destOrd="0" presId="urn:microsoft.com/office/officeart/2005/8/layout/equation1"/>
    <dgm:cxn modelId="{4A7CCFAF-B94D-4D13-A253-3D033CC625EF}" type="presOf" srcId="{9F673525-4E56-4EE7-B8CE-28C6C8437064}" destId="{70406197-0B6A-427D-A38F-306A2333FCC1}" srcOrd="0" destOrd="0" presId="urn:microsoft.com/office/officeart/2005/8/layout/equation1"/>
    <dgm:cxn modelId="{740FD63B-1947-455D-942F-018836C5E498}" srcId="{600BECFC-FE7E-4226-A828-5FADAC3ECF9F}" destId="{22C9EB31-3F25-484F-8051-36F2DF67B72C}" srcOrd="3" destOrd="0" parTransId="{0F002A78-BA98-47C0-B94C-BFEBD64A1000}" sibTransId="{E332D557-D220-4559-A755-F98FB79E771F}"/>
    <dgm:cxn modelId="{34488009-59CF-47D9-90BC-071854F899E6}" type="presOf" srcId="{4A096FD9-6095-4E69-961F-787D5D370D82}" destId="{B8E61595-25B5-4C8F-BF87-B661FB7C5F2F}" srcOrd="0" destOrd="0" presId="urn:microsoft.com/office/officeart/2005/8/layout/equation1"/>
    <dgm:cxn modelId="{E03846AF-4CE1-4773-9881-957ECAD3ACF2}" srcId="{600BECFC-FE7E-4226-A828-5FADAC3ECF9F}" destId="{F6EB4F13-0E30-4507-9638-B9B2B32CCCF4}" srcOrd="0" destOrd="0" parTransId="{FDFEDDFC-2BDA-46E6-9184-B7E5EDD4828F}" sibTransId="{D7126375-CDC0-45C7-A165-3FE9CBDC9452}"/>
    <dgm:cxn modelId="{E81C6A7E-7D0B-4571-999B-E56E6B9481C6}" srcId="{600BECFC-FE7E-4226-A828-5FADAC3ECF9F}" destId="{4A096FD9-6095-4E69-961F-787D5D370D82}" srcOrd="4" destOrd="0" parTransId="{84C1C8AC-2611-4F9B-835E-28098A9CFE38}" sibTransId="{497B9ED3-816E-434C-805D-37B20606AD9F}"/>
    <dgm:cxn modelId="{356D5027-C9BF-46F1-8447-8BDFCD385ADA}" type="presOf" srcId="{22C9EB31-3F25-484F-8051-36F2DF67B72C}" destId="{1FF95245-85B7-49A6-8F2D-ECCFFB8E0E15}" srcOrd="0" destOrd="0" presId="urn:microsoft.com/office/officeart/2005/8/layout/equation1"/>
    <dgm:cxn modelId="{0BB13AA9-E5DA-4F03-A6AB-EFFA29962A6C}" type="presOf" srcId="{E332D557-D220-4559-A755-F98FB79E771F}" destId="{D9360702-3CA3-46B7-821B-5BBB776534F6}" srcOrd="0" destOrd="0" presId="urn:microsoft.com/office/officeart/2005/8/layout/equation1"/>
    <dgm:cxn modelId="{D953F778-576E-4C87-9B1C-4E99D902BEA9}" srcId="{600BECFC-FE7E-4226-A828-5FADAC3ECF9F}" destId="{7E224B24-98BE-41C3-B8C4-40A3C7023FB2}" srcOrd="2" destOrd="0" parTransId="{6FC41D11-8792-4D28-B595-2AF9C00A55BE}" sibTransId="{8929A3E4-66B1-477C-9AD7-925B2BFA9973}"/>
    <dgm:cxn modelId="{CE407DD6-34F3-4FE2-BC19-BB8277CA06D1}" type="presOf" srcId="{600BECFC-FE7E-4226-A828-5FADAC3ECF9F}" destId="{76B66D23-AC3D-4F58-9B3A-13CFE4211381}" srcOrd="0" destOrd="0" presId="urn:microsoft.com/office/officeart/2005/8/layout/equation1"/>
    <dgm:cxn modelId="{B9F71B18-00CA-4226-BAB2-FFE4C6BFBAEE}" srcId="{600BECFC-FE7E-4226-A828-5FADAC3ECF9F}" destId="{2B3FDC0B-381C-4276-9004-F273E0DD2168}" srcOrd="1" destOrd="0" parTransId="{E24D4B53-7868-4067-937E-8486ADB48AF6}" sibTransId="{9F673525-4E56-4EE7-B8CE-28C6C8437064}"/>
    <dgm:cxn modelId="{94CC8548-02B8-43A7-B101-8518153FBC0B}" type="presOf" srcId="{F6EB4F13-0E30-4507-9638-B9B2B32CCCF4}" destId="{99243ECA-164D-4691-8668-C2641305EAC0}" srcOrd="0" destOrd="0" presId="urn:microsoft.com/office/officeart/2005/8/layout/equation1"/>
    <dgm:cxn modelId="{DF3D6D50-279C-4B99-A7A9-6D3FD1388E15}" type="presOf" srcId="{D7126375-CDC0-45C7-A165-3FE9CBDC9452}" destId="{33036FB1-675E-489E-99E8-0CB24CE5A5AE}" srcOrd="0" destOrd="0" presId="urn:microsoft.com/office/officeart/2005/8/layout/equation1"/>
    <dgm:cxn modelId="{EDD39BC5-C40E-45FC-B23A-14B76F5038D8}" type="presParOf" srcId="{76B66D23-AC3D-4F58-9B3A-13CFE4211381}" destId="{99243ECA-164D-4691-8668-C2641305EAC0}" srcOrd="0" destOrd="0" presId="urn:microsoft.com/office/officeart/2005/8/layout/equation1"/>
    <dgm:cxn modelId="{1A2FADEB-61E3-45E2-9258-BD3B5EBED8D0}" type="presParOf" srcId="{76B66D23-AC3D-4F58-9B3A-13CFE4211381}" destId="{75713B50-58C1-474B-9099-B397D084D834}" srcOrd="1" destOrd="0" presId="urn:microsoft.com/office/officeart/2005/8/layout/equation1"/>
    <dgm:cxn modelId="{B885C28E-7068-442E-964E-0A2D3AF06EF4}" type="presParOf" srcId="{76B66D23-AC3D-4F58-9B3A-13CFE4211381}" destId="{33036FB1-675E-489E-99E8-0CB24CE5A5AE}" srcOrd="2" destOrd="0" presId="urn:microsoft.com/office/officeart/2005/8/layout/equation1"/>
    <dgm:cxn modelId="{A0877B4A-88ED-4746-9CC8-E559E3BF05C1}" type="presParOf" srcId="{76B66D23-AC3D-4F58-9B3A-13CFE4211381}" destId="{AE9D0F83-D46F-4359-8FBB-04D2340AE896}" srcOrd="3" destOrd="0" presId="urn:microsoft.com/office/officeart/2005/8/layout/equation1"/>
    <dgm:cxn modelId="{2C4B658F-BEC2-409B-A129-16572B6C2F17}" type="presParOf" srcId="{76B66D23-AC3D-4F58-9B3A-13CFE4211381}" destId="{B34DBB73-CCB4-4640-AEB6-6CB67B97A2B1}" srcOrd="4" destOrd="0" presId="urn:microsoft.com/office/officeart/2005/8/layout/equation1"/>
    <dgm:cxn modelId="{1CCE3326-9089-42EB-890F-DBADD309A1FC}" type="presParOf" srcId="{76B66D23-AC3D-4F58-9B3A-13CFE4211381}" destId="{5740DED3-241D-4CFA-B917-99FEC7F1953C}" srcOrd="5" destOrd="0" presId="urn:microsoft.com/office/officeart/2005/8/layout/equation1"/>
    <dgm:cxn modelId="{6FBD1131-69F3-4049-A824-8C676D5A0B70}" type="presParOf" srcId="{76B66D23-AC3D-4F58-9B3A-13CFE4211381}" destId="{70406197-0B6A-427D-A38F-306A2333FCC1}" srcOrd="6" destOrd="0" presId="urn:microsoft.com/office/officeart/2005/8/layout/equation1"/>
    <dgm:cxn modelId="{47BB3B94-3460-407D-AABF-85966F4C689F}" type="presParOf" srcId="{76B66D23-AC3D-4F58-9B3A-13CFE4211381}" destId="{611DD3C8-9AC9-4CF8-A3C8-C4E5482255F2}" srcOrd="7" destOrd="0" presId="urn:microsoft.com/office/officeart/2005/8/layout/equation1"/>
    <dgm:cxn modelId="{1BB5D1D1-CD65-492B-8FCC-482F4E4702EB}" type="presParOf" srcId="{76B66D23-AC3D-4F58-9B3A-13CFE4211381}" destId="{BEB0CBBE-A578-4A51-A8FC-B547BBC3BEF8}" srcOrd="8" destOrd="0" presId="urn:microsoft.com/office/officeart/2005/8/layout/equation1"/>
    <dgm:cxn modelId="{187EC710-4B2A-4113-919C-AA4A27692EFF}" type="presParOf" srcId="{76B66D23-AC3D-4F58-9B3A-13CFE4211381}" destId="{DA3BDA4B-EB6F-4EB6-9924-ACF2059F20DA}" srcOrd="9" destOrd="0" presId="urn:microsoft.com/office/officeart/2005/8/layout/equation1"/>
    <dgm:cxn modelId="{6C354566-7292-4099-97F4-FAF3F61F3257}" type="presParOf" srcId="{76B66D23-AC3D-4F58-9B3A-13CFE4211381}" destId="{AC72AFD1-AE0F-4CFD-9698-41347DEBD106}" srcOrd="10" destOrd="0" presId="urn:microsoft.com/office/officeart/2005/8/layout/equation1"/>
    <dgm:cxn modelId="{337FEEBE-39ED-412B-875D-E7DA3EFAB4E0}" type="presParOf" srcId="{76B66D23-AC3D-4F58-9B3A-13CFE4211381}" destId="{5627C196-EB6C-466B-8AF9-DD8F42F1753F}" srcOrd="11" destOrd="0" presId="urn:microsoft.com/office/officeart/2005/8/layout/equation1"/>
    <dgm:cxn modelId="{4CFD013F-2653-4BA1-AE29-18C87AC71AB1}" type="presParOf" srcId="{76B66D23-AC3D-4F58-9B3A-13CFE4211381}" destId="{1FF95245-85B7-49A6-8F2D-ECCFFB8E0E15}" srcOrd="12" destOrd="0" presId="urn:microsoft.com/office/officeart/2005/8/layout/equation1"/>
    <dgm:cxn modelId="{374BF3DF-F7B0-4BB4-B0DB-9A2C75CBBE44}" type="presParOf" srcId="{76B66D23-AC3D-4F58-9B3A-13CFE4211381}" destId="{46A4CCD5-80E3-42C7-B35F-A28DE02AECDB}" srcOrd="13" destOrd="0" presId="urn:microsoft.com/office/officeart/2005/8/layout/equation1"/>
    <dgm:cxn modelId="{6D86E662-875D-4ACE-9690-3FBA79DB6E89}" type="presParOf" srcId="{76B66D23-AC3D-4F58-9B3A-13CFE4211381}" destId="{D9360702-3CA3-46B7-821B-5BBB776534F6}" srcOrd="14" destOrd="0" presId="urn:microsoft.com/office/officeart/2005/8/layout/equation1"/>
    <dgm:cxn modelId="{2DEAD587-64D7-4089-AF89-C30077F4420A}" type="presParOf" srcId="{76B66D23-AC3D-4F58-9B3A-13CFE4211381}" destId="{643ED3D8-6A1A-4D2E-A570-3BE834EA1F30}" srcOrd="15" destOrd="0" presId="urn:microsoft.com/office/officeart/2005/8/layout/equation1"/>
    <dgm:cxn modelId="{935B8461-E687-4006-A1C7-A07F8EF5C917}" type="presParOf" srcId="{76B66D23-AC3D-4F58-9B3A-13CFE4211381}" destId="{B8E61595-25B5-4C8F-BF87-B661FB7C5F2F}" srcOrd="16" destOrd="0" presId="urn:microsoft.com/office/officeart/2005/8/layout/equation1"/>
  </dgm:cxnLst>
  <dgm:bg>
    <a:solidFill>
      <a:schemeClr val="accent6">
        <a:lumMod val="60000"/>
        <a:lumOff val="40000"/>
      </a:schemeClr>
    </a:solidFill>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59C7C89-9179-4667-880E-C5C438DFA9AE}" type="doc">
      <dgm:prSet loTypeId="urn:microsoft.com/office/officeart/2005/8/layout/equation1" loCatId="relationship" qsTypeId="urn:microsoft.com/office/officeart/2005/8/quickstyle/3d2" qsCatId="3D" csTypeId="urn:microsoft.com/office/officeart/2005/8/colors/accent2_2" csCatId="accent2" phldr="1"/>
      <dgm:spPr/>
    </dgm:pt>
    <dgm:pt modelId="{48A5CA13-1352-41D8-9623-8997C5B8ECF6}">
      <dgm:prSet phldrT="[Text]" custT="1"/>
      <dgm:spPr>
        <a:solidFill>
          <a:srgbClr val="009900"/>
        </a:solidFill>
      </dgm:spPr>
      <dgm:t>
        <a:bodyPr/>
        <a:lstStyle/>
        <a:p>
          <a:pPr rtl="1"/>
          <a:r>
            <a:rPr lang="fa-IR" sz="1800" b="1" i="0" dirty="0" smtClean="0">
              <a:latin typeface="IranNastaliq" pitchFamily="18" charset="0"/>
              <a:cs typeface="IranNastaliq" pitchFamily="18" charset="0"/>
            </a:rPr>
            <a:t>حق بیمه اتکایی واگذاری</a:t>
          </a:r>
          <a:endParaRPr lang="fa-IR" sz="1800" b="1" i="0" dirty="0">
            <a:latin typeface="IranNastaliq" pitchFamily="18" charset="0"/>
            <a:cs typeface="IranNastaliq" pitchFamily="18" charset="0"/>
          </a:endParaRPr>
        </a:p>
      </dgm:t>
    </dgm:pt>
    <dgm:pt modelId="{2965E74F-C1BD-4116-BF19-8011BC16A077}" type="parTrans" cxnId="{ED372C70-903B-41F1-8554-47D51D073DC6}">
      <dgm:prSet/>
      <dgm:spPr/>
      <dgm:t>
        <a:bodyPr/>
        <a:lstStyle/>
        <a:p>
          <a:pPr rtl="1"/>
          <a:endParaRPr lang="fa-IR"/>
        </a:p>
      </dgm:t>
    </dgm:pt>
    <dgm:pt modelId="{9A6BC83D-42F5-4193-9790-3919831E97FF}" type="sibTrans" cxnId="{ED372C70-903B-41F1-8554-47D51D073DC6}">
      <dgm:prSet/>
      <dgm:spPr>
        <a:solidFill>
          <a:srgbClr val="009900"/>
        </a:solidFill>
      </dgm:spPr>
      <dgm:t>
        <a:bodyPr/>
        <a:lstStyle/>
        <a:p>
          <a:pPr rtl="1"/>
          <a:endParaRPr lang="fa-IR"/>
        </a:p>
      </dgm:t>
    </dgm:pt>
    <dgm:pt modelId="{D3D2E993-DE1F-429D-B463-C955B833E8BD}">
      <dgm:prSet phldrT="[Text]"/>
      <dgm:spPr>
        <a:solidFill>
          <a:srgbClr val="009900"/>
        </a:solidFill>
      </dgm:spPr>
      <dgm:t>
        <a:bodyPr/>
        <a:lstStyle/>
        <a:p>
          <a:pPr rtl="1"/>
          <a:r>
            <a:rPr lang="fa-IR" b="1" i="1" dirty="0" smtClean="0">
              <a:cs typeface="B Zar" pitchFamily="2" charset="-78"/>
            </a:rPr>
            <a:t>288000</a:t>
          </a:r>
          <a:r>
            <a:rPr lang="fa-IR" b="1" i="1" dirty="0" smtClean="0">
              <a:latin typeface="Tahoma"/>
              <a:ea typeface="Tahoma"/>
              <a:cs typeface="Tahoma"/>
            </a:rPr>
            <a:t>×10%=28800</a:t>
          </a:r>
          <a:endParaRPr lang="fa-IR" b="1" i="1" dirty="0">
            <a:cs typeface="B Zar" pitchFamily="2" charset="-78"/>
          </a:endParaRPr>
        </a:p>
      </dgm:t>
    </dgm:pt>
    <dgm:pt modelId="{6FAE2290-7E98-46B1-B744-EC7033C1D337}" type="parTrans" cxnId="{618ED68A-2807-491A-823F-AED5CCC756A2}">
      <dgm:prSet/>
      <dgm:spPr/>
      <dgm:t>
        <a:bodyPr/>
        <a:lstStyle/>
        <a:p>
          <a:pPr rtl="1"/>
          <a:endParaRPr lang="fa-IR"/>
        </a:p>
      </dgm:t>
    </dgm:pt>
    <dgm:pt modelId="{8B53FD1B-E1D1-4FA7-AFC7-3B185B7092D6}" type="sibTrans" cxnId="{618ED68A-2807-491A-823F-AED5CCC756A2}">
      <dgm:prSet/>
      <dgm:spPr/>
      <dgm:t>
        <a:bodyPr/>
        <a:lstStyle/>
        <a:p>
          <a:pPr rtl="1"/>
          <a:endParaRPr lang="fa-IR"/>
        </a:p>
      </dgm:t>
    </dgm:pt>
    <dgm:pt modelId="{1901BC6A-DA1F-479B-8F90-6495DECD8F60}" type="pres">
      <dgm:prSet presAssocID="{959C7C89-9179-4667-880E-C5C438DFA9AE}" presName="linearFlow" presStyleCnt="0">
        <dgm:presLayoutVars>
          <dgm:dir/>
          <dgm:resizeHandles val="exact"/>
        </dgm:presLayoutVars>
      </dgm:prSet>
      <dgm:spPr/>
    </dgm:pt>
    <dgm:pt modelId="{72795AB1-7E75-4E7F-9258-1826CCD70396}" type="pres">
      <dgm:prSet presAssocID="{48A5CA13-1352-41D8-9623-8997C5B8ECF6}" presName="node" presStyleLbl="node1" presStyleIdx="0" presStyleCnt="2" custLinFactX="-23628" custLinFactNeighborX="-100000" custLinFactNeighborY="-4955">
        <dgm:presLayoutVars>
          <dgm:bulletEnabled val="1"/>
        </dgm:presLayoutVars>
      </dgm:prSet>
      <dgm:spPr/>
      <dgm:t>
        <a:bodyPr/>
        <a:lstStyle/>
        <a:p>
          <a:pPr rtl="1"/>
          <a:endParaRPr lang="fa-IR"/>
        </a:p>
      </dgm:t>
    </dgm:pt>
    <dgm:pt modelId="{4145DA36-E49B-460F-8768-1471B9370D26}" type="pres">
      <dgm:prSet presAssocID="{9A6BC83D-42F5-4193-9790-3919831E97FF}" presName="spacerL" presStyleCnt="0"/>
      <dgm:spPr/>
    </dgm:pt>
    <dgm:pt modelId="{30E3299A-3C80-437E-9DB0-0F159FD26098}" type="pres">
      <dgm:prSet presAssocID="{9A6BC83D-42F5-4193-9790-3919831E97FF}" presName="sibTrans" presStyleLbl="sibTrans2D1" presStyleIdx="0" presStyleCnt="1" custLinFactX="-20770" custLinFactNeighborX="-100000" custLinFactNeighborY="-3102"/>
      <dgm:spPr/>
      <dgm:t>
        <a:bodyPr/>
        <a:lstStyle/>
        <a:p>
          <a:pPr rtl="1"/>
          <a:endParaRPr lang="fa-IR"/>
        </a:p>
      </dgm:t>
    </dgm:pt>
    <dgm:pt modelId="{85D437D0-D540-489E-ADBF-8C3A135528CD}" type="pres">
      <dgm:prSet presAssocID="{9A6BC83D-42F5-4193-9790-3919831E97FF}" presName="spacerR" presStyleCnt="0"/>
      <dgm:spPr/>
    </dgm:pt>
    <dgm:pt modelId="{75959F51-0537-494C-86AD-D5D6883AD609}" type="pres">
      <dgm:prSet presAssocID="{D3D2E993-DE1F-429D-B463-C955B833E8BD}" presName="node" presStyleLbl="node1" presStyleIdx="1" presStyleCnt="2" custScaleX="226465" custLinFactX="-2596" custLinFactNeighborX="-100000" custLinFactNeighborY="259">
        <dgm:presLayoutVars>
          <dgm:bulletEnabled val="1"/>
        </dgm:presLayoutVars>
      </dgm:prSet>
      <dgm:spPr/>
      <dgm:t>
        <a:bodyPr/>
        <a:lstStyle/>
        <a:p>
          <a:pPr rtl="1"/>
          <a:endParaRPr lang="fa-IR"/>
        </a:p>
      </dgm:t>
    </dgm:pt>
  </dgm:ptLst>
  <dgm:cxnLst>
    <dgm:cxn modelId="{B4899323-32E3-4055-BCB2-B68397F50687}" type="presOf" srcId="{D3D2E993-DE1F-429D-B463-C955B833E8BD}" destId="{75959F51-0537-494C-86AD-D5D6883AD609}" srcOrd="0" destOrd="0" presId="urn:microsoft.com/office/officeart/2005/8/layout/equation1"/>
    <dgm:cxn modelId="{ED372C70-903B-41F1-8554-47D51D073DC6}" srcId="{959C7C89-9179-4667-880E-C5C438DFA9AE}" destId="{48A5CA13-1352-41D8-9623-8997C5B8ECF6}" srcOrd="0" destOrd="0" parTransId="{2965E74F-C1BD-4116-BF19-8011BC16A077}" sibTransId="{9A6BC83D-42F5-4193-9790-3919831E97FF}"/>
    <dgm:cxn modelId="{618ED68A-2807-491A-823F-AED5CCC756A2}" srcId="{959C7C89-9179-4667-880E-C5C438DFA9AE}" destId="{D3D2E993-DE1F-429D-B463-C955B833E8BD}" srcOrd="1" destOrd="0" parTransId="{6FAE2290-7E98-46B1-B744-EC7033C1D337}" sibTransId="{8B53FD1B-E1D1-4FA7-AFC7-3B185B7092D6}"/>
    <dgm:cxn modelId="{08384064-C25B-49C0-B54A-8AF1B05D5C73}" type="presOf" srcId="{959C7C89-9179-4667-880E-C5C438DFA9AE}" destId="{1901BC6A-DA1F-479B-8F90-6495DECD8F60}" srcOrd="0" destOrd="0" presId="urn:microsoft.com/office/officeart/2005/8/layout/equation1"/>
    <dgm:cxn modelId="{E46A4615-4236-45A3-8E72-985A1045C838}" type="presOf" srcId="{9A6BC83D-42F5-4193-9790-3919831E97FF}" destId="{30E3299A-3C80-437E-9DB0-0F159FD26098}" srcOrd="0" destOrd="0" presId="urn:microsoft.com/office/officeart/2005/8/layout/equation1"/>
    <dgm:cxn modelId="{BBC0C1F2-0D4B-4438-ADD9-A92CF1AA5ED5}" type="presOf" srcId="{48A5CA13-1352-41D8-9623-8997C5B8ECF6}" destId="{72795AB1-7E75-4E7F-9258-1826CCD70396}" srcOrd="0" destOrd="0" presId="urn:microsoft.com/office/officeart/2005/8/layout/equation1"/>
    <dgm:cxn modelId="{0DD26FCA-8B21-4FE4-8937-F3D4FD8E62F6}" type="presParOf" srcId="{1901BC6A-DA1F-479B-8F90-6495DECD8F60}" destId="{72795AB1-7E75-4E7F-9258-1826CCD70396}" srcOrd="0" destOrd="0" presId="urn:microsoft.com/office/officeart/2005/8/layout/equation1"/>
    <dgm:cxn modelId="{0F00BC61-1CD7-4673-BE0C-B5437A1919F1}" type="presParOf" srcId="{1901BC6A-DA1F-479B-8F90-6495DECD8F60}" destId="{4145DA36-E49B-460F-8768-1471B9370D26}" srcOrd="1" destOrd="0" presId="urn:microsoft.com/office/officeart/2005/8/layout/equation1"/>
    <dgm:cxn modelId="{22B94946-30FE-41FE-90BE-EAFCBAA27724}" type="presParOf" srcId="{1901BC6A-DA1F-479B-8F90-6495DECD8F60}" destId="{30E3299A-3C80-437E-9DB0-0F159FD26098}" srcOrd="2" destOrd="0" presId="urn:microsoft.com/office/officeart/2005/8/layout/equation1"/>
    <dgm:cxn modelId="{5E20CD25-022D-4719-B13E-05D35EA52501}" type="presParOf" srcId="{1901BC6A-DA1F-479B-8F90-6495DECD8F60}" destId="{85D437D0-D540-489E-ADBF-8C3A135528CD}" srcOrd="3" destOrd="0" presId="urn:microsoft.com/office/officeart/2005/8/layout/equation1"/>
    <dgm:cxn modelId="{E5EFE9C4-96DB-4D1A-B3B4-95C169C2DD2C}" type="presParOf" srcId="{1901BC6A-DA1F-479B-8F90-6495DECD8F60}" destId="{75959F51-0537-494C-86AD-D5D6883AD609}" srcOrd="4" destOrd="0" presId="urn:microsoft.com/office/officeart/2005/8/layout/equation1"/>
  </dgm:cxnLst>
  <dgm:bg>
    <a:solidFill>
      <a:srgbClr val="FF7C80"/>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59C7C89-9179-4667-880E-C5C438DFA9AE}" type="doc">
      <dgm:prSet loTypeId="urn:microsoft.com/office/officeart/2005/8/layout/equation1" loCatId="relationship" qsTypeId="urn:microsoft.com/office/officeart/2005/8/quickstyle/3d2" qsCatId="3D" csTypeId="urn:microsoft.com/office/officeart/2005/8/colors/accent2_2" csCatId="accent2" phldr="1"/>
      <dgm:spPr/>
    </dgm:pt>
    <dgm:pt modelId="{48A5CA13-1352-41D8-9623-8997C5B8ECF6}">
      <dgm:prSet phldrT="[Text]" custT="1"/>
      <dgm:spPr>
        <a:solidFill>
          <a:srgbClr val="009900"/>
        </a:solidFill>
      </dgm:spPr>
      <dgm:t>
        <a:bodyPr/>
        <a:lstStyle/>
        <a:p>
          <a:pPr rtl="1"/>
          <a:r>
            <a:rPr lang="fa-IR" sz="1800" b="0" i="0" dirty="0" smtClean="0">
              <a:latin typeface="IranNastaliq" pitchFamily="18" charset="0"/>
              <a:cs typeface="IranNastaliq" pitchFamily="18" charset="0"/>
            </a:rPr>
            <a:t>کارمزد اتکایی واگذاری</a:t>
          </a:r>
          <a:endParaRPr lang="fa-IR" sz="1800" b="0" i="0" dirty="0">
            <a:latin typeface="IranNastaliq" pitchFamily="18" charset="0"/>
            <a:cs typeface="IranNastaliq" pitchFamily="18" charset="0"/>
          </a:endParaRPr>
        </a:p>
      </dgm:t>
    </dgm:pt>
    <dgm:pt modelId="{2965E74F-C1BD-4116-BF19-8011BC16A077}" type="parTrans" cxnId="{ED372C70-903B-41F1-8554-47D51D073DC6}">
      <dgm:prSet/>
      <dgm:spPr/>
      <dgm:t>
        <a:bodyPr/>
        <a:lstStyle/>
        <a:p>
          <a:pPr rtl="1"/>
          <a:endParaRPr lang="fa-IR"/>
        </a:p>
      </dgm:t>
    </dgm:pt>
    <dgm:pt modelId="{9A6BC83D-42F5-4193-9790-3919831E97FF}" type="sibTrans" cxnId="{ED372C70-903B-41F1-8554-47D51D073DC6}">
      <dgm:prSet/>
      <dgm:spPr>
        <a:solidFill>
          <a:srgbClr val="009900"/>
        </a:solidFill>
      </dgm:spPr>
      <dgm:t>
        <a:bodyPr/>
        <a:lstStyle/>
        <a:p>
          <a:pPr rtl="1"/>
          <a:endParaRPr lang="fa-IR"/>
        </a:p>
      </dgm:t>
    </dgm:pt>
    <dgm:pt modelId="{D3D2E993-DE1F-429D-B463-C955B833E8BD}">
      <dgm:prSet phldrT="[Text]"/>
      <dgm:spPr>
        <a:solidFill>
          <a:srgbClr val="009900"/>
        </a:solidFill>
      </dgm:spPr>
      <dgm:t>
        <a:bodyPr/>
        <a:lstStyle/>
        <a:p>
          <a:pPr rtl="1"/>
          <a:r>
            <a:rPr lang="fa-IR" b="1" i="1" dirty="0" smtClean="0">
              <a:cs typeface="B Zar" pitchFamily="2" charset="-78"/>
            </a:rPr>
            <a:t>28800</a:t>
          </a:r>
          <a:r>
            <a:rPr lang="fa-IR" b="1" i="1" dirty="0" smtClean="0">
              <a:latin typeface="Tahoma"/>
              <a:ea typeface="Tahoma"/>
              <a:cs typeface="Tahoma"/>
            </a:rPr>
            <a:t>×20%=5760</a:t>
          </a:r>
          <a:endParaRPr lang="fa-IR" b="1" i="1" dirty="0">
            <a:cs typeface="B Zar" pitchFamily="2" charset="-78"/>
          </a:endParaRPr>
        </a:p>
      </dgm:t>
    </dgm:pt>
    <dgm:pt modelId="{6FAE2290-7E98-46B1-B744-EC7033C1D337}" type="parTrans" cxnId="{618ED68A-2807-491A-823F-AED5CCC756A2}">
      <dgm:prSet/>
      <dgm:spPr/>
      <dgm:t>
        <a:bodyPr/>
        <a:lstStyle/>
        <a:p>
          <a:pPr rtl="1"/>
          <a:endParaRPr lang="fa-IR"/>
        </a:p>
      </dgm:t>
    </dgm:pt>
    <dgm:pt modelId="{8B53FD1B-E1D1-4FA7-AFC7-3B185B7092D6}" type="sibTrans" cxnId="{618ED68A-2807-491A-823F-AED5CCC756A2}">
      <dgm:prSet/>
      <dgm:spPr/>
      <dgm:t>
        <a:bodyPr/>
        <a:lstStyle/>
        <a:p>
          <a:pPr rtl="1"/>
          <a:endParaRPr lang="fa-IR"/>
        </a:p>
      </dgm:t>
    </dgm:pt>
    <dgm:pt modelId="{1901BC6A-DA1F-479B-8F90-6495DECD8F60}" type="pres">
      <dgm:prSet presAssocID="{959C7C89-9179-4667-880E-C5C438DFA9AE}" presName="linearFlow" presStyleCnt="0">
        <dgm:presLayoutVars>
          <dgm:dir/>
          <dgm:resizeHandles val="exact"/>
        </dgm:presLayoutVars>
      </dgm:prSet>
      <dgm:spPr/>
    </dgm:pt>
    <dgm:pt modelId="{72795AB1-7E75-4E7F-9258-1826CCD70396}" type="pres">
      <dgm:prSet presAssocID="{48A5CA13-1352-41D8-9623-8997C5B8ECF6}" presName="node" presStyleLbl="node1" presStyleIdx="0" presStyleCnt="2" custLinFactX="-32678" custLinFactNeighborX="-100000" custLinFactNeighborY="-49">
        <dgm:presLayoutVars>
          <dgm:bulletEnabled val="1"/>
        </dgm:presLayoutVars>
      </dgm:prSet>
      <dgm:spPr/>
      <dgm:t>
        <a:bodyPr/>
        <a:lstStyle/>
        <a:p>
          <a:pPr rtl="1"/>
          <a:endParaRPr lang="fa-IR"/>
        </a:p>
      </dgm:t>
    </dgm:pt>
    <dgm:pt modelId="{4145DA36-E49B-460F-8768-1471B9370D26}" type="pres">
      <dgm:prSet presAssocID="{9A6BC83D-42F5-4193-9790-3919831E97FF}" presName="spacerL" presStyleCnt="0"/>
      <dgm:spPr/>
    </dgm:pt>
    <dgm:pt modelId="{30E3299A-3C80-437E-9DB0-0F159FD26098}" type="pres">
      <dgm:prSet presAssocID="{9A6BC83D-42F5-4193-9790-3919831E97FF}" presName="sibTrans" presStyleLbl="sibTrans2D1" presStyleIdx="0" presStyleCnt="1" custLinFactX="-14430" custLinFactNeighborX="-100000" custLinFactNeighborY="18071"/>
      <dgm:spPr/>
      <dgm:t>
        <a:bodyPr/>
        <a:lstStyle/>
        <a:p>
          <a:pPr rtl="1"/>
          <a:endParaRPr lang="fa-IR"/>
        </a:p>
      </dgm:t>
    </dgm:pt>
    <dgm:pt modelId="{85D437D0-D540-489E-ADBF-8C3A135528CD}" type="pres">
      <dgm:prSet presAssocID="{9A6BC83D-42F5-4193-9790-3919831E97FF}" presName="spacerR" presStyleCnt="0"/>
      <dgm:spPr/>
    </dgm:pt>
    <dgm:pt modelId="{75959F51-0537-494C-86AD-D5D6883AD609}" type="pres">
      <dgm:prSet presAssocID="{D3D2E993-DE1F-429D-B463-C955B833E8BD}" presName="node" presStyleLbl="node1" presStyleIdx="1" presStyleCnt="2" custScaleX="226465" custLinFactNeighborX="69905" custLinFactNeighborY="-49">
        <dgm:presLayoutVars>
          <dgm:bulletEnabled val="1"/>
        </dgm:presLayoutVars>
      </dgm:prSet>
      <dgm:spPr/>
      <dgm:t>
        <a:bodyPr/>
        <a:lstStyle/>
        <a:p>
          <a:pPr rtl="1"/>
          <a:endParaRPr lang="fa-IR"/>
        </a:p>
      </dgm:t>
    </dgm:pt>
  </dgm:ptLst>
  <dgm:cxnLst>
    <dgm:cxn modelId="{618ED68A-2807-491A-823F-AED5CCC756A2}" srcId="{959C7C89-9179-4667-880E-C5C438DFA9AE}" destId="{D3D2E993-DE1F-429D-B463-C955B833E8BD}" srcOrd="1" destOrd="0" parTransId="{6FAE2290-7E98-46B1-B744-EC7033C1D337}" sibTransId="{8B53FD1B-E1D1-4FA7-AFC7-3B185B7092D6}"/>
    <dgm:cxn modelId="{549B2F3A-A6C9-458B-9BF2-071C26EE94A2}" type="presOf" srcId="{48A5CA13-1352-41D8-9623-8997C5B8ECF6}" destId="{72795AB1-7E75-4E7F-9258-1826CCD70396}" srcOrd="0" destOrd="0" presId="urn:microsoft.com/office/officeart/2005/8/layout/equation1"/>
    <dgm:cxn modelId="{DA9C73EF-D6E0-41B5-A45E-EEA75E7FBE65}" type="presOf" srcId="{959C7C89-9179-4667-880E-C5C438DFA9AE}" destId="{1901BC6A-DA1F-479B-8F90-6495DECD8F60}" srcOrd="0" destOrd="0" presId="urn:microsoft.com/office/officeart/2005/8/layout/equation1"/>
    <dgm:cxn modelId="{ED372C70-903B-41F1-8554-47D51D073DC6}" srcId="{959C7C89-9179-4667-880E-C5C438DFA9AE}" destId="{48A5CA13-1352-41D8-9623-8997C5B8ECF6}" srcOrd="0" destOrd="0" parTransId="{2965E74F-C1BD-4116-BF19-8011BC16A077}" sibTransId="{9A6BC83D-42F5-4193-9790-3919831E97FF}"/>
    <dgm:cxn modelId="{C6D58E42-56D7-428C-B197-6FC29367B58F}" type="presOf" srcId="{D3D2E993-DE1F-429D-B463-C955B833E8BD}" destId="{75959F51-0537-494C-86AD-D5D6883AD609}" srcOrd="0" destOrd="0" presId="urn:microsoft.com/office/officeart/2005/8/layout/equation1"/>
    <dgm:cxn modelId="{773D4371-F5E1-4BD7-81D4-AD6C83881380}" type="presOf" srcId="{9A6BC83D-42F5-4193-9790-3919831E97FF}" destId="{30E3299A-3C80-437E-9DB0-0F159FD26098}" srcOrd="0" destOrd="0" presId="urn:microsoft.com/office/officeart/2005/8/layout/equation1"/>
    <dgm:cxn modelId="{60A32A4C-1927-4045-8031-D52871D66262}" type="presParOf" srcId="{1901BC6A-DA1F-479B-8F90-6495DECD8F60}" destId="{72795AB1-7E75-4E7F-9258-1826CCD70396}" srcOrd="0" destOrd="0" presId="urn:microsoft.com/office/officeart/2005/8/layout/equation1"/>
    <dgm:cxn modelId="{A95847A4-B96F-4877-9F1D-738DE05A8FB8}" type="presParOf" srcId="{1901BC6A-DA1F-479B-8F90-6495DECD8F60}" destId="{4145DA36-E49B-460F-8768-1471B9370D26}" srcOrd="1" destOrd="0" presId="urn:microsoft.com/office/officeart/2005/8/layout/equation1"/>
    <dgm:cxn modelId="{1AF7F7F3-FFF2-4D49-8453-D3225B85BC43}" type="presParOf" srcId="{1901BC6A-DA1F-479B-8F90-6495DECD8F60}" destId="{30E3299A-3C80-437E-9DB0-0F159FD26098}" srcOrd="2" destOrd="0" presId="urn:microsoft.com/office/officeart/2005/8/layout/equation1"/>
    <dgm:cxn modelId="{94E27111-B8BE-46B5-94A4-97482A3805EC}" type="presParOf" srcId="{1901BC6A-DA1F-479B-8F90-6495DECD8F60}" destId="{85D437D0-D540-489E-ADBF-8C3A135528CD}" srcOrd="3" destOrd="0" presId="urn:microsoft.com/office/officeart/2005/8/layout/equation1"/>
    <dgm:cxn modelId="{13CCB044-77F4-40B2-902A-C15DFFEF6A69}" type="presParOf" srcId="{1901BC6A-DA1F-479B-8F90-6495DECD8F60}" destId="{75959F51-0537-494C-86AD-D5D6883AD609}" srcOrd="4" destOrd="0" presId="urn:microsoft.com/office/officeart/2005/8/layout/equation1"/>
  </dgm:cxnLst>
  <dgm:bg>
    <a:solidFill>
      <a:srgbClr val="FF7C80"/>
    </a:solidFill>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59C7C89-9179-4667-880E-C5C438DFA9AE}" type="doc">
      <dgm:prSet loTypeId="urn:microsoft.com/office/officeart/2005/8/layout/equation1" loCatId="relationship" qsTypeId="urn:microsoft.com/office/officeart/2005/8/quickstyle/3d2" qsCatId="3D" csTypeId="urn:microsoft.com/office/officeart/2005/8/colors/accent2_2" csCatId="accent2" phldr="1"/>
      <dgm:spPr/>
    </dgm:pt>
    <dgm:pt modelId="{48A5CA13-1352-41D8-9623-8997C5B8ECF6}">
      <dgm:prSet phldrT="[Text]" custT="1"/>
      <dgm:spPr>
        <a:solidFill>
          <a:srgbClr val="009900"/>
        </a:solidFill>
      </dgm:spPr>
      <dgm:t>
        <a:bodyPr/>
        <a:lstStyle/>
        <a:p>
          <a:pPr rtl="1"/>
          <a:r>
            <a:rPr lang="fa-IR" sz="1800" b="0" i="0" dirty="0" smtClean="0">
              <a:latin typeface="IranNastaliq" pitchFamily="18" charset="0"/>
              <a:cs typeface="IranNastaliq" pitchFamily="18" charset="0"/>
            </a:rPr>
            <a:t>باقی مانده قابل پرداخت به شرکت ایران</a:t>
          </a:r>
          <a:endParaRPr lang="fa-IR" sz="1800" b="0" i="0" dirty="0">
            <a:latin typeface="IranNastaliq" pitchFamily="18" charset="0"/>
            <a:cs typeface="IranNastaliq" pitchFamily="18" charset="0"/>
          </a:endParaRPr>
        </a:p>
      </dgm:t>
    </dgm:pt>
    <dgm:pt modelId="{2965E74F-C1BD-4116-BF19-8011BC16A077}" type="parTrans" cxnId="{ED372C70-903B-41F1-8554-47D51D073DC6}">
      <dgm:prSet/>
      <dgm:spPr/>
      <dgm:t>
        <a:bodyPr/>
        <a:lstStyle/>
        <a:p>
          <a:pPr rtl="1"/>
          <a:endParaRPr lang="fa-IR"/>
        </a:p>
      </dgm:t>
    </dgm:pt>
    <dgm:pt modelId="{9A6BC83D-42F5-4193-9790-3919831E97FF}" type="sibTrans" cxnId="{ED372C70-903B-41F1-8554-47D51D073DC6}">
      <dgm:prSet/>
      <dgm:spPr>
        <a:solidFill>
          <a:srgbClr val="009900"/>
        </a:solidFill>
      </dgm:spPr>
      <dgm:t>
        <a:bodyPr/>
        <a:lstStyle/>
        <a:p>
          <a:pPr rtl="1"/>
          <a:endParaRPr lang="fa-IR"/>
        </a:p>
      </dgm:t>
    </dgm:pt>
    <dgm:pt modelId="{D3D2E993-DE1F-429D-B463-C955B833E8BD}">
      <dgm:prSet phldrT="[Text]" custT="1"/>
      <dgm:spPr>
        <a:solidFill>
          <a:srgbClr val="009900"/>
        </a:solidFill>
      </dgm:spPr>
      <dgm:t>
        <a:bodyPr/>
        <a:lstStyle/>
        <a:p>
          <a:pPr rtl="1"/>
          <a:r>
            <a:rPr lang="fa-IR" sz="1800" b="1" i="1" dirty="0" smtClean="0">
              <a:cs typeface="B Zar" pitchFamily="2" charset="-78"/>
            </a:rPr>
            <a:t>28800-5760=23040</a:t>
          </a:r>
          <a:endParaRPr lang="fa-IR" sz="1800" b="1" i="1" dirty="0">
            <a:cs typeface="B Zar" pitchFamily="2" charset="-78"/>
          </a:endParaRPr>
        </a:p>
      </dgm:t>
    </dgm:pt>
    <dgm:pt modelId="{6FAE2290-7E98-46B1-B744-EC7033C1D337}" type="parTrans" cxnId="{618ED68A-2807-491A-823F-AED5CCC756A2}">
      <dgm:prSet/>
      <dgm:spPr/>
      <dgm:t>
        <a:bodyPr/>
        <a:lstStyle/>
        <a:p>
          <a:pPr rtl="1"/>
          <a:endParaRPr lang="fa-IR"/>
        </a:p>
      </dgm:t>
    </dgm:pt>
    <dgm:pt modelId="{8B53FD1B-E1D1-4FA7-AFC7-3B185B7092D6}" type="sibTrans" cxnId="{618ED68A-2807-491A-823F-AED5CCC756A2}">
      <dgm:prSet/>
      <dgm:spPr/>
      <dgm:t>
        <a:bodyPr/>
        <a:lstStyle/>
        <a:p>
          <a:pPr rtl="1"/>
          <a:endParaRPr lang="fa-IR"/>
        </a:p>
      </dgm:t>
    </dgm:pt>
    <dgm:pt modelId="{1901BC6A-DA1F-479B-8F90-6495DECD8F60}" type="pres">
      <dgm:prSet presAssocID="{959C7C89-9179-4667-880E-C5C438DFA9AE}" presName="linearFlow" presStyleCnt="0">
        <dgm:presLayoutVars>
          <dgm:dir/>
          <dgm:resizeHandles val="exact"/>
        </dgm:presLayoutVars>
      </dgm:prSet>
      <dgm:spPr/>
    </dgm:pt>
    <dgm:pt modelId="{72795AB1-7E75-4E7F-9258-1826CCD70396}" type="pres">
      <dgm:prSet presAssocID="{48A5CA13-1352-41D8-9623-8997C5B8ECF6}" presName="node" presStyleLbl="node1" presStyleIdx="0" presStyleCnt="2" custLinFactX="-8585" custLinFactNeighborX="-100000">
        <dgm:presLayoutVars>
          <dgm:bulletEnabled val="1"/>
        </dgm:presLayoutVars>
      </dgm:prSet>
      <dgm:spPr/>
      <dgm:t>
        <a:bodyPr/>
        <a:lstStyle/>
        <a:p>
          <a:pPr rtl="1"/>
          <a:endParaRPr lang="fa-IR"/>
        </a:p>
      </dgm:t>
    </dgm:pt>
    <dgm:pt modelId="{4145DA36-E49B-460F-8768-1471B9370D26}" type="pres">
      <dgm:prSet presAssocID="{9A6BC83D-42F5-4193-9790-3919831E97FF}" presName="spacerL" presStyleCnt="0"/>
      <dgm:spPr/>
    </dgm:pt>
    <dgm:pt modelId="{30E3299A-3C80-437E-9DB0-0F159FD26098}" type="pres">
      <dgm:prSet presAssocID="{9A6BC83D-42F5-4193-9790-3919831E97FF}" presName="sibTrans" presStyleLbl="sibTrans2D1" presStyleIdx="0" presStyleCnt="1" custLinFactNeighborX="16182"/>
      <dgm:spPr/>
      <dgm:t>
        <a:bodyPr/>
        <a:lstStyle/>
        <a:p>
          <a:pPr rtl="1"/>
          <a:endParaRPr lang="fa-IR"/>
        </a:p>
      </dgm:t>
    </dgm:pt>
    <dgm:pt modelId="{85D437D0-D540-489E-ADBF-8C3A135528CD}" type="pres">
      <dgm:prSet presAssocID="{9A6BC83D-42F5-4193-9790-3919831E97FF}" presName="spacerR" presStyleCnt="0"/>
      <dgm:spPr/>
    </dgm:pt>
    <dgm:pt modelId="{75959F51-0537-494C-86AD-D5D6883AD609}" type="pres">
      <dgm:prSet presAssocID="{D3D2E993-DE1F-429D-B463-C955B833E8BD}" presName="node" presStyleLbl="node1" presStyleIdx="1" presStyleCnt="2" custScaleX="226465" custLinFactX="27985" custLinFactNeighborX="100000" custLinFactNeighborY="0">
        <dgm:presLayoutVars>
          <dgm:bulletEnabled val="1"/>
        </dgm:presLayoutVars>
      </dgm:prSet>
      <dgm:spPr/>
      <dgm:t>
        <a:bodyPr/>
        <a:lstStyle/>
        <a:p>
          <a:pPr rtl="1"/>
          <a:endParaRPr lang="fa-IR"/>
        </a:p>
      </dgm:t>
    </dgm:pt>
  </dgm:ptLst>
  <dgm:cxnLst>
    <dgm:cxn modelId="{BC4B71CD-4BAF-41A1-9BF5-EED4A2B934C1}" type="presOf" srcId="{9A6BC83D-42F5-4193-9790-3919831E97FF}" destId="{30E3299A-3C80-437E-9DB0-0F159FD26098}" srcOrd="0" destOrd="0" presId="urn:microsoft.com/office/officeart/2005/8/layout/equation1"/>
    <dgm:cxn modelId="{7E1B7903-67E7-49A1-B776-BE272BA89FE6}" type="presOf" srcId="{959C7C89-9179-4667-880E-C5C438DFA9AE}" destId="{1901BC6A-DA1F-479B-8F90-6495DECD8F60}" srcOrd="0" destOrd="0" presId="urn:microsoft.com/office/officeart/2005/8/layout/equation1"/>
    <dgm:cxn modelId="{618ED68A-2807-491A-823F-AED5CCC756A2}" srcId="{959C7C89-9179-4667-880E-C5C438DFA9AE}" destId="{D3D2E993-DE1F-429D-B463-C955B833E8BD}" srcOrd="1" destOrd="0" parTransId="{6FAE2290-7E98-46B1-B744-EC7033C1D337}" sibTransId="{8B53FD1B-E1D1-4FA7-AFC7-3B185B7092D6}"/>
    <dgm:cxn modelId="{6B4E4407-2285-41C4-8F6B-38956AE7EF8C}" type="presOf" srcId="{D3D2E993-DE1F-429D-B463-C955B833E8BD}" destId="{75959F51-0537-494C-86AD-D5D6883AD609}" srcOrd="0" destOrd="0" presId="urn:microsoft.com/office/officeart/2005/8/layout/equation1"/>
    <dgm:cxn modelId="{ED372C70-903B-41F1-8554-47D51D073DC6}" srcId="{959C7C89-9179-4667-880E-C5C438DFA9AE}" destId="{48A5CA13-1352-41D8-9623-8997C5B8ECF6}" srcOrd="0" destOrd="0" parTransId="{2965E74F-C1BD-4116-BF19-8011BC16A077}" sibTransId="{9A6BC83D-42F5-4193-9790-3919831E97FF}"/>
    <dgm:cxn modelId="{9F0BD701-7111-4443-94C1-51B899CD6FA3}" type="presOf" srcId="{48A5CA13-1352-41D8-9623-8997C5B8ECF6}" destId="{72795AB1-7E75-4E7F-9258-1826CCD70396}" srcOrd="0" destOrd="0" presId="urn:microsoft.com/office/officeart/2005/8/layout/equation1"/>
    <dgm:cxn modelId="{CEA6FD79-7A76-4183-B38F-F5DFB0B4467C}" type="presParOf" srcId="{1901BC6A-DA1F-479B-8F90-6495DECD8F60}" destId="{72795AB1-7E75-4E7F-9258-1826CCD70396}" srcOrd="0" destOrd="0" presId="urn:microsoft.com/office/officeart/2005/8/layout/equation1"/>
    <dgm:cxn modelId="{E28B1777-C6D1-4B36-8726-94B2A422A3E1}" type="presParOf" srcId="{1901BC6A-DA1F-479B-8F90-6495DECD8F60}" destId="{4145DA36-E49B-460F-8768-1471B9370D26}" srcOrd="1" destOrd="0" presId="urn:microsoft.com/office/officeart/2005/8/layout/equation1"/>
    <dgm:cxn modelId="{C58A1340-E7AB-4844-8C8F-ACF3EEF6A211}" type="presParOf" srcId="{1901BC6A-DA1F-479B-8F90-6495DECD8F60}" destId="{30E3299A-3C80-437E-9DB0-0F159FD26098}" srcOrd="2" destOrd="0" presId="urn:microsoft.com/office/officeart/2005/8/layout/equation1"/>
    <dgm:cxn modelId="{F64D8902-ABAA-4180-AA04-D53DC72CE952}" type="presParOf" srcId="{1901BC6A-DA1F-479B-8F90-6495DECD8F60}" destId="{85D437D0-D540-489E-ADBF-8C3A135528CD}" srcOrd="3" destOrd="0" presId="urn:microsoft.com/office/officeart/2005/8/layout/equation1"/>
    <dgm:cxn modelId="{D21F28C1-40F7-4D56-AAEF-C0F6A0A0D134}" type="presParOf" srcId="{1901BC6A-DA1F-479B-8F90-6495DECD8F60}" destId="{75959F51-0537-494C-86AD-D5D6883AD609}" srcOrd="4" destOrd="0" presId="urn:microsoft.com/office/officeart/2005/8/layout/equation1"/>
  </dgm:cxnLst>
  <dgm:bg>
    <a:solidFill>
      <a:srgbClr val="FF7C80"/>
    </a:solidFill>
  </dgm:bg>
  <dgm:whole/>
  <dgm:extLst>
    <a:ext uri="http://schemas.microsoft.com/office/drawing/2008/diagram">
      <dsp:dataModelExt xmlns:dsp="http://schemas.microsoft.com/office/drawing/2008/diagram" relId="rId1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59C7C89-9179-4667-880E-C5C438DFA9AE}" type="doc">
      <dgm:prSet loTypeId="urn:microsoft.com/office/officeart/2005/8/layout/equation1" loCatId="relationship" qsTypeId="urn:microsoft.com/office/officeart/2005/8/quickstyle/3d2" qsCatId="3D" csTypeId="urn:microsoft.com/office/officeart/2005/8/colors/accent2_2" csCatId="accent2" phldr="1"/>
      <dgm:spPr/>
    </dgm:pt>
    <dgm:pt modelId="{48A5CA13-1352-41D8-9623-8997C5B8ECF6}">
      <dgm:prSet phldrT="[Text]" custT="1"/>
      <dgm:spPr>
        <a:solidFill>
          <a:srgbClr val="009900"/>
        </a:solidFill>
      </dgm:spPr>
      <dgm:t>
        <a:bodyPr/>
        <a:lstStyle/>
        <a:p>
          <a:pPr rtl="1"/>
          <a:r>
            <a:rPr lang="fa-IR" sz="1600" b="1" i="0" dirty="0" smtClean="0">
              <a:latin typeface="IranNastaliq" pitchFamily="18" charset="0"/>
              <a:cs typeface="IranNastaliq" pitchFamily="18" charset="0"/>
            </a:rPr>
            <a:t>هزینه حق بیمه اتکایی واگذاری</a:t>
          </a:r>
          <a:endParaRPr lang="fa-IR" sz="1600" b="1" i="0" dirty="0">
            <a:latin typeface="IranNastaliq" pitchFamily="18" charset="0"/>
            <a:cs typeface="IranNastaliq" pitchFamily="18" charset="0"/>
          </a:endParaRPr>
        </a:p>
      </dgm:t>
    </dgm:pt>
    <dgm:pt modelId="{2965E74F-C1BD-4116-BF19-8011BC16A077}" type="parTrans" cxnId="{ED372C70-903B-41F1-8554-47D51D073DC6}">
      <dgm:prSet/>
      <dgm:spPr/>
      <dgm:t>
        <a:bodyPr/>
        <a:lstStyle/>
        <a:p>
          <a:pPr rtl="1"/>
          <a:endParaRPr lang="fa-IR"/>
        </a:p>
      </dgm:t>
    </dgm:pt>
    <dgm:pt modelId="{9A6BC83D-42F5-4193-9790-3919831E97FF}" type="sibTrans" cxnId="{ED372C70-903B-41F1-8554-47D51D073DC6}">
      <dgm:prSet/>
      <dgm:spPr>
        <a:solidFill>
          <a:srgbClr val="009900"/>
        </a:solidFill>
      </dgm:spPr>
      <dgm:t>
        <a:bodyPr/>
        <a:lstStyle/>
        <a:p>
          <a:pPr rtl="1"/>
          <a:endParaRPr lang="fa-IR"/>
        </a:p>
      </dgm:t>
    </dgm:pt>
    <dgm:pt modelId="{D3D2E993-DE1F-429D-B463-C955B833E8BD}">
      <dgm:prSet phldrT="[Text]"/>
      <dgm:spPr>
        <a:solidFill>
          <a:srgbClr val="009900"/>
        </a:solidFill>
      </dgm:spPr>
      <dgm:t>
        <a:bodyPr/>
        <a:lstStyle/>
        <a:p>
          <a:pPr rtl="1"/>
          <a:r>
            <a:rPr lang="fa-IR" b="1" i="1" dirty="0" smtClean="0">
              <a:cs typeface="B Zar" pitchFamily="2" charset="-78"/>
            </a:rPr>
            <a:t>144750</a:t>
          </a:r>
          <a:r>
            <a:rPr lang="fa-IR" b="1" i="1" dirty="0" smtClean="0">
              <a:latin typeface="Tahoma"/>
              <a:ea typeface="Tahoma"/>
              <a:cs typeface="Tahoma"/>
            </a:rPr>
            <a:t>×10%=14475</a:t>
          </a:r>
          <a:endParaRPr lang="fa-IR" b="1" i="1" dirty="0">
            <a:cs typeface="B Zar" pitchFamily="2" charset="-78"/>
          </a:endParaRPr>
        </a:p>
      </dgm:t>
    </dgm:pt>
    <dgm:pt modelId="{6FAE2290-7E98-46B1-B744-EC7033C1D337}" type="parTrans" cxnId="{618ED68A-2807-491A-823F-AED5CCC756A2}">
      <dgm:prSet/>
      <dgm:spPr/>
      <dgm:t>
        <a:bodyPr/>
        <a:lstStyle/>
        <a:p>
          <a:pPr rtl="1"/>
          <a:endParaRPr lang="fa-IR"/>
        </a:p>
      </dgm:t>
    </dgm:pt>
    <dgm:pt modelId="{8B53FD1B-E1D1-4FA7-AFC7-3B185B7092D6}" type="sibTrans" cxnId="{618ED68A-2807-491A-823F-AED5CCC756A2}">
      <dgm:prSet/>
      <dgm:spPr/>
      <dgm:t>
        <a:bodyPr/>
        <a:lstStyle/>
        <a:p>
          <a:pPr rtl="1"/>
          <a:endParaRPr lang="fa-IR"/>
        </a:p>
      </dgm:t>
    </dgm:pt>
    <dgm:pt modelId="{1901BC6A-DA1F-479B-8F90-6495DECD8F60}" type="pres">
      <dgm:prSet presAssocID="{959C7C89-9179-4667-880E-C5C438DFA9AE}" presName="linearFlow" presStyleCnt="0">
        <dgm:presLayoutVars>
          <dgm:dir/>
          <dgm:resizeHandles val="exact"/>
        </dgm:presLayoutVars>
      </dgm:prSet>
      <dgm:spPr/>
    </dgm:pt>
    <dgm:pt modelId="{72795AB1-7E75-4E7F-9258-1826CCD70396}" type="pres">
      <dgm:prSet presAssocID="{48A5CA13-1352-41D8-9623-8997C5B8ECF6}" presName="node" presStyleLbl="node1" presStyleIdx="0" presStyleCnt="2">
        <dgm:presLayoutVars>
          <dgm:bulletEnabled val="1"/>
        </dgm:presLayoutVars>
      </dgm:prSet>
      <dgm:spPr/>
      <dgm:t>
        <a:bodyPr/>
        <a:lstStyle/>
        <a:p>
          <a:pPr rtl="1"/>
          <a:endParaRPr lang="fa-IR"/>
        </a:p>
      </dgm:t>
    </dgm:pt>
    <dgm:pt modelId="{4145DA36-E49B-460F-8768-1471B9370D26}" type="pres">
      <dgm:prSet presAssocID="{9A6BC83D-42F5-4193-9790-3919831E97FF}" presName="spacerL" presStyleCnt="0"/>
      <dgm:spPr/>
    </dgm:pt>
    <dgm:pt modelId="{30E3299A-3C80-437E-9DB0-0F159FD26098}" type="pres">
      <dgm:prSet presAssocID="{9A6BC83D-42F5-4193-9790-3919831E97FF}" presName="sibTrans" presStyleLbl="sibTrans2D1" presStyleIdx="0" presStyleCnt="1"/>
      <dgm:spPr/>
      <dgm:t>
        <a:bodyPr/>
        <a:lstStyle/>
        <a:p>
          <a:pPr rtl="1"/>
          <a:endParaRPr lang="fa-IR"/>
        </a:p>
      </dgm:t>
    </dgm:pt>
    <dgm:pt modelId="{85D437D0-D540-489E-ADBF-8C3A135528CD}" type="pres">
      <dgm:prSet presAssocID="{9A6BC83D-42F5-4193-9790-3919831E97FF}" presName="spacerR" presStyleCnt="0"/>
      <dgm:spPr/>
    </dgm:pt>
    <dgm:pt modelId="{75959F51-0537-494C-86AD-D5D6883AD609}" type="pres">
      <dgm:prSet presAssocID="{D3D2E993-DE1F-429D-B463-C955B833E8BD}" presName="node" presStyleLbl="node1" presStyleIdx="1" presStyleCnt="2" custScaleX="226465">
        <dgm:presLayoutVars>
          <dgm:bulletEnabled val="1"/>
        </dgm:presLayoutVars>
      </dgm:prSet>
      <dgm:spPr/>
      <dgm:t>
        <a:bodyPr/>
        <a:lstStyle/>
        <a:p>
          <a:pPr rtl="1"/>
          <a:endParaRPr lang="fa-IR"/>
        </a:p>
      </dgm:t>
    </dgm:pt>
  </dgm:ptLst>
  <dgm:cxnLst>
    <dgm:cxn modelId="{D9547D13-C8C8-4F93-B3C2-D1A44BEFD45D}" type="presOf" srcId="{D3D2E993-DE1F-429D-B463-C955B833E8BD}" destId="{75959F51-0537-494C-86AD-D5D6883AD609}" srcOrd="0" destOrd="0" presId="urn:microsoft.com/office/officeart/2005/8/layout/equation1"/>
    <dgm:cxn modelId="{385681A8-2BF8-4C43-8B96-0929A14C35DD}" type="presOf" srcId="{48A5CA13-1352-41D8-9623-8997C5B8ECF6}" destId="{72795AB1-7E75-4E7F-9258-1826CCD70396}" srcOrd="0" destOrd="0" presId="urn:microsoft.com/office/officeart/2005/8/layout/equation1"/>
    <dgm:cxn modelId="{618ED68A-2807-491A-823F-AED5CCC756A2}" srcId="{959C7C89-9179-4667-880E-C5C438DFA9AE}" destId="{D3D2E993-DE1F-429D-B463-C955B833E8BD}" srcOrd="1" destOrd="0" parTransId="{6FAE2290-7E98-46B1-B744-EC7033C1D337}" sibTransId="{8B53FD1B-E1D1-4FA7-AFC7-3B185B7092D6}"/>
    <dgm:cxn modelId="{8751153F-BD8E-4E64-998F-0CC961D463A6}" type="presOf" srcId="{959C7C89-9179-4667-880E-C5C438DFA9AE}" destId="{1901BC6A-DA1F-479B-8F90-6495DECD8F60}" srcOrd="0" destOrd="0" presId="urn:microsoft.com/office/officeart/2005/8/layout/equation1"/>
    <dgm:cxn modelId="{ED372C70-903B-41F1-8554-47D51D073DC6}" srcId="{959C7C89-9179-4667-880E-C5C438DFA9AE}" destId="{48A5CA13-1352-41D8-9623-8997C5B8ECF6}" srcOrd="0" destOrd="0" parTransId="{2965E74F-C1BD-4116-BF19-8011BC16A077}" sibTransId="{9A6BC83D-42F5-4193-9790-3919831E97FF}"/>
    <dgm:cxn modelId="{664E1D1E-B1CF-4FF3-B0FC-5D959D56829B}" type="presOf" srcId="{9A6BC83D-42F5-4193-9790-3919831E97FF}" destId="{30E3299A-3C80-437E-9DB0-0F159FD26098}" srcOrd="0" destOrd="0" presId="urn:microsoft.com/office/officeart/2005/8/layout/equation1"/>
    <dgm:cxn modelId="{75F66BC8-E74F-4026-87C9-C1FE0782586F}" type="presParOf" srcId="{1901BC6A-DA1F-479B-8F90-6495DECD8F60}" destId="{72795AB1-7E75-4E7F-9258-1826CCD70396}" srcOrd="0" destOrd="0" presId="urn:microsoft.com/office/officeart/2005/8/layout/equation1"/>
    <dgm:cxn modelId="{40B30779-3B5A-44A2-98A6-321BACE4F421}" type="presParOf" srcId="{1901BC6A-DA1F-479B-8F90-6495DECD8F60}" destId="{4145DA36-E49B-460F-8768-1471B9370D26}" srcOrd="1" destOrd="0" presId="urn:microsoft.com/office/officeart/2005/8/layout/equation1"/>
    <dgm:cxn modelId="{E304E5A0-D0A8-4ED5-B198-310271B1854B}" type="presParOf" srcId="{1901BC6A-DA1F-479B-8F90-6495DECD8F60}" destId="{30E3299A-3C80-437E-9DB0-0F159FD26098}" srcOrd="2" destOrd="0" presId="urn:microsoft.com/office/officeart/2005/8/layout/equation1"/>
    <dgm:cxn modelId="{DB700A7D-BB31-4AF9-9858-017A220CAF76}" type="presParOf" srcId="{1901BC6A-DA1F-479B-8F90-6495DECD8F60}" destId="{85D437D0-D540-489E-ADBF-8C3A135528CD}" srcOrd="3" destOrd="0" presId="urn:microsoft.com/office/officeart/2005/8/layout/equation1"/>
    <dgm:cxn modelId="{61575D99-C0C7-45EB-861C-D716004F8DF6}" type="presParOf" srcId="{1901BC6A-DA1F-479B-8F90-6495DECD8F60}" destId="{75959F51-0537-494C-86AD-D5D6883AD609}" srcOrd="4" destOrd="0" presId="urn:microsoft.com/office/officeart/2005/8/layout/equation1"/>
  </dgm:cxnLst>
  <dgm:bg>
    <a:solidFill>
      <a:srgbClr val="FF7C80"/>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59C7C89-9179-4667-880E-C5C438DFA9AE}" type="doc">
      <dgm:prSet loTypeId="urn:microsoft.com/office/officeart/2005/8/layout/equation1" loCatId="relationship" qsTypeId="urn:microsoft.com/office/officeart/2005/8/quickstyle/3d2" qsCatId="3D" csTypeId="urn:microsoft.com/office/officeart/2005/8/colors/accent2_2" csCatId="accent2" phldr="1"/>
      <dgm:spPr/>
    </dgm:pt>
    <dgm:pt modelId="{48A5CA13-1352-41D8-9623-8997C5B8ECF6}">
      <dgm:prSet phldrT="[Text]" custT="1"/>
      <dgm:spPr>
        <a:solidFill>
          <a:srgbClr val="009900"/>
        </a:solidFill>
      </dgm:spPr>
      <dgm:t>
        <a:bodyPr/>
        <a:lstStyle/>
        <a:p>
          <a:pPr rtl="1"/>
          <a:r>
            <a:rPr lang="fa-IR" sz="1800" b="1" i="0" dirty="0" smtClean="0">
              <a:latin typeface="IranNastaliq" pitchFamily="18" charset="0"/>
              <a:cs typeface="IranNastaliq" pitchFamily="18" charset="0"/>
            </a:rPr>
            <a:t>مطالبات از بیمه گران اتکایی</a:t>
          </a:r>
          <a:endParaRPr lang="fa-IR" sz="1800" b="1" i="0" dirty="0">
            <a:latin typeface="IranNastaliq" pitchFamily="18" charset="0"/>
            <a:cs typeface="IranNastaliq" pitchFamily="18" charset="0"/>
          </a:endParaRPr>
        </a:p>
      </dgm:t>
    </dgm:pt>
    <dgm:pt modelId="{2965E74F-C1BD-4116-BF19-8011BC16A077}" type="parTrans" cxnId="{ED372C70-903B-41F1-8554-47D51D073DC6}">
      <dgm:prSet/>
      <dgm:spPr/>
      <dgm:t>
        <a:bodyPr/>
        <a:lstStyle/>
        <a:p>
          <a:pPr rtl="1"/>
          <a:endParaRPr lang="fa-IR"/>
        </a:p>
      </dgm:t>
    </dgm:pt>
    <dgm:pt modelId="{9A6BC83D-42F5-4193-9790-3919831E97FF}" type="sibTrans" cxnId="{ED372C70-903B-41F1-8554-47D51D073DC6}">
      <dgm:prSet/>
      <dgm:spPr>
        <a:solidFill>
          <a:srgbClr val="009900"/>
        </a:solidFill>
      </dgm:spPr>
      <dgm:t>
        <a:bodyPr/>
        <a:lstStyle/>
        <a:p>
          <a:pPr rtl="1"/>
          <a:endParaRPr lang="fa-IR"/>
        </a:p>
      </dgm:t>
    </dgm:pt>
    <dgm:pt modelId="{D3D2E993-DE1F-429D-B463-C955B833E8BD}">
      <dgm:prSet phldrT="[Text]"/>
      <dgm:spPr>
        <a:solidFill>
          <a:srgbClr val="009900"/>
        </a:solidFill>
      </dgm:spPr>
      <dgm:t>
        <a:bodyPr/>
        <a:lstStyle/>
        <a:p>
          <a:pPr rtl="1"/>
          <a:r>
            <a:rPr lang="fa-IR" b="1" i="1" dirty="0" smtClean="0">
              <a:cs typeface="B Zar" pitchFamily="2" charset="-78"/>
            </a:rPr>
            <a:t>143250</a:t>
          </a:r>
          <a:r>
            <a:rPr lang="fa-IR" b="1" i="1" dirty="0" smtClean="0">
              <a:latin typeface="Tahoma"/>
              <a:ea typeface="Tahoma"/>
              <a:cs typeface="Tahoma"/>
            </a:rPr>
            <a:t>×10%=14325</a:t>
          </a:r>
        </a:p>
        <a:p>
          <a:pPr rtl="1"/>
          <a:r>
            <a:rPr lang="fa-IR" b="1" i="1" dirty="0" smtClean="0">
              <a:latin typeface="Tahoma"/>
              <a:ea typeface="Tahoma"/>
              <a:cs typeface="Tahoma"/>
            </a:rPr>
            <a:t>28800-14475=14325</a:t>
          </a:r>
          <a:endParaRPr lang="fa-IR" b="1" i="1" dirty="0">
            <a:cs typeface="B Zar" pitchFamily="2" charset="-78"/>
          </a:endParaRPr>
        </a:p>
      </dgm:t>
    </dgm:pt>
    <dgm:pt modelId="{6FAE2290-7E98-46B1-B744-EC7033C1D337}" type="parTrans" cxnId="{618ED68A-2807-491A-823F-AED5CCC756A2}">
      <dgm:prSet/>
      <dgm:spPr/>
      <dgm:t>
        <a:bodyPr/>
        <a:lstStyle/>
        <a:p>
          <a:pPr rtl="1"/>
          <a:endParaRPr lang="fa-IR"/>
        </a:p>
      </dgm:t>
    </dgm:pt>
    <dgm:pt modelId="{8B53FD1B-E1D1-4FA7-AFC7-3B185B7092D6}" type="sibTrans" cxnId="{618ED68A-2807-491A-823F-AED5CCC756A2}">
      <dgm:prSet/>
      <dgm:spPr/>
      <dgm:t>
        <a:bodyPr/>
        <a:lstStyle/>
        <a:p>
          <a:pPr rtl="1"/>
          <a:endParaRPr lang="fa-IR"/>
        </a:p>
      </dgm:t>
    </dgm:pt>
    <dgm:pt modelId="{1901BC6A-DA1F-479B-8F90-6495DECD8F60}" type="pres">
      <dgm:prSet presAssocID="{959C7C89-9179-4667-880E-C5C438DFA9AE}" presName="linearFlow" presStyleCnt="0">
        <dgm:presLayoutVars>
          <dgm:dir/>
          <dgm:resizeHandles val="exact"/>
        </dgm:presLayoutVars>
      </dgm:prSet>
      <dgm:spPr/>
    </dgm:pt>
    <dgm:pt modelId="{72795AB1-7E75-4E7F-9258-1826CCD70396}" type="pres">
      <dgm:prSet presAssocID="{48A5CA13-1352-41D8-9623-8997C5B8ECF6}" presName="node" presStyleLbl="node1" presStyleIdx="0" presStyleCnt="2">
        <dgm:presLayoutVars>
          <dgm:bulletEnabled val="1"/>
        </dgm:presLayoutVars>
      </dgm:prSet>
      <dgm:spPr/>
      <dgm:t>
        <a:bodyPr/>
        <a:lstStyle/>
        <a:p>
          <a:pPr rtl="1"/>
          <a:endParaRPr lang="fa-IR"/>
        </a:p>
      </dgm:t>
    </dgm:pt>
    <dgm:pt modelId="{4145DA36-E49B-460F-8768-1471B9370D26}" type="pres">
      <dgm:prSet presAssocID="{9A6BC83D-42F5-4193-9790-3919831E97FF}" presName="spacerL" presStyleCnt="0"/>
      <dgm:spPr/>
    </dgm:pt>
    <dgm:pt modelId="{30E3299A-3C80-437E-9DB0-0F159FD26098}" type="pres">
      <dgm:prSet presAssocID="{9A6BC83D-42F5-4193-9790-3919831E97FF}" presName="sibTrans" presStyleLbl="sibTrans2D1" presStyleIdx="0" presStyleCnt="1"/>
      <dgm:spPr/>
      <dgm:t>
        <a:bodyPr/>
        <a:lstStyle/>
        <a:p>
          <a:pPr rtl="1"/>
          <a:endParaRPr lang="fa-IR"/>
        </a:p>
      </dgm:t>
    </dgm:pt>
    <dgm:pt modelId="{85D437D0-D540-489E-ADBF-8C3A135528CD}" type="pres">
      <dgm:prSet presAssocID="{9A6BC83D-42F5-4193-9790-3919831E97FF}" presName="spacerR" presStyleCnt="0"/>
      <dgm:spPr/>
    </dgm:pt>
    <dgm:pt modelId="{75959F51-0537-494C-86AD-D5D6883AD609}" type="pres">
      <dgm:prSet presAssocID="{D3D2E993-DE1F-429D-B463-C955B833E8BD}" presName="node" presStyleLbl="node1" presStyleIdx="1" presStyleCnt="2" custScaleX="226465">
        <dgm:presLayoutVars>
          <dgm:bulletEnabled val="1"/>
        </dgm:presLayoutVars>
      </dgm:prSet>
      <dgm:spPr/>
      <dgm:t>
        <a:bodyPr/>
        <a:lstStyle/>
        <a:p>
          <a:pPr rtl="1"/>
          <a:endParaRPr lang="fa-IR"/>
        </a:p>
      </dgm:t>
    </dgm:pt>
  </dgm:ptLst>
  <dgm:cxnLst>
    <dgm:cxn modelId="{F1A9CD8E-88C4-45F3-974E-C47F32DD1D17}" type="presOf" srcId="{48A5CA13-1352-41D8-9623-8997C5B8ECF6}" destId="{72795AB1-7E75-4E7F-9258-1826CCD70396}" srcOrd="0" destOrd="0" presId="urn:microsoft.com/office/officeart/2005/8/layout/equation1"/>
    <dgm:cxn modelId="{BA6875E7-D30B-45C9-BC7C-606100AE780B}" type="presOf" srcId="{959C7C89-9179-4667-880E-C5C438DFA9AE}" destId="{1901BC6A-DA1F-479B-8F90-6495DECD8F60}" srcOrd="0" destOrd="0" presId="urn:microsoft.com/office/officeart/2005/8/layout/equation1"/>
    <dgm:cxn modelId="{40273979-22F6-434F-95B5-05BE59C88210}" type="presOf" srcId="{D3D2E993-DE1F-429D-B463-C955B833E8BD}" destId="{75959F51-0537-494C-86AD-D5D6883AD609}" srcOrd="0" destOrd="0" presId="urn:microsoft.com/office/officeart/2005/8/layout/equation1"/>
    <dgm:cxn modelId="{D3360EFA-D480-4175-931B-73EE3F50A060}" type="presOf" srcId="{9A6BC83D-42F5-4193-9790-3919831E97FF}" destId="{30E3299A-3C80-437E-9DB0-0F159FD26098}" srcOrd="0" destOrd="0" presId="urn:microsoft.com/office/officeart/2005/8/layout/equation1"/>
    <dgm:cxn modelId="{618ED68A-2807-491A-823F-AED5CCC756A2}" srcId="{959C7C89-9179-4667-880E-C5C438DFA9AE}" destId="{D3D2E993-DE1F-429D-B463-C955B833E8BD}" srcOrd="1" destOrd="0" parTransId="{6FAE2290-7E98-46B1-B744-EC7033C1D337}" sibTransId="{8B53FD1B-E1D1-4FA7-AFC7-3B185B7092D6}"/>
    <dgm:cxn modelId="{ED372C70-903B-41F1-8554-47D51D073DC6}" srcId="{959C7C89-9179-4667-880E-C5C438DFA9AE}" destId="{48A5CA13-1352-41D8-9623-8997C5B8ECF6}" srcOrd="0" destOrd="0" parTransId="{2965E74F-C1BD-4116-BF19-8011BC16A077}" sibTransId="{9A6BC83D-42F5-4193-9790-3919831E97FF}"/>
    <dgm:cxn modelId="{B4715DA3-1F89-49A2-BF02-95A3BA26612D}" type="presParOf" srcId="{1901BC6A-DA1F-479B-8F90-6495DECD8F60}" destId="{72795AB1-7E75-4E7F-9258-1826CCD70396}" srcOrd="0" destOrd="0" presId="urn:microsoft.com/office/officeart/2005/8/layout/equation1"/>
    <dgm:cxn modelId="{E71ABB2F-22C8-41F7-91D3-E67E8B6D0B20}" type="presParOf" srcId="{1901BC6A-DA1F-479B-8F90-6495DECD8F60}" destId="{4145DA36-E49B-460F-8768-1471B9370D26}" srcOrd="1" destOrd="0" presId="urn:microsoft.com/office/officeart/2005/8/layout/equation1"/>
    <dgm:cxn modelId="{7878BD78-77EF-4276-A34E-FD3D5D934E73}" type="presParOf" srcId="{1901BC6A-DA1F-479B-8F90-6495DECD8F60}" destId="{30E3299A-3C80-437E-9DB0-0F159FD26098}" srcOrd="2" destOrd="0" presId="urn:microsoft.com/office/officeart/2005/8/layout/equation1"/>
    <dgm:cxn modelId="{32CFA64F-162A-4A43-B736-78420B21A10B}" type="presParOf" srcId="{1901BC6A-DA1F-479B-8F90-6495DECD8F60}" destId="{85D437D0-D540-489E-ADBF-8C3A135528CD}" srcOrd="3" destOrd="0" presId="urn:microsoft.com/office/officeart/2005/8/layout/equation1"/>
    <dgm:cxn modelId="{BC43C3DE-FE43-4C49-9F39-6DA741D4CEA6}" type="presParOf" srcId="{1901BC6A-DA1F-479B-8F90-6495DECD8F60}" destId="{75959F51-0537-494C-86AD-D5D6883AD609}" srcOrd="4" destOrd="0" presId="urn:microsoft.com/office/officeart/2005/8/layout/equation1"/>
  </dgm:cxnLst>
  <dgm:bg>
    <a:solidFill>
      <a:srgbClr val="FF7C80"/>
    </a:solidFill>
  </dgm:bg>
  <dgm:whole/>
  <dgm:extLst>
    <a:ext uri="http://schemas.microsoft.com/office/drawing/2008/diagram">
      <dsp:dataModelExt xmlns:dsp="http://schemas.microsoft.com/office/drawing/2008/diagram"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00BECFC-FE7E-4226-A828-5FADAC3ECF9F}" type="doc">
      <dgm:prSet loTypeId="urn:microsoft.com/office/officeart/2005/8/layout/equation1" loCatId="process" qsTypeId="urn:microsoft.com/office/officeart/2005/8/quickstyle/3d2" qsCatId="3D" csTypeId="urn:microsoft.com/office/officeart/2005/8/colors/accent6_2" csCatId="accent6" phldr="1"/>
      <dgm:spPr/>
    </dgm:pt>
    <dgm:pt modelId="{F6EB4F13-0E30-4507-9638-B9B2B32CCCF4}">
      <dgm:prSet phldrT="[Text]" custT="1"/>
      <dgm:spPr>
        <a:solidFill>
          <a:srgbClr val="009900"/>
        </a:solidFill>
      </dgm:spPr>
      <dgm:t>
        <a:bodyPr/>
        <a:lstStyle/>
        <a:p>
          <a:pPr rtl="1"/>
          <a:r>
            <a:rPr lang="fa-IR" sz="1400" i="0" dirty="0" smtClean="0">
              <a:latin typeface="IranNastaliq" pitchFamily="18" charset="0"/>
              <a:cs typeface="IranNastaliq" pitchFamily="18" charset="0"/>
            </a:rPr>
            <a:t>بازیافت خسارت</a:t>
          </a:r>
          <a:endParaRPr lang="fa-IR" sz="1400" i="0" dirty="0">
            <a:latin typeface="IranNastaliq" pitchFamily="18" charset="0"/>
            <a:cs typeface="IranNastaliq" pitchFamily="18" charset="0"/>
          </a:endParaRPr>
        </a:p>
      </dgm:t>
    </dgm:pt>
    <dgm:pt modelId="{FDFEDDFC-2BDA-46E6-9184-B7E5EDD4828F}" type="parTrans" cxnId="{E03846AF-4CE1-4773-9881-957ECAD3ACF2}">
      <dgm:prSet/>
      <dgm:spPr/>
      <dgm:t>
        <a:bodyPr/>
        <a:lstStyle/>
        <a:p>
          <a:pPr rtl="1"/>
          <a:endParaRPr lang="fa-IR"/>
        </a:p>
      </dgm:t>
    </dgm:pt>
    <dgm:pt modelId="{D7126375-CDC0-45C7-A165-3FE9CBDC9452}" type="sibTrans" cxnId="{E03846AF-4CE1-4773-9881-957ECAD3ACF2}">
      <dgm:prSet/>
      <dgm:spPr>
        <a:solidFill>
          <a:srgbClr val="009900"/>
        </a:solidFill>
      </dgm:spPr>
      <dgm:t>
        <a:bodyPr/>
        <a:lstStyle/>
        <a:p>
          <a:pPr rtl="1"/>
          <a:endParaRPr lang="fa-IR"/>
        </a:p>
      </dgm:t>
    </dgm:pt>
    <dgm:pt modelId="{22C9EB31-3F25-484F-8051-36F2DF67B72C}">
      <dgm:prSet phldrT="[Text]" custT="1"/>
      <dgm:spPr>
        <a:solidFill>
          <a:srgbClr val="009900"/>
        </a:solidFill>
      </dgm:spPr>
      <dgm:t>
        <a:bodyPr/>
        <a:lstStyle/>
        <a:p>
          <a:pPr rtl="1"/>
          <a:r>
            <a:rPr lang="fa-IR" sz="1400" i="0" dirty="0" smtClean="0">
              <a:latin typeface="IranNastaliq" pitchFamily="18" charset="0"/>
              <a:cs typeface="IranNastaliq" pitchFamily="18" charset="0"/>
            </a:rPr>
            <a:t>خسارت پرداختی در دوره مالی</a:t>
          </a:r>
          <a:endParaRPr lang="fa-IR" sz="1400" i="0" dirty="0">
            <a:latin typeface="IranNastaliq" pitchFamily="18" charset="0"/>
            <a:cs typeface="IranNastaliq" pitchFamily="18" charset="0"/>
          </a:endParaRPr>
        </a:p>
      </dgm:t>
    </dgm:pt>
    <dgm:pt modelId="{0F002A78-BA98-47C0-B94C-BFEBD64A1000}" type="parTrans" cxnId="{740FD63B-1947-455D-942F-018836C5E498}">
      <dgm:prSet/>
      <dgm:spPr/>
      <dgm:t>
        <a:bodyPr/>
        <a:lstStyle/>
        <a:p>
          <a:pPr rtl="1"/>
          <a:endParaRPr lang="fa-IR"/>
        </a:p>
      </dgm:t>
    </dgm:pt>
    <dgm:pt modelId="{E332D557-D220-4559-A755-F98FB79E771F}" type="sibTrans" cxnId="{740FD63B-1947-455D-942F-018836C5E498}">
      <dgm:prSet/>
      <dgm:spPr>
        <a:solidFill>
          <a:srgbClr val="009900"/>
        </a:solidFill>
      </dgm:spPr>
      <dgm:t>
        <a:bodyPr/>
        <a:lstStyle/>
        <a:p>
          <a:pPr rtl="1"/>
          <a:endParaRPr lang="fa-IR"/>
        </a:p>
      </dgm:t>
    </dgm:pt>
    <dgm:pt modelId="{4A096FD9-6095-4E69-961F-787D5D370D82}">
      <dgm:prSet phldrT="[Text]" custT="1"/>
      <dgm:spPr>
        <a:solidFill>
          <a:srgbClr val="009900"/>
        </a:solidFill>
      </dgm:spPr>
      <dgm:t>
        <a:bodyPr/>
        <a:lstStyle/>
        <a:p>
          <a:pPr rtl="1"/>
          <a:r>
            <a:rPr lang="fa-IR" sz="1600" b="0" i="0" dirty="0" smtClean="0">
              <a:latin typeface="IranNastaliq" pitchFamily="18" charset="0"/>
              <a:cs typeface="IranNastaliq" pitchFamily="18" charset="0"/>
            </a:rPr>
            <a:t>هزینه خسارت</a:t>
          </a:r>
          <a:endParaRPr lang="fa-IR" sz="1600" b="0" i="0" dirty="0">
            <a:latin typeface="IranNastaliq" pitchFamily="18" charset="0"/>
            <a:cs typeface="IranNastaliq" pitchFamily="18" charset="0"/>
          </a:endParaRPr>
        </a:p>
      </dgm:t>
    </dgm:pt>
    <dgm:pt modelId="{84C1C8AC-2611-4F9B-835E-28098A9CFE38}" type="parTrans" cxnId="{E81C6A7E-7D0B-4571-999B-E56E6B9481C6}">
      <dgm:prSet/>
      <dgm:spPr/>
      <dgm:t>
        <a:bodyPr/>
        <a:lstStyle/>
        <a:p>
          <a:pPr rtl="1"/>
          <a:endParaRPr lang="fa-IR"/>
        </a:p>
      </dgm:t>
    </dgm:pt>
    <dgm:pt modelId="{497B9ED3-816E-434C-805D-37B20606AD9F}" type="sibTrans" cxnId="{E81C6A7E-7D0B-4571-999B-E56E6B9481C6}">
      <dgm:prSet/>
      <dgm:spPr/>
      <dgm:t>
        <a:bodyPr/>
        <a:lstStyle/>
        <a:p>
          <a:pPr rtl="1"/>
          <a:endParaRPr lang="fa-IR"/>
        </a:p>
      </dgm:t>
    </dgm:pt>
    <dgm:pt modelId="{2B3FDC0B-381C-4276-9004-F273E0DD2168}">
      <dgm:prSet custT="1"/>
      <dgm:spPr>
        <a:solidFill>
          <a:srgbClr val="009900"/>
        </a:solidFill>
      </dgm:spPr>
      <dgm:t>
        <a:bodyPr/>
        <a:lstStyle/>
        <a:p>
          <a:pPr rtl="1"/>
          <a:r>
            <a:rPr lang="fa-IR" sz="1400" i="0" dirty="0" smtClean="0">
              <a:latin typeface="IranNastaliq" pitchFamily="18" charset="0"/>
              <a:cs typeface="IranNastaliq" pitchFamily="18" charset="0"/>
            </a:rPr>
            <a:t>بدهی خسارت معوق دوره قبل</a:t>
          </a:r>
          <a:endParaRPr lang="fa-IR" sz="1400" i="0" dirty="0">
            <a:latin typeface="IranNastaliq" pitchFamily="18" charset="0"/>
            <a:cs typeface="IranNastaliq" pitchFamily="18" charset="0"/>
          </a:endParaRPr>
        </a:p>
      </dgm:t>
    </dgm:pt>
    <dgm:pt modelId="{E24D4B53-7868-4067-937E-8486ADB48AF6}" type="parTrans" cxnId="{B9F71B18-00CA-4226-BAB2-FFE4C6BFBAEE}">
      <dgm:prSet/>
      <dgm:spPr/>
      <dgm:t>
        <a:bodyPr/>
        <a:lstStyle/>
        <a:p>
          <a:pPr rtl="1"/>
          <a:endParaRPr lang="fa-IR"/>
        </a:p>
      </dgm:t>
    </dgm:pt>
    <dgm:pt modelId="{9F673525-4E56-4EE7-B8CE-28C6C8437064}" type="sibTrans" cxnId="{B9F71B18-00CA-4226-BAB2-FFE4C6BFBAEE}">
      <dgm:prSet/>
      <dgm:spPr>
        <a:solidFill>
          <a:srgbClr val="009900"/>
        </a:solidFill>
      </dgm:spPr>
      <dgm:t>
        <a:bodyPr/>
        <a:lstStyle/>
        <a:p>
          <a:pPr rtl="1"/>
          <a:endParaRPr lang="fa-IR"/>
        </a:p>
      </dgm:t>
    </dgm:pt>
    <dgm:pt modelId="{7E224B24-98BE-41C3-B8C4-40A3C7023FB2}">
      <dgm:prSet custT="1"/>
      <dgm:spPr>
        <a:solidFill>
          <a:srgbClr val="009900"/>
        </a:solidFill>
      </dgm:spPr>
      <dgm:t>
        <a:bodyPr/>
        <a:lstStyle/>
        <a:p>
          <a:pPr rtl="1"/>
          <a:r>
            <a:rPr lang="fa-IR" sz="1600" i="0" dirty="0" smtClean="0">
              <a:latin typeface="IranNastaliq" pitchFamily="18" charset="0"/>
              <a:cs typeface="IranNastaliq" pitchFamily="18" charset="0"/>
            </a:rPr>
            <a:t>بدهی خسارت معوق در پایان سال جاری</a:t>
          </a:r>
          <a:endParaRPr lang="fa-IR" sz="1600" i="0" dirty="0">
            <a:latin typeface="IranNastaliq" pitchFamily="18" charset="0"/>
            <a:cs typeface="IranNastaliq" pitchFamily="18" charset="0"/>
          </a:endParaRPr>
        </a:p>
      </dgm:t>
    </dgm:pt>
    <dgm:pt modelId="{6FC41D11-8792-4D28-B595-2AF9C00A55BE}" type="parTrans" cxnId="{D953F778-576E-4C87-9B1C-4E99D902BEA9}">
      <dgm:prSet/>
      <dgm:spPr/>
      <dgm:t>
        <a:bodyPr/>
        <a:lstStyle/>
        <a:p>
          <a:pPr rtl="1"/>
          <a:endParaRPr lang="fa-IR"/>
        </a:p>
      </dgm:t>
    </dgm:pt>
    <dgm:pt modelId="{8929A3E4-66B1-477C-9AD7-925B2BFA9973}" type="sibTrans" cxnId="{D953F778-576E-4C87-9B1C-4E99D902BEA9}">
      <dgm:prSet/>
      <dgm:spPr>
        <a:solidFill>
          <a:srgbClr val="009900"/>
        </a:solidFill>
      </dgm:spPr>
      <dgm:t>
        <a:bodyPr/>
        <a:lstStyle/>
        <a:p>
          <a:pPr rtl="1"/>
          <a:endParaRPr lang="fa-IR"/>
        </a:p>
      </dgm:t>
    </dgm:pt>
    <dgm:pt modelId="{76B66D23-AC3D-4F58-9B3A-13CFE4211381}" type="pres">
      <dgm:prSet presAssocID="{600BECFC-FE7E-4226-A828-5FADAC3ECF9F}" presName="linearFlow" presStyleCnt="0">
        <dgm:presLayoutVars>
          <dgm:dir/>
          <dgm:resizeHandles val="exact"/>
        </dgm:presLayoutVars>
      </dgm:prSet>
      <dgm:spPr/>
    </dgm:pt>
    <dgm:pt modelId="{99243ECA-164D-4691-8668-C2641305EAC0}" type="pres">
      <dgm:prSet presAssocID="{F6EB4F13-0E30-4507-9638-B9B2B32CCCF4}" presName="node" presStyleLbl="node1" presStyleIdx="0" presStyleCnt="5" custLinFactX="316000" custLinFactNeighborX="400000" custLinFactNeighborY="-682">
        <dgm:presLayoutVars>
          <dgm:bulletEnabled val="1"/>
        </dgm:presLayoutVars>
      </dgm:prSet>
      <dgm:spPr/>
      <dgm:t>
        <a:bodyPr/>
        <a:lstStyle/>
        <a:p>
          <a:pPr rtl="1"/>
          <a:endParaRPr lang="fa-IR"/>
        </a:p>
      </dgm:t>
    </dgm:pt>
    <dgm:pt modelId="{75713B50-58C1-474B-9099-B397D084D834}" type="pres">
      <dgm:prSet presAssocID="{D7126375-CDC0-45C7-A165-3FE9CBDC9452}" presName="spacerL" presStyleCnt="0"/>
      <dgm:spPr/>
    </dgm:pt>
    <dgm:pt modelId="{33036FB1-675E-489E-99E8-0CB24CE5A5AE}" type="pres">
      <dgm:prSet presAssocID="{D7126375-CDC0-45C7-A165-3FE9CBDC9452}" presName="sibTrans" presStyleLbl="sibTrans2D1" presStyleIdx="0" presStyleCnt="4"/>
      <dgm:spPr>
        <a:prstGeom prst="mathMinus">
          <a:avLst/>
        </a:prstGeom>
      </dgm:spPr>
      <dgm:t>
        <a:bodyPr/>
        <a:lstStyle/>
        <a:p>
          <a:pPr rtl="1"/>
          <a:endParaRPr lang="fa-IR"/>
        </a:p>
      </dgm:t>
    </dgm:pt>
    <dgm:pt modelId="{AE9D0F83-D46F-4359-8FBB-04D2340AE896}" type="pres">
      <dgm:prSet presAssocID="{D7126375-CDC0-45C7-A165-3FE9CBDC9452}" presName="spacerR" presStyleCnt="0"/>
      <dgm:spPr/>
    </dgm:pt>
    <dgm:pt modelId="{B34DBB73-CCB4-4640-AEB6-6CB67B97A2B1}" type="pres">
      <dgm:prSet presAssocID="{2B3FDC0B-381C-4276-9004-F273E0DD2168}" presName="node" presStyleLbl="node1" presStyleIdx="1" presStyleCnt="5">
        <dgm:presLayoutVars>
          <dgm:bulletEnabled val="1"/>
        </dgm:presLayoutVars>
      </dgm:prSet>
      <dgm:spPr/>
      <dgm:t>
        <a:bodyPr/>
        <a:lstStyle/>
        <a:p>
          <a:pPr rtl="1"/>
          <a:endParaRPr lang="fa-IR"/>
        </a:p>
      </dgm:t>
    </dgm:pt>
    <dgm:pt modelId="{5740DED3-241D-4CFA-B917-99FEC7F1953C}" type="pres">
      <dgm:prSet presAssocID="{9F673525-4E56-4EE7-B8CE-28C6C8437064}" presName="spacerL" presStyleCnt="0"/>
      <dgm:spPr/>
    </dgm:pt>
    <dgm:pt modelId="{70406197-0B6A-427D-A38F-306A2333FCC1}" type="pres">
      <dgm:prSet presAssocID="{9F673525-4E56-4EE7-B8CE-28C6C8437064}" presName="sibTrans" presStyleLbl="sibTrans2D1" presStyleIdx="1" presStyleCnt="4"/>
      <dgm:spPr>
        <a:prstGeom prst="mathMinus">
          <a:avLst/>
        </a:prstGeom>
      </dgm:spPr>
      <dgm:t>
        <a:bodyPr/>
        <a:lstStyle/>
        <a:p>
          <a:pPr rtl="1"/>
          <a:endParaRPr lang="fa-IR"/>
        </a:p>
      </dgm:t>
    </dgm:pt>
    <dgm:pt modelId="{611DD3C8-9AC9-4CF8-A3C8-C4E5482255F2}" type="pres">
      <dgm:prSet presAssocID="{9F673525-4E56-4EE7-B8CE-28C6C8437064}" presName="spacerR" presStyleCnt="0"/>
      <dgm:spPr/>
    </dgm:pt>
    <dgm:pt modelId="{BEB0CBBE-A578-4A51-A8FC-B547BBC3BEF8}" type="pres">
      <dgm:prSet presAssocID="{7E224B24-98BE-41C3-B8C4-40A3C7023FB2}" presName="node" presStyleLbl="node1" presStyleIdx="2" presStyleCnt="5" custLinFactX="-314313" custLinFactNeighborX="-400000" custLinFactNeighborY="-682">
        <dgm:presLayoutVars>
          <dgm:bulletEnabled val="1"/>
        </dgm:presLayoutVars>
      </dgm:prSet>
      <dgm:spPr/>
      <dgm:t>
        <a:bodyPr/>
        <a:lstStyle/>
        <a:p>
          <a:pPr rtl="1"/>
          <a:endParaRPr lang="fa-IR"/>
        </a:p>
      </dgm:t>
    </dgm:pt>
    <dgm:pt modelId="{DA3BDA4B-EB6F-4EB6-9924-ACF2059F20DA}" type="pres">
      <dgm:prSet presAssocID="{8929A3E4-66B1-477C-9AD7-925B2BFA9973}" presName="spacerL" presStyleCnt="0"/>
      <dgm:spPr/>
    </dgm:pt>
    <dgm:pt modelId="{AC72AFD1-AE0F-4CFD-9698-41347DEBD106}" type="pres">
      <dgm:prSet presAssocID="{8929A3E4-66B1-477C-9AD7-925B2BFA9973}" presName="sibTrans" presStyleLbl="sibTrans2D1" presStyleIdx="2" presStyleCnt="4"/>
      <dgm:spPr/>
      <dgm:t>
        <a:bodyPr/>
        <a:lstStyle/>
        <a:p>
          <a:pPr rtl="1"/>
          <a:endParaRPr lang="fa-IR"/>
        </a:p>
      </dgm:t>
    </dgm:pt>
    <dgm:pt modelId="{5627C196-EB6C-466B-8AF9-DD8F42F1753F}" type="pres">
      <dgm:prSet presAssocID="{8929A3E4-66B1-477C-9AD7-925B2BFA9973}" presName="spacerR" presStyleCnt="0"/>
      <dgm:spPr/>
    </dgm:pt>
    <dgm:pt modelId="{1FF95245-85B7-49A6-8F2D-ECCFFB8E0E15}" type="pres">
      <dgm:prSet presAssocID="{22C9EB31-3F25-484F-8051-36F2DF67B72C}" presName="node" presStyleLbl="node1" presStyleIdx="3" presStyleCnt="5">
        <dgm:presLayoutVars>
          <dgm:bulletEnabled val="1"/>
        </dgm:presLayoutVars>
      </dgm:prSet>
      <dgm:spPr/>
      <dgm:t>
        <a:bodyPr/>
        <a:lstStyle/>
        <a:p>
          <a:pPr rtl="1"/>
          <a:endParaRPr lang="fa-IR"/>
        </a:p>
      </dgm:t>
    </dgm:pt>
    <dgm:pt modelId="{46A4CCD5-80E3-42C7-B35F-A28DE02AECDB}" type="pres">
      <dgm:prSet presAssocID="{E332D557-D220-4559-A755-F98FB79E771F}" presName="spacerL" presStyleCnt="0"/>
      <dgm:spPr/>
    </dgm:pt>
    <dgm:pt modelId="{D9360702-3CA3-46B7-821B-5BBB776534F6}" type="pres">
      <dgm:prSet presAssocID="{E332D557-D220-4559-A755-F98FB79E771F}" presName="sibTrans" presStyleLbl="sibTrans2D1" presStyleIdx="3" presStyleCnt="4"/>
      <dgm:spPr/>
      <dgm:t>
        <a:bodyPr/>
        <a:lstStyle/>
        <a:p>
          <a:pPr rtl="1"/>
          <a:endParaRPr lang="fa-IR"/>
        </a:p>
      </dgm:t>
    </dgm:pt>
    <dgm:pt modelId="{643ED3D8-6A1A-4D2E-A570-3BE834EA1F30}" type="pres">
      <dgm:prSet presAssocID="{E332D557-D220-4559-A755-F98FB79E771F}" presName="spacerR" presStyleCnt="0"/>
      <dgm:spPr/>
    </dgm:pt>
    <dgm:pt modelId="{B8E61595-25B5-4C8F-BF87-B661FB7C5F2F}" type="pres">
      <dgm:prSet presAssocID="{4A096FD9-6095-4E69-961F-787D5D370D82}" presName="node" presStyleLbl="node1" presStyleIdx="4" presStyleCnt="5">
        <dgm:presLayoutVars>
          <dgm:bulletEnabled val="1"/>
        </dgm:presLayoutVars>
      </dgm:prSet>
      <dgm:spPr/>
      <dgm:t>
        <a:bodyPr/>
        <a:lstStyle/>
        <a:p>
          <a:pPr rtl="1"/>
          <a:endParaRPr lang="fa-IR"/>
        </a:p>
      </dgm:t>
    </dgm:pt>
  </dgm:ptLst>
  <dgm:cxnLst>
    <dgm:cxn modelId="{5C7F596A-4655-4CE1-94D5-10D4896E693E}" type="presOf" srcId="{8929A3E4-66B1-477C-9AD7-925B2BFA9973}" destId="{AC72AFD1-AE0F-4CFD-9698-41347DEBD106}" srcOrd="0" destOrd="0" presId="urn:microsoft.com/office/officeart/2005/8/layout/equation1"/>
    <dgm:cxn modelId="{9F2595DD-F381-4553-BC5D-CA7E2899882D}" type="presOf" srcId="{9F673525-4E56-4EE7-B8CE-28C6C8437064}" destId="{70406197-0B6A-427D-A38F-306A2333FCC1}" srcOrd="0" destOrd="0" presId="urn:microsoft.com/office/officeart/2005/8/layout/equation1"/>
    <dgm:cxn modelId="{0DDF16A6-D2F1-46D1-B715-35B4A8424AE9}" type="presOf" srcId="{22C9EB31-3F25-484F-8051-36F2DF67B72C}" destId="{1FF95245-85B7-49A6-8F2D-ECCFFB8E0E15}" srcOrd="0" destOrd="0" presId="urn:microsoft.com/office/officeart/2005/8/layout/equation1"/>
    <dgm:cxn modelId="{5AA2269D-8B82-414F-9D7B-1C5EE4976C15}" type="presOf" srcId="{F6EB4F13-0E30-4507-9638-B9B2B32CCCF4}" destId="{99243ECA-164D-4691-8668-C2641305EAC0}" srcOrd="0" destOrd="0" presId="urn:microsoft.com/office/officeart/2005/8/layout/equation1"/>
    <dgm:cxn modelId="{740FD63B-1947-455D-942F-018836C5E498}" srcId="{600BECFC-FE7E-4226-A828-5FADAC3ECF9F}" destId="{22C9EB31-3F25-484F-8051-36F2DF67B72C}" srcOrd="3" destOrd="0" parTransId="{0F002A78-BA98-47C0-B94C-BFEBD64A1000}" sibTransId="{E332D557-D220-4559-A755-F98FB79E771F}"/>
    <dgm:cxn modelId="{EF6A1146-5D30-46D7-B97F-C6D7C9DC1FC0}" type="presOf" srcId="{E332D557-D220-4559-A755-F98FB79E771F}" destId="{D9360702-3CA3-46B7-821B-5BBB776534F6}" srcOrd="0" destOrd="0" presId="urn:microsoft.com/office/officeart/2005/8/layout/equation1"/>
    <dgm:cxn modelId="{E03846AF-4CE1-4773-9881-957ECAD3ACF2}" srcId="{600BECFC-FE7E-4226-A828-5FADAC3ECF9F}" destId="{F6EB4F13-0E30-4507-9638-B9B2B32CCCF4}" srcOrd="0" destOrd="0" parTransId="{FDFEDDFC-2BDA-46E6-9184-B7E5EDD4828F}" sibTransId="{D7126375-CDC0-45C7-A165-3FE9CBDC9452}"/>
    <dgm:cxn modelId="{E81C6A7E-7D0B-4571-999B-E56E6B9481C6}" srcId="{600BECFC-FE7E-4226-A828-5FADAC3ECF9F}" destId="{4A096FD9-6095-4E69-961F-787D5D370D82}" srcOrd="4" destOrd="0" parTransId="{84C1C8AC-2611-4F9B-835E-28098A9CFE38}" sibTransId="{497B9ED3-816E-434C-805D-37B20606AD9F}"/>
    <dgm:cxn modelId="{18D1C2F5-FA28-49CA-8D37-840E50668146}" type="presOf" srcId="{600BECFC-FE7E-4226-A828-5FADAC3ECF9F}" destId="{76B66D23-AC3D-4F58-9B3A-13CFE4211381}" srcOrd="0" destOrd="0" presId="urn:microsoft.com/office/officeart/2005/8/layout/equation1"/>
    <dgm:cxn modelId="{D953F778-576E-4C87-9B1C-4E99D902BEA9}" srcId="{600BECFC-FE7E-4226-A828-5FADAC3ECF9F}" destId="{7E224B24-98BE-41C3-B8C4-40A3C7023FB2}" srcOrd="2" destOrd="0" parTransId="{6FC41D11-8792-4D28-B595-2AF9C00A55BE}" sibTransId="{8929A3E4-66B1-477C-9AD7-925B2BFA9973}"/>
    <dgm:cxn modelId="{76B825B9-1179-4641-A7F2-D679AC00BDB3}" type="presOf" srcId="{4A096FD9-6095-4E69-961F-787D5D370D82}" destId="{B8E61595-25B5-4C8F-BF87-B661FB7C5F2F}" srcOrd="0" destOrd="0" presId="urn:microsoft.com/office/officeart/2005/8/layout/equation1"/>
    <dgm:cxn modelId="{4E9D7CED-A239-4A0F-9607-50674491B97D}" type="presOf" srcId="{D7126375-CDC0-45C7-A165-3FE9CBDC9452}" destId="{33036FB1-675E-489E-99E8-0CB24CE5A5AE}" srcOrd="0" destOrd="0" presId="urn:microsoft.com/office/officeart/2005/8/layout/equation1"/>
    <dgm:cxn modelId="{DA66D2CA-B1A4-4C1D-BF32-AF22887C717C}" type="presOf" srcId="{2B3FDC0B-381C-4276-9004-F273E0DD2168}" destId="{B34DBB73-CCB4-4640-AEB6-6CB67B97A2B1}" srcOrd="0" destOrd="0" presId="urn:microsoft.com/office/officeart/2005/8/layout/equation1"/>
    <dgm:cxn modelId="{B9F71B18-00CA-4226-BAB2-FFE4C6BFBAEE}" srcId="{600BECFC-FE7E-4226-A828-5FADAC3ECF9F}" destId="{2B3FDC0B-381C-4276-9004-F273E0DD2168}" srcOrd="1" destOrd="0" parTransId="{E24D4B53-7868-4067-937E-8486ADB48AF6}" sibTransId="{9F673525-4E56-4EE7-B8CE-28C6C8437064}"/>
    <dgm:cxn modelId="{EDC1F974-FB0A-470D-82B3-63AC16EDACCB}" type="presOf" srcId="{7E224B24-98BE-41C3-B8C4-40A3C7023FB2}" destId="{BEB0CBBE-A578-4A51-A8FC-B547BBC3BEF8}" srcOrd="0" destOrd="0" presId="urn:microsoft.com/office/officeart/2005/8/layout/equation1"/>
    <dgm:cxn modelId="{64EBEDD2-2A74-44BD-88BD-293236271DB6}" type="presParOf" srcId="{76B66D23-AC3D-4F58-9B3A-13CFE4211381}" destId="{99243ECA-164D-4691-8668-C2641305EAC0}" srcOrd="0" destOrd="0" presId="urn:microsoft.com/office/officeart/2005/8/layout/equation1"/>
    <dgm:cxn modelId="{A58E2BC7-D667-40BE-8DC8-DEA7058DC89D}" type="presParOf" srcId="{76B66D23-AC3D-4F58-9B3A-13CFE4211381}" destId="{75713B50-58C1-474B-9099-B397D084D834}" srcOrd="1" destOrd="0" presId="urn:microsoft.com/office/officeart/2005/8/layout/equation1"/>
    <dgm:cxn modelId="{0AD8E012-E822-4D94-A495-34F09C80C713}" type="presParOf" srcId="{76B66D23-AC3D-4F58-9B3A-13CFE4211381}" destId="{33036FB1-675E-489E-99E8-0CB24CE5A5AE}" srcOrd="2" destOrd="0" presId="urn:microsoft.com/office/officeart/2005/8/layout/equation1"/>
    <dgm:cxn modelId="{4839F3D5-5156-428D-847F-6A2311691FC4}" type="presParOf" srcId="{76B66D23-AC3D-4F58-9B3A-13CFE4211381}" destId="{AE9D0F83-D46F-4359-8FBB-04D2340AE896}" srcOrd="3" destOrd="0" presId="urn:microsoft.com/office/officeart/2005/8/layout/equation1"/>
    <dgm:cxn modelId="{F8643FF6-B4B8-454E-88A9-FE77B0F1239D}" type="presParOf" srcId="{76B66D23-AC3D-4F58-9B3A-13CFE4211381}" destId="{B34DBB73-CCB4-4640-AEB6-6CB67B97A2B1}" srcOrd="4" destOrd="0" presId="urn:microsoft.com/office/officeart/2005/8/layout/equation1"/>
    <dgm:cxn modelId="{B5249D56-C0F0-45C6-8927-E89BD40CF3EE}" type="presParOf" srcId="{76B66D23-AC3D-4F58-9B3A-13CFE4211381}" destId="{5740DED3-241D-4CFA-B917-99FEC7F1953C}" srcOrd="5" destOrd="0" presId="urn:microsoft.com/office/officeart/2005/8/layout/equation1"/>
    <dgm:cxn modelId="{267DD9FE-2C95-4858-9228-7F11F1ED4520}" type="presParOf" srcId="{76B66D23-AC3D-4F58-9B3A-13CFE4211381}" destId="{70406197-0B6A-427D-A38F-306A2333FCC1}" srcOrd="6" destOrd="0" presId="urn:microsoft.com/office/officeart/2005/8/layout/equation1"/>
    <dgm:cxn modelId="{A6A7C99D-52FD-4385-BD08-AEECEC8A4697}" type="presParOf" srcId="{76B66D23-AC3D-4F58-9B3A-13CFE4211381}" destId="{611DD3C8-9AC9-4CF8-A3C8-C4E5482255F2}" srcOrd="7" destOrd="0" presId="urn:microsoft.com/office/officeart/2005/8/layout/equation1"/>
    <dgm:cxn modelId="{0B563059-5683-4E44-93AE-312E7EA9FAC7}" type="presParOf" srcId="{76B66D23-AC3D-4F58-9B3A-13CFE4211381}" destId="{BEB0CBBE-A578-4A51-A8FC-B547BBC3BEF8}" srcOrd="8" destOrd="0" presId="urn:microsoft.com/office/officeart/2005/8/layout/equation1"/>
    <dgm:cxn modelId="{5DB2B35A-7238-484D-80E1-F99F6C3FE5ED}" type="presParOf" srcId="{76B66D23-AC3D-4F58-9B3A-13CFE4211381}" destId="{DA3BDA4B-EB6F-4EB6-9924-ACF2059F20DA}" srcOrd="9" destOrd="0" presId="urn:microsoft.com/office/officeart/2005/8/layout/equation1"/>
    <dgm:cxn modelId="{DED94E55-F72E-4460-AB01-2E188AA6CE64}" type="presParOf" srcId="{76B66D23-AC3D-4F58-9B3A-13CFE4211381}" destId="{AC72AFD1-AE0F-4CFD-9698-41347DEBD106}" srcOrd="10" destOrd="0" presId="urn:microsoft.com/office/officeart/2005/8/layout/equation1"/>
    <dgm:cxn modelId="{3BC148FE-D52B-4D71-BA38-11CF48B97737}" type="presParOf" srcId="{76B66D23-AC3D-4F58-9B3A-13CFE4211381}" destId="{5627C196-EB6C-466B-8AF9-DD8F42F1753F}" srcOrd="11" destOrd="0" presId="urn:microsoft.com/office/officeart/2005/8/layout/equation1"/>
    <dgm:cxn modelId="{72412E9C-E0AF-4C24-957F-19B5CED11110}" type="presParOf" srcId="{76B66D23-AC3D-4F58-9B3A-13CFE4211381}" destId="{1FF95245-85B7-49A6-8F2D-ECCFFB8E0E15}" srcOrd="12" destOrd="0" presId="urn:microsoft.com/office/officeart/2005/8/layout/equation1"/>
    <dgm:cxn modelId="{73CBBBF6-4799-4FCF-8880-32E98AF7CCBB}" type="presParOf" srcId="{76B66D23-AC3D-4F58-9B3A-13CFE4211381}" destId="{46A4CCD5-80E3-42C7-B35F-A28DE02AECDB}" srcOrd="13" destOrd="0" presId="urn:microsoft.com/office/officeart/2005/8/layout/equation1"/>
    <dgm:cxn modelId="{63F240A2-8D39-430B-9158-3F94BC947396}" type="presParOf" srcId="{76B66D23-AC3D-4F58-9B3A-13CFE4211381}" destId="{D9360702-3CA3-46B7-821B-5BBB776534F6}" srcOrd="14" destOrd="0" presId="urn:microsoft.com/office/officeart/2005/8/layout/equation1"/>
    <dgm:cxn modelId="{3B80BF2E-8F42-4938-ADF0-2ADFC7615116}" type="presParOf" srcId="{76B66D23-AC3D-4F58-9B3A-13CFE4211381}" destId="{643ED3D8-6A1A-4D2E-A570-3BE834EA1F30}" srcOrd="15" destOrd="0" presId="urn:microsoft.com/office/officeart/2005/8/layout/equation1"/>
    <dgm:cxn modelId="{8F068443-0465-4CDC-BE1C-77E1DE7C9585}" type="presParOf" srcId="{76B66D23-AC3D-4F58-9B3A-13CFE4211381}" destId="{B8E61595-25B5-4C8F-BF87-B661FB7C5F2F}" srcOrd="16" destOrd="0" presId="urn:microsoft.com/office/officeart/2005/8/layout/equation1"/>
  </dgm:cxnLst>
  <dgm:bg>
    <a:solidFill>
      <a:srgbClr val="FF0066"/>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88661A-1905-49CA-B8E5-8658058164F4}">
      <dsp:nvSpPr>
        <dsp:cNvPr id="0" name=""/>
        <dsp:cNvSpPr/>
      </dsp:nvSpPr>
      <dsp:spPr>
        <a:xfrm rot="16200000">
          <a:off x="-956010" y="957014"/>
          <a:ext cx="4525963" cy="2611933"/>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700" tIns="0" rIns="395077" bIns="0" numCol="1" spcCol="1270" anchor="t" anchorCtr="0">
          <a:noAutofit/>
        </a:bodyPr>
        <a:lstStyle/>
        <a:p>
          <a:pPr lvl="0" algn="r" defTabSz="2755900" rtl="1">
            <a:lnSpc>
              <a:spcPct val="90000"/>
            </a:lnSpc>
            <a:spcBef>
              <a:spcPct val="0"/>
            </a:spcBef>
            <a:spcAft>
              <a:spcPct val="35000"/>
            </a:spcAft>
          </a:pPr>
          <a:endParaRPr lang="fa-IR" sz="6200" kern="1200"/>
        </a:p>
        <a:p>
          <a:pPr marL="285750" lvl="1" indent="-285750" algn="r" defTabSz="2133600" rtl="1">
            <a:lnSpc>
              <a:spcPct val="90000"/>
            </a:lnSpc>
            <a:spcBef>
              <a:spcPct val="0"/>
            </a:spcBef>
            <a:spcAft>
              <a:spcPct val="15000"/>
            </a:spcAft>
            <a:buChar char="••"/>
          </a:pPr>
          <a:endParaRPr lang="fa-IR" sz="4800" kern="1200"/>
        </a:p>
        <a:p>
          <a:pPr marL="285750" lvl="1" indent="-285750" algn="r" defTabSz="2133600" rtl="1">
            <a:lnSpc>
              <a:spcPct val="90000"/>
            </a:lnSpc>
            <a:spcBef>
              <a:spcPct val="0"/>
            </a:spcBef>
            <a:spcAft>
              <a:spcPct val="15000"/>
            </a:spcAft>
            <a:buChar char="••"/>
          </a:pPr>
          <a:endParaRPr lang="fa-IR" sz="4800" kern="1200"/>
        </a:p>
      </dsp:txBody>
      <dsp:txXfrm rot="5400000">
        <a:off x="1005" y="905192"/>
        <a:ext cx="2611933" cy="2715577"/>
      </dsp:txXfrm>
    </dsp:sp>
    <dsp:sp modelId="{E7BE01A0-44E5-489C-B220-B6E2F042F694}">
      <dsp:nvSpPr>
        <dsp:cNvPr id="0" name=""/>
        <dsp:cNvSpPr/>
      </dsp:nvSpPr>
      <dsp:spPr>
        <a:xfrm rot="16200000">
          <a:off x="1851818" y="957014"/>
          <a:ext cx="4525963" cy="2611933"/>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700" tIns="0" rIns="395077" bIns="0" numCol="1" spcCol="1270" anchor="t" anchorCtr="0">
          <a:noAutofit/>
        </a:bodyPr>
        <a:lstStyle/>
        <a:p>
          <a:pPr lvl="0" algn="r" defTabSz="2755900" rtl="1">
            <a:lnSpc>
              <a:spcPct val="90000"/>
            </a:lnSpc>
            <a:spcBef>
              <a:spcPct val="0"/>
            </a:spcBef>
            <a:spcAft>
              <a:spcPct val="35000"/>
            </a:spcAft>
          </a:pPr>
          <a:endParaRPr lang="fa-IR" sz="6200" kern="1200"/>
        </a:p>
        <a:p>
          <a:pPr marL="285750" lvl="1" indent="-285750" algn="r" defTabSz="2133600" rtl="1">
            <a:lnSpc>
              <a:spcPct val="90000"/>
            </a:lnSpc>
            <a:spcBef>
              <a:spcPct val="0"/>
            </a:spcBef>
            <a:spcAft>
              <a:spcPct val="15000"/>
            </a:spcAft>
            <a:buChar char="••"/>
          </a:pPr>
          <a:endParaRPr lang="fa-IR" sz="4800" kern="1200"/>
        </a:p>
        <a:p>
          <a:pPr marL="285750" lvl="1" indent="-285750" algn="r" defTabSz="2133600" rtl="1">
            <a:lnSpc>
              <a:spcPct val="90000"/>
            </a:lnSpc>
            <a:spcBef>
              <a:spcPct val="0"/>
            </a:spcBef>
            <a:spcAft>
              <a:spcPct val="15000"/>
            </a:spcAft>
            <a:buChar char="••"/>
          </a:pPr>
          <a:endParaRPr lang="fa-IR" sz="4800" kern="1200"/>
        </a:p>
      </dsp:txBody>
      <dsp:txXfrm rot="5400000">
        <a:off x="2808833" y="905192"/>
        <a:ext cx="2611933" cy="2715577"/>
      </dsp:txXfrm>
    </dsp:sp>
    <dsp:sp modelId="{054A661B-FA2F-4E78-AE8F-F7F6C6B4B80F}">
      <dsp:nvSpPr>
        <dsp:cNvPr id="0" name=""/>
        <dsp:cNvSpPr/>
      </dsp:nvSpPr>
      <dsp:spPr>
        <a:xfrm rot="16200000">
          <a:off x="4659647" y="957014"/>
          <a:ext cx="4525963" cy="2611933"/>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700" tIns="0" rIns="395077" bIns="0" numCol="1" spcCol="1270" anchor="t" anchorCtr="0">
          <a:noAutofit/>
        </a:bodyPr>
        <a:lstStyle/>
        <a:p>
          <a:pPr lvl="0" algn="r" defTabSz="2755900" rtl="1">
            <a:lnSpc>
              <a:spcPct val="90000"/>
            </a:lnSpc>
            <a:spcBef>
              <a:spcPct val="0"/>
            </a:spcBef>
            <a:spcAft>
              <a:spcPct val="35000"/>
            </a:spcAft>
          </a:pPr>
          <a:endParaRPr lang="fa-IR" sz="6200" kern="1200"/>
        </a:p>
        <a:p>
          <a:pPr marL="285750" lvl="1" indent="-285750" algn="r" defTabSz="2133600" rtl="1">
            <a:lnSpc>
              <a:spcPct val="90000"/>
            </a:lnSpc>
            <a:spcBef>
              <a:spcPct val="0"/>
            </a:spcBef>
            <a:spcAft>
              <a:spcPct val="15000"/>
            </a:spcAft>
            <a:buChar char="••"/>
          </a:pPr>
          <a:endParaRPr lang="fa-IR" sz="4800" kern="1200"/>
        </a:p>
        <a:p>
          <a:pPr marL="285750" lvl="1" indent="-285750" algn="r" defTabSz="2133600" rtl="1">
            <a:lnSpc>
              <a:spcPct val="90000"/>
            </a:lnSpc>
            <a:spcBef>
              <a:spcPct val="0"/>
            </a:spcBef>
            <a:spcAft>
              <a:spcPct val="15000"/>
            </a:spcAft>
            <a:buChar char="••"/>
          </a:pPr>
          <a:endParaRPr lang="fa-IR" sz="4800" kern="1200"/>
        </a:p>
      </dsp:txBody>
      <dsp:txXfrm rot="5400000">
        <a:off x="5616662" y="905192"/>
        <a:ext cx="2611933" cy="271557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243ECA-164D-4691-8668-C2641305EAC0}">
      <dsp:nvSpPr>
        <dsp:cNvPr id="0" name=""/>
        <dsp:cNvSpPr/>
      </dsp:nvSpPr>
      <dsp:spPr>
        <a:xfrm>
          <a:off x="3763413" y="166975"/>
          <a:ext cx="1087970" cy="1087970"/>
        </a:xfrm>
        <a:prstGeom prst="ellipse">
          <a:avLst/>
        </a:prstGeom>
        <a:solidFill>
          <a:srgbClr val="0099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1">
            <a:lnSpc>
              <a:spcPct val="90000"/>
            </a:lnSpc>
            <a:spcBef>
              <a:spcPct val="0"/>
            </a:spcBef>
            <a:spcAft>
              <a:spcPct val="35000"/>
            </a:spcAft>
          </a:pPr>
          <a:r>
            <a:rPr lang="fa-IR" sz="2000" i="1" kern="1200" dirty="0" smtClean="0">
              <a:cs typeface="B Zar" pitchFamily="2" charset="-78"/>
            </a:rPr>
            <a:t>6500</a:t>
          </a:r>
          <a:endParaRPr lang="fa-IR" sz="2000" i="1" kern="1200" dirty="0">
            <a:cs typeface="B Zar" pitchFamily="2" charset="-78"/>
          </a:endParaRPr>
        </a:p>
      </dsp:txBody>
      <dsp:txXfrm>
        <a:off x="3922743" y="326305"/>
        <a:ext cx="769310" cy="769310"/>
      </dsp:txXfrm>
    </dsp:sp>
    <dsp:sp modelId="{33036FB1-675E-489E-99E8-0CB24CE5A5AE}">
      <dsp:nvSpPr>
        <dsp:cNvPr id="0" name=""/>
        <dsp:cNvSpPr/>
      </dsp:nvSpPr>
      <dsp:spPr>
        <a:xfrm>
          <a:off x="1184367" y="395688"/>
          <a:ext cx="631023" cy="631023"/>
        </a:xfrm>
        <a:prstGeom prst="mathMinus">
          <a:avLst/>
        </a:prstGeom>
        <a:solidFill>
          <a:srgbClr val="0099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rtl="1">
            <a:lnSpc>
              <a:spcPct val="90000"/>
            </a:lnSpc>
            <a:spcBef>
              <a:spcPct val="0"/>
            </a:spcBef>
            <a:spcAft>
              <a:spcPct val="35000"/>
            </a:spcAft>
          </a:pPr>
          <a:endParaRPr lang="fa-IR" sz="1100" kern="1200"/>
        </a:p>
      </dsp:txBody>
      <dsp:txXfrm>
        <a:off x="1268009" y="636991"/>
        <a:ext cx="463739" cy="148417"/>
      </dsp:txXfrm>
    </dsp:sp>
    <dsp:sp modelId="{B34DBB73-CCB4-4640-AEB6-6CB67B97A2B1}">
      <dsp:nvSpPr>
        <dsp:cNvPr id="0" name=""/>
        <dsp:cNvSpPr/>
      </dsp:nvSpPr>
      <dsp:spPr>
        <a:xfrm>
          <a:off x="1836331" y="71756"/>
          <a:ext cx="1087970" cy="1087970"/>
        </a:xfrm>
        <a:prstGeom prst="ellipse">
          <a:avLst/>
        </a:prstGeom>
        <a:solidFill>
          <a:srgbClr val="0099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1">
            <a:lnSpc>
              <a:spcPct val="90000"/>
            </a:lnSpc>
            <a:spcBef>
              <a:spcPct val="0"/>
            </a:spcBef>
            <a:spcAft>
              <a:spcPct val="35000"/>
            </a:spcAft>
          </a:pPr>
          <a:r>
            <a:rPr lang="fa-IR" sz="2000" i="1" kern="1200" dirty="0" smtClean="0">
              <a:cs typeface="B Zar" pitchFamily="2" charset="-78"/>
            </a:rPr>
            <a:t>50347</a:t>
          </a:r>
          <a:endParaRPr lang="fa-IR" sz="2000" i="1" kern="1200" dirty="0">
            <a:cs typeface="B Zar" pitchFamily="2" charset="-78"/>
          </a:endParaRPr>
        </a:p>
      </dsp:txBody>
      <dsp:txXfrm>
        <a:off x="1995661" y="231086"/>
        <a:ext cx="769310" cy="769310"/>
      </dsp:txXfrm>
    </dsp:sp>
    <dsp:sp modelId="{70406197-0B6A-427D-A38F-306A2333FCC1}">
      <dsp:nvSpPr>
        <dsp:cNvPr id="0" name=""/>
        <dsp:cNvSpPr/>
      </dsp:nvSpPr>
      <dsp:spPr>
        <a:xfrm>
          <a:off x="3080048" y="395688"/>
          <a:ext cx="631023" cy="631023"/>
        </a:xfrm>
        <a:prstGeom prst="mathMinus">
          <a:avLst/>
        </a:prstGeom>
        <a:solidFill>
          <a:srgbClr val="0099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rtl="1">
            <a:lnSpc>
              <a:spcPct val="90000"/>
            </a:lnSpc>
            <a:spcBef>
              <a:spcPct val="0"/>
            </a:spcBef>
            <a:spcAft>
              <a:spcPct val="35000"/>
            </a:spcAft>
          </a:pPr>
          <a:endParaRPr lang="fa-IR" sz="1100" kern="1200"/>
        </a:p>
      </dsp:txBody>
      <dsp:txXfrm>
        <a:off x="3163690" y="636991"/>
        <a:ext cx="463739" cy="148417"/>
      </dsp:txXfrm>
    </dsp:sp>
    <dsp:sp modelId="{BEB0CBBE-A578-4A51-A8FC-B547BBC3BEF8}">
      <dsp:nvSpPr>
        <dsp:cNvPr id="0" name=""/>
        <dsp:cNvSpPr/>
      </dsp:nvSpPr>
      <dsp:spPr>
        <a:xfrm>
          <a:off x="49092" y="143768"/>
          <a:ext cx="1087970" cy="1087970"/>
        </a:xfrm>
        <a:prstGeom prst="ellipse">
          <a:avLst/>
        </a:prstGeom>
        <a:solidFill>
          <a:srgbClr val="0099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ct val="35000"/>
            </a:spcAft>
          </a:pPr>
          <a:r>
            <a:rPr lang="fa-IR" sz="2400" i="1" kern="1200" dirty="0" smtClean="0">
              <a:cs typeface="B Zar" pitchFamily="2" charset="-78"/>
            </a:rPr>
            <a:t>60000</a:t>
          </a:r>
          <a:endParaRPr lang="fa-IR" sz="2400" i="1" kern="1200" dirty="0">
            <a:cs typeface="B Zar" pitchFamily="2" charset="-78"/>
          </a:endParaRPr>
        </a:p>
      </dsp:txBody>
      <dsp:txXfrm>
        <a:off x="208422" y="303098"/>
        <a:ext cx="769310" cy="769310"/>
      </dsp:txXfrm>
    </dsp:sp>
    <dsp:sp modelId="{AC72AFD1-AE0F-4CFD-9698-41347DEBD106}">
      <dsp:nvSpPr>
        <dsp:cNvPr id="0" name=""/>
        <dsp:cNvSpPr/>
      </dsp:nvSpPr>
      <dsp:spPr>
        <a:xfrm>
          <a:off x="4975728" y="395688"/>
          <a:ext cx="631023" cy="631023"/>
        </a:xfrm>
        <a:prstGeom prst="mathPlus">
          <a:avLst/>
        </a:prstGeom>
        <a:solidFill>
          <a:srgbClr val="0099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rtl="1">
            <a:lnSpc>
              <a:spcPct val="90000"/>
            </a:lnSpc>
            <a:spcBef>
              <a:spcPct val="0"/>
            </a:spcBef>
            <a:spcAft>
              <a:spcPct val="35000"/>
            </a:spcAft>
          </a:pPr>
          <a:endParaRPr lang="fa-IR" sz="1100" kern="1200"/>
        </a:p>
      </dsp:txBody>
      <dsp:txXfrm>
        <a:off x="5059370" y="636991"/>
        <a:ext cx="463739" cy="148417"/>
      </dsp:txXfrm>
    </dsp:sp>
    <dsp:sp modelId="{1FF95245-85B7-49A6-8F2D-ECCFFB8E0E15}">
      <dsp:nvSpPr>
        <dsp:cNvPr id="0" name=""/>
        <dsp:cNvSpPr/>
      </dsp:nvSpPr>
      <dsp:spPr>
        <a:xfrm>
          <a:off x="5695094" y="167214"/>
          <a:ext cx="1087970" cy="1087970"/>
        </a:xfrm>
        <a:prstGeom prst="ellipse">
          <a:avLst/>
        </a:prstGeom>
        <a:solidFill>
          <a:srgbClr val="0099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1">
            <a:lnSpc>
              <a:spcPct val="90000"/>
            </a:lnSpc>
            <a:spcBef>
              <a:spcPct val="0"/>
            </a:spcBef>
            <a:spcAft>
              <a:spcPct val="35000"/>
            </a:spcAft>
          </a:pPr>
          <a:r>
            <a:rPr lang="fa-IR" sz="2000" i="1" kern="1200" dirty="0" smtClean="0">
              <a:cs typeface="B Zar" pitchFamily="2" charset="-78"/>
            </a:rPr>
            <a:t>70000</a:t>
          </a:r>
          <a:endParaRPr lang="fa-IR" sz="2000" i="1" kern="1200" dirty="0">
            <a:cs typeface="B Zar" pitchFamily="2" charset="-78"/>
          </a:endParaRPr>
        </a:p>
      </dsp:txBody>
      <dsp:txXfrm>
        <a:off x="5854424" y="326544"/>
        <a:ext cx="769310" cy="769310"/>
      </dsp:txXfrm>
    </dsp:sp>
    <dsp:sp modelId="{D9360702-3CA3-46B7-821B-5BBB776534F6}">
      <dsp:nvSpPr>
        <dsp:cNvPr id="0" name=""/>
        <dsp:cNvSpPr/>
      </dsp:nvSpPr>
      <dsp:spPr>
        <a:xfrm>
          <a:off x="6871408" y="395688"/>
          <a:ext cx="631023" cy="631023"/>
        </a:xfrm>
        <a:prstGeom prst="mathEqual">
          <a:avLst/>
        </a:prstGeom>
        <a:solidFill>
          <a:srgbClr val="0099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244600" rtl="1">
            <a:lnSpc>
              <a:spcPct val="90000"/>
            </a:lnSpc>
            <a:spcBef>
              <a:spcPct val="0"/>
            </a:spcBef>
            <a:spcAft>
              <a:spcPct val="35000"/>
            </a:spcAft>
          </a:pPr>
          <a:endParaRPr lang="fa-IR" sz="2800" kern="1200"/>
        </a:p>
      </dsp:txBody>
      <dsp:txXfrm>
        <a:off x="6955050" y="525679"/>
        <a:ext cx="463739" cy="371041"/>
      </dsp:txXfrm>
    </dsp:sp>
    <dsp:sp modelId="{B8E61595-25B5-4C8F-BF87-B661FB7C5F2F}">
      <dsp:nvSpPr>
        <dsp:cNvPr id="0" name=""/>
        <dsp:cNvSpPr/>
      </dsp:nvSpPr>
      <dsp:spPr>
        <a:xfrm>
          <a:off x="7590775" y="167214"/>
          <a:ext cx="1087970" cy="1087970"/>
        </a:xfrm>
        <a:prstGeom prst="ellipse">
          <a:avLst/>
        </a:prstGeom>
        <a:solidFill>
          <a:srgbClr val="0099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1">
            <a:lnSpc>
              <a:spcPct val="90000"/>
            </a:lnSpc>
            <a:spcBef>
              <a:spcPct val="0"/>
            </a:spcBef>
            <a:spcAft>
              <a:spcPct val="35000"/>
            </a:spcAft>
          </a:pPr>
          <a:r>
            <a:rPr lang="fa-IR" sz="2000" b="0" i="1" kern="1200" dirty="0" smtClean="0">
              <a:cs typeface="B Zar" pitchFamily="2" charset="-78"/>
            </a:rPr>
            <a:t>73153</a:t>
          </a:r>
          <a:endParaRPr lang="fa-IR" sz="2000" b="0" i="1" kern="1200" dirty="0">
            <a:cs typeface="B Zar" pitchFamily="2" charset="-78"/>
          </a:endParaRPr>
        </a:p>
      </dsp:txBody>
      <dsp:txXfrm>
        <a:off x="7750105" y="326544"/>
        <a:ext cx="769310" cy="76931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A689F4-D7B6-432D-99AD-41EE3116E7C7}">
      <dsp:nvSpPr>
        <dsp:cNvPr id="0" name=""/>
        <dsp:cNvSpPr/>
      </dsp:nvSpPr>
      <dsp:spPr>
        <a:xfrm>
          <a:off x="371326" y="81"/>
          <a:ext cx="852041" cy="852041"/>
        </a:xfrm>
        <a:prstGeom prst="ellipse">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rtl="1">
            <a:lnSpc>
              <a:spcPct val="90000"/>
            </a:lnSpc>
            <a:spcBef>
              <a:spcPct val="0"/>
            </a:spcBef>
            <a:spcAft>
              <a:spcPct val="35000"/>
            </a:spcAft>
          </a:pPr>
          <a:r>
            <a:rPr lang="fa-IR" sz="1800" kern="1200" dirty="0" smtClean="0">
              <a:cs typeface="B Zar" pitchFamily="2" charset="-78"/>
            </a:rPr>
            <a:t>73153</a:t>
          </a:r>
          <a:endParaRPr lang="fa-IR" sz="1800" kern="1200" dirty="0">
            <a:cs typeface="B Zar" pitchFamily="2" charset="-78"/>
          </a:endParaRPr>
        </a:p>
      </dsp:txBody>
      <dsp:txXfrm>
        <a:off x="496105" y="124860"/>
        <a:ext cx="602483" cy="602483"/>
      </dsp:txXfrm>
    </dsp:sp>
    <dsp:sp modelId="{591C0523-347D-46AF-B2BC-A3EA7641EA5B}">
      <dsp:nvSpPr>
        <dsp:cNvPr id="0" name=""/>
        <dsp:cNvSpPr/>
      </dsp:nvSpPr>
      <dsp:spPr>
        <a:xfrm>
          <a:off x="550254" y="921308"/>
          <a:ext cx="494183" cy="494183"/>
        </a:xfrm>
        <a:prstGeom prst="mathMultiply">
          <a:avLst/>
        </a:prstGeom>
        <a:solidFill>
          <a:schemeClr val="accent2">
            <a:tint val="60000"/>
            <a:hueOff val="0"/>
            <a:satOff val="0"/>
            <a:lumOff val="0"/>
            <a:alphaOff val="0"/>
          </a:schemeClr>
        </a:solidFill>
        <a:ln w="9525" cap="flat" cmpd="sng" algn="ctr">
          <a:solidFill>
            <a:schemeClr val="accent2">
              <a:tint val="60000"/>
              <a:hueOff val="0"/>
              <a:satOff val="0"/>
              <a:lumOff val="0"/>
              <a:alphaOff val="0"/>
            </a:schemeClr>
          </a:solidFill>
          <a:prstDash val="solid"/>
        </a:ln>
        <a:effectLst>
          <a:outerShdw blurRad="40000" dist="23000" dir="5400000" rotWithShape="0">
            <a:srgbClr val="000000">
              <a:alpha val="35000"/>
            </a:srgbClr>
          </a:outerShdw>
        </a:effectLst>
        <a:sp3d z="-25400" prstMaterial="plastic">
          <a:bevelT w="25400" h="25400"/>
          <a:bevelB w="25400" h="25400"/>
        </a:sp3d>
      </dsp:spPr>
      <dsp:style>
        <a:lnRef idx="1">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111250" rtl="1">
            <a:lnSpc>
              <a:spcPct val="90000"/>
            </a:lnSpc>
            <a:spcBef>
              <a:spcPct val="0"/>
            </a:spcBef>
            <a:spcAft>
              <a:spcPct val="35000"/>
            </a:spcAft>
          </a:pPr>
          <a:endParaRPr lang="fa-IR" sz="2500" kern="1200"/>
        </a:p>
      </dsp:txBody>
      <dsp:txXfrm>
        <a:off x="627850" y="998904"/>
        <a:ext cx="338991" cy="338991"/>
      </dsp:txXfrm>
    </dsp:sp>
    <dsp:sp modelId="{E9B9D9EB-376F-467D-A7D6-45F6FB7E9426}">
      <dsp:nvSpPr>
        <dsp:cNvPr id="0" name=""/>
        <dsp:cNvSpPr/>
      </dsp:nvSpPr>
      <dsp:spPr>
        <a:xfrm>
          <a:off x="371326" y="1484677"/>
          <a:ext cx="852041" cy="852041"/>
        </a:xfrm>
        <a:prstGeom prst="ellipse">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rtl="1">
            <a:lnSpc>
              <a:spcPct val="90000"/>
            </a:lnSpc>
            <a:spcBef>
              <a:spcPct val="0"/>
            </a:spcBef>
            <a:spcAft>
              <a:spcPct val="35000"/>
            </a:spcAft>
          </a:pPr>
          <a:r>
            <a:rPr lang="fa-IR" sz="2800" kern="1200" dirty="0" smtClean="0">
              <a:cs typeface="B Zar" pitchFamily="2" charset="-78"/>
            </a:rPr>
            <a:t>10%</a:t>
          </a:r>
          <a:endParaRPr lang="fa-IR" sz="2800" kern="1200" dirty="0">
            <a:cs typeface="B Zar" pitchFamily="2" charset="-78"/>
          </a:endParaRPr>
        </a:p>
      </dsp:txBody>
      <dsp:txXfrm>
        <a:off x="496105" y="1609456"/>
        <a:ext cx="602483" cy="602483"/>
      </dsp:txXfrm>
    </dsp:sp>
    <dsp:sp modelId="{982F2B17-4091-4885-898A-71DFB6DAE8BD}">
      <dsp:nvSpPr>
        <dsp:cNvPr id="0" name=""/>
        <dsp:cNvSpPr/>
      </dsp:nvSpPr>
      <dsp:spPr>
        <a:xfrm>
          <a:off x="1351173" y="1009920"/>
          <a:ext cx="270949" cy="316959"/>
        </a:xfrm>
        <a:prstGeom prst="rightArrow">
          <a:avLst>
            <a:gd name="adj1" fmla="val 60000"/>
            <a:gd name="adj2" fmla="val 50000"/>
          </a:avLst>
        </a:prstGeom>
        <a:solidFill>
          <a:schemeClr val="accent2">
            <a:tint val="60000"/>
            <a:hueOff val="0"/>
            <a:satOff val="0"/>
            <a:lumOff val="0"/>
            <a:alphaOff val="0"/>
          </a:schemeClr>
        </a:solidFill>
        <a:ln w="9525" cap="flat" cmpd="sng" algn="ctr">
          <a:solidFill>
            <a:schemeClr val="accent2">
              <a:tint val="60000"/>
              <a:hueOff val="0"/>
              <a:satOff val="0"/>
              <a:lumOff val="0"/>
              <a:alphaOff val="0"/>
            </a:schemeClr>
          </a:solidFill>
          <a:prstDash val="solid"/>
        </a:ln>
        <a:effectLst>
          <a:outerShdw blurRad="40000" dist="23000" dir="5400000" rotWithShape="0">
            <a:srgbClr val="000000">
              <a:alpha val="35000"/>
            </a:srgbClr>
          </a:outerShdw>
        </a:effectLst>
        <a:sp3d z="-25400" prstMaterial="plastic">
          <a:bevelT w="25400" h="25400"/>
          <a:bevelB w="25400" h="25400"/>
        </a:sp3d>
      </dsp:spPr>
      <dsp:style>
        <a:lnRef idx="1">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ct val="35000"/>
            </a:spcAft>
          </a:pPr>
          <a:endParaRPr lang="fa-IR" sz="1400" kern="1200"/>
        </a:p>
      </dsp:txBody>
      <dsp:txXfrm>
        <a:off x="1351173" y="1073312"/>
        <a:ext cx="189664" cy="190175"/>
      </dsp:txXfrm>
    </dsp:sp>
    <dsp:sp modelId="{8AF94B6C-1FCD-4EA6-9AB6-97963C1EA260}">
      <dsp:nvSpPr>
        <dsp:cNvPr id="0" name=""/>
        <dsp:cNvSpPr/>
      </dsp:nvSpPr>
      <dsp:spPr>
        <a:xfrm>
          <a:off x="1734591" y="316358"/>
          <a:ext cx="1704082" cy="1704082"/>
        </a:xfrm>
        <a:prstGeom prst="ellipse">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2266950" rtl="1">
            <a:lnSpc>
              <a:spcPct val="90000"/>
            </a:lnSpc>
            <a:spcBef>
              <a:spcPct val="0"/>
            </a:spcBef>
            <a:spcAft>
              <a:spcPct val="35000"/>
            </a:spcAft>
          </a:pPr>
          <a:r>
            <a:rPr lang="fa-IR" sz="5100" b="0" i="0" kern="1200" dirty="0" smtClean="0">
              <a:cs typeface="B Zar" pitchFamily="2" charset="-78"/>
            </a:rPr>
            <a:t>7315</a:t>
          </a:r>
          <a:endParaRPr lang="fa-IR" sz="5100" b="0" i="0" kern="1200" dirty="0">
            <a:cs typeface="B Zar" pitchFamily="2" charset="-78"/>
          </a:endParaRPr>
        </a:p>
      </dsp:txBody>
      <dsp:txXfrm>
        <a:off x="1984148" y="565915"/>
        <a:ext cx="1204968" cy="120496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A689F4-D7B6-432D-99AD-41EE3116E7C7}">
      <dsp:nvSpPr>
        <dsp:cNvPr id="0" name=""/>
        <dsp:cNvSpPr/>
      </dsp:nvSpPr>
      <dsp:spPr>
        <a:xfrm>
          <a:off x="173756" y="1977"/>
          <a:ext cx="961801" cy="961801"/>
        </a:xfrm>
        <a:prstGeom prst="ellipse">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1">
            <a:lnSpc>
              <a:spcPct val="90000"/>
            </a:lnSpc>
            <a:spcBef>
              <a:spcPct val="0"/>
            </a:spcBef>
            <a:spcAft>
              <a:spcPct val="35000"/>
            </a:spcAft>
          </a:pPr>
          <a:r>
            <a:rPr lang="fa-IR" sz="2000" kern="1200" dirty="0" smtClean="0">
              <a:cs typeface="B Zar" pitchFamily="2" charset="-78"/>
            </a:rPr>
            <a:t>144334</a:t>
          </a:r>
          <a:endParaRPr lang="fa-IR" sz="2000" kern="1200" dirty="0">
            <a:cs typeface="B Zar" pitchFamily="2" charset="-78"/>
          </a:endParaRPr>
        </a:p>
      </dsp:txBody>
      <dsp:txXfrm>
        <a:off x="314608" y="142829"/>
        <a:ext cx="680097" cy="680097"/>
      </dsp:txXfrm>
    </dsp:sp>
    <dsp:sp modelId="{591C0523-347D-46AF-B2BC-A3EA7641EA5B}">
      <dsp:nvSpPr>
        <dsp:cNvPr id="0" name=""/>
        <dsp:cNvSpPr/>
      </dsp:nvSpPr>
      <dsp:spPr>
        <a:xfrm>
          <a:off x="375735" y="1041877"/>
          <a:ext cx="557845" cy="557845"/>
        </a:xfrm>
        <a:prstGeom prst="mathMultiply">
          <a:avLst/>
        </a:prstGeom>
        <a:solidFill>
          <a:schemeClr val="accent2">
            <a:tint val="60000"/>
            <a:hueOff val="0"/>
            <a:satOff val="0"/>
            <a:lumOff val="0"/>
            <a:alphaOff val="0"/>
          </a:schemeClr>
        </a:solidFill>
        <a:ln w="9525" cap="flat" cmpd="sng" algn="ctr">
          <a:solidFill>
            <a:schemeClr val="accent2">
              <a:tint val="60000"/>
              <a:hueOff val="0"/>
              <a:satOff val="0"/>
              <a:lumOff val="0"/>
              <a:alphaOff val="0"/>
            </a:schemeClr>
          </a:solidFill>
          <a:prstDash val="solid"/>
        </a:ln>
        <a:effectLst>
          <a:outerShdw blurRad="40000" dist="23000" dir="5400000" rotWithShape="0">
            <a:srgbClr val="000000">
              <a:alpha val="35000"/>
            </a:srgbClr>
          </a:outerShdw>
        </a:effectLst>
        <a:sp3d z="-25400" prstMaterial="plastic">
          <a:bevelT w="25400" h="25400"/>
          <a:bevelB w="25400" h="25400"/>
        </a:sp3d>
      </dsp:spPr>
      <dsp:style>
        <a:lnRef idx="1">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289050" rtl="1">
            <a:lnSpc>
              <a:spcPct val="90000"/>
            </a:lnSpc>
            <a:spcBef>
              <a:spcPct val="0"/>
            </a:spcBef>
            <a:spcAft>
              <a:spcPct val="35000"/>
            </a:spcAft>
          </a:pPr>
          <a:endParaRPr lang="fa-IR" sz="2900" kern="1200"/>
        </a:p>
      </dsp:txBody>
      <dsp:txXfrm>
        <a:off x="463327" y="1129469"/>
        <a:ext cx="382661" cy="382661"/>
      </dsp:txXfrm>
    </dsp:sp>
    <dsp:sp modelId="{E9B9D9EB-376F-467D-A7D6-45F6FB7E9426}">
      <dsp:nvSpPr>
        <dsp:cNvPr id="0" name=""/>
        <dsp:cNvSpPr/>
      </dsp:nvSpPr>
      <dsp:spPr>
        <a:xfrm>
          <a:off x="173756" y="1677820"/>
          <a:ext cx="961801" cy="961801"/>
        </a:xfrm>
        <a:prstGeom prst="ellipse">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rtl="1">
            <a:lnSpc>
              <a:spcPct val="90000"/>
            </a:lnSpc>
            <a:spcBef>
              <a:spcPct val="0"/>
            </a:spcBef>
            <a:spcAft>
              <a:spcPct val="35000"/>
            </a:spcAft>
          </a:pPr>
          <a:r>
            <a:rPr lang="fa-IR" sz="2800" kern="1200" dirty="0" smtClean="0">
              <a:cs typeface="B Zar" pitchFamily="2" charset="-78"/>
            </a:rPr>
            <a:t>10%</a:t>
          </a:r>
          <a:endParaRPr lang="fa-IR" sz="2800" kern="1200" dirty="0">
            <a:cs typeface="B Zar" pitchFamily="2" charset="-78"/>
          </a:endParaRPr>
        </a:p>
      </dsp:txBody>
      <dsp:txXfrm>
        <a:off x="314608" y="1818672"/>
        <a:ext cx="680097" cy="680097"/>
      </dsp:txXfrm>
    </dsp:sp>
    <dsp:sp modelId="{982F2B17-4091-4885-898A-71DFB6DAE8BD}">
      <dsp:nvSpPr>
        <dsp:cNvPr id="0" name=""/>
        <dsp:cNvSpPr/>
      </dsp:nvSpPr>
      <dsp:spPr>
        <a:xfrm>
          <a:off x="1279828" y="1141904"/>
          <a:ext cx="305852" cy="357790"/>
        </a:xfrm>
        <a:prstGeom prst="rightArrow">
          <a:avLst>
            <a:gd name="adj1" fmla="val 60000"/>
            <a:gd name="adj2" fmla="val 50000"/>
          </a:avLst>
        </a:prstGeom>
        <a:solidFill>
          <a:schemeClr val="accent2">
            <a:tint val="60000"/>
            <a:hueOff val="0"/>
            <a:satOff val="0"/>
            <a:lumOff val="0"/>
            <a:alphaOff val="0"/>
          </a:schemeClr>
        </a:solidFill>
        <a:ln w="9525" cap="flat" cmpd="sng" algn="ctr">
          <a:solidFill>
            <a:schemeClr val="accent2">
              <a:tint val="60000"/>
              <a:hueOff val="0"/>
              <a:satOff val="0"/>
              <a:lumOff val="0"/>
              <a:alphaOff val="0"/>
            </a:schemeClr>
          </a:solidFill>
          <a:prstDash val="solid"/>
        </a:ln>
        <a:effectLst>
          <a:outerShdw blurRad="40000" dist="23000" dir="5400000" rotWithShape="0">
            <a:srgbClr val="000000">
              <a:alpha val="35000"/>
            </a:srgbClr>
          </a:outerShdw>
        </a:effectLst>
        <a:sp3d z="-25400" prstMaterial="plastic">
          <a:bevelT w="25400" h="25400"/>
          <a:bevelB w="25400" h="25400"/>
        </a:sp3d>
      </dsp:spPr>
      <dsp:style>
        <a:lnRef idx="1">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rtl="1">
            <a:lnSpc>
              <a:spcPct val="90000"/>
            </a:lnSpc>
            <a:spcBef>
              <a:spcPct val="0"/>
            </a:spcBef>
            <a:spcAft>
              <a:spcPct val="35000"/>
            </a:spcAft>
          </a:pPr>
          <a:endParaRPr lang="fa-IR" sz="1600" kern="1200"/>
        </a:p>
      </dsp:txBody>
      <dsp:txXfrm>
        <a:off x="1279828" y="1213462"/>
        <a:ext cx="214096" cy="214674"/>
      </dsp:txXfrm>
    </dsp:sp>
    <dsp:sp modelId="{8AF94B6C-1FCD-4EA6-9AB6-97963C1EA260}">
      <dsp:nvSpPr>
        <dsp:cNvPr id="0" name=""/>
        <dsp:cNvSpPr/>
      </dsp:nvSpPr>
      <dsp:spPr>
        <a:xfrm>
          <a:off x="1712639" y="358998"/>
          <a:ext cx="1923603" cy="1923603"/>
        </a:xfrm>
        <a:prstGeom prst="ellipse">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59690" tIns="59690" rIns="59690" bIns="59690" numCol="1" spcCol="1270" anchor="ctr" anchorCtr="0">
          <a:noAutofit/>
        </a:bodyPr>
        <a:lstStyle/>
        <a:p>
          <a:pPr lvl="0" algn="ctr" defTabSz="2089150" rtl="1">
            <a:lnSpc>
              <a:spcPct val="90000"/>
            </a:lnSpc>
            <a:spcBef>
              <a:spcPct val="0"/>
            </a:spcBef>
            <a:spcAft>
              <a:spcPct val="35000"/>
            </a:spcAft>
          </a:pPr>
          <a:r>
            <a:rPr lang="fa-IR" sz="4700" b="0" i="0" kern="1200" dirty="0" smtClean="0">
              <a:cs typeface="B Zar" pitchFamily="2" charset="-78"/>
            </a:rPr>
            <a:t>14433</a:t>
          </a:r>
          <a:endParaRPr lang="fa-IR" sz="4700" b="0" i="0" kern="1200" dirty="0">
            <a:cs typeface="B Zar" pitchFamily="2" charset="-78"/>
          </a:endParaRPr>
        </a:p>
      </dsp:txBody>
      <dsp:txXfrm>
        <a:off x="1994344" y="640703"/>
        <a:ext cx="1360193" cy="136019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A689F4-D7B6-432D-99AD-41EE3116E7C7}">
      <dsp:nvSpPr>
        <dsp:cNvPr id="0" name=""/>
        <dsp:cNvSpPr/>
      </dsp:nvSpPr>
      <dsp:spPr>
        <a:xfrm>
          <a:off x="173756" y="1977"/>
          <a:ext cx="961801" cy="961801"/>
        </a:xfrm>
        <a:prstGeom prst="ellipse">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1">
            <a:lnSpc>
              <a:spcPct val="90000"/>
            </a:lnSpc>
            <a:spcBef>
              <a:spcPct val="0"/>
            </a:spcBef>
            <a:spcAft>
              <a:spcPct val="35000"/>
            </a:spcAft>
          </a:pPr>
          <a:r>
            <a:rPr lang="fa-IR" sz="2000" kern="1200" dirty="0" smtClean="0">
              <a:cs typeface="B Zar" pitchFamily="2" charset="-78"/>
            </a:rPr>
            <a:t>144334</a:t>
          </a:r>
          <a:endParaRPr lang="fa-IR" sz="2000" kern="1200" dirty="0">
            <a:cs typeface="B Zar" pitchFamily="2" charset="-78"/>
          </a:endParaRPr>
        </a:p>
      </dsp:txBody>
      <dsp:txXfrm>
        <a:off x="314608" y="142829"/>
        <a:ext cx="680097" cy="680097"/>
      </dsp:txXfrm>
    </dsp:sp>
    <dsp:sp modelId="{591C0523-347D-46AF-B2BC-A3EA7641EA5B}">
      <dsp:nvSpPr>
        <dsp:cNvPr id="0" name=""/>
        <dsp:cNvSpPr/>
      </dsp:nvSpPr>
      <dsp:spPr>
        <a:xfrm>
          <a:off x="375735" y="1041877"/>
          <a:ext cx="557845" cy="557845"/>
        </a:xfrm>
        <a:prstGeom prst="mathMultiply">
          <a:avLst/>
        </a:prstGeom>
        <a:solidFill>
          <a:schemeClr val="accent2">
            <a:tint val="60000"/>
            <a:hueOff val="0"/>
            <a:satOff val="0"/>
            <a:lumOff val="0"/>
            <a:alphaOff val="0"/>
          </a:schemeClr>
        </a:solidFill>
        <a:ln w="9525" cap="flat" cmpd="sng" algn="ctr">
          <a:solidFill>
            <a:schemeClr val="accent2">
              <a:tint val="60000"/>
              <a:hueOff val="0"/>
              <a:satOff val="0"/>
              <a:lumOff val="0"/>
              <a:alphaOff val="0"/>
            </a:schemeClr>
          </a:solidFill>
          <a:prstDash val="solid"/>
        </a:ln>
        <a:effectLst>
          <a:outerShdw blurRad="40000" dist="23000" dir="5400000" rotWithShape="0">
            <a:srgbClr val="000000">
              <a:alpha val="35000"/>
            </a:srgbClr>
          </a:outerShdw>
        </a:effectLst>
        <a:sp3d z="-25400" prstMaterial="plastic">
          <a:bevelT w="25400" h="25400"/>
          <a:bevelB w="25400" h="25400"/>
        </a:sp3d>
      </dsp:spPr>
      <dsp:style>
        <a:lnRef idx="1">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289050" rtl="1">
            <a:lnSpc>
              <a:spcPct val="90000"/>
            </a:lnSpc>
            <a:spcBef>
              <a:spcPct val="0"/>
            </a:spcBef>
            <a:spcAft>
              <a:spcPct val="35000"/>
            </a:spcAft>
          </a:pPr>
          <a:endParaRPr lang="fa-IR" sz="2900" kern="1200"/>
        </a:p>
      </dsp:txBody>
      <dsp:txXfrm>
        <a:off x="463327" y="1129469"/>
        <a:ext cx="382661" cy="382661"/>
      </dsp:txXfrm>
    </dsp:sp>
    <dsp:sp modelId="{E9B9D9EB-376F-467D-A7D6-45F6FB7E9426}">
      <dsp:nvSpPr>
        <dsp:cNvPr id="0" name=""/>
        <dsp:cNvSpPr/>
      </dsp:nvSpPr>
      <dsp:spPr>
        <a:xfrm>
          <a:off x="173756" y="1677820"/>
          <a:ext cx="961801" cy="961801"/>
        </a:xfrm>
        <a:prstGeom prst="ellipse">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rtl="1">
            <a:lnSpc>
              <a:spcPct val="90000"/>
            </a:lnSpc>
            <a:spcBef>
              <a:spcPct val="0"/>
            </a:spcBef>
            <a:spcAft>
              <a:spcPct val="35000"/>
            </a:spcAft>
          </a:pPr>
          <a:r>
            <a:rPr lang="fa-IR" sz="2800" kern="1200" dirty="0" smtClean="0">
              <a:cs typeface="B Zar" pitchFamily="2" charset="-78"/>
            </a:rPr>
            <a:t>5%</a:t>
          </a:r>
          <a:endParaRPr lang="fa-IR" sz="2800" kern="1200" dirty="0">
            <a:cs typeface="B Zar" pitchFamily="2" charset="-78"/>
          </a:endParaRPr>
        </a:p>
      </dsp:txBody>
      <dsp:txXfrm>
        <a:off x="314608" y="1818672"/>
        <a:ext cx="680097" cy="680097"/>
      </dsp:txXfrm>
    </dsp:sp>
    <dsp:sp modelId="{982F2B17-4091-4885-898A-71DFB6DAE8BD}">
      <dsp:nvSpPr>
        <dsp:cNvPr id="0" name=""/>
        <dsp:cNvSpPr/>
      </dsp:nvSpPr>
      <dsp:spPr>
        <a:xfrm>
          <a:off x="1279828" y="1141904"/>
          <a:ext cx="305852" cy="357790"/>
        </a:xfrm>
        <a:prstGeom prst="rightArrow">
          <a:avLst>
            <a:gd name="adj1" fmla="val 60000"/>
            <a:gd name="adj2" fmla="val 50000"/>
          </a:avLst>
        </a:prstGeom>
        <a:solidFill>
          <a:schemeClr val="accent2">
            <a:tint val="60000"/>
            <a:hueOff val="0"/>
            <a:satOff val="0"/>
            <a:lumOff val="0"/>
            <a:alphaOff val="0"/>
          </a:schemeClr>
        </a:solidFill>
        <a:ln w="9525" cap="flat" cmpd="sng" algn="ctr">
          <a:solidFill>
            <a:schemeClr val="accent2">
              <a:tint val="60000"/>
              <a:hueOff val="0"/>
              <a:satOff val="0"/>
              <a:lumOff val="0"/>
              <a:alphaOff val="0"/>
            </a:schemeClr>
          </a:solidFill>
          <a:prstDash val="solid"/>
        </a:ln>
        <a:effectLst>
          <a:outerShdw blurRad="40000" dist="23000" dir="5400000" rotWithShape="0">
            <a:srgbClr val="000000">
              <a:alpha val="35000"/>
            </a:srgbClr>
          </a:outerShdw>
        </a:effectLst>
        <a:sp3d z="-25400" prstMaterial="plastic">
          <a:bevelT w="25400" h="25400"/>
          <a:bevelB w="25400" h="25400"/>
        </a:sp3d>
      </dsp:spPr>
      <dsp:style>
        <a:lnRef idx="1">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rtl="1">
            <a:lnSpc>
              <a:spcPct val="90000"/>
            </a:lnSpc>
            <a:spcBef>
              <a:spcPct val="0"/>
            </a:spcBef>
            <a:spcAft>
              <a:spcPct val="35000"/>
            </a:spcAft>
          </a:pPr>
          <a:endParaRPr lang="fa-IR" sz="1600" kern="1200"/>
        </a:p>
      </dsp:txBody>
      <dsp:txXfrm>
        <a:off x="1279828" y="1213462"/>
        <a:ext cx="214096" cy="214674"/>
      </dsp:txXfrm>
    </dsp:sp>
    <dsp:sp modelId="{8AF94B6C-1FCD-4EA6-9AB6-97963C1EA260}">
      <dsp:nvSpPr>
        <dsp:cNvPr id="0" name=""/>
        <dsp:cNvSpPr/>
      </dsp:nvSpPr>
      <dsp:spPr>
        <a:xfrm>
          <a:off x="1712639" y="358998"/>
          <a:ext cx="1923603" cy="1923603"/>
        </a:xfrm>
        <a:prstGeom prst="ellipse">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2533650" rtl="1">
            <a:lnSpc>
              <a:spcPct val="90000"/>
            </a:lnSpc>
            <a:spcBef>
              <a:spcPct val="0"/>
            </a:spcBef>
            <a:spcAft>
              <a:spcPct val="35000"/>
            </a:spcAft>
          </a:pPr>
          <a:r>
            <a:rPr lang="fa-IR" sz="5700" b="0" i="0" kern="1200" dirty="0" smtClean="0">
              <a:cs typeface="B Zar" pitchFamily="2" charset="-78"/>
            </a:rPr>
            <a:t>7217</a:t>
          </a:r>
          <a:endParaRPr lang="fa-IR" sz="5700" b="0" i="0" kern="1200" dirty="0">
            <a:cs typeface="B Zar" pitchFamily="2" charset="-78"/>
          </a:endParaRPr>
        </a:p>
      </dsp:txBody>
      <dsp:txXfrm>
        <a:off x="1994344" y="640703"/>
        <a:ext cx="1360193" cy="136019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243ECA-164D-4691-8668-C2641305EAC0}">
      <dsp:nvSpPr>
        <dsp:cNvPr id="0" name=""/>
        <dsp:cNvSpPr/>
      </dsp:nvSpPr>
      <dsp:spPr>
        <a:xfrm>
          <a:off x="0" y="231796"/>
          <a:ext cx="1087970" cy="1087970"/>
        </a:xfrm>
        <a:prstGeom prst="ellipse">
          <a:avLst/>
        </a:prstGeom>
        <a:solidFill>
          <a:srgbClr val="0099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rtl="1">
            <a:lnSpc>
              <a:spcPct val="90000"/>
            </a:lnSpc>
            <a:spcBef>
              <a:spcPct val="0"/>
            </a:spcBef>
            <a:spcAft>
              <a:spcPct val="35000"/>
            </a:spcAft>
          </a:pPr>
          <a:r>
            <a:rPr lang="fa-IR" sz="1600" b="0" i="0" kern="1200" dirty="0" smtClean="0">
              <a:latin typeface="IranNastaliq" pitchFamily="18" charset="0"/>
              <a:cs typeface="IranNastaliq" pitchFamily="18" charset="0"/>
            </a:rPr>
            <a:t>حق بیمه های عاید نشده پایان سال جاری</a:t>
          </a:r>
          <a:endParaRPr lang="fa-IR" sz="1600" b="0" i="0" kern="1200" dirty="0">
            <a:latin typeface="IranNastaliq" pitchFamily="18" charset="0"/>
            <a:cs typeface="IranNastaliq" pitchFamily="18" charset="0"/>
          </a:endParaRPr>
        </a:p>
      </dsp:txBody>
      <dsp:txXfrm>
        <a:off x="159330" y="391126"/>
        <a:ext cx="769310" cy="769310"/>
      </dsp:txXfrm>
    </dsp:sp>
    <dsp:sp modelId="{33036FB1-675E-489E-99E8-0CB24CE5A5AE}">
      <dsp:nvSpPr>
        <dsp:cNvPr id="0" name=""/>
        <dsp:cNvSpPr/>
      </dsp:nvSpPr>
      <dsp:spPr>
        <a:xfrm>
          <a:off x="1184367" y="395688"/>
          <a:ext cx="631023" cy="631023"/>
        </a:xfrm>
        <a:prstGeom prst="mathMinus">
          <a:avLst/>
        </a:prstGeom>
        <a:solidFill>
          <a:srgbClr val="0099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rtl="1">
            <a:lnSpc>
              <a:spcPct val="90000"/>
            </a:lnSpc>
            <a:spcBef>
              <a:spcPct val="0"/>
            </a:spcBef>
            <a:spcAft>
              <a:spcPct val="35000"/>
            </a:spcAft>
          </a:pPr>
          <a:endParaRPr lang="fa-IR" sz="1100" kern="1200"/>
        </a:p>
      </dsp:txBody>
      <dsp:txXfrm>
        <a:off x="1268009" y="636991"/>
        <a:ext cx="463739" cy="148417"/>
      </dsp:txXfrm>
    </dsp:sp>
    <dsp:sp modelId="{B34DBB73-CCB4-4640-AEB6-6CB67B97A2B1}">
      <dsp:nvSpPr>
        <dsp:cNvPr id="0" name=""/>
        <dsp:cNvSpPr/>
      </dsp:nvSpPr>
      <dsp:spPr>
        <a:xfrm>
          <a:off x="1887653" y="231796"/>
          <a:ext cx="1087970" cy="1087970"/>
        </a:xfrm>
        <a:prstGeom prst="ellipse">
          <a:avLst/>
        </a:prstGeom>
        <a:solidFill>
          <a:srgbClr val="0099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rtl="1">
            <a:lnSpc>
              <a:spcPct val="90000"/>
            </a:lnSpc>
            <a:spcBef>
              <a:spcPct val="0"/>
            </a:spcBef>
            <a:spcAft>
              <a:spcPct val="35000"/>
            </a:spcAft>
          </a:pPr>
          <a:r>
            <a:rPr lang="fa-IR" sz="1600" b="0" i="0" kern="1200" dirty="0" smtClean="0">
              <a:latin typeface="IranNastaliq" pitchFamily="18" charset="0"/>
              <a:cs typeface="IranNastaliq" pitchFamily="18" charset="0"/>
            </a:rPr>
            <a:t>حق بیمه عاید نشده پایان سال قبل</a:t>
          </a:r>
          <a:endParaRPr lang="fa-IR" sz="1600" b="0" i="0" kern="1200" dirty="0">
            <a:latin typeface="IranNastaliq" pitchFamily="18" charset="0"/>
            <a:cs typeface="IranNastaliq" pitchFamily="18" charset="0"/>
          </a:endParaRPr>
        </a:p>
      </dsp:txBody>
      <dsp:txXfrm>
        <a:off x="2046983" y="391126"/>
        <a:ext cx="769310" cy="769310"/>
      </dsp:txXfrm>
    </dsp:sp>
    <dsp:sp modelId="{70406197-0B6A-427D-A38F-306A2333FCC1}">
      <dsp:nvSpPr>
        <dsp:cNvPr id="0" name=""/>
        <dsp:cNvSpPr/>
      </dsp:nvSpPr>
      <dsp:spPr>
        <a:xfrm>
          <a:off x="3080048" y="395688"/>
          <a:ext cx="631023" cy="631023"/>
        </a:xfrm>
        <a:prstGeom prst="mathPlus">
          <a:avLst/>
        </a:prstGeom>
        <a:solidFill>
          <a:srgbClr val="0099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rtl="1">
            <a:lnSpc>
              <a:spcPct val="90000"/>
            </a:lnSpc>
            <a:spcBef>
              <a:spcPct val="0"/>
            </a:spcBef>
            <a:spcAft>
              <a:spcPct val="35000"/>
            </a:spcAft>
          </a:pPr>
          <a:endParaRPr lang="fa-IR" sz="1100" kern="1200"/>
        </a:p>
      </dsp:txBody>
      <dsp:txXfrm>
        <a:off x="3163690" y="636991"/>
        <a:ext cx="463739" cy="148417"/>
      </dsp:txXfrm>
    </dsp:sp>
    <dsp:sp modelId="{BEB0CBBE-A578-4A51-A8FC-B547BBC3BEF8}">
      <dsp:nvSpPr>
        <dsp:cNvPr id="0" name=""/>
        <dsp:cNvSpPr/>
      </dsp:nvSpPr>
      <dsp:spPr>
        <a:xfrm>
          <a:off x="3783333" y="231796"/>
          <a:ext cx="1087970" cy="1087970"/>
        </a:xfrm>
        <a:prstGeom prst="ellipse">
          <a:avLst/>
        </a:prstGeom>
        <a:solidFill>
          <a:srgbClr val="0099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rtl="1">
            <a:lnSpc>
              <a:spcPct val="90000"/>
            </a:lnSpc>
            <a:spcBef>
              <a:spcPct val="0"/>
            </a:spcBef>
            <a:spcAft>
              <a:spcPct val="35000"/>
            </a:spcAft>
          </a:pPr>
          <a:r>
            <a:rPr lang="fa-IR" sz="1800" b="0" i="0" kern="1200" dirty="0" smtClean="0">
              <a:latin typeface="IranNastaliq" pitchFamily="18" charset="0"/>
              <a:cs typeface="IranNastaliq" pitchFamily="18" charset="0"/>
            </a:rPr>
            <a:t>حق بیمه اتکایی قبولی</a:t>
          </a:r>
          <a:endParaRPr lang="fa-IR" sz="1800" b="0" i="0" kern="1200" dirty="0">
            <a:latin typeface="IranNastaliq" pitchFamily="18" charset="0"/>
            <a:cs typeface="IranNastaliq" pitchFamily="18" charset="0"/>
          </a:endParaRPr>
        </a:p>
      </dsp:txBody>
      <dsp:txXfrm>
        <a:off x="3942663" y="391126"/>
        <a:ext cx="769310" cy="769310"/>
      </dsp:txXfrm>
    </dsp:sp>
    <dsp:sp modelId="{AC72AFD1-AE0F-4CFD-9698-41347DEBD106}">
      <dsp:nvSpPr>
        <dsp:cNvPr id="0" name=""/>
        <dsp:cNvSpPr/>
      </dsp:nvSpPr>
      <dsp:spPr>
        <a:xfrm>
          <a:off x="4975728" y="395688"/>
          <a:ext cx="631023" cy="631023"/>
        </a:xfrm>
        <a:prstGeom prst="mathPlus">
          <a:avLst/>
        </a:prstGeom>
        <a:solidFill>
          <a:srgbClr val="0099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rtl="1">
            <a:lnSpc>
              <a:spcPct val="90000"/>
            </a:lnSpc>
            <a:spcBef>
              <a:spcPct val="0"/>
            </a:spcBef>
            <a:spcAft>
              <a:spcPct val="35000"/>
            </a:spcAft>
          </a:pPr>
          <a:endParaRPr lang="fa-IR" sz="1100" kern="1200"/>
        </a:p>
      </dsp:txBody>
      <dsp:txXfrm>
        <a:off x="5059370" y="636991"/>
        <a:ext cx="463739" cy="148417"/>
      </dsp:txXfrm>
    </dsp:sp>
    <dsp:sp modelId="{1FF95245-85B7-49A6-8F2D-ECCFFB8E0E15}">
      <dsp:nvSpPr>
        <dsp:cNvPr id="0" name=""/>
        <dsp:cNvSpPr/>
      </dsp:nvSpPr>
      <dsp:spPr>
        <a:xfrm>
          <a:off x="5679013" y="231796"/>
          <a:ext cx="1087970" cy="1087970"/>
        </a:xfrm>
        <a:prstGeom prst="ellipse">
          <a:avLst/>
        </a:prstGeom>
        <a:solidFill>
          <a:srgbClr val="0099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rtl="1">
            <a:lnSpc>
              <a:spcPct val="90000"/>
            </a:lnSpc>
            <a:spcBef>
              <a:spcPct val="0"/>
            </a:spcBef>
            <a:spcAft>
              <a:spcPct val="35000"/>
            </a:spcAft>
          </a:pPr>
          <a:r>
            <a:rPr lang="fa-IR" sz="1600" b="0" i="0" kern="1200" dirty="0" smtClean="0">
              <a:latin typeface="IranNastaliq" pitchFamily="18" charset="0"/>
              <a:cs typeface="IranNastaliq" pitchFamily="18" charset="0"/>
            </a:rPr>
            <a:t>حق بیمه های صادره</a:t>
          </a:r>
          <a:endParaRPr lang="fa-IR" sz="1600" b="0" i="0" kern="1200" dirty="0">
            <a:latin typeface="IranNastaliq" pitchFamily="18" charset="0"/>
            <a:cs typeface="IranNastaliq" pitchFamily="18" charset="0"/>
          </a:endParaRPr>
        </a:p>
      </dsp:txBody>
      <dsp:txXfrm>
        <a:off x="5838343" y="391126"/>
        <a:ext cx="769310" cy="769310"/>
      </dsp:txXfrm>
    </dsp:sp>
    <dsp:sp modelId="{D9360702-3CA3-46B7-821B-5BBB776534F6}">
      <dsp:nvSpPr>
        <dsp:cNvPr id="0" name=""/>
        <dsp:cNvSpPr/>
      </dsp:nvSpPr>
      <dsp:spPr>
        <a:xfrm>
          <a:off x="6871408" y="395688"/>
          <a:ext cx="631023" cy="631023"/>
        </a:xfrm>
        <a:prstGeom prst="mathEqual">
          <a:avLst/>
        </a:prstGeom>
        <a:solidFill>
          <a:srgbClr val="0099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244600" rtl="1">
            <a:lnSpc>
              <a:spcPct val="90000"/>
            </a:lnSpc>
            <a:spcBef>
              <a:spcPct val="0"/>
            </a:spcBef>
            <a:spcAft>
              <a:spcPct val="35000"/>
            </a:spcAft>
          </a:pPr>
          <a:endParaRPr lang="fa-IR" sz="2800" kern="1200"/>
        </a:p>
      </dsp:txBody>
      <dsp:txXfrm>
        <a:off x="6955050" y="525679"/>
        <a:ext cx="463739" cy="371041"/>
      </dsp:txXfrm>
    </dsp:sp>
    <dsp:sp modelId="{B8E61595-25B5-4C8F-BF87-B661FB7C5F2F}">
      <dsp:nvSpPr>
        <dsp:cNvPr id="0" name=""/>
        <dsp:cNvSpPr/>
      </dsp:nvSpPr>
      <dsp:spPr>
        <a:xfrm>
          <a:off x="7590775" y="167214"/>
          <a:ext cx="1087970" cy="1087970"/>
        </a:xfrm>
        <a:prstGeom prst="ellipse">
          <a:avLst/>
        </a:prstGeom>
        <a:solidFill>
          <a:srgbClr val="0099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rtl="1">
            <a:lnSpc>
              <a:spcPct val="90000"/>
            </a:lnSpc>
            <a:spcBef>
              <a:spcPct val="0"/>
            </a:spcBef>
            <a:spcAft>
              <a:spcPct val="35000"/>
            </a:spcAft>
          </a:pPr>
          <a:r>
            <a:rPr lang="fa-IR" sz="1800" b="0" i="0" kern="1200" dirty="0" smtClean="0">
              <a:latin typeface="IranNastaliq" pitchFamily="18" charset="0"/>
              <a:cs typeface="IranNastaliq" pitchFamily="18" charset="0"/>
            </a:rPr>
            <a:t>درآمد حق بیمه</a:t>
          </a:r>
          <a:endParaRPr lang="fa-IR" sz="1800" b="0" i="0" kern="1200" dirty="0">
            <a:latin typeface="IranNastaliq" pitchFamily="18" charset="0"/>
            <a:cs typeface="IranNastaliq" pitchFamily="18" charset="0"/>
          </a:endParaRPr>
        </a:p>
      </dsp:txBody>
      <dsp:txXfrm>
        <a:off x="7750105" y="326544"/>
        <a:ext cx="769310" cy="7693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243ECA-164D-4691-8668-C2641305EAC0}">
      <dsp:nvSpPr>
        <dsp:cNvPr id="0" name=""/>
        <dsp:cNvSpPr/>
      </dsp:nvSpPr>
      <dsp:spPr>
        <a:xfrm>
          <a:off x="8053" y="167214"/>
          <a:ext cx="1087970" cy="1087970"/>
        </a:xfrm>
        <a:prstGeom prst="ellipse">
          <a:avLst/>
        </a:prstGeom>
        <a:solidFill>
          <a:srgbClr val="0099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1">
            <a:lnSpc>
              <a:spcPct val="90000"/>
            </a:lnSpc>
            <a:spcBef>
              <a:spcPct val="0"/>
            </a:spcBef>
            <a:spcAft>
              <a:spcPct val="35000"/>
            </a:spcAft>
          </a:pPr>
          <a:r>
            <a:rPr lang="fa-IR" sz="2000" i="1" kern="1200" dirty="0" smtClean="0">
              <a:cs typeface="B Zar" pitchFamily="2" charset="-78"/>
            </a:rPr>
            <a:t>143250</a:t>
          </a:r>
          <a:endParaRPr lang="fa-IR" sz="2000" i="1" kern="1200" dirty="0">
            <a:cs typeface="B Zar" pitchFamily="2" charset="-78"/>
          </a:endParaRPr>
        </a:p>
      </dsp:txBody>
      <dsp:txXfrm>
        <a:off x="167383" y="326544"/>
        <a:ext cx="769310" cy="769310"/>
      </dsp:txXfrm>
    </dsp:sp>
    <dsp:sp modelId="{33036FB1-675E-489E-99E8-0CB24CE5A5AE}">
      <dsp:nvSpPr>
        <dsp:cNvPr id="0" name=""/>
        <dsp:cNvSpPr/>
      </dsp:nvSpPr>
      <dsp:spPr>
        <a:xfrm>
          <a:off x="1184367" y="395688"/>
          <a:ext cx="631023" cy="631023"/>
        </a:xfrm>
        <a:prstGeom prst="mathMinus">
          <a:avLst/>
        </a:prstGeom>
        <a:solidFill>
          <a:srgbClr val="0099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rtl="1">
            <a:lnSpc>
              <a:spcPct val="90000"/>
            </a:lnSpc>
            <a:spcBef>
              <a:spcPct val="0"/>
            </a:spcBef>
            <a:spcAft>
              <a:spcPct val="35000"/>
            </a:spcAft>
          </a:pPr>
          <a:endParaRPr lang="fa-IR" sz="1100" kern="1200"/>
        </a:p>
      </dsp:txBody>
      <dsp:txXfrm>
        <a:off x="1268009" y="636991"/>
        <a:ext cx="463739" cy="148417"/>
      </dsp:txXfrm>
    </dsp:sp>
    <dsp:sp modelId="{B34DBB73-CCB4-4640-AEB6-6CB67B97A2B1}">
      <dsp:nvSpPr>
        <dsp:cNvPr id="0" name=""/>
        <dsp:cNvSpPr/>
      </dsp:nvSpPr>
      <dsp:spPr>
        <a:xfrm>
          <a:off x="1903734" y="167214"/>
          <a:ext cx="1087970" cy="1087970"/>
        </a:xfrm>
        <a:prstGeom prst="ellipse">
          <a:avLst/>
        </a:prstGeom>
        <a:solidFill>
          <a:srgbClr val="0099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1">
            <a:lnSpc>
              <a:spcPct val="90000"/>
            </a:lnSpc>
            <a:spcBef>
              <a:spcPct val="0"/>
            </a:spcBef>
            <a:spcAft>
              <a:spcPct val="35000"/>
            </a:spcAft>
          </a:pPr>
          <a:r>
            <a:rPr lang="fa-IR" sz="2000" i="1" kern="1200" dirty="0" smtClean="0">
              <a:cs typeface="B Zar" pitchFamily="2" charset="-78"/>
            </a:rPr>
            <a:t>130904</a:t>
          </a:r>
          <a:endParaRPr lang="fa-IR" sz="2000" i="1" kern="1200" dirty="0">
            <a:cs typeface="B Zar" pitchFamily="2" charset="-78"/>
          </a:endParaRPr>
        </a:p>
      </dsp:txBody>
      <dsp:txXfrm>
        <a:off x="2063064" y="326544"/>
        <a:ext cx="769310" cy="769310"/>
      </dsp:txXfrm>
    </dsp:sp>
    <dsp:sp modelId="{70406197-0B6A-427D-A38F-306A2333FCC1}">
      <dsp:nvSpPr>
        <dsp:cNvPr id="0" name=""/>
        <dsp:cNvSpPr/>
      </dsp:nvSpPr>
      <dsp:spPr>
        <a:xfrm>
          <a:off x="3080048" y="395688"/>
          <a:ext cx="631023" cy="631023"/>
        </a:xfrm>
        <a:prstGeom prst="mathPlus">
          <a:avLst/>
        </a:prstGeom>
        <a:solidFill>
          <a:srgbClr val="0099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rtl="1">
            <a:lnSpc>
              <a:spcPct val="90000"/>
            </a:lnSpc>
            <a:spcBef>
              <a:spcPct val="0"/>
            </a:spcBef>
            <a:spcAft>
              <a:spcPct val="35000"/>
            </a:spcAft>
          </a:pPr>
          <a:endParaRPr lang="fa-IR" sz="1100" kern="1200"/>
        </a:p>
      </dsp:txBody>
      <dsp:txXfrm>
        <a:off x="3163690" y="636991"/>
        <a:ext cx="463739" cy="148417"/>
      </dsp:txXfrm>
    </dsp:sp>
    <dsp:sp modelId="{BEB0CBBE-A578-4A51-A8FC-B547BBC3BEF8}">
      <dsp:nvSpPr>
        <dsp:cNvPr id="0" name=""/>
        <dsp:cNvSpPr/>
      </dsp:nvSpPr>
      <dsp:spPr>
        <a:xfrm>
          <a:off x="3799414" y="167214"/>
          <a:ext cx="1087970" cy="1087970"/>
        </a:xfrm>
        <a:prstGeom prst="ellipse">
          <a:avLst/>
        </a:prstGeom>
        <a:solidFill>
          <a:srgbClr val="0099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ct val="35000"/>
            </a:spcAft>
          </a:pPr>
          <a:r>
            <a:rPr lang="fa-IR" sz="2400" i="1" kern="1200" dirty="0" smtClean="0">
              <a:cs typeface="B Zar" pitchFamily="2" charset="-78"/>
            </a:rPr>
            <a:t>10000</a:t>
          </a:r>
          <a:endParaRPr lang="fa-IR" sz="2400" i="1" kern="1200" dirty="0">
            <a:cs typeface="B Zar" pitchFamily="2" charset="-78"/>
          </a:endParaRPr>
        </a:p>
      </dsp:txBody>
      <dsp:txXfrm>
        <a:off x="3958744" y="326544"/>
        <a:ext cx="769310" cy="769310"/>
      </dsp:txXfrm>
    </dsp:sp>
    <dsp:sp modelId="{AC72AFD1-AE0F-4CFD-9698-41347DEBD106}">
      <dsp:nvSpPr>
        <dsp:cNvPr id="0" name=""/>
        <dsp:cNvSpPr/>
      </dsp:nvSpPr>
      <dsp:spPr>
        <a:xfrm>
          <a:off x="4975728" y="395688"/>
          <a:ext cx="631023" cy="631023"/>
        </a:xfrm>
        <a:prstGeom prst="mathPlus">
          <a:avLst/>
        </a:prstGeom>
        <a:solidFill>
          <a:srgbClr val="0099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rtl="1">
            <a:lnSpc>
              <a:spcPct val="90000"/>
            </a:lnSpc>
            <a:spcBef>
              <a:spcPct val="0"/>
            </a:spcBef>
            <a:spcAft>
              <a:spcPct val="35000"/>
            </a:spcAft>
          </a:pPr>
          <a:endParaRPr lang="fa-IR" sz="1100" kern="1200"/>
        </a:p>
      </dsp:txBody>
      <dsp:txXfrm>
        <a:off x="5059370" y="636991"/>
        <a:ext cx="463739" cy="148417"/>
      </dsp:txXfrm>
    </dsp:sp>
    <dsp:sp modelId="{1FF95245-85B7-49A6-8F2D-ECCFFB8E0E15}">
      <dsp:nvSpPr>
        <dsp:cNvPr id="0" name=""/>
        <dsp:cNvSpPr/>
      </dsp:nvSpPr>
      <dsp:spPr>
        <a:xfrm>
          <a:off x="5695094" y="167214"/>
          <a:ext cx="1087970" cy="1087970"/>
        </a:xfrm>
        <a:prstGeom prst="ellipse">
          <a:avLst/>
        </a:prstGeom>
        <a:solidFill>
          <a:srgbClr val="0099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1">
            <a:lnSpc>
              <a:spcPct val="90000"/>
            </a:lnSpc>
            <a:spcBef>
              <a:spcPct val="0"/>
            </a:spcBef>
            <a:spcAft>
              <a:spcPct val="35000"/>
            </a:spcAft>
          </a:pPr>
          <a:r>
            <a:rPr lang="fa-IR" sz="2000" i="1" kern="1200" dirty="0" smtClean="0">
              <a:cs typeface="B Zar" pitchFamily="2" charset="-78"/>
            </a:rPr>
            <a:t>288000</a:t>
          </a:r>
          <a:endParaRPr lang="fa-IR" sz="2000" i="1" kern="1200" dirty="0">
            <a:cs typeface="B Zar" pitchFamily="2" charset="-78"/>
          </a:endParaRPr>
        </a:p>
      </dsp:txBody>
      <dsp:txXfrm>
        <a:off x="5854424" y="326544"/>
        <a:ext cx="769310" cy="769310"/>
      </dsp:txXfrm>
    </dsp:sp>
    <dsp:sp modelId="{D9360702-3CA3-46B7-821B-5BBB776534F6}">
      <dsp:nvSpPr>
        <dsp:cNvPr id="0" name=""/>
        <dsp:cNvSpPr/>
      </dsp:nvSpPr>
      <dsp:spPr>
        <a:xfrm>
          <a:off x="6871408" y="395688"/>
          <a:ext cx="631023" cy="631023"/>
        </a:xfrm>
        <a:prstGeom prst="mathEqual">
          <a:avLst/>
        </a:prstGeom>
        <a:solidFill>
          <a:srgbClr val="0099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244600" rtl="1">
            <a:lnSpc>
              <a:spcPct val="90000"/>
            </a:lnSpc>
            <a:spcBef>
              <a:spcPct val="0"/>
            </a:spcBef>
            <a:spcAft>
              <a:spcPct val="35000"/>
            </a:spcAft>
          </a:pPr>
          <a:endParaRPr lang="fa-IR" sz="2800" kern="1200"/>
        </a:p>
      </dsp:txBody>
      <dsp:txXfrm>
        <a:off x="6955050" y="525679"/>
        <a:ext cx="463739" cy="371041"/>
      </dsp:txXfrm>
    </dsp:sp>
    <dsp:sp modelId="{B8E61595-25B5-4C8F-BF87-B661FB7C5F2F}">
      <dsp:nvSpPr>
        <dsp:cNvPr id="0" name=""/>
        <dsp:cNvSpPr/>
      </dsp:nvSpPr>
      <dsp:spPr>
        <a:xfrm>
          <a:off x="7590775" y="167214"/>
          <a:ext cx="1087970" cy="1087970"/>
        </a:xfrm>
        <a:prstGeom prst="ellipse">
          <a:avLst/>
        </a:prstGeom>
        <a:solidFill>
          <a:srgbClr val="0099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1">
            <a:lnSpc>
              <a:spcPct val="90000"/>
            </a:lnSpc>
            <a:spcBef>
              <a:spcPct val="0"/>
            </a:spcBef>
            <a:spcAft>
              <a:spcPct val="35000"/>
            </a:spcAft>
          </a:pPr>
          <a:r>
            <a:rPr lang="fa-IR" sz="2000" b="0" i="1" kern="1200" dirty="0" smtClean="0">
              <a:cs typeface="B Zar" pitchFamily="2" charset="-78"/>
            </a:rPr>
            <a:t>285654</a:t>
          </a:r>
          <a:endParaRPr lang="fa-IR" sz="2000" b="0" i="1" kern="1200" dirty="0">
            <a:cs typeface="B Zar" pitchFamily="2" charset="-78"/>
          </a:endParaRPr>
        </a:p>
      </dsp:txBody>
      <dsp:txXfrm>
        <a:off x="7750105" y="326544"/>
        <a:ext cx="769310" cy="76931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795AB1-7E75-4E7F-9258-1826CCD70396}">
      <dsp:nvSpPr>
        <dsp:cNvPr id="0" name=""/>
        <dsp:cNvSpPr/>
      </dsp:nvSpPr>
      <dsp:spPr>
        <a:xfrm>
          <a:off x="815013" y="0"/>
          <a:ext cx="1142966" cy="1142966"/>
        </a:xfrm>
        <a:prstGeom prst="ellipse">
          <a:avLst/>
        </a:prstGeom>
        <a:solidFill>
          <a:srgbClr val="0099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rtl="1">
            <a:lnSpc>
              <a:spcPct val="90000"/>
            </a:lnSpc>
            <a:spcBef>
              <a:spcPct val="0"/>
            </a:spcBef>
            <a:spcAft>
              <a:spcPct val="35000"/>
            </a:spcAft>
          </a:pPr>
          <a:r>
            <a:rPr lang="fa-IR" sz="1800" b="1" i="0" kern="1200" dirty="0" smtClean="0">
              <a:latin typeface="IranNastaliq" pitchFamily="18" charset="0"/>
              <a:cs typeface="IranNastaliq" pitchFamily="18" charset="0"/>
            </a:rPr>
            <a:t>حق بیمه اتکایی واگذاری</a:t>
          </a:r>
          <a:endParaRPr lang="fa-IR" sz="1800" b="1" i="0" kern="1200" dirty="0">
            <a:latin typeface="IranNastaliq" pitchFamily="18" charset="0"/>
            <a:cs typeface="IranNastaliq" pitchFamily="18" charset="0"/>
          </a:endParaRPr>
        </a:p>
      </dsp:txBody>
      <dsp:txXfrm>
        <a:off x="982396" y="167383"/>
        <a:ext cx="808200" cy="808200"/>
      </dsp:txXfrm>
    </dsp:sp>
    <dsp:sp modelId="{30E3299A-3C80-437E-9DB0-0F159FD26098}">
      <dsp:nvSpPr>
        <dsp:cNvPr id="0" name=""/>
        <dsp:cNvSpPr/>
      </dsp:nvSpPr>
      <dsp:spPr>
        <a:xfrm>
          <a:off x="2183160" y="219476"/>
          <a:ext cx="662920" cy="662920"/>
        </a:xfrm>
        <a:prstGeom prst="mathEqual">
          <a:avLst/>
        </a:prstGeom>
        <a:solidFill>
          <a:srgbClr val="0099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rtl="1">
            <a:lnSpc>
              <a:spcPct val="90000"/>
            </a:lnSpc>
            <a:spcBef>
              <a:spcPct val="0"/>
            </a:spcBef>
            <a:spcAft>
              <a:spcPct val="35000"/>
            </a:spcAft>
          </a:pPr>
          <a:endParaRPr lang="fa-IR" sz="1100" kern="1200"/>
        </a:p>
      </dsp:txBody>
      <dsp:txXfrm>
        <a:off x="2271030" y="356038"/>
        <a:ext cx="487180" cy="389796"/>
      </dsp:txXfrm>
    </dsp:sp>
    <dsp:sp modelId="{75959F51-0537-494C-86AD-D5D6883AD609}">
      <dsp:nvSpPr>
        <dsp:cNvPr id="0" name=""/>
        <dsp:cNvSpPr/>
      </dsp:nvSpPr>
      <dsp:spPr>
        <a:xfrm>
          <a:off x="3046906" y="33"/>
          <a:ext cx="2588418" cy="1142966"/>
        </a:xfrm>
        <a:prstGeom prst="ellipse">
          <a:avLst/>
        </a:prstGeom>
        <a:solidFill>
          <a:srgbClr val="0099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rtl="1">
            <a:lnSpc>
              <a:spcPct val="90000"/>
            </a:lnSpc>
            <a:spcBef>
              <a:spcPct val="0"/>
            </a:spcBef>
            <a:spcAft>
              <a:spcPct val="35000"/>
            </a:spcAft>
          </a:pPr>
          <a:r>
            <a:rPr lang="fa-IR" sz="1400" b="1" i="1" kern="1200" dirty="0" smtClean="0">
              <a:cs typeface="B Zar" pitchFamily="2" charset="-78"/>
            </a:rPr>
            <a:t>288000</a:t>
          </a:r>
          <a:r>
            <a:rPr lang="fa-IR" sz="1400" b="1" i="1" kern="1200" dirty="0" smtClean="0">
              <a:latin typeface="Tahoma"/>
              <a:ea typeface="Tahoma"/>
              <a:cs typeface="Tahoma"/>
            </a:rPr>
            <a:t>×10%=28800</a:t>
          </a:r>
          <a:endParaRPr lang="fa-IR" sz="1400" b="1" i="1" kern="1200" dirty="0">
            <a:cs typeface="B Zar" pitchFamily="2" charset="-78"/>
          </a:endParaRPr>
        </a:p>
      </dsp:txBody>
      <dsp:txXfrm>
        <a:off x="3425971" y="167416"/>
        <a:ext cx="1830288" cy="8082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795AB1-7E75-4E7F-9258-1826CCD70396}">
      <dsp:nvSpPr>
        <dsp:cNvPr id="0" name=""/>
        <dsp:cNvSpPr/>
      </dsp:nvSpPr>
      <dsp:spPr>
        <a:xfrm>
          <a:off x="685420" y="4"/>
          <a:ext cx="1141872" cy="1141872"/>
        </a:xfrm>
        <a:prstGeom prst="ellipse">
          <a:avLst/>
        </a:prstGeom>
        <a:solidFill>
          <a:srgbClr val="0099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rtl="1">
            <a:lnSpc>
              <a:spcPct val="90000"/>
            </a:lnSpc>
            <a:spcBef>
              <a:spcPct val="0"/>
            </a:spcBef>
            <a:spcAft>
              <a:spcPct val="35000"/>
            </a:spcAft>
          </a:pPr>
          <a:r>
            <a:rPr lang="fa-IR" sz="1800" b="0" i="0" kern="1200" dirty="0" smtClean="0">
              <a:latin typeface="IranNastaliq" pitchFamily="18" charset="0"/>
              <a:cs typeface="IranNastaliq" pitchFamily="18" charset="0"/>
            </a:rPr>
            <a:t>کارمزد اتکایی واگذاری</a:t>
          </a:r>
          <a:endParaRPr lang="fa-IR" sz="1800" b="0" i="0" kern="1200" dirty="0">
            <a:latin typeface="IranNastaliq" pitchFamily="18" charset="0"/>
            <a:cs typeface="IranNastaliq" pitchFamily="18" charset="0"/>
          </a:endParaRPr>
        </a:p>
      </dsp:txBody>
      <dsp:txXfrm>
        <a:off x="852643" y="167227"/>
        <a:ext cx="807426" cy="807426"/>
      </dsp:txXfrm>
    </dsp:sp>
    <dsp:sp modelId="{30E3299A-3C80-437E-9DB0-0F159FD26098}">
      <dsp:nvSpPr>
        <dsp:cNvPr id="0" name=""/>
        <dsp:cNvSpPr/>
      </dsp:nvSpPr>
      <dsp:spPr>
        <a:xfrm>
          <a:off x="2197586" y="360038"/>
          <a:ext cx="662286" cy="662286"/>
        </a:xfrm>
        <a:prstGeom prst="mathEqual">
          <a:avLst/>
        </a:prstGeom>
        <a:solidFill>
          <a:srgbClr val="0099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rtl="1">
            <a:lnSpc>
              <a:spcPct val="90000"/>
            </a:lnSpc>
            <a:spcBef>
              <a:spcPct val="0"/>
            </a:spcBef>
            <a:spcAft>
              <a:spcPct val="35000"/>
            </a:spcAft>
          </a:pPr>
          <a:endParaRPr lang="fa-IR" sz="1200" kern="1200"/>
        </a:p>
      </dsp:txBody>
      <dsp:txXfrm>
        <a:off x="2285372" y="496469"/>
        <a:ext cx="486714" cy="389424"/>
      </dsp:txXfrm>
    </dsp:sp>
    <dsp:sp modelId="{75959F51-0537-494C-86AD-D5D6883AD609}">
      <dsp:nvSpPr>
        <dsp:cNvPr id="0" name=""/>
        <dsp:cNvSpPr/>
      </dsp:nvSpPr>
      <dsp:spPr>
        <a:xfrm>
          <a:off x="3205696" y="4"/>
          <a:ext cx="2585942" cy="1141872"/>
        </a:xfrm>
        <a:prstGeom prst="ellipse">
          <a:avLst/>
        </a:prstGeom>
        <a:solidFill>
          <a:srgbClr val="0099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rtl="1">
            <a:lnSpc>
              <a:spcPct val="90000"/>
            </a:lnSpc>
            <a:spcBef>
              <a:spcPct val="0"/>
            </a:spcBef>
            <a:spcAft>
              <a:spcPct val="35000"/>
            </a:spcAft>
          </a:pPr>
          <a:r>
            <a:rPr lang="fa-IR" sz="1500" b="1" i="1" kern="1200" dirty="0" smtClean="0">
              <a:cs typeface="B Zar" pitchFamily="2" charset="-78"/>
            </a:rPr>
            <a:t>28800</a:t>
          </a:r>
          <a:r>
            <a:rPr lang="fa-IR" sz="1500" b="1" i="1" kern="1200" dirty="0" smtClean="0">
              <a:latin typeface="Tahoma"/>
              <a:ea typeface="Tahoma"/>
              <a:cs typeface="Tahoma"/>
            </a:rPr>
            <a:t>×20%=5760</a:t>
          </a:r>
          <a:endParaRPr lang="fa-IR" sz="1500" b="1" i="1" kern="1200" dirty="0">
            <a:cs typeface="B Zar" pitchFamily="2" charset="-78"/>
          </a:endParaRPr>
        </a:p>
      </dsp:txBody>
      <dsp:txXfrm>
        <a:off x="3584398" y="167227"/>
        <a:ext cx="1828538" cy="80742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795AB1-7E75-4E7F-9258-1826CCD70396}">
      <dsp:nvSpPr>
        <dsp:cNvPr id="0" name=""/>
        <dsp:cNvSpPr/>
      </dsp:nvSpPr>
      <dsp:spPr>
        <a:xfrm>
          <a:off x="792085" y="636"/>
          <a:ext cx="1141727" cy="1141727"/>
        </a:xfrm>
        <a:prstGeom prst="ellipse">
          <a:avLst/>
        </a:prstGeom>
        <a:solidFill>
          <a:srgbClr val="0099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rtl="1">
            <a:lnSpc>
              <a:spcPct val="90000"/>
            </a:lnSpc>
            <a:spcBef>
              <a:spcPct val="0"/>
            </a:spcBef>
            <a:spcAft>
              <a:spcPct val="35000"/>
            </a:spcAft>
          </a:pPr>
          <a:r>
            <a:rPr lang="fa-IR" sz="1800" b="0" i="0" kern="1200" dirty="0" smtClean="0">
              <a:latin typeface="IranNastaliq" pitchFamily="18" charset="0"/>
              <a:cs typeface="IranNastaliq" pitchFamily="18" charset="0"/>
            </a:rPr>
            <a:t>باقی مانده قابل پرداخت به شرکت ایران</a:t>
          </a:r>
          <a:endParaRPr lang="fa-IR" sz="1800" b="0" i="0" kern="1200" dirty="0">
            <a:latin typeface="IranNastaliq" pitchFamily="18" charset="0"/>
            <a:cs typeface="IranNastaliq" pitchFamily="18" charset="0"/>
          </a:endParaRPr>
        </a:p>
      </dsp:txBody>
      <dsp:txXfrm>
        <a:off x="959287" y="167838"/>
        <a:ext cx="807323" cy="807323"/>
      </dsp:txXfrm>
    </dsp:sp>
    <dsp:sp modelId="{30E3299A-3C80-437E-9DB0-0F159FD26098}">
      <dsp:nvSpPr>
        <dsp:cNvPr id="0" name=""/>
        <dsp:cNvSpPr/>
      </dsp:nvSpPr>
      <dsp:spPr>
        <a:xfrm>
          <a:off x="2232248" y="240399"/>
          <a:ext cx="662201" cy="662201"/>
        </a:xfrm>
        <a:prstGeom prst="mathEqual">
          <a:avLst/>
        </a:prstGeom>
        <a:solidFill>
          <a:srgbClr val="0099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289050" rtl="1">
            <a:lnSpc>
              <a:spcPct val="90000"/>
            </a:lnSpc>
            <a:spcBef>
              <a:spcPct val="0"/>
            </a:spcBef>
            <a:spcAft>
              <a:spcPct val="35000"/>
            </a:spcAft>
          </a:pPr>
          <a:endParaRPr lang="fa-IR" sz="2900" kern="1200"/>
        </a:p>
      </dsp:txBody>
      <dsp:txXfrm>
        <a:off x="2320023" y="376812"/>
        <a:ext cx="486651" cy="389375"/>
      </dsp:txXfrm>
    </dsp:sp>
    <dsp:sp modelId="{75959F51-0537-494C-86AD-D5D6883AD609}">
      <dsp:nvSpPr>
        <dsp:cNvPr id="0" name=""/>
        <dsp:cNvSpPr/>
      </dsp:nvSpPr>
      <dsp:spPr>
        <a:xfrm>
          <a:off x="3384377" y="636"/>
          <a:ext cx="2585612" cy="1141727"/>
        </a:xfrm>
        <a:prstGeom prst="ellipse">
          <a:avLst/>
        </a:prstGeom>
        <a:solidFill>
          <a:srgbClr val="0099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rtl="1">
            <a:lnSpc>
              <a:spcPct val="90000"/>
            </a:lnSpc>
            <a:spcBef>
              <a:spcPct val="0"/>
            </a:spcBef>
            <a:spcAft>
              <a:spcPct val="35000"/>
            </a:spcAft>
          </a:pPr>
          <a:r>
            <a:rPr lang="fa-IR" sz="1800" b="1" i="1" kern="1200" dirty="0" smtClean="0">
              <a:cs typeface="B Zar" pitchFamily="2" charset="-78"/>
            </a:rPr>
            <a:t>28800-5760=23040</a:t>
          </a:r>
          <a:endParaRPr lang="fa-IR" sz="1800" b="1" i="1" kern="1200" dirty="0">
            <a:cs typeface="B Zar" pitchFamily="2" charset="-78"/>
          </a:endParaRPr>
        </a:p>
      </dsp:txBody>
      <dsp:txXfrm>
        <a:off x="3763031" y="167838"/>
        <a:ext cx="1828304" cy="80732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795AB1-7E75-4E7F-9258-1826CCD70396}">
      <dsp:nvSpPr>
        <dsp:cNvPr id="0" name=""/>
        <dsp:cNvSpPr/>
      </dsp:nvSpPr>
      <dsp:spPr>
        <a:xfrm>
          <a:off x="2057396" y="1004"/>
          <a:ext cx="1140990" cy="1140990"/>
        </a:xfrm>
        <a:prstGeom prst="ellipse">
          <a:avLst/>
        </a:prstGeom>
        <a:solidFill>
          <a:srgbClr val="0099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rtl="1">
            <a:lnSpc>
              <a:spcPct val="90000"/>
            </a:lnSpc>
            <a:spcBef>
              <a:spcPct val="0"/>
            </a:spcBef>
            <a:spcAft>
              <a:spcPct val="35000"/>
            </a:spcAft>
          </a:pPr>
          <a:r>
            <a:rPr lang="fa-IR" sz="1600" b="1" i="0" kern="1200" dirty="0" smtClean="0">
              <a:latin typeface="IranNastaliq" pitchFamily="18" charset="0"/>
              <a:cs typeface="IranNastaliq" pitchFamily="18" charset="0"/>
            </a:rPr>
            <a:t>هزینه حق بیمه اتکایی واگذاری</a:t>
          </a:r>
          <a:endParaRPr lang="fa-IR" sz="1600" b="1" i="0" kern="1200" dirty="0">
            <a:latin typeface="IranNastaliq" pitchFamily="18" charset="0"/>
            <a:cs typeface="IranNastaliq" pitchFamily="18" charset="0"/>
          </a:endParaRPr>
        </a:p>
      </dsp:txBody>
      <dsp:txXfrm>
        <a:off x="2224490" y="168098"/>
        <a:ext cx="806802" cy="806802"/>
      </dsp:txXfrm>
    </dsp:sp>
    <dsp:sp modelId="{30E3299A-3C80-437E-9DB0-0F159FD26098}">
      <dsp:nvSpPr>
        <dsp:cNvPr id="0" name=""/>
        <dsp:cNvSpPr/>
      </dsp:nvSpPr>
      <dsp:spPr>
        <a:xfrm>
          <a:off x="3291035" y="240612"/>
          <a:ext cx="661774" cy="661774"/>
        </a:xfrm>
        <a:prstGeom prst="mathEqual">
          <a:avLst/>
        </a:prstGeom>
        <a:solidFill>
          <a:srgbClr val="0099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rtl="1">
            <a:lnSpc>
              <a:spcPct val="90000"/>
            </a:lnSpc>
            <a:spcBef>
              <a:spcPct val="0"/>
            </a:spcBef>
            <a:spcAft>
              <a:spcPct val="35000"/>
            </a:spcAft>
          </a:pPr>
          <a:endParaRPr lang="fa-IR" sz="1100" kern="1200"/>
        </a:p>
      </dsp:txBody>
      <dsp:txXfrm>
        <a:off x="3378753" y="376937"/>
        <a:ext cx="486338" cy="389124"/>
      </dsp:txXfrm>
    </dsp:sp>
    <dsp:sp modelId="{75959F51-0537-494C-86AD-D5D6883AD609}">
      <dsp:nvSpPr>
        <dsp:cNvPr id="0" name=""/>
        <dsp:cNvSpPr/>
      </dsp:nvSpPr>
      <dsp:spPr>
        <a:xfrm>
          <a:off x="4045458" y="1004"/>
          <a:ext cx="2583944" cy="1140990"/>
        </a:xfrm>
        <a:prstGeom prst="ellipse">
          <a:avLst/>
        </a:prstGeom>
        <a:solidFill>
          <a:srgbClr val="0099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rtl="1">
            <a:lnSpc>
              <a:spcPct val="90000"/>
            </a:lnSpc>
            <a:spcBef>
              <a:spcPct val="0"/>
            </a:spcBef>
            <a:spcAft>
              <a:spcPct val="35000"/>
            </a:spcAft>
          </a:pPr>
          <a:r>
            <a:rPr lang="fa-IR" sz="1300" b="1" i="1" kern="1200" dirty="0" smtClean="0">
              <a:cs typeface="B Zar" pitchFamily="2" charset="-78"/>
            </a:rPr>
            <a:t>144750</a:t>
          </a:r>
          <a:r>
            <a:rPr lang="fa-IR" sz="1300" b="1" i="1" kern="1200" dirty="0" smtClean="0">
              <a:latin typeface="Tahoma"/>
              <a:ea typeface="Tahoma"/>
              <a:cs typeface="Tahoma"/>
            </a:rPr>
            <a:t>×10%=14475</a:t>
          </a:r>
          <a:endParaRPr lang="fa-IR" sz="1300" b="1" i="1" kern="1200" dirty="0">
            <a:cs typeface="B Zar" pitchFamily="2" charset="-78"/>
          </a:endParaRPr>
        </a:p>
      </dsp:txBody>
      <dsp:txXfrm>
        <a:off x="4423868" y="168098"/>
        <a:ext cx="1827124" cy="80680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795AB1-7E75-4E7F-9258-1826CCD70396}">
      <dsp:nvSpPr>
        <dsp:cNvPr id="0" name=""/>
        <dsp:cNvSpPr/>
      </dsp:nvSpPr>
      <dsp:spPr>
        <a:xfrm>
          <a:off x="2057396" y="1004"/>
          <a:ext cx="1140990" cy="1140990"/>
        </a:xfrm>
        <a:prstGeom prst="ellipse">
          <a:avLst/>
        </a:prstGeom>
        <a:solidFill>
          <a:srgbClr val="0099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rtl="1">
            <a:lnSpc>
              <a:spcPct val="90000"/>
            </a:lnSpc>
            <a:spcBef>
              <a:spcPct val="0"/>
            </a:spcBef>
            <a:spcAft>
              <a:spcPct val="35000"/>
            </a:spcAft>
          </a:pPr>
          <a:r>
            <a:rPr lang="fa-IR" sz="1800" b="1" i="0" kern="1200" dirty="0" smtClean="0">
              <a:latin typeface="IranNastaliq" pitchFamily="18" charset="0"/>
              <a:cs typeface="IranNastaliq" pitchFamily="18" charset="0"/>
            </a:rPr>
            <a:t>مطالبات از بیمه گران اتکایی</a:t>
          </a:r>
          <a:endParaRPr lang="fa-IR" sz="1800" b="1" i="0" kern="1200" dirty="0">
            <a:latin typeface="IranNastaliq" pitchFamily="18" charset="0"/>
            <a:cs typeface="IranNastaliq" pitchFamily="18" charset="0"/>
          </a:endParaRPr>
        </a:p>
      </dsp:txBody>
      <dsp:txXfrm>
        <a:off x="2224490" y="168098"/>
        <a:ext cx="806802" cy="806802"/>
      </dsp:txXfrm>
    </dsp:sp>
    <dsp:sp modelId="{30E3299A-3C80-437E-9DB0-0F159FD26098}">
      <dsp:nvSpPr>
        <dsp:cNvPr id="0" name=""/>
        <dsp:cNvSpPr/>
      </dsp:nvSpPr>
      <dsp:spPr>
        <a:xfrm>
          <a:off x="3291035" y="240612"/>
          <a:ext cx="661774" cy="661774"/>
        </a:xfrm>
        <a:prstGeom prst="mathEqual">
          <a:avLst/>
        </a:prstGeom>
        <a:solidFill>
          <a:srgbClr val="0099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rtl="1">
            <a:lnSpc>
              <a:spcPct val="90000"/>
            </a:lnSpc>
            <a:spcBef>
              <a:spcPct val="0"/>
            </a:spcBef>
            <a:spcAft>
              <a:spcPct val="35000"/>
            </a:spcAft>
          </a:pPr>
          <a:endParaRPr lang="fa-IR" sz="1100" kern="1200"/>
        </a:p>
      </dsp:txBody>
      <dsp:txXfrm>
        <a:off x="3378753" y="376937"/>
        <a:ext cx="486338" cy="389124"/>
      </dsp:txXfrm>
    </dsp:sp>
    <dsp:sp modelId="{75959F51-0537-494C-86AD-D5D6883AD609}">
      <dsp:nvSpPr>
        <dsp:cNvPr id="0" name=""/>
        <dsp:cNvSpPr/>
      </dsp:nvSpPr>
      <dsp:spPr>
        <a:xfrm>
          <a:off x="4045458" y="1004"/>
          <a:ext cx="2583944" cy="1140990"/>
        </a:xfrm>
        <a:prstGeom prst="ellipse">
          <a:avLst/>
        </a:prstGeom>
        <a:solidFill>
          <a:srgbClr val="0099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rtl="1">
            <a:lnSpc>
              <a:spcPct val="90000"/>
            </a:lnSpc>
            <a:spcBef>
              <a:spcPct val="0"/>
            </a:spcBef>
            <a:spcAft>
              <a:spcPct val="35000"/>
            </a:spcAft>
          </a:pPr>
          <a:r>
            <a:rPr lang="fa-IR" sz="1300" b="1" i="1" kern="1200" dirty="0" smtClean="0">
              <a:cs typeface="B Zar" pitchFamily="2" charset="-78"/>
            </a:rPr>
            <a:t>143250</a:t>
          </a:r>
          <a:r>
            <a:rPr lang="fa-IR" sz="1300" b="1" i="1" kern="1200" dirty="0" smtClean="0">
              <a:latin typeface="Tahoma"/>
              <a:ea typeface="Tahoma"/>
              <a:cs typeface="Tahoma"/>
            </a:rPr>
            <a:t>×10%=14325</a:t>
          </a:r>
        </a:p>
        <a:p>
          <a:pPr lvl="0" algn="ctr" defTabSz="577850" rtl="1">
            <a:lnSpc>
              <a:spcPct val="90000"/>
            </a:lnSpc>
            <a:spcBef>
              <a:spcPct val="0"/>
            </a:spcBef>
            <a:spcAft>
              <a:spcPct val="35000"/>
            </a:spcAft>
          </a:pPr>
          <a:r>
            <a:rPr lang="fa-IR" sz="1300" b="1" i="1" kern="1200" dirty="0" smtClean="0">
              <a:latin typeface="Tahoma"/>
              <a:ea typeface="Tahoma"/>
              <a:cs typeface="Tahoma"/>
            </a:rPr>
            <a:t>28800-14475=14325</a:t>
          </a:r>
          <a:endParaRPr lang="fa-IR" sz="1300" b="1" i="1" kern="1200" dirty="0">
            <a:cs typeface="B Zar" pitchFamily="2" charset="-78"/>
          </a:endParaRPr>
        </a:p>
      </dsp:txBody>
      <dsp:txXfrm>
        <a:off x="4423868" y="168098"/>
        <a:ext cx="1827124" cy="80680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243ECA-164D-4691-8668-C2641305EAC0}">
      <dsp:nvSpPr>
        <dsp:cNvPr id="0" name=""/>
        <dsp:cNvSpPr/>
      </dsp:nvSpPr>
      <dsp:spPr>
        <a:xfrm>
          <a:off x="3799414" y="159794"/>
          <a:ext cx="1087970" cy="1087970"/>
        </a:xfrm>
        <a:prstGeom prst="ellipse">
          <a:avLst/>
        </a:prstGeom>
        <a:solidFill>
          <a:srgbClr val="0099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rtl="1">
            <a:lnSpc>
              <a:spcPct val="90000"/>
            </a:lnSpc>
            <a:spcBef>
              <a:spcPct val="0"/>
            </a:spcBef>
            <a:spcAft>
              <a:spcPct val="35000"/>
            </a:spcAft>
          </a:pPr>
          <a:r>
            <a:rPr lang="fa-IR" sz="1400" i="0" kern="1200" dirty="0" smtClean="0">
              <a:latin typeface="IranNastaliq" pitchFamily="18" charset="0"/>
              <a:cs typeface="IranNastaliq" pitchFamily="18" charset="0"/>
            </a:rPr>
            <a:t>بازیافت خسارت</a:t>
          </a:r>
          <a:endParaRPr lang="fa-IR" sz="1400" i="0" kern="1200" dirty="0">
            <a:latin typeface="IranNastaliq" pitchFamily="18" charset="0"/>
            <a:cs typeface="IranNastaliq" pitchFamily="18" charset="0"/>
          </a:endParaRPr>
        </a:p>
      </dsp:txBody>
      <dsp:txXfrm>
        <a:off x="3958744" y="319124"/>
        <a:ext cx="769310" cy="769310"/>
      </dsp:txXfrm>
    </dsp:sp>
    <dsp:sp modelId="{33036FB1-675E-489E-99E8-0CB24CE5A5AE}">
      <dsp:nvSpPr>
        <dsp:cNvPr id="0" name=""/>
        <dsp:cNvSpPr/>
      </dsp:nvSpPr>
      <dsp:spPr>
        <a:xfrm>
          <a:off x="1184367" y="395688"/>
          <a:ext cx="631023" cy="631023"/>
        </a:xfrm>
        <a:prstGeom prst="mathMinus">
          <a:avLst/>
        </a:prstGeom>
        <a:solidFill>
          <a:srgbClr val="0099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rtl="1">
            <a:lnSpc>
              <a:spcPct val="90000"/>
            </a:lnSpc>
            <a:spcBef>
              <a:spcPct val="0"/>
            </a:spcBef>
            <a:spcAft>
              <a:spcPct val="35000"/>
            </a:spcAft>
          </a:pPr>
          <a:endParaRPr lang="fa-IR" sz="1100" kern="1200"/>
        </a:p>
      </dsp:txBody>
      <dsp:txXfrm>
        <a:off x="1268009" y="636991"/>
        <a:ext cx="463739" cy="148417"/>
      </dsp:txXfrm>
    </dsp:sp>
    <dsp:sp modelId="{B34DBB73-CCB4-4640-AEB6-6CB67B97A2B1}">
      <dsp:nvSpPr>
        <dsp:cNvPr id="0" name=""/>
        <dsp:cNvSpPr/>
      </dsp:nvSpPr>
      <dsp:spPr>
        <a:xfrm>
          <a:off x="1903734" y="167214"/>
          <a:ext cx="1087970" cy="1087970"/>
        </a:xfrm>
        <a:prstGeom prst="ellipse">
          <a:avLst/>
        </a:prstGeom>
        <a:solidFill>
          <a:srgbClr val="0099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rtl="1">
            <a:lnSpc>
              <a:spcPct val="90000"/>
            </a:lnSpc>
            <a:spcBef>
              <a:spcPct val="0"/>
            </a:spcBef>
            <a:spcAft>
              <a:spcPct val="35000"/>
            </a:spcAft>
          </a:pPr>
          <a:r>
            <a:rPr lang="fa-IR" sz="1400" i="0" kern="1200" dirty="0" smtClean="0">
              <a:latin typeface="IranNastaliq" pitchFamily="18" charset="0"/>
              <a:cs typeface="IranNastaliq" pitchFamily="18" charset="0"/>
            </a:rPr>
            <a:t>بدهی خسارت معوق دوره قبل</a:t>
          </a:r>
          <a:endParaRPr lang="fa-IR" sz="1400" i="0" kern="1200" dirty="0">
            <a:latin typeface="IranNastaliq" pitchFamily="18" charset="0"/>
            <a:cs typeface="IranNastaliq" pitchFamily="18" charset="0"/>
          </a:endParaRPr>
        </a:p>
      </dsp:txBody>
      <dsp:txXfrm>
        <a:off x="2063064" y="326544"/>
        <a:ext cx="769310" cy="769310"/>
      </dsp:txXfrm>
    </dsp:sp>
    <dsp:sp modelId="{70406197-0B6A-427D-A38F-306A2333FCC1}">
      <dsp:nvSpPr>
        <dsp:cNvPr id="0" name=""/>
        <dsp:cNvSpPr/>
      </dsp:nvSpPr>
      <dsp:spPr>
        <a:xfrm>
          <a:off x="3080048" y="395688"/>
          <a:ext cx="631023" cy="631023"/>
        </a:xfrm>
        <a:prstGeom prst="mathMinus">
          <a:avLst/>
        </a:prstGeom>
        <a:solidFill>
          <a:srgbClr val="0099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rtl="1">
            <a:lnSpc>
              <a:spcPct val="90000"/>
            </a:lnSpc>
            <a:spcBef>
              <a:spcPct val="0"/>
            </a:spcBef>
            <a:spcAft>
              <a:spcPct val="35000"/>
            </a:spcAft>
          </a:pPr>
          <a:endParaRPr lang="fa-IR" sz="1100" kern="1200"/>
        </a:p>
      </dsp:txBody>
      <dsp:txXfrm>
        <a:off x="3163690" y="636991"/>
        <a:ext cx="463739" cy="148417"/>
      </dsp:txXfrm>
    </dsp:sp>
    <dsp:sp modelId="{BEB0CBBE-A578-4A51-A8FC-B547BBC3BEF8}">
      <dsp:nvSpPr>
        <dsp:cNvPr id="0" name=""/>
        <dsp:cNvSpPr/>
      </dsp:nvSpPr>
      <dsp:spPr>
        <a:xfrm>
          <a:off x="26408" y="159794"/>
          <a:ext cx="1087970" cy="1087970"/>
        </a:xfrm>
        <a:prstGeom prst="ellipse">
          <a:avLst/>
        </a:prstGeom>
        <a:solidFill>
          <a:srgbClr val="0099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rtl="1">
            <a:lnSpc>
              <a:spcPct val="90000"/>
            </a:lnSpc>
            <a:spcBef>
              <a:spcPct val="0"/>
            </a:spcBef>
            <a:spcAft>
              <a:spcPct val="35000"/>
            </a:spcAft>
          </a:pPr>
          <a:r>
            <a:rPr lang="fa-IR" sz="1600" i="0" kern="1200" dirty="0" smtClean="0">
              <a:latin typeface="IranNastaliq" pitchFamily="18" charset="0"/>
              <a:cs typeface="IranNastaliq" pitchFamily="18" charset="0"/>
            </a:rPr>
            <a:t>بدهی خسارت معوق در پایان سال جاری</a:t>
          </a:r>
          <a:endParaRPr lang="fa-IR" sz="1600" i="0" kern="1200" dirty="0">
            <a:latin typeface="IranNastaliq" pitchFamily="18" charset="0"/>
            <a:cs typeface="IranNastaliq" pitchFamily="18" charset="0"/>
          </a:endParaRPr>
        </a:p>
      </dsp:txBody>
      <dsp:txXfrm>
        <a:off x="185738" y="319124"/>
        <a:ext cx="769310" cy="769310"/>
      </dsp:txXfrm>
    </dsp:sp>
    <dsp:sp modelId="{AC72AFD1-AE0F-4CFD-9698-41347DEBD106}">
      <dsp:nvSpPr>
        <dsp:cNvPr id="0" name=""/>
        <dsp:cNvSpPr/>
      </dsp:nvSpPr>
      <dsp:spPr>
        <a:xfrm>
          <a:off x="4975728" y="395688"/>
          <a:ext cx="631023" cy="631023"/>
        </a:xfrm>
        <a:prstGeom prst="mathPlus">
          <a:avLst/>
        </a:prstGeom>
        <a:solidFill>
          <a:srgbClr val="0099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rtl="1">
            <a:lnSpc>
              <a:spcPct val="90000"/>
            </a:lnSpc>
            <a:spcBef>
              <a:spcPct val="0"/>
            </a:spcBef>
            <a:spcAft>
              <a:spcPct val="35000"/>
            </a:spcAft>
          </a:pPr>
          <a:endParaRPr lang="fa-IR" sz="1100" kern="1200"/>
        </a:p>
      </dsp:txBody>
      <dsp:txXfrm>
        <a:off x="5059370" y="636991"/>
        <a:ext cx="463739" cy="148417"/>
      </dsp:txXfrm>
    </dsp:sp>
    <dsp:sp modelId="{1FF95245-85B7-49A6-8F2D-ECCFFB8E0E15}">
      <dsp:nvSpPr>
        <dsp:cNvPr id="0" name=""/>
        <dsp:cNvSpPr/>
      </dsp:nvSpPr>
      <dsp:spPr>
        <a:xfrm>
          <a:off x="5695094" y="167214"/>
          <a:ext cx="1087970" cy="1087970"/>
        </a:xfrm>
        <a:prstGeom prst="ellipse">
          <a:avLst/>
        </a:prstGeom>
        <a:solidFill>
          <a:srgbClr val="0099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rtl="1">
            <a:lnSpc>
              <a:spcPct val="90000"/>
            </a:lnSpc>
            <a:spcBef>
              <a:spcPct val="0"/>
            </a:spcBef>
            <a:spcAft>
              <a:spcPct val="35000"/>
            </a:spcAft>
          </a:pPr>
          <a:r>
            <a:rPr lang="fa-IR" sz="1400" i="0" kern="1200" dirty="0" smtClean="0">
              <a:latin typeface="IranNastaliq" pitchFamily="18" charset="0"/>
              <a:cs typeface="IranNastaliq" pitchFamily="18" charset="0"/>
            </a:rPr>
            <a:t>خسارت پرداختی در دوره مالی</a:t>
          </a:r>
          <a:endParaRPr lang="fa-IR" sz="1400" i="0" kern="1200" dirty="0">
            <a:latin typeface="IranNastaliq" pitchFamily="18" charset="0"/>
            <a:cs typeface="IranNastaliq" pitchFamily="18" charset="0"/>
          </a:endParaRPr>
        </a:p>
      </dsp:txBody>
      <dsp:txXfrm>
        <a:off x="5854424" y="326544"/>
        <a:ext cx="769310" cy="769310"/>
      </dsp:txXfrm>
    </dsp:sp>
    <dsp:sp modelId="{D9360702-3CA3-46B7-821B-5BBB776534F6}">
      <dsp:nvSpPr>
        <dsp:cNvPr id="0" name=""/>
        <dsp:cNvSpPr/>
      </dsp:nvSpPr>
      <dsp:spPr>
        <a:xfrm>
          <a:off x="6871408" y="395688"/>
          <a:ext cx="631023" cy="631023"/>
        </a:xfrm>
        <a:prstGeom prst="mathEqual">
          <a:avLst/>
        </a:prstGeom>
        <a:solidFill>
          <a:srgbClr val="0099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244600" rtl="1">
            <a:lnSpc>
              <a:spcPct val="90000"/>
            </a:lnSpc>
            <a:spcBef>
              <a:spcPct val="0"/>
            </a:spcBef>
            <a:spcAft>
              <a:spcPct val="35000"/>
            </a:spcAft>
          </a:pPr>
          <a:endParaRPr lang="fa-IR" sz="2800" kern="1200"/>
        </a:p>
      </dsp:txBody>
      <dsp:txXfrm>
        <a:off x="6955050" y="525679"/>
        <a:ext cx="463739" cy="371041"/>
      </dsp:txXfrm>
    </dsp:sp>
    <dsp:sp modelId="{B8E61595-25B5-4C8F-BF87-B661FB7C5F2F}">
      <dsp:nvSpPr>
        <dsp:cNvPr id="0" name=""/>
        <dsp:cNvSpPr/>
      </dsp:nvSpPr>
      <dsp:spPr>
        <a:xfrm>
          <a:off x="7590775" y="167214"/>
          <a:ext cx="1087970" cy="1087970"/>
        </a:xfrm>
        <a:prstGeom prst="ellipse">
          <a:avLst/>
        </a:prstGeom>
        <a:solidFill>
          <a:srgbClr val="0099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rtl="1">
            <a:lnSpc>
              <a:spcPct val="90000"/>
            </a:lnSpc>
            <a:spcBef>
              <a:spcPct val="0"/>
            </a:spcBef>
            <a:spcAft>
              <a:spcPct val="35000"/>
            </a:spcAft>
          </a:pPr>
          <a:r>
            <a:rPr lang="fa-IR" sz="1600" b="0" i="0" kern="1200" dirty="0" smtClean="0">
              <a:latin typeface="IranNastaliq" pitchFamily="18" charset="0"/>
              <a:cs typeface="IranNastaliq" pitchFamily="18" charset="0"/>
            </a:rPr>
            <a:t>هزینه خسارت</a:t>
          </a:r>
          <a:endParaRPr lang="fa-IR" sz="1600" b="0" i="0" kern="1200" dirty="0">
            <a:latin typeface="IranNastaliq" pitchFamily="18" charset="0"/>
            <a:cs typeface="IranNastaliq" pitchFamily="18" charset="0"/>
          </a:endParaRPr>
        </a:p>
      </dsp:txBody>
      <dsp:txXfrm>
        <a:off x="7750105" y="326544"/>
        <a:ext cx="769310" cy="769310"/>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12.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13.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2.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E1E3D871-48D4-4326-A08F-EB87E322D7A0}" type="datetimeFigureOut">
              <a:rPr lang="fa-IR" smtClean="0"/>
              <a:t>10/04/1444</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B8BEACB6-4038-48A5-A7C4-E529BE352255}" type="slidenum">
              <a:rPr lang="fa-IR" smtClean="0"/>
              <a:t>‹#›</a:t>
            </a:fld>
            <a:endParaRPr lang="fa-IR"/>
          </a:p>
        </p:txBody>
      </p:sp>
    </p:spTree>
    <p:extLst>
      <p:ext uri="{BB962C8B-B14F-4D97-AF65-F5344CB8AC3E}">
        <p14:creationId xmlns:p14="http://schemas.microsoft.com/office/powerpoint/2010/main" val="2114595575"/>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a-I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694344B8-29AD-4D64-A76E-6C8A3BE8FE72}" type="datetimeFigureOut">
              <a:rPr lang="fa-IR" smtClean="0"/>
              <a:t>10/04/1444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23AEC975-1E08-405C-AD9F-B5BAD3686175}" type="slidenum">
              <a:rPr lang="fa-IR" smtClean="0"/>
              <a:t>‹#›</a:t>
            </a:fld>
            <a:endParaRPr lang="fa-IR"/>
          </a:p>
        </p:txBody>
      </p:sp>
    </p:spTree>
    <p:extLst>
      <p:ext uri="{BB962C8B-B14F-4D97-AF65-F5344CB8AC3E}">
        <p14:creationId xmlns:p14="http://schemas.microsoft.com/office/powerpoint/2010/main" val="358877159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694344B8-29AD-4D64-A76E-6C8A3BE8FE72}" type="datetimeFigureOut">
              <a:rPr lang="fa-IR" smtClean="0"/>
              <a:t>10/04/1444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23AEC975-1E08-405C-AD9F-B5BAD3686175}" type="slidenum">
              <a:rPr lang="fa-IR" smtClean="0"/>
              <a:t>‹#›</a:t>
            </a:fld>
            <a:endParaRPr lang="fa-IR"/>
          </a:p>
        </p:txBody>
      </p:sp>
    </p:spTree>
    <p:extLst>
      <p:ext uri="{BB962C8B-B14F-4D97-AF65-F5344CB8AC3E}">
        <p14:creationId xmlns:p14="http://schemas.microsoft.com/office/powerpoint/2010/main" val="115866435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694344B8-29AD-4D64-A76E-6C8A3BE8FE72}" type="datetimeFigureOut">
              <a:rPr lang="fa-IR" smtClean="0"/>
              <a:t>10/04/1444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23AEC975-1E08-405C-AD9F-B5BAD3686175}" type="slidenum">
              <a:rPr lang="fa-IR" smtClean="0"/>
              <a:t>‹#›</a:t>
            </a:fld>
            <a:endParaRPr lang="fa-IR"/>
          </a:p>
        </p:txBody>
      </p:sp>
    </p:spTree>
    <p:extLst>
      <p:ext uri="{BB962C8B-B14F-4D97-AF65-F5344CB8AC3E}">
        <p14:creationId xmlns:p14="http://schemas.microsoft.com/office/powerpoint/2010/main" val="48203685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3" name="Date Placeholder 2"/>
          <p:cNvSpPr>
            <a:spLocks noGrp="1"/>
          </p:cNvSpPr>
          <p:nvPr>
            <p:ph type="dt" sz="half" idx="10"/>
          </p:nvPr>
        </p:nvSpPr>
        <p:spPr>
          <a:xfrm>
            <a:off x="457200" y="6251575"/>
            <a:ext cx="2133600" cy="476250"/>
          </a:xfrm>
        </p:spPr>
        <p:txBody>
          <a:bodyPr/>
          <a:lstStyle>
            <a:lvl1pPr>
              <a:defRPr/>
            </a:lvl1pPr>
          </a:lstStyle>
          <a:p>
            <a:endParaRPr lang="en-US" altLang="fa-IR"/>
          </a:p>
        </p:txBody>
      </p:sp>
      <p:sp>
        <p:nvSpPr>
          <p:cNvPr id="4" name="Slide Number Placeholder 3"/>
          <p:cNvSpPr>
            <a:spLocks noGrp="1"/>
          </p:cNvSpPr>
          <p:nvPr>
            <p:ph type="sldNum" sz="quarter" idx="11"/>
          </p:nvPr>
        </p:nvSpPr>
        <p:spPr>
          <a:xfrm>
            <a:off x="6553200" y="6248400"/>
            <a:ext cx="2133600" cy="476250"/>
          </a:xfrm>
        </p:spPr>
        <p:txBody>
          <a:bodyPr/>
          <a:lstStyle>
            <a:lvl1pPr>
              <a:defRPr/>
            </a:lvl1pPr>
          </a:lstStyle>
          <a:p>
            <a:fld id="{59ED06A6-6BC0-4EBC-9B10-CAC57A818CC3}" type="slidenum">
              <a:rPr lang="en-US" altLang="fa-IR"/>
              <a:pPr/>
              <a:t>‹#›</a:t>
            </a:fld>
            <a:endParaRPr lang="en-US" altLang="fa-IR"/>
          </a:p>
        </p:txBody>
      </p:sp>
      <p:sp>
        <p:nvSpPr>
          <p:cNvPr id="5" name="Footer Placeholder 4"/>
          <p:cNvSpPr>
            <a:spLocks noGrp="1"/>
          </p:cNvSpPr>
          <p:nvPr>
            <p:ph type="ftr" sz="quarter" idx="12"/>
          </p:nvPr>
        </p:nvSpPr>
        <p:spPr>
          <a:xfrm>
            <a:off x="3124200" y="6248400"/>
            <a:ext cx="2895600" cy="476250"/>
          </a:xfrm>
        </p:spPr>
        <p:txBody>
          <a:bodyPr/>
          <a:lstStyle>
            <a:lvl1pPr>
              <a:defRPr/>
            </a:lvl1pPr>
          </a:lstStyle>
          <a:p>
            <a:endParaRPr lang="en-US" altLang="fa-IR"/>
          </a:p>
        </p:txBody>
      </p:sp>
    </p:spTree>
    <p:extLst>
      <p:ext uri="{BB962C8B-B14F-4D97-AF65-F5344CB8AC3E}">
        <p14:creationId xmlns:p14="http://schemas.microsoft.com/office/powerpoint/2010/main" val="217551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694344B8-29AD-4D64-A76E-6C8A3BE8FE72}" type="datetimeFigureOut">
              <a:rPr lang="fa-IR" smtClean="0"/>
              <a:t>10/04/1444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23AEC975-1E08-405C-AD9F-B5BAD3686175}" type="slidenum">
              <a:rPr lang="fa-IR" smtClean="0"/>
              <a:t>‹#›</a:t>
            </a:fld>
            <a:endParaRPr lang="fa-IR"/>
          </a:p>
        </p:txBody>
      </p:sp>
    </p:spTree>
    <p:extLst>
      <p:ext uri="{BB962C8B-B14F-4D97-AF65-F5344CB8AC3E}">
        <p14:creationId xmlns:p14="http://schemas.microsoft.com/office/powerpoint/2010/main" val="68947947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94344B8-29AD-4D64-A76E-6C8A3BE8FE72}" type="datetimeFigureOut">
              <a:rPr lang="fa-IR" smtClean="0"/>
              <a:t>10/04/1444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23AEC975-1E08-405C-AD9F-B5BAD3686175}" type="slidenum">
              <a:rPr lang="fa-IR" smtClean="0"/>
              <a:t>‹#›</a:t>
            </a:fld>
            <a:endParaRPr lang="fa-IR"/>
          </a:p>
        </p:txBody>
      </p:sp>
    </p:spTree>
    <p:extLst>
      <p:ext uri="{BB962C8B-B14F-4D97-AF65-F5344CB8AC3E}">
        <p14:creationId xmlns:p14="http://schemas.microsoft.com/office/powerpoint/2010/main" val="277855659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694344B8-29AD-4D64-A76E-6C8A3BE8FE72}" type="datetimeFigureOut">
              <a:rPr lang="fa-IR" smtClean="0"/>
              <a:t>10/04/1444</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23AEC975-1E08-405C-AD9F-B5BAD3686175}" type="slidenum">
              <a:rPr lang="fa-IR" smtClean="0"/>
              <a:t>‹#›</a:t>
            </a:fld>
            <a:endParaRPr lang="fa-IR"/>
          </a:p>
        </p:txBody>
      </p:sp>
    </p:spTree>
    <p:extLst>
      <p:ext uri="{BB962C8B-B14F-4D97-AF65-F5344CB8AC3E}">
        <p14:creationId xmlns:p14="http://schemas.microsoft.com/office/powerpoint/2010/main" val="330015550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694344B8-29AD-4D64-A76E-6C8A3BE8FE72}" type="datetimeFigureOut">
              <a:rPr lang="fa-IR" smtClean="0"/>
              <a:t>10/04/1444</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23AEC975-1E08-405C-AD9F-B5BAD3686175}" type="slidenum">
              <a:rPr lang="fa-IR" smtClean="0"/>
              <a:t>‹#›</a:t>
            </a:fld>
            <a:endParaRPr lang="fa-IR"/>
          </a:p>
        </p:txBody>
      </p:sp>
    </p:spTree>
    <p:extLst>
      <p:ext uri="{BB962C8B-B14F-4D97-AF65-F5344CB8AC3E}">
        <p14:creationId xmlns:p14="http://schemas.microsoft.com/office/powerpoint/2010/main" val="449671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694344B8-29AD-4D64-A76E-6C8A3BE8FE72}" type="datetimeFigureOut">
              <a:rPr lang="fa-IR" smtClean="0"/>
              <a:t>10/04/1444</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23AEC975-1E08-405C-AD9F-B5BAD3686175}" type="slidenum">
              <a:rPr lang="fa-IR" smtClean="0"/>
              <a:t>‹#›</a:t>
            </a:fld>
            <a:endParaRPr lang="fa-IR"/>
          </a:p>
        </p:txBody>
      </p:sp>
    </p:spTree>
    <p:extLst>
      <p:ext uri="{BB962C8B-B14F-4D97-AF65-F5344CB8AC3E}">
        <p14:creationId xmlns:p14="http://schemas.microsoft.com/office/powerpoint/2010/main" val="379011651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4344B8-29AD-4D64-A76E-6C8A3BE8FE72}" type="datetimeFigureOut">
              <a:rPr lang="fa-IR" smtClean="0"/>
              <a:t>10/04/1444</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23AEC975-1E08-405C-AD9F-B5BAD3686175}" type="slidenum">
              <a:rPr lang="fa-IR" smtClean="0"/>
              <a:t>‹#›</a:t>
            </a:fld>
            <a:endParaRPr lang="fa-IR"/>
          </a:p>
        </p:txBody>
      </p:sp>
    </p:spTree>
    <p:extLst>
      <p:ext uri="{BB962C8B-B14F-4D97-AF65-F5344CB8AC3E}">
        <p14:creationId xmlns:p14="http://schemas.microsoft.com/office/powerpoint/2010/main" val="102617769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4344B8-29AD-4D64-A76E-6C8A3BE8FE72}" type="datetimeFigureOut">
              <a:rPr lang="fa-IR" smtClean="0"/>
              <a:t>10/04/1444</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23AEC975-1E08-405C-AD9F-B5BAD3686175}" type="slidenum">
              <a:rPr lang="fa-IR" smtClean="0"/>
              <a:t>‹#›</a:t>
            </a:fld>
            <a:endParaRPr lang="fa-IR"/>
          </a:p>
        </p:txBody>
      </p:sp>
    </p:spTree>
    <p:extLst>
      <p:ext uri="{BB962C8B-B14F-4D97-AF65-F5344CB8AC3E}">
        <p14:creationId xmlns:p14="http://schemas.microsoft.com/office/powerpoint/2010/main" val="69873823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4344B8-29AD-4D64-A76E-6C8A3BE8FE72}" type="datetimeFigureOut">
              <a:rPr lang="fa-IR" smtClean="0"/>
              <a:t>10/04/1444</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23AEC975-1E08-405C-AD9F-B5BAD3686175}" type="slidenum">
              <a:rPr lang="fa-IR" smtClean="0"/>
              <a:t>‹#›</a:t>
            </a:fld>
            <a:endParaRPr lang="fa-IR"/>
          </a:p>
        </p:txBody>
      </p:sp>
    </p:spTree>
    <p:extLst>
      <p:ext uri="{BB962C8B-B14F-4D97-AF65-F5344CB8AC3E}">
        <p14:creationId xmlns:p14="http://schemas.microsoft.com/office/powerpoint/2010/main" val="160063986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l="-10000" r="-1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694344B8-29AD-4D64-A76E-6C8A3BE8FE72}" type="datetimeFigureOut">
              <a:rPr lang="fa-IR" smtClean="0"/>
              <a:t>10/04/1444</a:t>
            </a:fld>
            <a:endParaRPr lang="fa-I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23AEC975-1E08-405C-AD9F-B5BAD3686175}" type="slidenum">
              <a:rPr lang="fa-IR" smtClean="0"/>
              <a:t>‹#›</a:t>
            </a:fld>
            <a:endParaRPr lang="fa-IR"/>
          </a:p>
        </p:txBody>
      </p:sp>
      <p:sp>
        <p:nvSpPr>
          <p:cNvPr id="7" name="Rectangle 6"/>
          <p:cNvSpPr/>
          <p:nvPr userDrawn="1"/>
        </p:nvSpPr>
        <p:spPr>
          <a:xfrm>
            <a:off x="-228600" y="-76200"/>
            <a:ext cx="5357818" cy="830997"/>
          </a:xfrm>
          <a:prstGeom prst="rect">
            <a:avLst/>
          </a:prstGeom>
        </p:spPr>
        <p:txBody>
          <a:bodyPr wrap="square">
            <a:spAutoFit/>
          </a:bodyPr>
          <a:lstStyle/>
          <a:p>
            <a:pPr algn="ctr" rtl="0">
              <a:spcBef>
                <a:spcPct val="0"/>
              </a:spcBef>
              <a:buFontTx/>
              <a:buNone/>
            </a:pPr>
            <a:r>
              <a:rPr lang="en-US" altLang="fa-IR" sz="2400" b="1" dirty="0" smtClean="0">
                <a:solidFill>
                  <a:srgbClr val="FF0000"/>
                </a:solidFill>
                <a:latin typeface="Tahoma" panose="020B0604030504040204" pitchFamily="34" charset="0"/>
                <a:cs typeface="B Titr" panose="00000700000000000000" pitchFamily="2" charset="-78"/>
              </a:rPr>
              <a:t>@</a:t>
            </a:r>
            <a:r>
              <a:rPr lang="en-US" altLang="fa-IR" sz="2400" b="1" dirty="0" err="1" smtClean="0">
                <a:solidFill>
                  <a:srgbClr val="FF0000"/>
                </a:solidFill>
                <a:latin typeface="Tahoma" panose="020B0604030504040204" pitchFamily="34" charset="0"/>
                <a:cs typeface="B Titr" panose="00000700000000000000" pitchFamily="2" charset="-78"/>
              </a:rPr>
              <a:t>PptBank</a:t>
            </a:r>
            <a:r>
              <a:rPr lang="en-US" altLang="fa-IR" sz="2400" b="1" baseline="0" dirty="0" smtClean="0">
                <a:solidFill>
                  <a:srgbClr val="FF0000"/>
                </a:solidFill>
                <a:latin typeface="Tahoma" panose="020B0604030504040204" pitchFamily="34" charset="0"/>
                <a:cs typeface="B Titr" panose="00000700000000000000" pitchFamily="2" charset="-78"/>
              </a:rPr>
              <a:t> </a:t>
            </a:r>
            <a:r>
              <a:rPr lang="fa-IR" altLang="fa-IR" sz="2400" b="1" dirty="0" smtClean="0">
                <a:solidFill>
                  <a:srgbClr val="FF0000"/>
                </a:solidFill>
                <a:latin typeface="Tahoma" panose="020B0604030504040204" pitchFamily="34" charset="0"/>
                <a:cs typeface="B Titr" panose="00000700000000000000" pitchFamily="2" charset="-78"/>
              </a:rPr>
              <a:t> کانال بانک پاور پوینت</a:t>
            </a:r>
            <a:endParaRPr lang="en-US" altLang="fa-IR" sz="2400" b="1" dirty="0">
              <a:solidFill>
                <a:srgbClr val="FF0000"/>
              </a:solidFill>
              <a:latin typeface="Tahoma" panose="020B0604030504040204" pitchFamily="34" charset="0"/>
              <a:cs typeface="B Titr" panose="00000700000000000000" pitchFamily="2" charset="-78"/>
            </a:endParaRPr>
          </a:p>
        </p:txBody>
      </p:sp>
    </p:spTree>
    <p:extLst>
      <p:ext uri="{BB962C8B-B14F-4D97-AF65-F5344CB8AC3E}">
        <p14:creationId xmlns:p14="http://schemas.microsoft.com/office/powerpoint/2010/main" val="39445554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4.gif"/><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slide" Target="slide24.xml"/><Relationship Id="rId7" Type="http://schemas.openxmlformats.org/officeDocument/2006/relationships/image" Target="../media/image9.jpg"/><Relationship Id="rId2" Type="http://schemas.openxmlformats.org/officeDocument/2006/relationships/image" Target="../media/image4.gif"/><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 Id="rId9" Type="http://schemas.openxmlformats.org/officeDocument/2006/relationships/image" Target="../media/image11.jpg"/></Relationships>
</file>

<file path=ppt/slides/_rels/slide24.xml.rels><?xml version="1.0" encoding="UTF-8" standalone="yes"?>
<Relationships xmlns="http://schemas.openxmlformats.org/package/2006/relationships"><Relationship Id="rId8" Type="http://schemas.openxmlformats.org/officeDocument/2006/relationships/slide" Target="slide25.xml"/><Relationship Id="rId3" Type="http://schemas.openxmlformats.org/officeDocument/2006/relationships/diagramLayout" Target="../diagrams/layout1.xml"/><Relationship Id="rId7" Type="http://schemas.openxmlformats.org/officeDocument/2006/relationships/image" Target="../media/image4.gif"/><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4.gif"/><Relationship Id="rId1" Type="http://schemas.openxmlformats.org/officeDocument/2006/relationships/slideLayout" Target="../slideLayouts/slideLayout2.xml"/><Relationship Id="rId6" Type="http://schemas.openxmlformats.org/officeDocument/2006/relationships/slide" Target="slide33.xml"/><Relationship Id="rId5" Type="http://schemas.openxmlformats.org/officeDocument/2006/relationships/slide" Target="slide22.xml"/><Relationship Id="rId4" Type="http://schemas.openxmlformats.org/officeDocument/2006/relationships/slide" Target="slide9.xml"/></Relationships>
</file>

<file path=ppt/slides/_rels/slide30.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4.gif"/><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image" Target="../media/image13.png"/><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image" Target="../media/image4.gif"/><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 Id="rId14" Type="http://schemas.openxmlformats.org/officeDocument/2006/relationships/image" Target="../media/image14.png"/></Relationships>
</file>

<file path=ppt/slides/_rels/slide59.xml.rels><?xml version="1.0" encoding="UTF-8" standalone="yes"?>
<Relationships xmlns="http://schemas.openxmlformats.org/package/2006/relationships"><Relationship Id="rId8" Type="http://schemas.openxmlformats.org/officeDocument/2006/relationships/diagramData" Target="../diagrams/data5.xml"/><Relationship Id="rId13" Type="http://schemas.openxmlformats.org/officeDocument/2006/relationships/diagramData" Target="../diagrams/data6.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17" Type="http://schemas.microsoft.com/office/2007/relationships/diagramDrawing" Target="../diagrams/drawing6.xml"/><Relationship Id="rId2" Type="http://schemas.openxmlformats.org/officeDocument/2006/relationships/image" Target="../media/image4.gif"/><Relationship Id="rId16" Type="http://schemas.openxmlformats.org/officeDocument/2006/relationships/diagramColors" Target="../diagrams/colors6.xml"/><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5" Type="http://schemas.openxmlformats.org/officeDocument/2006/relationships/diagramQuickStyle" Target="../diagrams/quickStyle6.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 Id="rId14" Type="http://schemas.openxmlformats.org/officeDocument/2006/relationships/diagramLayout" Target="../diagrams/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diagramData" Target="../diagrams/data8.xml"/><Relationship Id="rId3" Type="http://schemas.openxmlformats.org/officeDocument/2006/relationships/diagramData" Target="../diagrams/data7.xml"/><Relationship Id="rId7" Type="http://schemas.microsoft.com/office/2007/relationships/diagramDrawing" Target="../diagrams/drawing7.xml"/><Relationship Id="rId12" Type="http://schemas.microsoft.com/office/2007/relationships/diagramDrawing" Target="../diagrams/drawing8.xml"/><Relationship Id="rId2" Type="http://schemas.openxmlformats.org/officeDocument/2006/relationships/image" Target="../media/image4.gif"/><Relationship Id="rId1" Type="http://schemas.openxmlformats.org/officeDocument/2006/relationships/slideLayout" Target="../slideLayouts/slideLayout2.xml"/><Relationship Id="rId6" Type="http://schemas.openxmlformats.org/officeDocument/2006/relationships/diagramColors" Target="../diagrams/colors7.xml"/><Relationship Id="rId11" Type="http://schemas.openxmlformats.org/officeDocument/2006/relationships/diagramColors" Target="../diagrams/colors8.xml"/><Relationship Id="rId5" Type="http://schemas.openxmlformats.org/officeDocument/2006/relationships/diagramQuickStyle" Target="../diagrams/quickStyle7.xml"/><Relationship Id="rId10" Type="http://schemas.openxmlformats.org/officeDocument/2006/relationships/diagramQuickStyle" Target="../diagrams/quickStyle8.xml"/><Relationship Id="rId4" Type="http://schemas.openxmlformats.org/officeDocument/2006/relationships/diagramLayout" Target="../diagrams/layout7.xml"/><Relationship Id="rId9" Type="http://schemas.openxmlformats.org/officeDocument/2006/relationships/diagramLayout" Target="../diagrams/layout8.xml"/></Relationships>
</file>

<file path=ppt/slides/_rels/slide61.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8" Type="http://schemas.openxmlformats.org/officeDocument/2006/relationships/diagramData" Target="../diagrams/data10.xml"/><Relationship Id="rId3" Type="http://schemas.openxmlformats.org/officeDocument/2006/relationships/diagramData" Target="../diagrams/data9.xml"/><Relationship Id="rId7" Type="http://schemas.microsoft.com/office/2007/relationships/diagramDrawing" Target="../diagrams/drawing9.xml"/><Relationship Id="rId12" Type="http://schemas.microsoft.com/office/2007/relationships/diagramDrawing" Target="../diagrams/drawing10.xml"/><Relationship Id="rId2" Type="http://schemas.openxmlformats.org/officeDocument/2006/relationships/image" Target="../media/image4.gif"/><Relationship Id="rId1" Type="http://schemas.openxmlformats.org/officeDocument/2006/relationships/slideLayout" Target="../slideLayouts/slideLayout2.xml"/><Relationship Id="rId6" Type="http://schemas.openxmlformats.org/officeDocument/2006/relationships/diagramColors" Target="../diagrams/colors9.xml"/><Relationship Id="rId11" Type="http://schemas.openxmlformats.org/officeDocument/2006/relationships/diagramColors" Target="../diagrams/colors10.xml"/><Relationship Id="rId5" Type="http://schemas.openxmlformats.org/officeDocument/2006/relationships/diagramQuickStyle" Target="../diagrams/quickStyle9.xml"/><Relationship Id="rId10" Type="http://schemas.openxmlformats.org/officeDocument/2006/relationships/diagramQuickStyle" Target="../diagrams/quickStyle10.xml"/><Relationship Id="rId4" Type="http://schemas.openxmlformats.org/officeDocument/2006/relationships/diagramLayout" Target="../diagrams/layout9.xml"/><Relationship Id="rId9" Type="http://schemas.openxmlformats.org/officeDocument/2006/relationships/diagramLayout" Target="../diagrams/layout10.xml"/></Relationships>
</file>

<file path=ppt/slides/_rels/slide63.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4.gif"/><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6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8" Type="http://schemas.openxmlformats.org/officeDocument/2006/relationships/diagramData" Target="../diagrams/data13.xml"/><Relationship Id="rId3" Type="http://schemas.openxmlformats.org/officeDocument/2006/relationships/diagramData" Target="../diagrams/data12.xml"/><Relationship Id="rId7" Type="http://schemas.microsoft.com/office/2007/relationships/diagramDrawing" Target="../diagrams/drawing12.xml"/><Relationship Id="rId12" Type="http://schemas.microsoft.com/office/2007/relationships/diagramDrawing" Target="../diagrams/drawing13.xml"/><Relationship Id="rId2" Type="http://schemas.openxmlformats.org/officeDocument/2006/relationships/image" Target="../media/image4.gif"/><Relationship Id="rId1" Type="http://schemas.openxmlformats.org/officeDocument/2006/relationships/slideLayout" Target="../slideLayouts/slideLayout2.xml"/><Relationship Id="rId6" Type="http://schemas.openxmlformats.org/officeDocument/2006/relationships/diagramColors" Target="../diagrams/colors12.xml"/><Relationship Id="rId11" Type="http://schemas.openxmlformats.org/officeDocument/2006/relationships/diagramColors" Target="../diagrams/colors13.xml"/><Relationship Id="rId5" Type="http://schemas.openxmlformats.org/officeDocument/2006/relationships/diagramQuickStyle" Target="../diagrams/quickStyle12.xml"/><Relationship Id="rId10" Type="http://schemas.openxmlformats.org/officeDocument/2006/relationships/diagramQuickStyle" Target="../diagrams/quickStyle13.xml"/><Relationship Id="rId4" Type="http://schemas.openxmlformats.org/officeDocument/2006/relationships/diagramLayout" Target="../diagrams/layout12.xml"/><Relationship Id="rId9" Type="http://schemas.openxmlformats.org/officeDocument/2006/relationships/diagramLayout" Target="../diagrams/layout13.xml"/></Relationships>
</file>

<file path=ppt/slides/_rels/slide6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4.gif"/><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BESM05"/>
          <p:cNvPicPr>
            <a:picLocks noChangeAspect="1" noChangeArrowheads="1"/>
          </p:cNvPicPr>
          <p:nvPr/>
        </p:nvPicPr>
        <p:blipFill>
          <a:blip r:embed="rId2">
            <a:clrChange>
              <a:clrFrom>
                <a:srgbClr val="FFFFFF"/>
              </a:clrFrom>
              <a:clrTo>
                <a:srgbClr val="FFFFFF">
                  <a:alpha val="0"/>
                </a:srgbClr>
              </a:clrTo>
            </a:clrChange>
            <a:grayscl/>
          </a:blip>
          <a:srcRect/>
          <a:stretch>
            <a:fillRect/>
          </a:stretch>
        </p:blipFill>
        <p:spPr bwMode="auto">
          <a:xfrm>
            <a:off x="696058" y="533400"/>
            <a:ext cx="7609742" cy="5971434"/>
          </a:xfrm>
          <a:prstGeom prst="rect">
            <a:avLst/>
          </a:prstGeom>
          <a:noFill/>
          <a:ln w="9525">
            <a:noFill/>
            <a:miter lim="800000"/>
            <a:headEnd/>
            <a:tailEnd/>
          </a:ln>
        </p:spPr>
      </p:pic>
    </p:spTree>
    <p:extLst>
      <p:ext uri="{BB962C8B-B14F-4D97-AF65-F5344CB8AC3E}">
        <p14:creationId xmlns:p14="http://schemas.microsoft.com/office/powerpoint/2010/main" val="113147984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3500" fill="hold"/>
                                        <p:tgtEl>
                                          <p:spTgt spid="4"/>
                                        </p:tgtEl>
                                        <p:attrNameLst>
                                          <p:attrName>ppt_w</p:attrName>
                                        </p:attrNameLst>
                                      </p:cBhvr>
                                      <p:tavLst>
                                        <p:tav tm="0">
                                          <p:val>
                                            <p:fltVal val="0"/>
                                          </p:val>
                                        </p:tav>
                                        <p:tav tm="100000">
                                          <p:val>
                                            <p:strVal val="#ppt_w"/>
                                          </p:val>
                                        </p:tav>
                                      </p:tavLst>
                                    </p:anim>
                                    <p:anim calcmode="lin" valueType="num">
                                      <p:cBhvr>
                                        <p:cTn id="8" dur="3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r>
              <a:rPr lang="fa-IR" dirty="0" smtClean="0"/>
              <a:t>ش</a:t>
            </a:r>
            <a:endParaRPr lang="fa-IR" dirty="0"/>
          </a:p>
        </p:txBody>
      </p:sp>
      <p:sp>
        <p:nvSpPr>
          <p:cNvPr id="3" name="Content Placeholder 2"/>
          <p:cNvSpPr>
            <a:spLocks noGrp="1"/>
          </p:cNvSpPr>
          <p:nvPr>
            <p:ph idx="1"/>
          </p:nvPr>
        </p:nvSpPr>
        <p: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endParaRPr lang="fa-IR"/>
          </a:p>
        </p:txBody>
      </p:sp>
      <p:sp>
        <p:nvSpPr>
          <p:cNvPr id="4" name="Rectangle 3"/>
          <p:cNvSpPr/>
          <p:nvPr/>
        </p:nvSpPr>
        <p:spPr>
          <a:xfrm>
            <a:off x="199526" y="263664"/>
            <a:ext cx="8784976" cy="637175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6"/>
          </a:lnRef>
          <a:fillRef idx="2">
            <a:schemeClr val="accent6"/>
          </a:fillRef>
          <a:effectRef idx="1">
            <a:schemeClr val="accent6"/>
          </a:effectRef>
          <a:fontRef idx="minor">
            <a:schemeClr val="dk1"/>
          </a:fontRef>
        </p:style>
        <p:txBody>
          <a:bodyPr rtlCol="1" anchor="ctr"/>
          <a:lstStyle/>
          <a:p>
            <a:pPr algn="just"/>
            <a:r>
              <a:rPr lang="fa-IR" sz="3600" dirty="0" smtClean="0">
                <a:solidFill>
                  <a:srgbClr val="FF0000"/>
                </a:solidFill>
                <a:latin typeface="IranNastaliq" pitchFamily="18" charset="0"/>
                <a:cs typeface="IranNastaliq" pitchFamily="18" charset="0"/>
              </a:rPr>
              <a:t>یمه(</a:t>
            </a:r>
            <a:r>
              <a:rPr lang="en-US" sz="3600" dirty="0">
                <a:solidFill>
                  <a:srgbClr val="FF0000"/>
                </a:solidFill>
                <a:latin typeface="IranNastaliq" pitchFamily="18" charset="0"/>
                <a:cs typeface="+mj-cs"/>
              </a:rPr>
              <a:t>insurance</a:t>
            </a:r>
            <a:r>
              <a:rPr lang="fa-IR" sz="3600" dirty="0">
                <a:solidFill>
                  <a:srgbClr val="FF0000"/>
                </a:solidFill>
                <a:latin typeface="IranNastaliq" pitchFamily="18" charset="0"/>
                <a:cs typeface="+mj-cs"/>
              </a:rPr>
              <a:t>): </a:t>
            </a:r>
            <a:r>
              <a:rPr lang="fa-IR" sz="3600" dirty="0">
                <a:solidFill>
                  <a:srgbClr val="7030A0"/>
                </a:solidFill>
                <a:latin typeface="IranNastaliq" pitchFamily="18" charset="0"/>
                <a:cs typeface="IranNastaliq" pitchFamily="18" charset="0"/>
              </a:rPr>
              <a:t>واژه بیمه از زبان هندی اخذ گردیده است(لغتنامه دهخدا) و بنا به اعتقاد برخی از کلمه هندی بیما گرفته شده است:</a:t>
            </a:r>
          </a:p>
          <a:p>
            <a:pPr algn="just">
              <a:buClr>
                <a:srgbClr val="C00000"/>
              </a:buClr>
              <a:buSzPct val="100000"/>
              <a:buFont typeface="Wingdings" pitchFamily="2" charset="2"/>
              <a:buChar char="Ø"/>
            </a:pPr>
            <a:r>
              <a:rPr lang="fa-IR" sz="3600" dirty="0">
                <a:solidFill>
                  <a:srgbClr val="00B050"/>
                </a:solidFill>
                <a:latin typeface="IranNastaliq" pitchFamily="18" charset="0"/>
                <a:cs typeface="IranNastaliq" pitchFamily="18" charset="0"/>
              </a:rPr>
              <a:t>در اصطلاح حقوقی: </a:t>
            </a:r>
            <a:r>
              <a:rPr lang="fa-IR" sz="3600" dirty="0">
                <a:solidFill>
                  <a:srgbClr val="7030A0"/>
                </a:solidFill>
                <a:latin typeface="IranNastaliq" pitchFamily="18" charset="0"/>
                <a:cs typeface="IranNastaliq" pitchFamily="18" charset="0"/>
              </a:rPr>
              <a:t>بیمه عقدی است که به موجب آن یک طرف تعهد می کند در ازای پرداخت وجه یا وجوهی از طرف دیگر، در صورت وقوع یا بروز حادثه، خسارت وارده بر او را جبران نموده یا وجه معینی بپردازد(ماده 1 قانون بیمه مصوب 1316/02/07)</a:t>
            </a:r>
          </a:p>
          <a:p>
            <a:pPr algn="just">
              <a:buClr>
                <a:srgbClr val="C00000"/>
              </a:buClr>
              <a:buSzPct val="100000"/>
              <a:buFont typeface="Wingdings" pitchFamily="2" charset="2"/>
              <a:buChar char="Ø"/>
            </a:pPr>
            <a:r>
              <a:rPr lang="fa-IR" sz="3600" dirty="0">
                <a:solidFill>
                  <a:srgbClr val="00B050"/>
                </a:solidFill>
                <a:latin typeface="IranNastaliq" pitchFamily="18" charset="0"/>
                <a:cs typeface="IranNastaliq" pitchFamily="18" charset="0"/>
              </a:rPr>
              <a:t>ازلحاظ فنی</a:t>
            </a:r>
            <a:r>
              <a:rPr lang="fa-IR" sz="3600" dirty="0">
                <a:solidFill>
                  <a:srgbClr val="7030A0"/>
                </a:solidFill>
                <a:latin typeface="IranNastaliq" pitchFamily="18" charset="0"/>
                <a:cs typeface="IranNastaliq" pitchFamily="18" charset="0"/>
              </a:rPr>
              <a:t>: بیمه عملی است که به موجب آن یک طرف(بیمه گر) با قبول مجموعه خطرات و با رعایت قوانین آماری، حساب احتمالات و قواعد ریاضی، در ازای دریافت وجهی(حق بیمه) از طرف دیگر(بیمه گذار) تعهد می کند در صورت تحقق خطر معین، خسارت وارده به او یا شخص دیگر را جبران کند و یا وجهی را بپردازد و یا خدمتی را انجام دهد.</a:t>
            </a:r>
            <a:endParaRPr lang="en-US" sz="3600" dirty="0">
              <a:solidFill>
                <a:srgbClr val="7030A0"/>
              </a:solidFill>
              <a:latin typeface="IranNastaliq" pitchFamily="18" charset="0"/>
              <a:cs typeface="IranNastaliq" pitchFamily="18" charset="0"/>
            </a:endParaRPr>
          </a:p>
        </p:txBody>
      </p:sp>
      <p:pic>
        <p:nvPicPr>
          <p:cNvPr id="5" name="Picture 2" descr="E:\تصاویر\5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651994" y="5160208"/>
            <a:ext cx="2351900" cy="1475206"/>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6" name="Pentagon 5"/>
          <p:cNvSpPr/>
          <p:nvPr/>
        </p:nvSpPr>
        <p:spPr>
          <a:xfrm>
            <a:off x="431540" y="279045"/>
            <a:ext cx="1673344" cy="700656"/>
          </a:xfrm>
          <a:prstGeom prst="homePlate">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1">
            <a:schemeClr val="accent1"/>
          </a:lnRef>
          <a:fillRef idx="2">
            <a:schemeClr val="accent1"/>
          </a:fillRef>
          <a:effectRef idx="1">
            <a:schemeClr val="accent1"/>
          </a:effectRef>
          <a:fontRef idx="minor">
            <a:schemeClr val="dk1"/>
          </a:fontRef>
        </p:style>
        <p:txBody>
          <a:bodyPr rtlCol="1" anchor="ctr"/>
          <a:lstStyle/>
          <a:p>
            <a:pPr algn="ctr"/>
            <a:r>
              <a:rPr lang="fa-IR" sz="4000" b="1" dirty="0" smtClean="0">
                <a:solidFill>
                  <a:srgbClr val="FF0000"/>
                </a:solidFill>
                <a:latin typeface="IranNastaliq" pitchFamily="18" charset="0"/>
                <a:cs typeface="IranNastaliq" pitchFamily="18" charset="0"/>
              </a:rPr>
              <a:t>بیمه</a:t>
            </a:r>
            <a:endParaRPr lang="fa-IR" sz="2800" b="1" dirty="0">
              <a:solidFill>
                <a:srgbClr val="FF0000"/>
              </a:solidFill>
              <a:latin typeface="IranNastaliq" pitchFamily="18" charset="0"/>
              <a:cs typeface="IranNastaliq" pitchFamily="18" charset="0"/>
            </a:endParaRPr>
          </a:p>
        </p:txBody>
      </p:sp>
      <p:sp>
        <p:nvSpPr>
          <p:cNvPr id="7" name="Cloud Callout 6"/>
          <p:cNvSpPr/>
          <p:nvPr/>
        </p:nvSpPr>
        <p:spPr>
          <a:xfrm>
            <a:off x="431540" y="5733256"/>
            <a:ext cx="3204356" cy="902158"/>
          </a:xfrm>
          <a:prstGeom prst="cloudCallout">
            <a:avLst/>
          </a:prstGeom>
          <a:ln/>
        </p:spPr>
        <p:style>
          <a:lnRef idx="0">
            <a:schemeClr val="accent6"/>
          </a:lnRef>
          <a:fillRef idx="3">
            <a:schemeClr val="accent6"/>
          </a:fillRef>
          <a:effectRef idx="3">
            <a:schemeClr val="accent6"/>
          </a:effectRef>
          <a:fontRef idx="minor">
            <a:schemeClr val="lt1"/>
          </a:fontRef>
        </p:style>
        <p:txBody>
          <a:bodyPr rtlCol="1" anchor="ctr"/>
          <a:lstStyle/>
          <a:p>
            <a:pPr algn="ctr"/>
            <a:r>
              <a:rPr lang="fa-IR" sz="2800" b="1" dirty="0" smtClean="0">
                <a:solidFill>
                  <a:srgbClr val="FFFF00"/>
                </a:solidFill>
                <a:latin typeface="IranNastaliq" pitchFamily="18" charset="0"/>
                <a:cs typeface="IranNastaliq" pitchFamily="18" charset="0"/>
              </a:rPr>
              <a:t>بیمه از واژه بیم (ترس) گرفته شده</a:t>
            </a:r>
            <a:endParaRPr lang="fa-IR" sz="2800" b="1" dirty="0">
              <a:solidFill>
                <a:srgbClr val="FFFF00"/>
              </a:solidFill>
              <a:latin typeface="IranNastaliq" pitchFamily="18" charset="0"/>
              <a:cs typeface="IranNastaliq" pitchFamily="18" charset="0"/>
            </a:endParaRPr>
          </a:p>
        </p:txBody>
      </p:sp>
    </p:spTree>
    <p:extLst>
      <p:ext uri="{BB962C8B-B14F-4D97-AF65-F5344CB8AC3E}">
        <p14:creationId xmlns:p14="http://schemas.microsoft.com/office/powerpoint/2010/main" val="408927839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2000"/>
                                        <p:tgtEl>
                                          <p:spTgt spid="6"/>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circle(in)">
                                      <p:cBhvr>
                                        <p:cTn id="16" dur="2000"/>
                                        <p:tgtEl>
                                          <p:spTgt spid="2"/>
                                        </p:tgtEl>
                                      </p:cBhvr>
                                    </p:animEffect>
                                  </p:childTnLst>
                                </p:cTn>
                              </p:par>
                              <p:par>
                                <p:cTn id="17" presetID="6" presetClass="entr" presetSubtype="16" fill="hold" grpId="0" nodeType="withEffect" nodePh="1">
                                  <p:stCondLst>
                                    <p:cond delay="0"/>
                                  </p:stCondLst>
                                  <p:endCondLst>
                                    <p:cond evt="begin" delay="0">
                                      <p:tn val="17"/>
                                    </p:cond>
                                  </p:end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circle(in)">
                                      <p:cBhvr>
                                        <p:cTn id="19" dur="2000"/>
                                        <p:tgtEl>
                                          <p:spTgt spid="3">
                                            <p:txEl>
                                              <p:pRg st="0" end="0"/>
                                            </p:txEl>
                                          </p:spTgt>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ircle(in)">
                                      <p:cBhvr>
                                        <p:cTn id="2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animBg="1"/>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sp>
        <p:nvSpPr>
          <p:cNvPr id="4" name="Rectangle 3"/>
          <p:cNvSpPr/>
          <p:nvPr/>
        </p:nvSpPr>
        <p:spPr>
          <a:xfrm>
            <a:off x="117512" y="338376"/>
            <a:ext cx="8784976" cy="6371750"/>
          </a:xfrm>
          <a:prstGeom prst="rect">
            <a:avLst/>
          </a:prstGeom>
        </p:spPr>
        <p:style>
          <a:lnRef idx="1">
            <a:schemeClr val="accent6"/>
          </a:lnRef>
          <a:fillRef idx="2">
            <a:schemeClr val="accent6"/>
          </a:fillRef>
          <a:effectRef idx="1">
            <a:schemeClr val="accent6"/>
          </a:effectRef>
          <a:fontRef idx="minor">
            <a:schemeClr val="dk1"/>
          </a:fontRef>
        </p:style>
        <p:txBody>
          <a:bodyPr rtlCol="1" anchor="ctr"/>
          <a:lstStyle/>
          <a:p>
            <a:pPr algn="just"/>
            <a:endParaRPr lang="fa-IR" sz="4000" i="1" dirty="0" smtClean="0">
              <a:solidFill>
                <a:schemeClr val="accent2"/>
              </a:solidFill>
              <a:latin typeface="IranNastaliq" pitchFamily="18" charset="0"/>
              <a:cs typeface="IranNastaliq" pitchFamily="18" charset="0"/>
            </a:endParaRPr>
          </a:p>
          <a:p>
            <a:pPr algn="just"/>
            <a:endParaRPr lang="fa-IR" sz="4000" i="1" dirty="0">
              <a:solidFill>
                <a:schemeClr val="accent2"/>
              </a:solidFill>
              <a:latin typeface="IranNastaliq" pitchFamily="18" charset="0"/>
              <a:cs typeface="IranNastaliq" pitchFamily="18" charset="0"/>
            </a:endParaRPr>
          </a:p>
          <a:p>
            <a:pPr algn="just"/>
            <a:endParaRPr lang="fa-IR" sz="4000" i="1" dirty="0" smtClean="0">
              <a:solidFill>
                <a:schemeClr val="accent2"/>
              </a:solidFill>
              <a:latin typeface="IranNastaliq" pitchFamily="18" charset="0"/>
              <a:cs typeface="IranNastaliq" pitchFamily="18" charset="0"/>
            </a:endParaRPr>
          </a:p>
          <a:p>
            <a:pPr algn="ctr"/>
            <a:endParaRPr lang="fa-IR" sz="4000" i="1" dirty="0" smtClean="0">
              <a:solidFill>
                <a:schemeClr val="accent2"/>
              </a:solidFill>
              <a:latin typeface="IranNastaliq" pitchFamily="18" charset="0"/>
              <a:cs typeface="IranNastaliq" pitchFamily="18" charset="0"/>
            </a:endParaRPr>
          </a:p>
          <a:p>
            <a:pPr algn="ctr"/>
            <a:r>
              <a:rPr lang="fa-IR" sz="4000" i="1" dirty="0">
                <a:solidFill>
                  <a:schemeClr val="accent2"/>
                </a:solidFill>
                <a:latin typeface="IranNastaliq" pitchFamily="18" charset="0"/>
                <a:cs typeface="IranNastaliq" pitchFamily="18" charset="0"/>
              </a:rPr>
              <a:t>ب</a:t>
            </a:r>
            <a:r>
              <a:rPr lang="fa-IR" sz="4000" i="1" dirty="0" smtClean="0">
                <a:solidFill>
                  <a:schemeClr val="accent2"/>
                </a:solidFill>
                <a:latin typeface="IranNastaliq" pitchFamily="18" charset="0"/>
                <a:cs typeface="IranNastaliq" pitchFamily="18" charset="0"/>
              </a:rPr>
              <a:t>یمه </a:t>
            </a:r>
            <a:r>
              <a:rPr lang="fa-IR" sz="4000" i="1" dirty="0">
                <a:solidFill>
                  <a:schemeClr val="accent2"/>
                </a:solidFill>
                <a:latin typeface="IranNastaliq" pitchFamily="18" charset="0"/>
                <a:cs typeface="IranNastaliq" pitchFamily="18" charset="0"/>
              </a:rPr>
              <a:t>گر(</a:t>
            </a:r>
            <a:r>
              <a:rPr lang="en-US" sz="2000" i="1" dirty="0">
                <a:solidFill>
                  <a:schemeClr val="accent2"/>
                </a:solidFill>
                <a:latin typeface="IranNastaliq" pitchFamily="18" charset="0"/>
                <a:cs typeface="IranNastaliq" pitchFamily="18" charset="0"/>
              </a:rPr>
              <a:t>insurer/underwriter</a:t>
            </a:r>
            <a:r>
              <a:rPr lang="fa-IR" sz="2000" i="1" dirty="0">
                <a:solidFill>
                  <a:schemeClr val="accent2"/>
                </a:solidFill>
                <a:latin typeface="IranNastaliq" pitchFamily="18" charset="0"/>
                <a:cs typeface="IranNastaliq" pitchFamily="18" charset="0"/>
              </a:rPr>
              <a:t>): </a:t>
            </a:r>
            <a:r>
              <a:rPr lang="fa-IR" sz="4000" dirty="0">
                <a:solidFill>
                  <a:srgbClr val="7030A0"/>
                </a:solidFill>
                <a:latin typeface="IranNastaliq" pitchFamily="18" charset="0"/>
                <a:cs typeface="IranNastaliq" pitchFamily="18" charset="0"/>
              </a:rPr>
              <a:t>شخصی است حقوقی که طبق قانون و مقررات کشور و ضوابط فنی تاسیس گردیده و نسبت به عملیات بیمه گری یعنی ارزیابی و قبول ریسک، تعهد جبران خسارت و پرداخت </a:t>
            </a:r>
            <a:r>
              <a:rPr lang="fa-IR" sz="4000" dirty="0" smtClean="0">
                <a:solidFill>
                  <a:srgbClr val="7030A0"/>
                </a:solidFill>
                <a:latin typeface="IranNastaliq" pitchFamily="18" charset="0"/>
                <a:cs typeface="IranNastaliq" pitchFamily="18" charset="0"/>
              </a:rPr>
              <a:t>غرامت </a:t>
            </a:r>
            <a:r>
              <a:rPr lang="fa-IR" sz="4000" dirty="0">
                <a:solidFill>
                  <a:srgbClr val="7030A0"/>
                </a:solidFill>
                <a:latin typeface="IranNastaliq" pitchFamily="18" charset="0"/>
                <a:cs typeface="IranNastaliq" pitchFamily="18" charset="0"/>
              </a:rPr>
              <a:t>مطابق با قراردادهای بیمه اشتغال می ورزد.</a:t>
            </a:r>
          </a:p>
        </p:txBody>
      </p:sp>
      <p:pic>
        <p:nvPicPr>
          <p:cNvPr id="5" name="Picture 2" descr="E:\تصاویر\5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616263" y="5157192"/>
            <a:ext cx="2351900" cy="147520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74375" y="1268760"/>
            <a:ext cx="8620946" cy="2123658"/>
          </a:xfrm>
          <a:prstGeom prst="rect">
            <a:avLst/>
          </a:prstGeom>
        </p:spPr>
        <p:txBody>
          <a:bodyPr wrap="square">
            <a:spAutoFit/>
          </a:bodyPr>
          <a:lstStyle/>
          <a:p>
            <a:pPr algn="just"/>
            <a:r>
              <a:rPr lang="fa-IR" sz="4400" i="1" dirty="0">
                <a:solidFill>
                  <a:schemeClr val="accent2"/>
                </a:solidFill>
                <a:latin typeface="IranNastaliq" pitchFamily="18" charset="0"/>
                <a:cs typeface="IranNastaliq" pitchFamily="18" charset="0"/>
              </a:rPr>
              <a:t>قرارداد بیمه</a:t>
            </a:r>
            <a:r>
              <a:rPr lang="fa-IR" sz="4400" i="1" dirty="0">
                <a:solidFill>
                  <a:srgbClr val="7030A0"/>
                </a:solidFill>
                <a:latin typeface="IranNastaliq" pitchFamily="18" charset="0"/>
                <a:cs typeface="IranNastaliq" pitchFamily="18" charset="0"/>
              </a:rPr>
              <a:t>: </a:t>
            </a:r>
            <a:r>
              <a:rPr lang="fa-IR" sz="4400" dirty="0">
                <a:solidFill>
                  <a:srgbClr val="7030A0"/>
                </a:solidFill>
                <a:latin typeface="IranNastaliq" pitchFamily="18" charset="0"/>
                <a:cs typeface="IranNastaliq" pitchFamily="18" charset="0"/>
              </a:rPr>
              <a:t>عقدی است که به موجب آن بیمه گر متعهد می شود در ازای دریافت حق بیمه از طرف دیگر(بیمه گذار) در صورت وقوع حادثه، خسارت وارده به او یا شخص ذینفع را جبران کند یا مبلغ معینی به وی یا شخص ذینفع بپردازد(استاندارد ایران)</a:t>
            </a:r>
            <a:endParaRPr lang="en-US" sz="4400" dirty="0">
              <a:solidFill>
                <a:srgbClr val="7030A0"/>
              </a:solidFill>
              <a:latin typeface="IranNastaliq" pitchFamily="18" charset="0"/>
              <a:cs typeface="IranNastaliq" pitchFamily="18" charset="0"/>
            </a:endParaRPr>
          </a:p>
        </p:txBody>
      </p:sp>
      <p:sp>
        <p:nvSpPr>
          <p:cNvPr id="7" name="Pentagon 6"/>
          <p:cNvSpPr/>
          <p:nvPr/>
        </p:nvSpPr>
        <p:spPr>
          <a:xfrm>
            <a:off x="174375" y="338376"/>
            <a:ext cx="1249139" cy="700656"/>
          </a:xfrm>
          <a:prstGeom prst="homePlate">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1">
            <a:schemeClr val="accent5"/>
          </a:lnRef>
          <a:fillRef idx="2">
            <a:schemeClr val="accent5"/>
          </a:fillRef>
          <a:effectRef idx="1">
            <a:schemeClr val="accent5"/>
          </a:effectRef>
          <a:fontRef idx="minor">
            <a:schemeClr val="dk1"/>
          </a:fontRef>
        </p:style>
        <p:txBody>
          <a:bodyPr rtlCol="1" anchor="ctr"/>
          <a:lstStyle/>
          <a:p>
            <a:pPr algn="ctr"/>
            <a:r>
              <a:rPr lang="fa-IR" sz="2800" b="1" dirty="0" smtClean="0">
                <a:solidFill>
                  <a:srgbClr val="FF0000"/>
                </a:solidFill>
                <a:latin typeface="IranNastaliq" pitchFamily="18" charset="0"/>
                <a:cs typeface="IranNastaliq" pitchFamily="18" charset="0"/>
              </a:rPr>
              <a:t>قرارداد بیمه</a:t>
            </a:r>
            <a:endParaRPr lang="fa-IR" sz="2800" b="1" dirty="0">
              <a:solidFill>
                <a:srgbClr val="FF0000"/>
              </a:solidFill>
              <a:latin typeface="IranNastaliq" pitchFamily="18" charset="0"/>
              <a:cs typeface="IranNastaliq" pitchFamily="18" charset="0"/>
            </a:endParaRPr>
          </a:p>
        </p:txBody>
      </p:sp>
      <p:sp>
        <p:nvSpPr>
          <p:cNvPr id="8" name="Pentagon 7"/>
          <p:cNvSpPr/>
          <p:nvPr/>
        </p:nvSpPr>
        <p:spPr>
          <a:xfrm>
            <a:off x="179310" y="2823595"/>
            <a:ext cx="1249139" cy="700656"/>
          </a:xfrm>
          <a:prstGeom prst="homePlate">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1">
            <a:schemeClr val="accent5"/>
          </a:lnRef>
          <a:fillRef idx="2">
            <a:schemeClr val="accent5"/>
          </a:fillRef>
          <a:effectRef idx="1">
            <a:schemeClr val="accent5"/>
          </a:effectRef>
          <a:fontRef idx="minor">
            <a:schemeClr val="dk1"/>
          </a:fontRef>
        </p:style>
        <p:txBody>
          <a:bodyPr rtlCol="1" anchor="ctr"/>
          <a:lstStyle/>
          <a:p>
            <a:pPr algn="ctr"/>
            <a:r>
              <a:rPr lang="fa-IR" sz="2800" b="1" dirty="0" smtClean="0">
                <a:solidFill>
                  <a:srgbClr val="FF0000"/>
                </a:solidFill>
                <a:latin typeface="IranNastaliq" pitchFamily="18" charset="0"/>
                <a:cs typeface="IranNastaliq" pitchFamily="18" charset="0"/>
              </a:rPr>
              <a:t> بیمه گر</a:t>
            </a:r>
            <a:endParaRPr lang="fa-IR" sz="2800" b="1" dirty="0">
              <a:solidFill>
                <a:srgbClr val="FF0000"/>
              </a:solidFill>
              <a:latin typeface="IranNastaliq" pitchFamily="18" charset="0"/>
              <a:cs typeface="IranNastaliq" pitchFamily="18" charset="0"/>
            </a:endParaRPr>
          </a:p>
        </p:txBody>
      </p:sp>
    </p:spTree>
    <p:extLst>
      <p:ext uri="{BB962C8B-B14F-4D97-AF65-F5344CB8AC3E}">
        <p14:creationId xmlns:p14="http://schemas.microsoft.com/office/powerpoint/2010/main" val="211219985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ircle(in)">
                                      <p:cBhvr>
                                        <p:cTn id="13" dur="2000"/>
                                        <p:tgtEl>
                                          <p:spTgt spid="7"/>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circle(in)">
                                      <p:cBhvr>
                                        <p:cTn id="16" dur="2000"/>
                                        <p:tgtEl>
                                          <p:spTgt spid="8"/>
                                        </p:tgtEl>
                                      </p:cBhvr>
                                    </p:animEffect>
                                  </p:childTnLst>
                                </p:cTn>
                              </p:par>
                              <p:par>
                                <p:cTn id="17" presetID="6" presetClass="entr" presetSubtype="16" fill="hold" grpId="0" nodeType="withEffect" nodePh="1">
                                  <p:stCondLst>
                                    <p:cond delay="0"/>
                                  </p:stCondLst>
                                  <p:endCondLst>
                                    <p:cond evt="begin" delay="0">
                                      <p:tn val="17"/>
                                    </p:cond>
                                  </p:endCondLst>
                                  <p:childTnLst>
                                    <p:set>
                                      <p:cBhvr>
                                        <p:cTn id="18" dur="1" fill="hold">
                                          <p:stCondLst>
                                            <p:cond delay="0"/>
                                          </p:stCondLst>
                                        </p:cTn>
                                        <p:tgtEl>
                                          <p:spTgt spid="2"/>
                                        </p:tgtEl>
                                        <p:attrNameLst>
                                          <p:attrName>style.visibility</p:attrName>
                                        </p:attrNameLst>
                                      </p:cBhvr>
                                      <p:to>
                                        <p:strVal val="visible"/>
                                      </p:to>
                                    </p:set>
                                    <p:animEffect transition="in" filter="circle(in)">
                                      <p:cBhvr>
                                        <p:cTn id="19" dur="2000"/>
                                        <p:tgtEl>
                                          <p:spTgt spid="2"/>
                                        </p:tgtEl>
                                      </p:cBhvr>
                                    </p:animEffect>
                                  </p:childTnLst>
                                </p:cTn>
                              </p:par>
                              <p:par>
                                <p:cTn id="20" presetID="6" presetClass="entr" presetSubtype="16" fill="hold" grpId="0" nodeType="withEffect" nodePh="1">
                                  <p:stCondLst>
                                    <p:cond delay="0"/>
                                  </p:stCondLst>
                                  <p:endCondLst>
                                    <p:cond evt="begin" delay="0">
                                      <p:tn val="20"/>
                                    </p:cond>
                                  </p:end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circle(in)">
                                      <p:cBhvr>
                                        <p:cTn id="22" dur="2000"/>
                                        <p:tgtEl>
                                          <p:spTgt spid="3">
                                            <p:txEl>
                                              <p:pRg st="0" end="0"/>
                                            </p:txEl>
                                          </p:spTgt>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circle(in)">
                                      <p:cBhvr>
                                        <p:cTn id="2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animBg="1"/>
      <p:bldP spid="6" grpId="0"/>
      <p:bldP spid="7"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sp>
        <p:nvSpPr>
          <p:cNvPr id="4" name="Rectangle 3"/>
          <p:cNvSpPr/>
          <p:nvPr/>
        </p:nvSpPr>
        <p:spPr>
          <a:xfrm>
            <a:off x="216646" y="263664"/>
            <a:ext cx="8784976" cy="6371750"/>
          </a:xfrm>
          <a:prstGeom prst="rect">
            <a:avLst/>
          </a:prstGeom>
        </p:spPr>
        <p:style>
          <a:lnRef idx="1">
            <a:schemeClr val="accent6"/>
          </a:lnRef>
          <a:fillRef idx="2">
            <a:schemeClr val="accent6"/>
          </a:fillRef>
          <a:effectRef idx="1">
            <a:schemeClr val="accent6"/>
          </a:effectRef>
          <a:fontRef idx="minor">
            <a:schemeClr val="dk1"/>
          </a:fontRef>
        </p:style>
        <p:txBody>
          <a:bodyPr rtlCol="1" anchor="ctr"/>
          <a:lstStyle/>
          <a:p>
            <a:pPr algn="just"/>
            <a:r>
              <a:rPr lang="fa-IR" sz="3600" i="1" dirty="0" smtClean="0">
                <a:solidFill>
                  <a:srgbClr val="FF0000"/>
                </a:solidFill>
                <a:latin typeface="IranNastaliq" pitchFamily="18" charset="0"/>
                <a:cs typeface="IranNastaliq" pitchFamily="18" charset="0"/>
              </a:rPr>
              <a:t>بیمه </a:t>
            </a:r>
            <a:r>
              <a:rPr lang="fa-IR" sz="3600" i="1" dirty="0">
                <a:solidFill>
                  <a:srgbClr val="FF0000"/>
                </a:solidFill>
                <a:latin typeface="IranNastaliq" pitchFamily="18" charset="0"/>
                <a:cs typeface="IranNastaliq" pitchFamily="18" charset="0"/>
              </a:rPr>
              <a:t>گذار(</a:t>
            </a:r>
            <a:r>
              <a:rPr lang="en-US" sz="2400" i="1" dirty="0">
                <a:solidFill>
                  <a:srgbClr val="FF0000"/>
                </a:solidFill>
                <a:latin typeface="IranNastaliq" pitchFamily="18" charset="0"/>
                <a:cs typeface="IranNastaliq" pitchFamily="18" charset="0"/>
              </a:rPr>
              <a:t>policyholder</a:t>
            </a:r>
            <a:r>
              <a:rPr lang="fa-IR" sz="3600" i="1" dirty="0">
                <a:solidFill>
                  <a:srgbClr val="FF0000"/>
                </a:solidFill>
                <a:latin typeface="IranNastaliq" pitchFamily="18" charset="0"/>
                <a:cs typeface="IranNastaliq" pitchFamily="18" charset="0"/>
              </a:rPr>
              <a:t>): </a:t>
            </a:r>
            <a:r>
              <a:rPr lang="fa-IR" sz="3600" dirty="0">
                <a:solidFill>
                  <a:srgbClr val="7030A0"/>
                </a:solidFill>
                <a:latin typeface="IranNastaliq" pitchFamily="18" charset="0"/>
                <a:cs typeface="IranNastaliq" pitchFamily="18" charset="0"/>
              </a:rPr>
              <a:t>بیمه گذار شخصی است حقیقی و یا حقوقی که تقاضا وپیشنهاد بیمه را تکمیل نموده و متعهد به پرداخت حق بیمه می باشد و با شرکت بیمه قرارداد بیمه را منعقد می کند</a:t>
            </a:r>
            <a:r>
              <a:rPr lang="fa-IR" sz="3600" dirty="0" smtClean="0">
                <a:solidFill>
                  <a:srgbClr val="7030A0"/>
                </a:solidFill>
                <a:latin typeface="IranNastaliq" pitchFamily="18" charset="0"/>
                <a:cs typeface="IranNastaliq" pitchFamily="18" charset="0"/>
              </a:rPr>
              <a:t>.</a:t>
            </a:r>
          </a:p>
          <a:p>
            <a:pPr algn="just"/>
            <a:endParaRPr lang="fa-IR" sz="3600" dirty="0">
              <a:solidFill>
                <a:srgbClr val="7030A0"/>
              </a:solidFill>
              <a:latin typeface="IranNastaliq" pitchFamily="18" charset="0"/>
              <a:cs typeface="IranNastaliq" pitchFamily="18" charset="0"/>
            </a:endParaRPr>
          </a:p>
          <a:p>
            <a:pPr algn="just"/>
            <a:endParaRPr lang="fa-IR" sz="3600" dirty="0" smtClean="0">
              <a:solidFill>
                <a:srgbClr val="7030A0"/>
              </a:solidFill>
              <a:latin typeface="IranNastaliq" pitchFamily="18" charset="0"/>
              <a:cs typeface="IranNastaliq" pitchFamily="18" charset="0"/>
            </a:endParaRPr>
          </a:p>
          <a:p>
            <a:pPr algn="just"/>
            <a:endParaRPr lang="fa-IR" sz="3600" dirty="0">
              <a:solidFill>
                <a:srgbClr val="7030A0"/>
              </a:solidFill>
              <a:latin typeface="IranNastaliq" pitchFamily="18" charset="0"/>
              <a:cs typeface="IranNastaliq" pitchFamily="18" charset="0"/>
            </a:endParaRPr>
          </a:p>
          <a:p>
            <a:pPr algn="ctr"/>
            <a:r>
              <a:rPr lang="fa-IR" sz="3600" i="1" dirty="0" smtClean="0">
                <a:solidFill>
                  <a:srgbClr val="FF0000"/>
                </a:solidFill>
                <a:latin typeface="IranNastaliq" pitchFamily="18" charset="0"/>
                <a:cs typeface="IranNastaliq" pitchFamily="18" charset="0"/>
              </a:rPr>
              <a:t>بیمه </a:t>
            </a:r>
            <a:r>
              <a:rPr lang="fa-IR" sz="3600" i="1" dirty="0">
                <a:solidFill>
                  <a:srgbClr val="FF0000"/>
                </a:solidFill>
                <a:latin typeface="IranNastaliq" pitchFamily="18" charset="0"/>
                <a:cs typeface="IranNastaliq" pitchFamily="18" charset="0"/>
              </a:rPr>
              <a:t>شده(</a:t>
            </a:r>
            <a:r>
              <a:rPr lang="en-US" sz="2800" i="1" dirty="0">
                <a:solidFill>
                  <a:srgbClr val="FF0000"/>
                </a:solidFill>
                <a:latin typeface="IranNastaliq" pitchFamily="18" charset="0"/>
                <a:cs typeface="IranNastaliq" pitchFamily="18" charset="0"/>
              </a:rPr>
              <a:t>insured</a:t>
            </a:r>
            <a:r>
              <a:rPr lang="fa-IR" sz="3600" i="1" dirty="0">
                <a:solidFill>
                  <a:srgbClr val="FF0000"/>
                </a:solidFill>
                <a:latin typeface="IranNastaliq" pitchFamily="18" charset="0"/>
                <a:cs typeface="IranNastaliq" pitchFamily="18" charset="0"/>
              </a:rPr>
              <a:t>): </a:t>
            </a:r>
            <a:r>
              <a:rPr lang="fa-IR" sz="3600" dirty="0">
                <a:solidFill>
                  <a:srgbClr val="7030A0"/>
                </a:solidFill>
                <a:latin typeface="IranNastaliq" pitchFamily="18" charset="0"/>
                <a:cs typeface="IranNastaliq" pitchFamily="18" charset="0"/>
              </a:rPr>
              <a:t>شخصی است که حیات و سلامت او موضوع قرارداد بیمه است. در بیمه اشخاص گاهی بیمه شده با بیمه گذار یکی هستند(مثلا شخصی که برای خودش بیمه عمر خریداری کرده است) و گاهی نیز بیمه گذار یک شخص و یا یک موسسه است و بیمه شده یا بیمه شدگان کارکنان او </a:t>
            </a:r>
            <a:r>
              <a:rPr lang="fa-IR" sz="3600" dirty="0" smtClean="0">
                <a:solidFill>
                  <a:srgbClr val="7030A0"/>
                </a:solidFill>
                <a:latin typeface="IranNastaliq" pitchFamily="18" charset="0"/>
                <a:cs typeface="IranNastaliq" pitchFamily="18" charset="0"/>
              </a:rPr>
              <a:t>هستند</a:t>
            </a:r>
            <a:endParaRPr lang="fa-IR" sz="3600" dirty="0">
              <a:solidFill>
                <a:srgbClr val="7030A0"/>
              </a:solidFill>
              <a:latin typeface="IranNastaliq" pitchFamily="18" charset="0"/>
              <a:cs typeface="IranNastaliq" pitchFamily="18" charset="0"/>
            </a:endParaRPr>
          </a:p>
        </p:txBody>
      </p:sp>
      <p:pic>
        <p:nvPicPr>
          <p:cNvPr id="5" name="Picture 2" descr="E:\تصاویر\5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792100" y="5160208"/>
            <a:ext cx="2351900" cy="1475206"/>
          </a:xfrm>
          <a:prstGeom prst="rect">
            <a:avLst/>
          </a:prstGeom>
          <a:noFill/>
          <a:extLst>
            <a:ext uri="{909E8E84-426E-40DD-AFC4-6F175D3DCCD1}">
              <a14:hiddenFill xmlns:a14="http://schemas.microsoft.com/office/drawing/2010/main">
                <a:solidFill>
                  <a:srgbClr val="FFFFFF"/>
                </a:solidFill>
              </a14:hiddenFill>
            </a:ext>
          </a:extLst>
        </p:spPr>
      </p:pic>
      <p:sp>
        <p:nvSpPr>
          <p:cNvPr id="6" name="Pentagon 5"/>
          <p:cNvSpPr/>
          <p:nvPr/>
        </p:nvSpPr>
        <p:spPr>
          <a:xfrm>
            <a:off x="216646" y="263664"/>
            <a:ext cx="1249139" cy="700656"/>
          </a:xfrm>
          <a:prstGeom prst="homePlate">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1">
            <a:schemeClr val="accent5"/>
          </a:lnRef>
          <a:fillRef idx="2">
            <a:schemeClr val="accent5"/>
          </a:fillRef>
          <a:effectRef idx="1">
            <a:schemeClr val="accent5"/>
          </a:effectRef>
          <a:fontRef idx="minor">
            <a:schemeClr val="dk1"/>
          </a:fontRef>
        </p:style>
        <p:txBody>
          <a:bodyPr rtlCol="1" anchor="ctr"/>
          <a:lstStyle/>
          <a:p>
            <a:pPr algn="ctr"/>
            <a:r>
              <a:rPr lang="fa-IR" sz="2800" b="1" dirty="0" smtClean="0">
                <a:solidFill>
                  <a:srgbClr val="FF0000"/>
                </a:solidFill>
                <a:latin typeface="IranNastaliq" pitchFamily="18" charset="0"/>
                <a:cs typeface="IranNastaliq" pitchFamily="18" charset="0"/>
              </a:rPr>
              <a:t> بیمه گذار</a:t>
            </a:r>
            <a:endParaRPr lang="fa-IR" sz="2800" b="1" dirty="0">
              <a:solidFill>
                <a:srgbClr val="FF0000"/>
              </a:solidFill>
              <a:latin typeface="IranNastaliq" pitchFamily="18" charset="0"/>
              <a:cs typeface="IranNastaliq" pitchFamily="18" charset="0"/>
            </a:endParaRPr>
          </a:p>
        </p:txBody>
      </p:sp>
      <p:sp>
        <p:nvSpPr>
          <p:cNvPr id="7" name="Pentagon 6"/>
          <p:cNvSpPr/>
          <p:nvPr/>
        </p:nvSpPr>
        <p:spPr>
          <a:xfrm>
            <a:off x="395535" y="2915979"/>
            <a:ext cx="1249139" cy="700656"/>
          </a:xfrm>
          <a:prstGeom prst="homePlate">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1">
            <a:schemeClr val="accent5"/>
          </a:lnRef>
          <a:fillRef idx="2">
            <a:schemeClr val="accent5"/>
          </a:fillRef>
          <a:effectRef idx="1">
            <a:schemeClr val="accent5"/>
          </a:effectRef>
          <a:fontRef idx="minor">
            <a:schemeClr val="dk1"/>
          </a:fontRef>
        </p:style>
        <p:txBody>
          <a:bodyPr rtlCol="1" anchor="ctr"/>
          <a:lstStyle/>
          <a:p>
            <a:pPr algn="ctr"/>
            <a:r>
              <a:rPr lang="fa-IR" sz="2800" b="1" dirty="0" smtClean="0">
                <a:solidFill>
                  <a:srgbClr val="FF0000"/>
                </a:solidFill>
                <a:latin typeface="IranNastaliq" pitchFamily="18" charset="0"/>
                <a:cs typeface="IranNastaliq" pitchFamily="18" charset="0"/>
              </a:rPr>
              <a:t> بیمه  شده</a:t>
            </a:r>
            <a:endParaRPr lang="fa-IR" sz="2800" b="1" dirty="0">
              <a:solidFill>
                <a:srgbClr val="FF0000"/>
              </a:solidFill>
              <a:latin typeface="IranNastaliq" pitchFamily="18" charset="0"/>
              <a:cs typeface="IranNastaliq" pitchFamily="18" charset="0"/>
            </a:endParaRPr>
          </a:p>
        </p:txBody>
      </p:sp>
    </p:spTree>
    <p:extLst>
      <p:ext uri="{BB962C8B-B14F-4D97-AF65-F5344CB8AC3E}">
        <p14:creationId xmlns:p14="http://schemas.microsoft.com/office/powerpoint/2010/main" val="376754654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2000"/>
                                        <p:tgtEl>
                                          <p:spTgt spid="6"/>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circle(in)">
                                      <p:cBhvr>
                                        <p:cTn id="16" dur="2000"/>
                                        <p:tgtEl>
                                          <p:spTgt spid="7"/>
                                        </p:tgtEl>
                                      </p:cBhvr>
                                    </p:animEffect>
                                  </p:childTnLst>
                                </p:cTn>
                              </p:par>
                              <p:par>
                                <p:cTn id="17" presetID="6" presetClass="entr" presetSubtype="16" fill="hold" grpId="0" nodeType="withEffect" nodePh="1">
                                  <p:stCondLst>
                                    <p:cond delay="0"/>
                                  </p:stCondLst>
                                  <p:endCondLst>
                                    <p:cond evt="begin" delay="0">
                                      <p:tn val="17"/>
                                    </p:cond>
                                  </p:endCondLst>
                                  <p:childTnLst>
                                    <p:set>
                                      <p:cBhvr>
                                        <p:cTn id="18" dur="1" fill="hold">
                                          <p:stCondLst>
                                            <p:cond delay="0"/>
                                          </p:stCondLst>
                                        </p:cTn>
                                        <p:tgtEl>
                                          <p:spTgt spid="2"/>
                                        </p:tgtEl>
                                        <p:attrNameLst>
                                          <p:attrName>style.visibility</p:attrName>
                                        </p:attrNameLst>
                                      </p:cBhvr>
                                      <p:to>
                                        <p:strVal val="visible"/>
                                      </p:to>
                                    </p:set>
                                    <p:animEffect transition="in" filter="circle(in)">
                                      <p:cBhvr>
                                        <p:cTn id="19" dur="2000"/>
                                        <p:tgtEl>
                                          <p:spTgt spid="2"/>
                                        </p:tgtEl>
                                      </p:cBhvr>
                                    </p:animEffect>
                                  </p:childTnLst>
                                </p:cTn>
                              </p:par>
                              <p:par>
                                <p:cTn id="20" presetID="6" presetClass="entr" presetSubtype="16" fill="hold" grpId="0" nodeType="withEffect" nodePh="1">
                                  <p:stCondLst>
                                    <p:cond delay="0"/>
                                  </p:stCondLst>
                                  <p:endCondLst>
                                    <p:cond evt="begin" delay="0">
                                      <p:tn val="20"/>
                                    </p:cond>
                                  </p:end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circle(in)">
                                      <p:cBhvr>
                                        <p:cTn id="2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animBg="1"/>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8" name="Rectangle 7"/>
          <p:cNvSpPr/>
          <p:nvPr/>
        </p:nvSpPr>
        <p:spPr>
          <a:xfrm>
            <a:off x="147339" y="486250"/>
            <a:ext cx="8784976" cy="6371750"/>
          </a:xfrm>
          <a:prstGeom prst="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endParaRPr lang="fa-IR" sz="3600" dirty="0">
              <a:solidFill>
                <a:srgbClr val="7030A0"/>
              </a:solidFill>
              <a:latin typeface="IranNastaliq" pitchFamily="18" charset="0"/>
              <a:cs typeface="IranNastaliq" pitchFamily="18" charset="0"/>
            </a:endParaRPr>
          </a:p>
        </p:txBody>
      </p:sp>
      <p:pic>
        <p:nvPicPr>
          <p:cNvPr id="9" name="Picture 2" descr="E:\تصاویر\5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509498" y="5382794"/>
            <a:ext cx="2351900" cy="1475206"/>
          </a:xfrm>
          <a:prstGeom prst="rect">
            <a:avLst/>
          </a:prstGeom>
          <a:noFill/>
          <a:extLst>
            <a:ext uri="{909E8E84-426E-40DD-AFC4-6F175D3DCCD1}">
              <a14:hiddenFill xmlns:a14="http://schemas.microsoft.com/office/drawing/2010/main">
                <a:solidFill>
                  <a:srgbClr val="FFFFFF"/>
                </a:solidFill>
              </a14:hiddenFill>
            </a:ext>
          </a:extLst>
        </p:spPr>
      </p:pic>
      <p:sp>
        <p:nvSpPr>
          <p:cNvPr id="10" name="Pentagon 9"/>
          <p:cNvSpPr/>
          <p:nvPr/>
        </p:nvSpPr>
        <p:spPr>
          <a:xfrm rot="10800000" flipV="1">
            <a:off x="7685448" y="393357"/>
            <a:ext cx="1249139" cy="720760"/>
          </a:xfrm>
          <a:prstGeom prst="homePlate">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1">
            <a:schemeClr val="accent5"/>
          </a:lnRef>
          <a:fillRef idx="2">
            <a:schemeClr val="accent5"/>
          </a:fillRef>
          <a:effectRef idx="1">
            <a:schemeClr val="accent5"/>
          </a:effectRef>
          <a:fontRef idx="minor">
            <a:schemeClr val="dk1"/>
          </a:fontRef>
        </p:style>
        <p:txBody>
          <a:bodyPr rtlCol="1" anchor="ctr"/>
          <a:lstStyle/>
          <a:p>
            <a:pPr algn="ctr"/>
            <a:r>
              <a:rPr lang="fa-IR" sz="2800" b="1" dirty="0" smtClean="0">
                <a:solidFill>
                  <a:srgbClr val="FF0000"/>
                </a:solidFill>
                <a:latin typeface="IranNastaliq" pitchFamily="18" charset="0"/>
                <a:cs typeface="IranNastaliq" pitchFamily="18" charset="0"/>
              </a:rPr>
              <a:t> حق بیمه</a:t>
            </a:r>
            <a:endParaRPr lang="fa-IR" sz="2800" b="1" dirty="0">
              <a:solidFill>
                <a:srgbClr val="FF0000"/>
              </a:solidFill>
              <a:latin typeface="IranNastaliq" pitchFamily="18" charset="0"/>
              <a:cs typeface="IranNastaliq" pitchFamily="18" charset="0"/>
            </a:endParaRPr>
          </a:p>
        </p:txBody>
      </p:sp>
      <p:sp>
        <p:nvSpPr>
          <p:cNvPr id="16" name="Content Placeholder 15"/>
          <p:cNvSpPr>
            <a:spLocks noGrp="1"/>
          </p:cNvSpPr>
          <p:nvPr>
            <p:ph idx="1"/>
          </p:nvPr>
        </p:nvSpPr>
        <p:spPr/>
        <p:txBody>
          <a:bodyPr>
            <a:normAutofit/>
          </a:bodyPr>
          <a:lstStyle/>
          <a:p>
            <a:r>
              <a:rPr lang="fa-IR" i="1" dirty="0">
                <a:solidFill>
                  <a:schemeClr val="accent2"/>
                </a:solidFill>
                <a:latin typeface="IranNastaliq" pitchFamily="18" charset="0"/>
                <a:cs typeface="IranNastaliq" pitchFamily="18" charset="0"/>
              </a:rPr>
              <a:t>حق بیمه(</a:t>
            </a:r>
            <a:r>
              <a:rPr lang="en-US" sz="2000" i="1" dirty="0">
                <a:solidFill>
                  <a:schemeClr val="accent2"/>
                </a:solidFill>
                <a:latin typeface="IranNastaliq" pitchFamily="18" charset="0"/>
                <a:cs typeface="IranNastaliq" pitchFamily="18" charset="0"/>
              </a:rPr>
              <a:t>premium</a:t>
            </a:r>
            <a:r>
              <a:rPr lang="fa-IR" sz="2000" i="1" dirty="0">
                <a:solidFill>
                  <a:schemeClr val="accent2"/>
                </a:solidFill>
                <a:latin typeface="IranNastaliq" pitchFamily="18" charset="0"/>
                <a:cs typeface="IranNastaliq" pitchFamily="18" charset="0"/>
              </a:rPr>
              <a:t>): </a:t>
            </a:r>
            <a:r>
              <a:rPr lang="fa-IR" sz="2400" dirty="0">
                <a:solidFill>
                  <a:srgbClr val="7030A0"/>
                </a:solidFill>
                <a:latin typeface="IranNastaliq" pitchFamily="18" charset="0"/>
                <a:cs typeface="IranNastaliq" pitchFamily="18" charset="0"/>
              </a:rPr>
              <a:t>حق </a:t>
            </a:r>
            <a:r>
              <a:rPr lang="fa-IR" sz="3600" dirty="0">
                <a:solidFill>
                  <a:srgbClr val="7030A0"/>
                </a:solidFill>
                <a:latin typeface="IranNastaliq" pitchFamily="18" charset="0"/>
                <a:cs typeface="IranNastaliq" pitchFamily="18" charset="0"/>
              </a:rPr>
              <a:t>بیمه وجهی است که بیمه گذار می بایست در مقابل تعهدات بیمه گر بپردازد و انجام تعهدات بیمه گر موکول به پرداخت حق بیمه به نحوی که در شرایط خصوصی بیمه نامه توافق شده است می </a:t>
            </a:r>
            <a:r>
              <a:rPr lang="fa-IR" sz="3600" dirty="0" smtClean="0">
                <a:solidFill>
                  <a:srgbClr val="7030A0"/>
                </a:solidFill>
                <a:latin typeface="IranNastaliq" pitchFamily="18" charset="0"/>
                <a:cs typeface="IranNastaliq" pitchFamily="18" charset="0"/>
              </a:rPr>
              <a:t>باشد</a:t>
            </a:r>
          </a:p>
          <a:p>
            <a:pPr marL="0" indent="0">
              <a:buNone/>
            </a:pPr>
            <a:endParaRPr lang="fa-IR" sz="3600" dirty="0">
              <a:latin typeface="IranNastaliq" pitchFamily="18" charset="0"/>
              <a:cs typeface="IranNastaliq" pitchFamily="18" charset="0"/>
            </a:endParaRPr>
          </a:p>
        </p:txBody>
      </p:sp>
      <p:sp>
        <p:nvSpPr>
          <p:cNvPr id="20" name="Rectangle 19"/>
          <p:cNvSpPr/>
          <p:nvPr/>
        </p:nvSpPr>
        <p:spPr>
          <a:xfrm>
            <a:off x="323528" y="3024053"/>
            <a:ext cx="5544616" cy="3096344"/>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1">
            <a:schemeClr val="accent3"/>
          </a:lnRef>
          <a:fillRef idx="3">
            <a:schemeClr val="accent3"/>
          </a:fillRef>
          <a:effectRef idx="2">
            <a:schemeClr val="accent3"/>
          </a:effectRef>
          <a:fontRef idx="minor">
            <a:schemeClr val="lt1"/>
          </a:fontRef>
        </p:style>
        <p:txBody>
          <a:bodyPr rtlCol="1" anchor="ctr"/>
          <a:lstStyle/>
          <a:p>
            <a:r>
              <a:rPr lang="fa-IR" sz="4000" dirty="0">
                <a:solidFill>
                  <a:srgbClr val="FFFF00"/>
                </a:solidFill>
                <a:latin typeface="IranNastaliq" pitchFamily="18" charset="0"/>
                <a:cs typeface="IranNastaliq" pitchFamily="18" charset="0"/>
              </a:rPr>
              <a:t>برای پوششهای اصلی شامل آتش سوزی ، انفجار ، صاعقه ، و همچنين پوششهای اضافي (تبعه) عبارت است از :</a:t>
            </a:r>
          </a:p>
          <a:p>
            <a:r>
              <a:rPr lang="fa-IR" sz="4000" dirty="0">
                <a:solidFill>
                  <a:srgbClr val="FFFF00"/>
                </a:solidFill>
                <a:latin typeface="IranNastaliq" pitchFamily="18" charset="0"/>
                <a:cs typeface="IranNastaliq" pitchFamily="18" charset="0"/>
              </a:rPr>
              <a:t>ضريب ( نرخ حق بيمه )* سرمايه مورد بيمه = حق بيمه</a:t>
            </a:r>
          </a:p>
          <a:p>
            <a:r>
              <a:rPr lang="fa-IR" sz="4000" dirty="0">
                <a:solidFill>
                  <a:srgbClr val="FFFF00"/>
                </a:solidFill>
                <a:latin typeface="IranNastaliq" pitchFamily="18" charset="0"/>
                <a:cs typeface="IranNastaliq" pitchFamily="18" charset="0"/>
              </a:rPr>
              <a:t>اين ضريب با توجه به تراکم ريسک متفاوت خواهد بود .</a:t>
            </a:r>
            <a:endParaRPr lang="fa-IR" sz="4000" dirty="0">
              <a:solidFill>
                <a:srgbClr val="FFFF00"/>
              </a:solidFill>
              <a:effectLst/>
              <a:latin typeface="IranNastaliq" pitchFamily="18" charset="0"/>
              <a:cs typeface="IranNastaliq" pitchFamily="18" charset="0"/>
            </a:endParaRPr>
          </a:p>
        </p:txBody>
      </p:sp>
      <p:sp>
        <p:nvSpPr>
          <p:cNvPr id="21" name="Rectangle 20"/>
          <p:cNvSpPr/>
          <p:nvPr/>
        </p:nvSpPr>
        <p:spPr>
          <a:xfrm>
            <a:off x="2771800" y="3024053"/>
            <a:ext cx="4248472" cy="648072"/>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1">
            <a:schemeClr val="accent3"/>
          </a:lnRef>
          <a:fillRef idx="3">
            <a:schemeClr val="accent3"/>
          </a:fillRef>
          <a:effectRef idx="2">
            <a:schemeClr val="accent3"/>
          </a:effectRef>
          <a:fontRef idx="minor">
            <a:schemeClr val="lt1"/>
          </a:fontRef>
        </p:style>
        <p:txBody>
          <a:bodyPr rtlCol="1" anchor="ctr"/>
          <a:lstStyle/>
          <a:p>
            <a:pPr algn="ctr"/>
            <a:r>
              <a:rPr lang="fa-IR" sz="3200" dirty="0" smtClean="0">
                <a:solidFill>
                  <a:srgbClr val="FFFF00"/>
                </a:solidFill>
                <a:latin typeface="IranNastaliq" pitchFamily="18" charset="0"/>
                <a:cs typeface="IranNastaliq" pitchFamily="18" charset="0"/>
              </a:rPr>
              <a:t>جدول محاسبه حق بیمه اتش سوزی</a:t>
            </a:r>
            <a:endParaRPr lang="fa-IR" sz="3200" dirty="0">
              <a:solidFill>
                <a:srgbClr val="FFFF00"/>
              </a:solidFill>
              <a:latin typeface="IranNastaliq" pitchFamily="18" charset="0"/>
              <a:cs typeface="IranNastaliq" pitchFamily="18" charset="0"/>
            </a:endParaRPr>
          </a:p>
        </p:txBody>
      </p:sp>
    </p:spTree>
    <p:extLst>
      <p:ext uri="{BB962C8B-B14F-4D97-AF65-F5344CB8AC3E}">
        <p14:creationId xmlns:p14="http://schemas.microsoft.com/office/powerpoint/2010/main" val="225818839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par>
                                <p:cTn id="8" presetID="6" presetClass="entr" presetSubtype="16"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ircle(in)">
                                      <p:cBhvr>
                                        <p:cTn id="10" dur="2000"/>
                                        <p:tgtEl>
                                          <p:spTgt spid="9"/>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circle(in)">
                                      <p:cBhvr>
                                        <p:cTn id="13" dur="2000"/>
                                        <p:tgtEl>
                                          <p:spTgt spid="10"/>
                                        </p:tgtEl>
                                      </p:cBhvr>
                                    </p:animEffect>
                                  </p:childTnLst>
                                </p:cTn>
                              </p:par>
                              <p:par>
                                <p:cTn id="14" presetID="6" presetClass="entr" presetSubtype="16" fill="hold" grpId="0" nodeType="withEffect" nodePh="1">
                                  <p:stCondLst>
                                    <p:cond delay="0"/>
                                  </p:stCondLst>
                                  <p:endCondLst>
                                    <p:cond evt="begin" delay="0">
                                      <p:tn val="14"/>
                                    </p:cond>
                                  </p:endCondLst>
                                  <p:childTnLst>
                                    <p:set>
                                      <p:cBhvr>
                                        <p:cTn id="15" dur="1" fill="hold">
                                          <p:stCondLst>
                                            <p:cond delay="0"/>
                                          </p:stCondLst>
                                        </p:cTn>
                                        <p:tgtEl>
                                          <p:spTgt spid="2"/>
                                        </p:tgtEl>
                                        <p:attrNameLst>
                                          <p:attrName>style.visibility</p:attrName>
                                        </p:attrNameLst>
                                      </p:cBhvr>
                                      <p:to>
                                        <p:strVal val="visible"/>
                                      </p:to>
                                    </p:set>
                                    <p:animEffect transition="in" filter="circle(in)">
                                      <p:cBhvr>
                                        <p:cTn id="16" dur="2000"/>
                                        <p:tgtEl>
                                          <p:spTgt spid="2"/>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16">
                                            <p:txEl>
                                              <p:pRg st="0" end="0"/>
                                            </p:txEl>
                                          </p:spTgt>
                                        </p:tgtEl>
                                        <p:attrNameLst>
                                          <p:attrName>style.visibility</p:attrName>
                                        </p:attrNameLst>
                                      </p:cBhvr>
                                      <p:to>
                                        <p:strVal val="visible"/>
                                      </p:to>
                                    </p:set>
                                    <p:animEffect transition="in" filter="circle(in)">
                                      <p:cBhvr>
                                        <p:cTn id="19" dur="2000"/>
                                        <p:tgtEl>
                                          <p:spTgt spid="16">
                                            <p:txEl>
                                              <p:pRg st="0" end="0"/>
                                            </p:txEl>
                                          </p:spTgt>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circle(in)">
                                      <p:cBhvr>
                                        <p:cTn id="22" dur="2000"/>
                                        <p:tgtEl>
                                          <p:spTgt spid="20"/>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circle(in)">
                                      <p:cBhvr>
                                        <p:cTn id="25"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P spid="10" grpId="0" animBg="1"/>
      <p:bldP spid="16" grpId="0" build="p"/>
      <p:bldP spid="20" grpId="0" animBg="1"/>
      <p:bldP spid="21"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sp>
        <p:nvSpPr>
          <p:cNvPr id="4" name="Rectangle 3"/>
          <p:cNvSpPr/>
          <p:nvPr/>
        </p:nvSpPr>
        <p:spPr>
          <a:xfrm>
            <a:off x="218918" y="290776"/>
            <a:ext cx="8784976" cy="6371750"/>
          </a:xfrm>
          <a:prstGeom prst="rect">
            <a:avLst/>
          </a:prstGeom>
        </p:spPr>
        <p:style>
          <a:lnRef idx="1">
            <a:schemeClr val="accent6"/>
          </a:lnRef>
          <a:fillRef idx="2">
            <a:schemeClr val="accent6"/>
          </a:fillRef>
          <a:effectRef idx="1">
            <a:schemeClr val="accent6"/>
          </a:effectRef>
          <a:fontRef idx="minor">
            <a:schemeClr val="dk1"/>
          </a:fontRef>
        </p:style>
        <p:txBody>
          <a:bodyPr rtlCol="1" anchor="ctr"/>
          <a:lstStyle/>
          <a:p>
            <a:pPr algn="just"/>
            <a:r>
              <a:rPr lang="fa-IR" sz="3200" i="1" dirty="0">
                <a:solidFill>
                  <a:schemeClr val="accent2"/>
                </a:solidFill>
                <a:latin typeface="IranNastaliq" pitchFamily="18" charset="0"/>
                <a:cs typeface="IranNastaliq" pitchFamily="18" charset="0"/>
              </a:rPr>
              <a:t> </a:t>
            </a:r>
            <a:r>
              <a:rPr lang="fa-IR" sz="3200" i="1" dirty="0" smtClean="0">
                <a:solidFill>
                  <a:schemeClr val="accent2"/>
                </a:solidFill>
                <a:latin typeface="IranNastaliq" pitchFamily="18" charset="0"/>
                <a:cs typeface="IranNastaliq" pitchFamily="18" charset="0"/>
              </a:rPr>
              <a:t>                                                             </a:t>
            </a:r>
          </a:p>
          <a:p>
            <a:pPr algn="just"/>
            <a:endParaRPr lang="fa-IR" sz="3200" i="1" dirty="0">
              <a:solidFill>
                <a:schemeClr val="accent2"/>
              </a:solidFill>
              <a:latin typeface="IranNastaliq" pitchFamily="18" charset="0"/>
              <a:cs typeface="IranNastaliq" pitchFamily="18" charset="0"/>
            </a:endParaRPr>
          </a:p>
          <a:p>
            <a:pPr algn="just"/>
            <a:r>
              <a:rPr lang="fa-IR" sz="3200" i="1" dirty="0" smtClean="0">
                <a:solidFill>
                  <a:schemeClr val="accent2"/>
                </a:solidFill>
                <a:latin typeface="IranNastaliq" pitchFamily="18" charset="0"/>
                <a:cs typeface="IranNastaliq" pitchFamily="18" charset="0"/>
              </a:rPr>
              <a:t>                                                                                                      </a:t>
            </a:r>
            <a:r>
              <a:rPr lang="fa-IR" sz="3200" i="1" dirty="0" smtClean="0">
                <a:solidFill>
                  <a:srgbClr val="7030A0"/>
                </a:solidFill>
                <a:latin typeface="IranNastaliq" pitchFamily="18" charset="0"/>
                <a:cs typeface="IranNastaliq" pitchFamily="18" charset="0"/>
              </a:rPr>
              <a:t>	</a:t>
            </a:r>
            <a:r>
              <a:rPr lang="fa-IR" sz="3200" i="1" dirty="0" smtClean="0">
                <a:solidFill>
                  <a:srgbClr val="FF0000"/>
                </a:solidFill>
                <a:latin typeface="IranNastaliq" pitchFamily="18" charset="0"/>
                <a:cs typeface="IranNastaliq" pitchFamily="18" charset="0"/>
              </a:rPr>
              <a:t>دوره انتظار(</a:t>
            </a:r>
            <a:r>
              <a:rPr lang="en-US" sz="2000" i="1" dirty="0" smtClean="0">
                <a:solidFill>
                  <a:srgbClr val="FF0000"/>
                </a:solidFill>
                <a:latin typeface="IranNastaliq" pitchFamily="18" charset="0"/>
                <a:cs typeface="IranNastaliq" pitchFamily="18" charset="0"/>
              </a:rPr>
              <a:t>qualifying period for benefit</a:t>
            </a:r>
            <a:r>
              <a:rPr lang="fa-IR" sz="2000" i="1" dirty="0" smtClean="0">
                <a:solidFill>
                  <a:srgbClr val="FF0000"/>
                </a:solidFill>
                <a:latin typeface="IranNastaliq" pitchFamily="18" charset="0"/>
                <a:cs typeface="IranNastaliq" pitchFamily="18" charset="0"/>
              </a:rPr>
              <a:t>):</a:t>
            </a:r>
            <a:r>
              <a:rPr lang="fa-IR" sz="3200" i="1" dirty="0" smtClean="0">
                <a:solidFill>
                  <a:srgbClr val="FF0000"/>
                </a:solidFill>
                <a:latin typeface="IranNastaliq" pitchFamily="18" charset="0"/>
                <a:cs typeface="IranNastaliq" pitchFamily="18" charset="0"/>
              </a:rPr>
              <a:t> </a:t>
            </a:r>
            <a:r>
              <a:rPr lang="fa-IR" sz="3200" dirty="0" smtClean="0">
                <a:solidFill>
                  <a:srgbClr val="7030A0"/>
                </a:solidFill>
                <a:latin typeface="IranNastaliq" pitchFamily="18" charset="0"/>
                <a:cs typeface="IranNastaliq" pitchFamily="18" charset="0"/>
              </a:rPr>
              <a:t>دوره انتظار مدتی است که در طول آن بیمه گر تعهدی نسبت به جبران خسارت ندارد</a:t>
            </a:r>
          </a:p>
          <a:p>
            <a:pPr algn="just"/>
            <a:endParaRPr lang="fa-IR" sz="3200" dirty="0">
              <a:solidFill>
                <a:srgbClr val="7030A0"/>
              </a:solidFill>
              <a:latin typeface="IranNastaliq" pitchFamily="18" charset="0"/>
              <a:cs typeface="IranNastaliq" pitchFamily="18" charset="0"/>
            </a:endParaRPr>
          </a:p>
          <a:p>
            <a:pPr algn="just"/>
            <a:endParaRPr lang="fa-IR" sz="3200" dirty="0">
              <a:solidFill>
                <a:srgbClr val="7030A0"/>
              </a:solidFill>
              <a:latin typeface="IranNastaliq" pitchFamily="18" charset="0"/>
              <a:cs typeface="IranNastaliq" pitchFamily="18" charset="0"/>
            </a:endParaRPr>
          </a:p>
          <a:p>
            <a:pPr algn="just"/>
            <a:r>
              <a:rPr lang="fa-IR" sz="3200" i="1" dirty="0" smtClean="0">
                <a:solidFill>
                  <a:srgbClr val="7030A0"/>
                </a:solidFill>
                <a:latin typeface="IranNastaliq" pitchFamily="18" charset="0"/>
                <a:cs typeface="IranNastaliq" pitchFamily="18" charset="0"/>
              </a:rPr>
              <a:t>		</a:t>
            </a:r>
            <a:r>
              <a:rPr lang="fa-IR" sz="3200" i="1" dirty="0" smtClean="0">
                <a:solidFill>
                  <a:srgbClr val="FF0000"/>
                </a:solidFill>
                <a:latin typeface="IranNastaliq" pitchFamily="18" charset="0"/>
                <a:cs typeface="IranNastaliq" pitchFamily="18" charset="0"/>
              </a:rPr>
              <a:t>آکچوئر</a:t>
            </a:r>
            <a:r>
              <a:rPr lang="fa-IR" sz="3200" i="1" dirty="0">
                <a:solidFill>
                  <a:srgbClr val="FF0000"/>
                </a:solidFill>
                <a:latin typeface="IranNastaliq" pitchFamily="18" charset="0"/>
                <a:cs typeface="IranNastaliq" pitchFamily="18" charset="0"/>
              </a:rPr>
              <a:t>/ محاسب نرخ بیمه(</a:t>
            </a:r>
            <a:r>
              <a:rPr lang="en-US" sz="3200" i="1" dirty="0">
                <a:solidFill>
                  <a:srgbClr val="FF0000"/>
                </a:solidFill>
                <a:latin typeface="IranNastaliq" pitchFamily="18" charset="0"/>
                <a:cs typeface="IranNastaliq" pitchFamily="18" charset="0"/>
              </a:rPr>
              <a:t>actuary</a:t>
            </a:r>
            <a:r>
              <a:rPr lang="fa-IR" sz="3200" i="1" dirty="0">
                <a:solidFill>
                  <a:srgbClr val="FF0000"/>
                </a:solidFill>
                <a:latin typeface="IranNastaliq" pitchFamily="18" charset="0"/>
                <a:cs typeface="IranNastaliq" pitchFamily="18" charset="0"/>
              </a:rPr>
              <a:t>): </a:t>
            </a:r>
            <a:r>
              <a:rPr lang="fa-IR" sz="3200" dirty="0">
                <a:solidFill>
                  <a:srgbClr val="7030A0"/>
                </a:solidFill>
                <a:latin typeface="IranNastaliq" pitchFamily="18" charset="0"/>
                <a:cs typeface="IranNastaliq" pitchFamily="18" charset="0"/>
              </a:rPr>
              <a:t>فردی است حرفه ای و متخصص در استفاده از اصول ریاضی و قانون احتمالات برای حل مسائل مالی بلند مدت به ویژه در خصوص پرداخت مستمری در بیمه زندگی و سرمایه گذاری. </a:t>
            </a:r>
            <a:endParaRPr lang="en-US" sz="3200" dirty="0">
              <a:solidFill>
                <a:srgbClr val="7030A0"/>
              </a:solidFill>
              <a:latin typeface="IranNastaliq" pitchFamily="18" charset="0"/>
              <a:cs typeface="IranNastaliq" pitchFamily="18" charset="0"/>
            </a:endParaRPr>
          </a:p>
          <a:p>
            <a:pPr algn="just"/>
            <a:endParaRPr lang="fa-IR" sz="3200" dirty="0" smtClean="0">
              <a:solidFill>
                <a:srgbClr val="7030A0"/>
              </a:solidFill>
              <a:latin typeface="IranNastaliq" pitchFamily="18" charset="0"/>
              <a:cs typeface="IranNastaliq" pitchFamily="18" charset="0"/>
            </a:endParaRPr>
          </a:p>
          <a:p>
            <a:pPr algn="just"/>
            <a:endParaRPr lang="fa-IR" sz="3200" dirty="0" smtClean="0">
              <a:solidFill>
                <a:srgbClr val="7030A0"/>
              </a:solidFill>
              <a:latin typeface="IranNastaliq" pitchFamily="18" charset="0"/>
              <a:cs typeface="IranNastaliq" pitchFamily="18" charset="0"/>
            </a:endParaRPr>
          </a:p>
          <a:p>
            <a:pPr algn="ctr"/>
            <a:r>
              <a:rPr lang="fa-IR" sz="3200" i="1" dirty="0" smtClean="0">
                <a:solidFill>
                  <a:srgbClr val="7030A0"/>
                </a:solidFill>
                <a:latin typeface="Vivaldi" pitchFamily="66" charset="0"/>
                <a:cs typeface="B Zar" pitchFamily="2" charset="-78"/>
              </a:rPr>
              <a:t>		</a:t>
            </a:r>
            <a:r>
              <a:rPr lang="fa-IR" sz="3200" i="1" dirty="0" smtClean="0">
                <a:solidFill>
                  <a:srgbClr val="FF0000"/>
                </a:solidFill>
                <a:latin typeface="IranNastaliq" pitchFamily="18" charset="0"/>
                <a:cs typeface="IranNastaliq" pitchFamily="18" charset="0"/>
              </a:rPr>
              <a:t>نماینده </a:t>
            </a:r>
            <a:r>
              <a:rPr lang="fa-IR" sz="3200" i="1" dirty="0">
                <a:solidFill>
                  <a:srgbClr val="FF0000"/>
                </a:solidFill>
                <a:latin typeface="IranNastaliq" pitchFamily="18" charset="0"/>
                <a:cs typeface="IranNastaliq" pitchFamily="18" charset="0"/>
              </a:rPr>
              <a:t>بیمه(</a:t>
            </a:r>
            <a:r>
              <a:rPr lang="en-US" sz="3200" i="1" dirty="0">
                <a:solidFill>
                  <a:srgbClr val="FF0000"/>
                </a:solidFill>
                <a:latin typeface="IranNastaliq" pitchFamily="18" charset="0"/>
                <a:cs typeface="IranNastaliq" pitchFamily="18" charset="0"/>
              </a:rPr>
              <a:t>agent</a:t>
            </a:r>
            <a:r>
              <a:rPr lang="fa-IR" sz="3200" i="1" dirty="0">
                <a:solidFill>
                  <a:srgbClr val="FF0000"/>
                </a:solidFill>
                <a:latin typeface="IranNastaliq" pitchFamily="18" charset="0"/>
                <a:cs typeface="IranNastaliq" pitchFamily="18" charset="0"/>
              </a:rPr>
              <a:t>): </a:t>
            </a:r>
            <a:r>
              <a:rPr lang="fa-IR" sz="3200" dirty="0">
                <a:solidFill>
                  <a:srgbClr val="7030A0"/>
                </a:solidFill>
                <a:latin typeface="IranNastaliq" pitchFamily="18" charset="0"/>
                <a:cs typeface="IranNastaliq" pitchFamily="18" charset="0"/>
              </a:rPr>
              <a:t>شخصی است که برای یک شرکت بیمه به فروش </a:t>
            </a:r>
            <a:r>
              <a:rPr lang="fa-IR" sz="3200" dirty="0" smtClean="0">
                <a:solidFill>
                  <a:srgbClr val="7030A0"/>
                </a:solidFill>
                <a:latin typeface="IranNastaliq" pitchFamily="18" charset="0"/>
                <a:cs typeface="IranNastaliq" pitchFamily="18" charset="0"/>
              </a:rPr>
              <a:t>                بیمه </a:t>
            </a:r>
            <a:r>
              <a:rPr lang="fa-IR" sz="3200" dirty="0">
                <a:solidFill>
                  <a:srgbClr val="7030A0"/>
                </a:solidFill>
                <a:latin typeface="IranNastaliq" pitchFamily="18" charset="0"/>
                <a:cs typeface="IranNastaliq" pitchFamily="18" charset="0"/>
              </a:rPr>
              <a:t>نامه اقدام می کند.</a:t>
            </a:r>
          </a:p>
          <a:p>
            <a:pPr algn="just"/>
            <a:endParaRPr lang="fa-IR" sz="3200" dirty="0" smtClean="0">
              <a:latin typeface="IranNastaliq" pitchFamily="18" charset="0"/>
              <a:cs typeface="IranNastaliq" pitchFamily="18" charset="0"/>
            </a:endParaRPr>
          </a:p>
        </p:txBody>
      </p:sp>
      <p:pic>
        <p:nvPicPr>
          <p:cNvPr id="5" name="Picture 2" descr="E:\تصاویر\5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020272" y="5187320"/>
            <a:ext cx="2123728" cy="1475206"/>
          </a:xfrm>
          <a:prstGeom prst="rect">
            <a:avLst/>
          </a:prstGeom>
          <a:noFill/>
          <a:extLst>
            <a:ext uri="{909E8E84-426E-40DD-AFC4-6F175D3DCCD1}">
              <a14:hiddenFill xmlns:a14="http://schemas.microsoft.com/office/drawing/2010/main">
                <a:solidFill>
                  <a:srgbClr val="FFFFFF"/>
                </a:solidFill>
              </a14:hiddenFill>
            </a:ext>
          </a:extLst>
        </p:spPr>
      </p:pic>
      <p:sp>
        <p:nvSpPr>
          <p:cNvPr id="6" name="Pentagon 5"/>
          <p:cNvSpPr/>
          <p:nvPr/>
        </p:nvSpPr>
        <p:spPr>
          <a:xfrm flipH="1">
            <a:off x="7608676" y="373952"/>
            <a:ext cx="1227491" cy="700656"/>
          </a:xfrm>
          <a:prstGeom prst="homePlate">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1">
            <a:schemeClr val="accent5"/>
          </a:lnRef>
          <a:fillRef idx="2">
            <a:schemeClr val="accent5"/>
          </a:fillRef>
          <a:effectRef idx="1">
            <a:schemeClr val="accent5"/>
          </a:effectRef>
          <a:fontRef idx="minor">
            <a:schemeClr val="dk1"/>
          </a:fontRef>
        </p:style>
        <p:txBody>
          <a:bodyPr rtlCol="1" anchor="ctr"/>
          <a:lstStyle/>
          <a:p>
            <a:pPr algn="ctr"/>
            <a:r>
              <a:rPr lang="fa-IR" sz="2800" b="1" dirty="0" smtClean="0">
                <a:solidFill>
                  <a:srgbClr val="FF0000"/>
                </a:solidFill>
                <a:latin typeface="IranNastaliq" pitchFamily="18" charset="0"/>
                <a:cs typeface="IranNastaliq" pitchFamily="18" charset="0"/>
              </a:rPr>
              <a:t> </a:t>
            </a:r>
          </a:p>
          <a:p>
            <a:pPr algn="ctr"/>
            <a:r>
              <a:rPr lang="fa-IR" sz="2800" b="1" dirty="0" smtClean="0">
                <a:solidFill>
                  <a:srgbClr val="FF0000"/>
                </a:solidFill>
                <a:latin typeface="IranNastaliq" pitchFamily="18" charset="0"/>
                <a:cs typeface="IranNastaliq" pitchFamily="18" charset="0"/>
              </a:rPr>
              <a:t>دوره انتظار</a:t>
            </a:r>
          </a:p>
          <a:p>
            <a:pPr algn="ctr"/>
            <a:endParaRPr lang="fa-IR" sz="2800" b="1" dirty="0">
              <a:solidFill>
                <a:srgbClr val="FF0000"/>
              </a:solidFill>
              <a:latin typeface="IranNastaliq" pitchFamily="18" charset="0"/>
              <a:cs typeface="IranNastaliq" pitchFamily="18" charset="0"/>
            </a:endParaRPr>
          </a:p>
        </p:txBody>
      </p:sp>
      <p:sp>
        <p:nvSpPr>
          <p:cNvPr id="7" name="Pentagon 6"/>
          <p:cNvSpPr/>
          <p:nvPr/>
        </p:nvSpPr>
        <p:spPr>
          <a:xfrm flipH="1">
            <a:off x="7468390" y="2564904"/>
            <a:ext cx="1227491" cy="700656"/>
          </a:xfrm>
          <a:prstGeom prst="homePlate">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1">
            <a:schemeClr val="accent5"/>
          </a:lnRef>
          <a:fillRef idx="2">
            <a:schemeClr val="accent5"/>
          </a:fillRef>
          <a:effectRef idx="1">
            <a:schemeClr val="accent5"/>
          </a:effectRef>
          <a:fontRef idx="minor">
            <a:schemeClr val="dk1"/>
          </a:fontRef>
        </p:style>
        <p:txBody>
          <a:bodyPr rtlCol="1" anchor="ctr"/>
          <a:lstStyle/>
          <a:p>
            <a:pPr algn="ctr"/>
            <a:r>
              <a:rPr lang="fa-IR" sz="2800" b="1" dirty="0" smtClean="0">
                <a:solidFill>
                  <a:srgbClr val="FF0000"/>
                </a:solidFill>
                <a:latin typeface="IranNastaliq" pitchFamily="18" charset="0"/>
                <a:cs typeface="IranNastaliq" pitchFamily="18" charset="0"/>
              </a:rPr>
              <a:t> آکچوئر</a:t>
            </a:r>
            <a:endParaRPr lang="fa-IR" sz="2800" b="1" dirty="0">
              <a:solidFill>
                <a:srgbClr val="FF0000"/>
              </a:solidFill>
              <a:latin typeface="IranNastaliq" pitchFamily="18" charset="0"/>
              <a:cs typeface="IranNastaliq" pitchFamily="18" charset="0"/>
            </a:endParaRPr>
          </a:p>
        </p:txBody>
      </p:sp>
      <p:sp>
        <p:nvSpPr>
          <p:cNvPr id="8" name="Pentagon 7"/>
          <p:cNvSpPr/>
          <p:nvPr/>
        </p:nvSpPr>
        <p:spPr>
          <a:xfrm flipH="1">
            <a:off x="7468389" y="4365104"/>
            <a:ext cx="1227491" cy="700656"/>
          </a:xfrm>
          <a:prstGeom prst="homePlate">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1">
            <a:schemeClr val="accent5"/>
          </a:lnRef>
          <a:fillRef idx="2">
            <a:schemeClr val="accent5"/>
          </a:fillRef>
          <a:effectRef idx="1">
            <a:schemeClr val="accent5"/>
          </a:effectRef>
          <a:fontRef idx="minor">
            <a:schemeClr val="dk1"/>
          </a:fontRef>
        </p:style>
        <p:txBody>
          <a:bodyPr rtlCol="1" anchor="ctr"/>
          <a:lstStyle/>
          <a:p>
            <a:pPr algn="ctr"/>
            <a:endParaRPr lang="fa-IR" sz="2800" b="1" dirty="0" smtClean="0">
              <a:solidFill>
                <a:srgbClr val="FF0000"/>
              </a:solidFill>
              <a:latin typeface="IranNastaliq" pitchFamily="18" charset="0"/>
              <a:cs typeface="IranNastaliq" pitchFamily="18" charset="0"/>
            </a:endParaRPr>
          </a:p>
          <a:p>
            <a:pPr algn="ctr"/>
            <a:r>
              <a:rPr lang="fa-IR" sz="2800" b="1" dirty="0" smtClean="0">
                <a:solidFill>
                  <a:srgbClr val="FF0000"/>
                </a:solidFill>
                <a:latin typeface="IranNastaliq" pitchFamily="18" charset="0"/>
                <a:cs typeface="IranNastaliq" pitchFamily="18" charset="0"/>
              </a:rPr>
              <a:t>نماینده بیمه</a:t>
            </a:r>
          </a:p>
          <a:p>
            <a:pPr algn="ctr"/>
            <a:endParaRPr lang="fa-IR" sz="2800" b="1" dirty="0">
              <a:solidFill>
                <a:srgbClr val="FF0000"/>
              </a:solidFill>
              <a:latin typeface="IranNastaliq" pitchFamily="18" charset="0"/>
              <a:cs typeface="IranNastaliq" pitchFamily="18" charset="0"/>
            </a:endParaRPr>
          </a:p>
        </p:txBody>
      </p:sp>
    </p:spTree>
    <p:extLst>
      <p:ext uri="{BB962C8B-B14F-4D97-AF65-F5344CB8AC3E}">
        <p14:creationId xmlns:p14="http://schemas.microsoft.com/office/powerpoint/2010/main" val="37501158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grpId="0" nodeType="withEffect" nodePh="1">
                                  <p:stCondLst>
                                    <p:cond delay="0"/>
                                  </p:stCondLst>
                                  <p:endCondLst>
                                    <p:cond evt="begin" delay="0">
                                      <p:tn val="8"/>
                                    </p:cond>
                                  </p:end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circle(in)">
                                      <p:cBhvr>
                                        <p:cTn id="10" dur="2000"/>
                                        <p:tgtEl>
                                          <p:spTgt spid="3">
                                            <p:txEl>
                                              <p:pRg st="0" end="0"/>
                                            </p:txEl>
                                          </p:spTgt>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par>
                                <p:cTn id="14" presetID="6" presetClass="entr" presetSubtype="16"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circle(in)">
                                      <p:cBhvr>
                                        <p:cTn id="16" dur="2000"/>
                                        <p:tgtEl>
                                          <p:spTgt spid="5"/>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ircle(in)">
                                      <p:cBhvr>
                                        <p:cTn id="19" dur="2000"/>
                                        <p:tgtEl>
                                          <p:spTgt spid="6"/>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ircle(in)">
                                      <p:cBhvr>
                                        <p:cTn id="22" dur="2000"/>
                                        <p:tgtEl>
                                          <p:spTgt spid="7"/>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circle(in)">
                                      <p:cBhvr>
                                        <p:cTn id="25"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animBg="1"/>
      <p:bldP spid="6" grpId="0" animBg="1"/>
      <p:bldP spid="7"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ش</a:t>
            </a:r>
            <a:endParaRPr lang="fa-IR" dirty="0"/>
          </a:p>
        </p:txBody>
      </p:sp>
      <p:sp>
        <p:nvSpPr>
          <p:cNvPr id="3" name="Content Placeholder 2"/>
          <p:cNvSpPr>
            <a:spLocks noGrp="1"/>
          </p:cNvSpPr>
          <p:nvPr>
            <p:ph idx="1"/>
          </p:nvPr>
        </p:nvSpPr>
        <p:spPr/>
        <p:txBody>
          <a:bodyPr/>
          <a:lstStyle/>
          <a:p>
            <a:endParaRPr lang="fa-IR"/>
          </a:p>
        </p:txBody>
      </p:sp>
      <p:sp>
        <p:nvSpPr>
          <p:cNvPr id="4" name="Rectangle 3"/>
          <p:cNvSpPr/>
          <p:nvPr/>
        </p:nvSpPr>
        <p:spPr>
          <a:xfrm>
            <a:off x="166067" y="284272"/>
            <a:ext cx="8784976" cy="6371750"/>
          </a:xfrm>
          <a:prstGeom prst="rect">
            <a:avLst/>
          </a:prstGeom>
        </p:spPr>
        <p:style>
          <a:lnRef idx="1">
            <a:schemeClr val="accent6"/>
          </a:lnRef>
          <a:fillRef idx="2">
            <a:schemeClr val="accent6"/>
          </a:fillRef>
          <a:effectRef idx="1">
            <a:schemeClr val="accent6"/>
          </a:effectRef>
          <a:fontRef idx="minor">
            <a:schemeClr val="dk1"/>
          </a:fontRef>
        </p:style>
        <p:txBody>
          <a:bodyPr rtlCol="1" anchor="ctr"/>
          <a:lstStyle/>
          <a:p>
            <a:pPr algn="just"/>
            <a:r>
              <a:rPr lang="fa-IR" sz="4400" i="1" dirty="0">
                <a:solidFill>
                  <a:schemeClr val="accent2"/>
                </a:solidFill>
                <a:latin typeface="IranNastaliq" pitchFamily="18" charset="0"/>
                <a:cs typeface="IranNastaliq" pitchFamily="18" charset="0"/>
              </a:rPr>
              <a:t>خسارتهای </a:t>
            </a:r>
            <a:r>
              <a:rPr lang="fa-IR" sz="4400" i="1" dirty="0" smtClean="0">
                <a:solidFill>
                  <a:schemeClr val="accent2"/>
                </a:solidFill>
                <a:latin typeface="IranNastaliq" pitchFamily="18" charset="0"/>
                <a:cs typeface="IranNastaliq" pitchFamily="18" charset="0"/>
              </a:rPr>
              <a:t>تبعسی </a:t>
            </a:r>
            <a:r>
              <a:rPr lang="fa-IR" sz="2800" i="1" dirty="0" smtClean="0">
                <a:solidFill>
                  <a:schemeClr val="accent2"/>
                </a:solidFill>
                <a:latin typeface="IranNastaliq" pitchFamily="18" charset="0"/>
                <a:cs typeface="IranNastaliq" pitchFamily="18" charset="0"/>
              </a:rPr>
              <a:t>(</a:t>
            </a:r>
            <a:r>
              <a:rPr lang="en-US" sz="2800" i="1" dirty="0">
                <a:solidFill>
                  <a:schemeClr val="accent2"/>
                </a:solidFill>
                <a:latin typeface="IranNastaliq" pitchFamily="18" charset="0"/>
                <a:cs typeface="IranNastaliq" pitchFamily="18" charset="0"/>
              </a:rPr>
              <a:t>consequential loss</a:t>
            </a:r>
            <a:r>
              <a:rPr lang="fa-IR" sz="2800" i="1" dirty="0">
                <a:solidFill>
                  <a:schemeClr val="accent2"/>
                </a:solidFill>
                <a:latin typeface="IranNastaliq" pitchFamily="18" charset="0"/>
                <a:cs typeface="IranNastaliq" pitchFamily="18" charset="0"/>
              </a:rPr>
              <a:t>): </a:t>
            </a:r>
            <a:r>
              <a:rPr lang="fa-IR" sz="4400" dirty="0">
                <a:solidFill>
                  <a:srgbClr val="7030A0"/>
                </a:solidFill>
                <a:latin typeface="IranNastaliq" pitchFamily="18" charset="0"/>
                <a:cs typeface="IranNastaliq" pitchFamily="18" charset="0"/>
              </a:rPr>
              <a:t>در برخی از بیمه نامه ها علاوه بر خسارتهای مستقیم خسارتهای غیر مستقیم و تبعی ناشی از حادثه هم تحت پوشش قرار می گیرد. برای نمونه در حادثه آتش سوزی یک واحد تولیدی، کاهش یا قطع درآمد و سود ناشی از توقف فعالیت کارخانه هم تحت پوشش قرار می گیرد. بنابراین بیمه گر در قبال خسارتهای تبعی تعهدی ندارد مگر این که در بیمه نامه تصریح شده باشد.</a:t>
            </a:r>
          </a:p>
        </p:txBody>
      </p:sp>
      <p:pic>
        <p:nvPicPr>
          <p:cNvPr id="5" name="Picture 2" descr="E:\تصاویر\5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616263" y="5157192"/>
            <a:ext cx="2351900" cy="1475206"/>
          </a:xfrm>
          <a:prstGeom prst="rect">
            <a:avLst/>
          </a:prstGeom>
          <a:noFill/>
          <a:extLst>
            <a:ext uri="{909E8E84-426E-40DD-AFC4-6F175D3DCCD1}">
              <a14:hiddenFill xmlns:a14="http://schemas.microsoft.com/office/drawing/2010/main">
                <a:solidFill>
                  <a:srgbClr val="FFFFFF"/>
                </a:solidFill>
              </a14:hiddenFill>
            </a:ext>
          </a:extLst>
        </p:spPr>
      </p:pic>
      <p:sp>
        <p:nvSpPr>
          <p:cNvPr id="6" name="Pentagon 5"/>
          <p:cNvSpPr/>
          <p:nvPr/>
        </p:nvSpPr>
        <p:spPr>
          <a:xfrm flipH="1">
            <a:off x="7452320" y="465632"/>
            <a:ext cx="1227491" cy="700656"/>
          </a:xfrm>
          <a:prstGeom prst="homePlate">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1">
            <a:schemeClr val="accent5"/>
          </a:lnRef>
          <a:fillRef idx="2">
            <a:schemeClr val="accent5"/>
          </a:fillRef>
          <a:effectRef idx="1">
            <a:schemeClr val="accent5"/>
          </a:effectRef>
          <a:fontRef idx="minor">
            <a:schemeClr val="dk1"/>
          </a:fontRef>
        </p:style>
        <p:txBody>
          <a:bodyPr rtlCol="1" anchor="ctr"/>
          <a:lstStyle/>
          <a:p>
            <a:pPr algn="ctr"/>
            <a:r>
              <a:rPr lang="fa-IR" sz="2800" b="1" dirty="0" smtClean="0">
                <a:solidFill>
                  <a:srgbClr val="FF0000"/>
                </a:solidFill>
                <a:latin typeface="IranNastaliq" pitchFamily="18" charset="0"/>
                <a:cs typeface="IranNastaliq" pitchFamily="18" charset="0"/>
              </a:rPr>
              <a:t> </a:t>
            </a:r>
          </a:p>
          <a:p>
            <a:pPr algn="ctr"/>
            <a:r>
              <a:rPr lang="fa-IR" sz="2800" b="1" dirty="0" smtClean="0">
                <a:solidFill>
                  <a:srgbClr val="FF0000"/>
                </a:solidFill>
                <a:latin typeface="IranNastaliq" pitchFamily="18" charset="0"/>
                <a:cs typeface="IranNastaliq" pitchFamily="18" charset="0"/>
              </a:rPr>
              <a:t>خسارت تبعی</a:t>
            </a:r>
          </a:p>
          <a:p>
            <a:pPr algn="ctr"/>
            <a:endParaRPr lang="fa-IR" sz="2800" b="1" dirty="0">
              <a:solidFill>
                <a:srgbClr val="FF0000"/>
              </a:solidFill>
              <a:latin typeface="IranNastaliq" pitchFamily="18" charset="0"/>
              <a:cs typeface="IranNastaliq" pitchFamily="18" charset="0"/>
            </a:endParaRPr>
          </a:p>
        </p:txBody>
      </p:sp>
    </p:spTree>
    <p:extLst>
      <p:ext uri="{BB962C8B-B14F-4D97-AF65-F5344CB8AC3E}">
        <p14:creationId xmlns:p14="http://schemas.microsoft.com/office/powerpoint/2010/main" val="115412369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2000"/>
                                        <p:tgtEl>
                                          <p:spTgt spid="6"/>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circle(in)">
                                      <p:cBhvr>
                                        <p:cTn id="16" dur="2000"/>
                                        <p:tgtEl>
                                          <p:spTgt spid="2"/>
                                        </p:tgtEl>
                                      </p:cBhvr>
                                    </p:animEffect>
                                  </p:childTnLst>
                                </p:cTn>
                              </p:par>
                              <p:par>
                                <p:cTn id="17" presetID="6" presetClass="entr" presetSubtype="16" fill="hold" grpId="0" nodeType="withEffect" nodePh="1">
                                  <p:stCondLst>
                                    <p:cond delay="0"/>
                                  </p:stCondLst>
                                  <p:endCondLst>
                                    <p:cond evt="begin" delay="0">
                                      <p:tn val="17"/>
                                    </p:cond>
                                  </p:end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circle(in)">
                                      <p:cBhvr>
                                        <p:cTn id="19"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ش</a:t>
            </a:r>
            <a:endParaRPr lang="fa-IR" dirty="0"/>
          </a:p>
        </p:txBody>
      </p:sp>
      <p:sp>
        <p:nvSpPr>
          <p:cNvPr id="3" name="Content Placeholder 2"/>
          <p:cNvSpPr>
            <a:spLocks noGrp="1"/>
          </p:cNvSpPr>
          <p:nvPr>
            <p:ph idx="1"/>
          </p:nvPr>
        </p:nvSpPr>
        <p:spPr/>
        <p:txBody>
          <a:bodyPr/>
          <a:lstStyle/>
          <a:p>
            <a:endParaRPr lang="fa-IR"/>
          </a:p>
        </p:txBody>
      </p:sp>
      <p:sp>
        <p:nvSpPr>
          <p:cNvPr id="4" name="Rectangle 3"/>
          <p:cNvSpPr/>
          <p:nvPr/>
        </p:nvSpPr>
        <p:spPr>
          <a:xfrm>
            <a:off x="135305" y="260648"/>
            <a:ext cx="8784976" cy="6371750"/>
          </a:xfrm>
          <a:prstGeom prst="rect">
            <a:avLst/>
          </a:prstGeom>
        </p:spPr>
        <p:style>
          <a:lnRef idx="1">
            <a:schemeClr val="accent6"/>
          </a:lnRef>
          <a:fillRef idx="2">
            <a:schemeClr val="accent6"/>
          </a:fillRef>
          <a:effectRef idx="1">
            <a:schemeClr val="accent6"/>
          </a:effectRef>
          <a:fontRef idx="minor">
            <a:schemeClr val="dk1"/>
          </a:fontRef>
        </p:style>
        <p:txBody>
          <a:bodyPr rtlCol="1" anchor="ctr"/>
          <a:lstStyle/>
          <a:p>
            <a:pPr algn="just"/>
            <a:endParaRPr lang="fa-IR" sz="3200" i="1" dirty="0" smtClean="0">
              <a:solidFill>
                <a:schemeClr val="accent2"/>
              </a:solidFill>
              <a:latin typeface="IranNastaliq" pitchFamily="18" charset="0"/>
              <a:cs typeface="IranNastaliq" pitchFamily="18" charset="0"/>
            </a:endParaRPr>
          </a:p>
          <a:p>
            <a:pPr algn="just"/>
            <a:endParaRPr lang="fa-IR" sz="3200" i="1" dirty="0" smtClean="0">
              <a:solidFill>
                <a:schemeClr val="accent2"/>
              </a:solidFill>
              <a:latin typeface="IranNastaliq" pitchFamily="18" charset="0"/>
              <a:cs typeface="IranNastaliq" pitchFamily="18" charset="0"/>
            </a:endParaRPr>
          </a:p>
          <a:p>
            <a:pPr algn="ctr"/>
            <a:endParaRPr lang="fa-IR" sz="3200" i="1" dirty="0" smtClean="0">
              <a:solidFill>
                <a:schemeClr val="accent2"/>
              </a:solidFill>
              <a:latin typeface="IranNastaliq" pitchFamily="18" charset="0"/>
              <a:cs typeface="IranNastaliq" pitchFamily="18" charset="0"/>
            </a:endParaRPr>
          </a:p>
          <a:p>
            <a:pPr algn="ctr"/>
            <a:r>
              <a:rPr lang="fa-IR" sz="3200" i="1" dirty="0" smtClean="0">
                <a:solidFill>
                  <a:schemeClr val="accent2"/>
                </a:solidFill>
                <a:latin typeface="IranNastaliq" pitchFamily="18" charset="0"/>
                <a:cs typeface="IranNastaliq" pitchFamily="18" charset="0"/>
              </a:rPr>
              <a:t>کارمزد(</a:t>
            </a:r>
            <a:r>
              <a:rPr lang="en-US" sz="2400" i="1" dirty="0">
                <a:solidFill>
                  <a:schemeClr val="accent2"/>
                </a:solidFill>
                <a:latin typeface="IranNastaliq" pitchFamily="18" charset="0"/>
                <a:cs typeface="IranNastaliq" pitchFamily="18" charset="0"/>
              </a:rPr>
              <a:t>commission</a:t>
            </a:r>
            <a:r>
              <a:rPr lang="fa-IR" sz="2400" i="1" dirty="0">
                <a:solidFill>
                  <a:schemeClr val="accent2"/>
                </a:solidFill>
                <a:latin typeface="IranNastaliq" pitchFamily="18" charset="0"/>
                <a:cs typeface="IranNastaliq" pitchFamily="18" charset="0"/>
              </a:rPr>
              <a:t>): </a:t>
            </a:r>
            <a:r>
              <a:rPr lang="fa-IR" sz="4400" dirty="0">
                <a:solidFill>
                  <a:srgbClr val="7030A0"/>
                </a:solidFill>
                <a:latin typeface="IranNastaliq" pitchFamily="18" charset="0"/>
                <a:cs typeface="IranNastaliq" pitchFamily="18" charset="0"/>
              </a:rPr>
              <a:t>درصدی از حق بیمه است که شرکت بیمه در ازای فروش هر بیمه نامه به نماینده یا کارگزار می پردازد</a:t>
            </a:r>
            <a:r>
              <a:rPr lang="fa-IR" sz="4400" dirty="0" smtClean="0">
                <a:solidFill>
                  <a:srgbClr val="7030A0"/>
                </a:solidFill>
                <a:latin typeface="IranNastaliq" pitchFamily="18" charset="0"/>
                <a:cs typeface="IranNastaliq" pitchFamily="18" charset="0"/>
              </a:rPr>
              <a:t>.</a:t>
            </a:r>
          </a:p>
          <a:p>
            <a:pPr algn="just"/>
            <a:endParaRPr lang="fa-IR" sz="4400" dirty="0">
              <a:latin typeface="IranNastaliq" pitchFamily="18" charset="0"/>
              <a:cs typeface="IranNastaliq" pitchFamily="18" charset="0"/>
            </a:endParaRPr>
          </a:p>
          <a:p>
            <a:pPr algn="just"/>
            <a:r>
              <a:rPr lang="fa-IR" sz="2400" i="1" dirty="0">
                <a:solidFill>
                  <a:schemeClr val="accent2"/>
                </a:solidFill>
                <a:latin typeface="IranNastaliq" pitchFamily="18" charset="0"/>
                <a:cs typeface="IranNastaliq" pitchFamily="18" charset="0"/>
              </a:rPr>
              <a:t>ا</a:t>
            </a:r>
            <a:r>
              <a:rPr lang="fa-IR" sz="3200" i="1" dirty="0">
                <a:solidFill>
                  <a:schemeClr val="accent2"/>
                </a:solidFill>
                <a:latin typeface="IranNastaliq" pitchFamily="18" charset="0"/>
                <a:cs typeface="IranNastaliq" pitchFamily="18" charset="0"/>
              </a:rPr>
              <a:t>لحاقیه(</a:t>
            </a:r>
            <a:r>
              <a:rPr lang="en-US" sz="2400" i="1" dirty="0">
                <a:solidFill>
                  <a:schemeClr val="accent2"/>
                </a:solidFill>
                <a:latin typeface="IranNastaliq" pitchFamily="18" charset="0"/>
                <a:cs typeface="IranNastaliq" pitchFamily="18" charset="0"/>
              </a:rPr>
              <a:t>endorsement</a:t>
            </a:r>
            <a:r>
              <a:rPr lang="fa-IR" sz="2400" i="1" dirty="0">
                <a:solidFill>
                  <a:schemeClr val="accent2"/>
                </a:solidFill>
                <a:latin typeface="IranNastaliq" pitchFamily="18" charset="0"/>
                <a:cs typeface="IranNastaliq" pitchFamily="18" charset="0"/>
              </a:rPr>
              <a:t>): </a:t>
            </a:r>
            <a:r>
              <a:rPr lang="fa-IR" sz="4400" dirty="0">
                <a:solidFill>
                  <a:srgbClr val="7030A0"/>
                </a:solidFill>
                <a:latin typeface="IranNastaliq" pitchFamily="18" charset="0"/>
                <a:cs typeface="IranNastaliq" pitchFamily="18" charset="0"/>
              </a:rPr>
              <a:t>نوشته ای است که به بیمه نامه ضمیمه می شود و جزء جدایی ناپذیر آن به حساب می آید. در واقع تغییراتی که بعدا در بیمه نامه به وجود می آید معمولا از طریق صدور الحاقیه انجام می پذیرد</a:t>
            </a:r>
            <a:r>
              <a:rPr lang="fa-IR" sz="4400" dirty="0" smtClean="0">
                <a:solidFill>
                  <a:srgbClr val="7030A0"/>
                </a:solidFill>
                <a:latin typeface="IranNastaliq" pitchFamily="18" charset="0"/>
                <a:cs typeface="IranNastaliq" pitchFamily="18" charset="0"/>
              </a:rPr>
              <a:t>.</a:t>
            </a:r>
          </a:p>
          <a:p>
            <a:pPr algn="l"/>
            <a:r>
              <a:rPr lang="fa-IR" sz="3200" i="1" dirty="0" smtClean="0">
                <a:solidFill>
                  <a:schemeClr val="accent2"/>
                </a:solidFill>
                <a:latin typeface="IranNastaliq" pitchFamily="18" charset="0"/>
                <a:cs typeface="IranNastaliq" pitchFamily="18" charset="0"/>
              </a:rPr>
              <a:t>		 </a:t>
            </a:r>
            <a:r>
              <a:rPr lang="fa-IR" sz="3200" i="1" dirty="0">
                <a:solidFill>
                  <a:schemeClr val="accent2"/>
                </a:solidFill>
                <a:latin typeface="IranNastaliq" pitchFamily="18" charset="0"/>
                <a:cs typeface="IranNastaliq" pitchFamily="18" charset="0"/>
              </a:rPr>
              <a:t>حادثه قهری یا بلای آسمانی(</a:t>
            </a:r>
            <a:r>
              <a:rPr lang="en-US" sz="2000" i="1" dirty="0">
                <a:solidFill>
                  <a:schemeClr val="accent2"/>
                </a:solidFill>
                <a:latin typeface="IranNastaliq" pitchFamily="18" charset="0"/>
                <a:cs typeface="IranNastaliq" pitchFamily="18" charset="0"/>
              </a:rPr>
              <a:t>act of god</a:t>
            </a:r>
            <a:r>
              <a:rPr lang="fa-IR" sz="2400" i="1" dirty="0">
                <a:solidFill>
                  <a:schemeClr val="accent2"/>
                </a:solidFill>
                <a:latin typeface="IranNastaliq" pitchFamily="18" charset="0"/>
                <a:cs typeface="IranNastaliq" pitchFamily="18" charset="0"/>
              </a:rPr>
              <a:t>): </a:t>
            </a:r>
            <a:r>
              <a:rPr lang="fa-IR" sz="4400" dirty="0">
                <a:solidFill>
                  <a:srgbClr val="7030A0"/>
                </a:solidFill>
                <a:latin typeface="IranNastaliq" pitchFamily="18" charset="0"/>
                <a:cs typeface="IranNastaliq" pitchFamily="18" charset="0"/>
              </a:rPr>
              <a:t>حادثه است که کسی در وقوع آن دخیل                                                             نیست(مانند سیل، زلزله، طوفان و ...). حادثه قهری بیمه پذیر است.</a:t>
            </a:r>
          </a:p>
          <a:p>
            <a:pPr algn="just"/>
            <a:endParaRPr lang="fa-IR" sz="4400" dirty="0" smtClean="0">
              <a:latin typeface="IranNastaliq" pitchFamily="18" charset="0"/>
              <a:cs typeface="IranNastaliq" pitchFamily="18" charset="0"/>
            </a:endParaRPr>
          </a:p>
          <a:p>
            <a:pPr algn="just"/>
            <a:endParaRPr lang="fa-IR" sz="4400" dirty="0">
              <a:latin typeface="IranNastaliq" pitchFamily="18" charset="0"/>
              <a:cs typeface="IranNastaliq" pitchFamily="18" charset="0"/>
            </a:endParaRPr>
          </a:p>
          <a:p>
            <a:pPr algn="ctr"/>
            <a:r>
              <a:rPr lang="fa-IR" sz="3200" i="1" dirty="0" smtClean="0">
                <a:solidFill>
                  <a:schemeClr val="accent2"/>
                </a:solidFill>
                <a:latin typeface="IranNastaliq" pitchFamily="18" charset="0"/>
                <a:cs typeface="IranNastaliq" pitchFamily="18" charset="0"/>
              </a:rPr>
              <a:t>	</a:t>
            </a:r>
            <a:endParaRPr lang="fa-IR" sz="4400" dirty="0">
              <a:latin typeface="IranNastaliq" pitchFamily="18" charset="0"/>
              <a:cs typeface="IranNastaliq" pitchFamily="18" charset="0"/>
            </a:endParaRPr>
          </a:p>
        </p:txBody>
      </p:sp>
      <p:pic>
        <p:nvPicPr>
          <p:cNvPr id="5" name="Picture 2" descr="E:\تصاویر\5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568381" y="5083627"/>
            <a:ext cx="2351900" cy="1475206"/>
          </a:xfrm>
          <a:prstGeom prst="rect">
            <a:avLst/>
          </a:prstGeom>
          <a:noFill/>
          <a:extLst>
            <a:ext uri="{909E8E84-426E-40DD-AFC4-6F175D3DCCD1}">
              <a14:hiddenFill xmlns:a14="http://schemas.microsoft.com/office/drawing/2010/main">
                <a:solidFill>
                  <a:srgbClr val="FFFFFF"/>
                </a:solidFill>
              </a14:hiddenFill>
            </a:ext>
          </a:extLst>
        </p:spPr>
      </p:pic>
      <p:sp>
        <p:nvSpPr>
          <p:cNvPr id="6" name="Pentagon 5"/>
          <p:cNvSpPr/>
          <p:nvPr/>
        </p:nvSpPr>
        <p:spPr>
          <a:xfrm>
            <a:off x="135305" y="0"/>
            <a:ext cx="1249139" cy="700656"/>
          </a:xfrm>
          <a:prstGeom prst="homePlate">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1">
            <a:schemeClr val="accent5"/>
          </a:lnRef>
          <a:fillRef idx="2">
            <a:schemeClr val="accent5"/>
          </a:fillRef>
          <a:effectRef idx="1">
            <a:schemeClr val="accent5"/>
          </a:effectRef>
          <a:fontRef idx="minor">
            <a:schemeClr val="dk1"/>
          </a:fontRef>
        </p:style>
        <p:txBody>
          <a:bodyPr rtlCol="1" anchor="ctr"/>
          <a:lstStyle/>
          <a:p>
            <a:pPr algn="ctr"/>
            <a:r>
              <a:rPr lang="fa-IR" sz="2800" b="1" dirty="0" smtClean="0">
                <a:solidFill>
                  <a:srgbClr val="FF0000"/>
                </a:solidFill>
                <a:latin typeface="IranNastaliq" pitchFamily="18" charset="0"/>
                <a:cs typeface="IranNastaliq" pitchFamily="18" charset="0"/>
              </a:rPr>
              <a:t>کارمزد</a:t>
            </a:r>
            <a:endParaRPr lang="fa-IR" sz="2800" b="1" dirty="0">
              <a:solidFill>
                <a:srgbClr val="FF0000"/>
              </a:solidFill>
              <a:latin typeface="IranNastaliq" pitchFamily="18" charset="0"/>
              <a:cs typeface="IranNastaliq" pitchFamily="18" charset="0"/>
            </a:endParaRPr>
          </a:p>
        </p:txBody>
      </p:sp>
      <p:sp>
        <p:nvSpPr>
          <p:cNvPr id="7" name="Pentagon 6"/>
          <p:cNvSpPr/>
          <p:nvPr/>
        </p:nvSpPr>
        <p:spPr>
          <a:xfrm>
            <a:off x="135304" y="1340768"/>
            <a:ext cx="1249139" cy="700656"/>
          </a:xfrm>
          <a:prstGeom prst="homePlate">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1">
            <a:schemeClr val="accent5"/>
          </a:lnRef>
          <a:fillRef idx="2">
            <a:schemeClr val="accent5"/>
          </a:fillRef>
          <a:effectRef idx="1">
            <a:schemeClr val="accent5"/>
          </a:effectRef>
          <a:fontRef idx="minor">
            <a:schemeClr val="dk1"/>
          </a:fontRef>
        </p:style>
        <p:txBody>
          <a:bodyPr rtlCol="1" anchor="ctr"/>
          <a:lstStyle/>
          <a:p>
            <a:pPr algn="ctr"/>
            <a:endParaRPr lang="fa-IR" sz="2800" b="1" dirty="0" smtClean="0">
              <a:solidFill>
                <a:srgbClr val="FF0000"/>
              </a:solidFill>
              <a:latin typeface="IranNastaliq" pitchFamily="18" charset="0"/>
              <a:cs typeface="IranNastaliq" pitchFamily="18" charset="0"/>
            </a:endParaRPr>
          </a:p>
          <a:p>
            <a:pPr algn="ctr"/>
            <a:r>
              <a:rPr lang="fa-IR" sz="2800" b="1" dirty="0" smtClean="0">
                <a:solidFill>
                  <a:srgbClr val="FF0000"/>
                </a:solidFill>
                <a:latin typeface="IranNastaliq" pitchFamily="18" charset="0"/>
                <a:cs typeface="IranNastaliq" pitchFamily="18" charset="0"/>
              </a:rPr>
              <a:t>الحاقیه</a:t>
            </a:r>
          </a:p>
          <a:p>
            <a:pPr algn="ctr"/>
            <a:endParaRPr lang="fa-IR" sz="2800" b="1" dirty="0">
              <a:solidFill>
                <a:srgbClr val="FF0000"/>
              </a:solidFill>
              <a:latin typeface="IranNastaliq" pitchFamily="18" charset="0"/>
              <a:cs typeface="IranNastaliq" pitchFamily="18" charset="0"/>
            </a:endParaRPr>
          </a:p>
        </p:txBody>
      </p:sp>
      <p:sp>
        <p:nvSpPr>
          <p:cNvPr id="8" name="Pentagon 7"/>
          <p:cNvSpPr/>
          <p:nvPr/>
        </p:nvSpPr>
        <p:spPr>
          <a:xfrm>
            <a:off x="135303" y="3926568"/>
            <a:ext cx="1249139" cy="700656"/>
          </a:xfrm>
          <a:prstGeom prst="homePlate">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1">
            <a:schemeClr val="accent5"/>
          </a:lnRef>
          <a:fillRef idx="2">
            <a:schemeClr val="accent5"/>
          </a:fillRef>
          <a:effectRef idx="1">
            <a:schemeClr val="accent5"/>
          </a:effectRef>
          <a:fontRef idx="minor">
            <a:schemeClr val="dk1"/>
          </a:fontRef>
        </p:style>
        <p:txBody>
          <a:bodyPr rtlCol="1" anchor="ctr"/>
          <a:lstStyle/>
          <a:p>
            <a:pPr algn="ctr"/>
            <a:r>
              <a:rPr lang="fa-IR" sz="2800" b="1" dirty="0" smtClean="0">
                <a:solidFill>
                  <a:srgbClr val="FF0000"/>
                </a:solidFill>
                <a:latin typeface="IranNastaliq" pitchFamily="18" charset="0"/>
                <a:cs typeface="IranNastaliq" pitchFamily="18" charset="0"/>
              </a:rPr>
              <a:t>حادثه قهری</a:t>
            </a:r>
          </a:p>
        </p:txBody>
      </p:sp>
    </p:spTree>
    <p:extLst>
      <p:ext uri="{BB962C8B-B14F-4D97-AF65-F5344CB8AC3E}">
        <p14:creationId xmlns:p14="http://schemas.microsoft.com/office/powerpoint/2010/main" val="157875905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grpId="0" nodeType="withEffect" nodePh="1">
                                  <p:stCondLst>
                                    <p:cond delay="0"/>
                                  </p:stCondLst>
                                  <p:endCondLst>
                                    <p:cond evt="begin" delay="0">
                                      <p:tn val="8"/>
                                    </p:cond>
                                  </p:end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circle(in)">
                                      <p:cBhvr>
                                        <p:cTn id="10" dur="2000"/>
                                        <p:tgtEl>
                                          <p:spTgt spid="3">
                                            <p:txEl>
                                              <p:pRg st="0" end="0"/>
                                            </p:txEl>
                                          </p:spTgt>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par>
                                <p:cTn id="14" presetID="6" presetClass="entr" presetSubtype="16"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circle(in)">
                                      <p:cBhvr>
                                        <p:cTn id="16" dur="2000"/>
                                        <p:tgtEl>
                                          <p:spTgt spid="5"/>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ircle(in)">
                                      <p:cBhvr>
                                        <p:cTn id="19" dur="2000"/>
                                        <p:tgtEl>
                                          <p:spTgt spid="6"/>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ircle(in)">
                                      <p:cBhvr>
                                        <p:cTn id="22" dur="2000"/>
                                        <p:tgtEl>
                                          <p:spTgt spid="7"/>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circle(in)">
                                      <p:cBhvr>
                                        <p:cTn id="25"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animBg="1"/>
      <p:bldP spid="6" grpId="0" animBg="1"/>
      <p:bldP spid="7"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sp>
        <p:nvSpPr>
          <p:cNvPr id="4" name="Rectangle 3"/>
          <p:cNvSpPr/>
          <p:nvPr/>
        </p:nvSpPr>
        <p:spPr>
          <a:xfrm>
            <a:off x="235950" y="268640"/>
            <a:ext cx="8784976" cy="6371750"/>
          </a:xfrm>
          <a:prstGeom prst="rect">
            <a:avLst/>
          </a:prstGeom>
        </p:spPr>
        <p:style>
          <a:lnRef idx="1">
            <a:schemeClr val="accent6"/>
          </a:lnRef>
          <a:fillRef idx="2">
            <a:schemeClr val="accent6"/>
          </a:fillRef>
          <a:effectRef idx="1">
            <a:schemeClr val="accent6"/>
          </a:effectRef>
          <a:fontRef idx="minor">
            <a:schemeClr val="dk1"/>
          </a:fontRef>
        </p:style>
        <p:txBody>
          <a:bodyPr rtlCol="1" anchor="ctr"/>
          <a:lstStyle/>
          <a:p>
            <a:pPr algn="just"/>
            <a:r>
              <a:rPr lang="fa-IR" sz="3200" i="1" dirty="0">
                <a:solidFill>
                  <a:schemeClr val="accent2"/>
                </a:solidFill>
                <a:latin typeface="IranNastaliq" pitchFamily="18" charset="0"/>
                <a:cs typeface="IranNastaliq" pitchFamily="18" charset="0"/>
              </a:rPr>
              <a:t>خسارت: </a:t>
            </a:r>
            <a:r>
              <a:rPr lang="fa-IR" sz="3200" dirty="0">
                <a:solidFill>
                  <a:srgbClr val="7030A0"/>
                </a:solidFill>
                <a:latin typeface="IranNastaliq" pitchFamily="18" charset="0"/>
                <a:cs typeface="IranNastaliq" pitchFamily="18" charset="0"/>
              </a:rPr>
              <a:t>عبارت است از مبلغ قابل پرداخت در اثر وقوع حوادث تحت پوشش قرارداد </a:t>
            </a:r>
            <a:r>
              <a:rPr lang="fa-IR" sz="3200" dirty="0" smtClean="0">
                <a:solidFill>
                  <a:srgbClr val="7030A0"/>
                </a:solidFill>
                <a:latin typeface="IranNastaliq" pitchFamily="18" charset="0"/>
                <a:cs typeface="IranNastaliq" pitchFamily="18" charset="0"/>
              </a:rPr>
              <a:t>بیمه</a:t>
            </a:r>
          </a:p>
          <a:p>
            <a:pPr algn="just"/>
            <a:endParaRPr lang="fa-IR" sz="3200" dirty="0">
              <a:latin typeface="IranNastaliq" pitchFamily="18" charset="0"/>
              <a:cs typeface="IranNastaliq" pitchFamily="18" charset="0"/>
            </a:endParaRPr>
          </a:p>
          <a:p>
            <a:pPr algn="just"/>
            <a:endParaRPr lang="fa-IR" sz="3200" dirty="0">
              <a:solidFill>
                <a:srgbClr val="FF0000"/>
              </a:solidFill>
              <a:latin typeface="IranNastaliq" pitchFamily="18" charset="0"/>
              <a:cs typeface="IranNastaliq" pitchFamily="18" charset="0"/>
            </a:endParaRPr>
          </a:p>
          <a:p>
            <a:pPr algn="just"/>
            <a:r>
              <a:rPr lang="fa-IR" sz="3200" dirty="0" smtClean="0">
                <a:solidFill>
                  <a:srgbClr val="FF0000"/>
                </a:solidFill>
                <a:latin typeface="IranNastaliq" pitchFamily="18" charset="0"/>
                <a:cs typeface="IranNastaliq" pitchFamily="18" charset="0"/>
              </a:rPr>
              <a:t>فرانشیز:در</a:t>
            </a:r>
            <a:r>
              <a:rPr lang="fa-IR" sz="3200" dirty="0" smtClean="0">
                <a:solidFill>
                  <a:srgbClr val="7030A0"/>
                </a:solidFill>
                <a:latin typeface="IranNastaliq" pitchFamily="18" charset="0"/>
                <a:cs typeface="IranNastaliq" pitchFamily="18" charset="0"/>
              </a:rPr>
              <a:t>صد معینی از خسارت است که بیمه گر خود را از پرداخت آن معاف می نماید بنابراین فرانشیز را می توان  معافیت </a:t>
            </a:r>
          </a:p>
          <a:p>
            <a:pPr algn="just"/>
            <a:r>
              <a:rPr lang="fa-IR" sz="3200" dirty="0" smtClean="0">
                <a:solidFill>
                  <a:srgbClr val="7030A0"/>
                </a:solidFill>
                <a:latin typeface="IranNastaliq" pitchFamily="18" charset="0"/>
                <a:cs typeface="IranNastaliq" pitchFamily="18" charset="0"/>
              </a:rPr>
              <a:t>از جبران قسمتی از خسارت توصیف نمود بدین ترتیب که شرکتهای بیمه ، خطر وارده  را از مبلغی به بالا جبران نموده   وکمتر از آن به عهده خود  بیمه گذار است </a:t>
            </a:r>
          </a:p>
          <a:p>
            <a:pPr algn="just"/>
            <a:endParaRPr lang="fa-IR" sz="3200" dirty="0">
              <a:latin typeface="IranNastaliq" pitchFamily="18" charset="0"/>
              <a:cs typeface="IranNastaliq" pitchFamily="18" charset="0"/>
            </a:endParaRPr>
          </a:p>
          <a:p>
            <a:pPr algn="just"/>
            <a:endParaRPr lang="fa-IR" sz="3200" dirty="0" smtClean="0">
              <a:latin typeface="IranNastaliq" pitchFamily="18" charset="0"/>
              <a:cs typeface="IranNastaliq" pitchFamily="18" charset="0"/>
            </a:endParaRPr>
          </a:p>
          <a:p>
            <a:pPr algn="just"/>
            <a:endParaRPr lang="fa-IR" sz="3200" dirty="0">
              <a:latin typeface="IranNastaliq" pitchFamily="18" charset="0"/>
              <a:cs typeface="IranNastaliq" pitchFamily="18" charset="0"/>
            </a:endParaRPr>
          </a:p>
          <a:p>
            <a:pPr algn="just"/>
            <a:endParaRPr lang="fa-IR" sz="3200" dirty="0" smtClean="0">
              <a:latin typeface="IranNastaliq" pitchFamily="18" charset="0"/>
              <a:cs typeface="IranNastaliq" pitchFamily="18" charset="0"/>
            </a:endParaRPr>
          </a:p>
          <a:p>
            <a:pPr algn="just"/>
            <a:endParaRPr lang="fa-IR" sz="3200" dirty="0">
              <a:latin typeface="IranNastaliq" pitchFamily="18" charset="0"/>
              <a:cs typeface="IranNastaliq" pitchFamily="18" charset="0"/>
            </a:endParaRPr>
          </a:p>
          <a:p>
            <a:pPr algn="just"/>
            <a:r>
              <a:rPr lang="fa-IR" dirty="0" smtClean="0">
                <a:latin typeface="Impact" pitchFamily="34" charset="0"/>
                <a:cs typeface="B Zar" pitchFamily="2" charset="-78"/>
              </a:rPr>
              <a:t>.</a:t>
            </a:r>
            <a:endParaRPr lang="fa-IR" dirty="0">
              <a:latin typeface="Impact" pitchFamily="34" charset="0"/>
              <a:cs typeface="B Zar" pitchFamily="2" charset="-78"/>
            </a:endParaRPr>
          </a:p>
        </p:txBody>
      </p:sp>
      <p:pic>
        <p:nvPicPr>
          <p:cNvPr id="5" name="Picture 2" descr="E:\تصاویر\5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792100" y="5165184"/>
            <a:ext cx="2351900" cy="1475206"/>
          </a:xfrm>
          <a:prstGeom prst="rect">
            <a:avLst/>
          </a:prstGeom>
          <a:noFill/>
          <a:extLst>
            <a:ext uri="{909E8E84-426E-40DD-AFC4-6F175D3DCCD1}">
              <a14:hiddenFill xmlns:a14="http://schemas.microsoft.com/office/drawing/2010/main">
                <a:solidFill>
                  <a:srgbClr val="FFFFFF"/>
                </a:solidFill>
              </a14:hiddenFill>
            </a:ext>
          </a:extLst>
        </p:spPr>
      </p:pic>
      <p:sp>
        <p:nvSpPr>
          <p:cNvPr id="6" name="Pentagon 5"/>
          <p:cNvSpPr/>
          <p:nvPr/>
        </p:nvSpPr>
        <p:spPr>
          <a:xfrm>
            <a:off x="235949" y="270888"/>
            <a:ext cx="1249139" cy="700656"/>
          </a:xfrm>
          <a:prstGeom prst="homePlate">
            <a:avLst>
              <a:gd name="adj" fmla="val 45650"/>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1">
            <a:schemeClr val="accent5"/>
          </a:lnRef>
          <a:fillRef idx="2">
            <a:schemeClr val="accent5"/>
          </a:fillRef>
          <a:effectRef idx="1">
            <a:schemeClr val="accent5"/>
          </a:effectRef>
          <a:fontRef idx="minor">
            <a:schemeClr val="dk1"/>
          </a:fontRef>
        </p:style>
        <p:txBody>
          <a:bodyPr rtlCol="1" anchor="ctr"/>
          <a:lstStyle/>
          <a:p>
            <a:pPr algn="ctr"/>
            <a:r>
              <a:rPr lang="fa-IR" sz="2800" b="1" dirty="0" smtClean="0">
                <a:solidFill>
                  <a:srgbClr val="FF0000"/>
                </a:solidFill>
                <a:latin typeface="IranNastaliq" pitchFamily="18" charset="0"/>
                <a:cs typeface="IranNastaliq" pitchFamily="18" charset="0"/>
              </a:rPr>
              <a:t>خسارت</a:t>
            </a:r>
          </a:p>
        </p:txBody>
      </p:sp>
      <p:sp>
        <p:nvSpPr>
          <p:cNvPr id="7" name="Pentagon 6"/>
          <p:cNvSpPr/>
          <p:nvPr/>
        </p:nvSpPr>
        <p:spPr>
          <a:xfrm>
            <a:off x="212757" y="1700808"/>
            <a:ext cx="1249139" cy="700656"/>
          </a:xfrm>
          <a:prstGeom prst="homePlate">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1">
            <a:schemeClr val="accent5"/>
          </a:lnRef>
          <a:fillRef idx="2">
            <a:schemeClr val="accent5"/>
          </a:fillRef>
          <a:effectRef idx="1">
            <a:schemeClr val="accent5"/>
          </a:effectRef>
          <a:fontRef idx="minor">
            <a:schemeClr val="dk1"/>
          </a:fontRef>
        </p:style>
        <p:txBody>
          <a:bodyPr rtlCol="1" anchor="ctr"/>
          <a:lstStyle/>
          <a:p>
            <a:pPr algn="ctr"/>
            <a:r>
              <a:rPr lang="fa-IR" sz="2800" b="1" dirty="0" smtClean="0">
                <a:solidFill>
                  <a:srgbClr val="FF0000"/>
                </a:solidFill>
                <a:latin typeface="IranNastaliq" pitchFamily="18" charset="0"/>
                <a:cs typeface="IranNastaliq" pitchFamily="18" charset="0"/>
              </a:rPr>
              <a:t>فرانشیز</a:t>
            </a:r>
            <a:endParaRPr lang="fa-IR" sz="2800" b="1" dirty="0">
              <a:solidFill>
                <a:srgbClr val="FF0000"/>
              </a:solidFill>
              <a:latin typeface="IranNastaliq" pitchFamily="18" charset="0"/>
              <a:cs typeface="IranNastaliq" pitchFamily="18" charset="0"/>
            </a:endParaRPr>
          </a:p>
        </p:txBody>
      </p:sp>
      <p:sp>
        <p:nvSpPr>
          <p:cNvPr id="8" name="Cloud Callout 7"/>
          <p:cNvSpPr/>
          <p:nvPr/>
        </p:nvSpPr>
        <p:spPr>
          <a:xfrm>
            <a:off x="235950" y="3068961"/>
            <a:ext cx="7864442" cy="3096344"/>
          </a:xfrm>
          <a:prstGeom prst="cloudCallou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3">
            <a:schemeClr val="accent6"/>
          </a:fillRef>
          <a:effectRef idx="2">
            <a:schemeClr val="accent6"/>
          </a:effectRef>
          <a:fontRef idx="minor">
            <a:schemeClr val="lt1"/>
          </a:fontRef>
        </p:style>
        <p:txBody>
          <a:bodyPr rtlCol="1" anchor="ctr"/>
          <a:lstStyle/>
          <a:p>
            <a:pPr algn="ctr"/>
            <a:r>
              <a:rPr lang="fa-IR" sz="3600" dirty="0" smtClean="0">
                <a:solidFill>
                  <a:srgbClr val="FFFF00"/>
                </a:solidFill>
                <a:latin typeface="IranNastaliq" pitchFamily="18" charset="0"/>
                <a:cs typeface="IranNastaliq" pitchFamily="18" charset="0"/>
              </a:rPr>
              <a:t>مثال :اگر خسارت وارده به یک کالای بیمه شده 100000ریال باشد وشرکت بیمه با توجه به احتمال وقوع خطر در قرارداد بیمه معادل 12%فرانشیز در نظر گرفته باشد بنابراین شرکت بیمه از پرداخت 12000ریال اول معاف بوده و فقط نسبت به 88000ریال بقیه تامین خسارت می نماید </a:t>
            </a:r>
            <a:endParaRPr lang="fa-IR" sz="3600" dirty="0">
              <a:solidFill>
                <a:srgbClr val="FFFF00"/>
              </a:solidFill>
              <a:latin typeface="IranNastaliq" pitchFamily="18" charset="0"/>
              <a:cs typeface="IranNastaliq" pitchFamily="18" charset="0"/>
            </a:endParaRPr>
          </a:p>
        </p:txBody>
      </p:sp>
    </p:spTree>
    <p:extLst>
      <p:ext uri="{BB962C8B-B14F-4D97-AF65-F5344CB8AC3E}">
        <p14:creationId xmlns:p14="http://schemas.microsoft.com/office/powerpoint/2010/main" val="164779740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2000"/>
                                        <p:tgtEl>
                                          <p:spTgt spid="6"/>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circle(in)">
                                      <p:cBhvr>
                                        <p:cTn id="16" dur="2000"/>
                                        <p:tgtEl>
                                          <p:spTgt spid="7"/>
                                        </p:tgtEl>
                                      </p:cBhvr>
                                    </p:animEffect>
                                  </p:childTnLst>
                                </p:cTn>
                              </p:par>
                              <p:par>
                                <p:cTn id="17" presetID="6" presetClass="entr" presetSubtype="16" fill="hold" grpId="0" nodeType="withEffect" nodePh="1">
                                  <p:stCondLst>
                                    <p:cond delay="0"/>
                                  </p:stCondLst>
                                  <p:endCondLst>
                                    <p:cond evt="begin" delay="0">
                                      <p:tn val="17"/>
                                    </p:cond>
                                  </p:endCondLst>
                                  <p:childTnLst>
                                    <p:set>
                                      <p:cBhvr>
                                        <p:cTn id="18" dur="1" fill="hold">
                                          <p:stCondLst>
                                            <p:cond delay="0"/>
                                          </p:stCondLst>
                                        </p:cTn>
                                        <p:tgtEl>
                                          <p:spTgt spid="2"/>
                                        </p:tgtEl>
                                        <p:attrNameLst>
                                          <p:attrName>style.visibility</p:attrName>
                                        </p:attrNameLst>
                                      </p:cBhvr>
                                      <p:to>
                                        <p:strVal val="visible"/>
                                      </p:to>
                                    </p:set>
                                    <p:animEffect transition="in" filter="circle(in)">
                                      <p:cBhvr>
                                        <p:cTn id="19" dur="2000"/>
                                        <p:tgtEl>
                                          <p:spTgt spid="2"/>
                                        </p:tgtEl>
                                      </p:cBhvr>
                                    </p:animEffect>
                                  </p:childTnLst>
                                </p:cTn>
                              </p:par>
                              <p:par>
                                <p:cTn id="20" presetID="6" presetClass="entr" presetSubtype="16" fill="hold" grpId="0" nodeType="withEffect" nodePh="1">
                                  <p:stCondLst>
                                    <p:cond delay="0"/>
                                  </p:stCondLst>
                                  <p:endCondLst>
                                    <p:cond evt="begin" delay="0">
                                      <p:tn val="20"/>
                                    </p:cond>
                                  </p:end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circle(in)">
                                      <p:cBhvr>
                                        <p:cTn id="22" dur="2000"/>
                                        <p:tgtEl>
                                          <p:spTgt spid="3">
                                            <p:txEl>
                                              <p:pRg st="0" end="0"/>
                                            </p:txEl>
                                          </p:spTgt>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circle(in)">
                                      <p:cBhvr>
                                        <p:cTn id="25"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animBg="1"/>
      <p:bldP spid="6" grpId="0" animBg="1"/>
      <p:bldP spid="7"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sp>
        <p:nvSpPr>
          <p:cNvPr id="4" name="Rectangle 3"/>
          <p:cNvSpPr/>
          <p:nvPr/>
        </p:nvSpPr>
        <p:spPr>
          <a:xfrm>
            <a:off x="199526" y="263664"/>
            <a:ext cx="8784976" cy="6371750"/>
          </a:xfrm>
          <a:prstGeom prst="rect">
            <a:avLst/>
          </a:prstGeom>
        </p:spPr>
        <p:style>
          <a:lnRef idx="1">
            <a:schemeClr val="accent6"/>
          </a:lnRef>
          <a:fillRef idx="2">
            <a:schemeClr val="accent6"/>
          </a:fillRef>
          <a:effectRef idx="1">
            <a:schemeClr val="accent6"/>
          </a:effectRef>
          <a:fontRef idx="minor">
            <a:schemeClr val="dk1"/>
          </a:fontRef>
        </p:style>
        <p:txBody>
          <a:bodyPr rtlCol="1" anchor="ctr"/>
          <a:lstStyle/>
          <a:p>
            <a:pPr algn="just"/>
            <a:r>
              <a:rPr lang="fa-IR" sz="4000" i="1" dirty="0">
                <a:solidFill>
                  <a:srgbClr val="FF0000"/>
                </a:solidFill>
                <a:latin typeface="IranNastaliq" pitchFamily="18" charset="0"/>
                <a:cs typeface="IranNastaliq" pitchFamily="18" charset="0"/>
              </a:rPr>
              <a:t>بیمه های اتکایی</a:t>
            </a:r>
            <a:r>
              <a:rPr lang="fa-IR" sz="4000" i="1" dirty="0">
                <a:solidFill>
                  <a:schemeClr val="accent6">
                    <a:lumMod val="60000"/>
                    <a:lumOff val="40000"/>
                  </a:schemeClr>
                </a:solidFill>
                <a:latin typeface="IranNastaliq" pitchFamily="18" charset="0"/>
                <a:cs typeface="IranNastaliq" pitchFamily="18" charset="0"/>
              </a:rPr>
              <a:t>: </a:t>
            </a:r>
            <a:r>
              <a:rPr lang="fa-IR" sz="4000" dirty="0">
                <a:solidFill>
                  <a:srgbClr val="7030A0"/>
                </a:solidFill>
                <a:latin typeface="IranNastaliq" pitchFamily="18" charset="0"/>
                <a:cs typeface="IranNastaliq" pitchFamily="18" charset="0"/>
              </a:rPr>
              <a:t>پس از آن که شرکتهای بیمه در دنیا عملیات بیمه گری را آغاز و خطرات بیمه گذاران را به خود منتقل کردند، زمانی طول نکشید که متوجه شدند با حجم بالایی از خطرات روبرو شده اندکه نگهداری این حجم بالای ریسک نه به صلاح تک تک شرکتهای بیمه و در نهایت نه به صلاح کشور بود. از این رو تصمیم گرفتند با خرد کردن بیمه نامه ها بین شرکتهای بیمه، تعهد بیمه نامه های سنگین را توزیع و ریسکها را به سایر نقاط منتقل نمایند</a:t>
            </a:r>
            <a:r>
              <a:rPr lang="fa-IR" sz="4000" dirty="0" smtClean="0">
                <a:solidFill>
                  <a:srgbClr val="7030A0"/>
                </a:solidFill>
                <a:latin typeface="IranNastaliq" pitchFamily="18" charset="0"/>
                <a:cs typeface="IranNastaliq" pitchFamily="18" charset="0"/>
              </a:rPr>
              <a:t>.</a:t>
            </a:r>
            <a:endParaRPr lang="fa-IR" sz="4000" dirty="0">
              <a:latin typeface="IranNastaliq" pitchFamily="18" charset="0"/>
              <a:cs typeface="IranNastaliq" pitchFamily="18" charset="0"/>
            </a:endParaRPr>
          </a:p>
          <a:p>
            <a:pPr algn="just"/>
            <a:endParaRPr lang="fa-IR" sz="4000" dirty="0">
              <a:latin typeface="IranNastaliq" pitchFamily="18" charset="0"/>
              <a:cs typeface="IranNastaliq" pitchFamily="18" charset="0"/>
            </a:endParaRPr>
          </a:p>
        </p:txBody>
      </p:sp>
      <p:pic>
        <p:nvPicPr>
          <p:cNvPr id="5" name="Picture 2" descr="E:\تصاویر\5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616263" y="5157192"/>
            <a:ext cx="2351900" cy="1475206"/>
          </a:xfrm>
          <a:prstGeom prst="rect">
            <a:avLst/>
          </a:prstGeom>
          <a:noFill/>
          <a:extLst>
            <a:ext uri="{909E8E84-426E-40DD-AFC4-6F175D3DCCD1}">
              <a14:hiddenFill xmlns:a14="http://schemas.microsoft.com/office/drawing/2010/main">
                <a:solidFill>
                  <a:srgbClr val="FFFFFF"/>
                </a:solidFill>
              </a14:hiddenFill>
            </a:ext>
          </a:extLst>
        </p:spPr>
      </p:pic>
      <p:sp>
        <p:nvSpPr>
          <p:cNvPr id="6" name="Pentagon 5"/>
          <p:cNvSpPr/>
          <p:nvPr/>
        </p:nvSpPr>
        <p:spPr>
          <a:xfrm rot="10800000" flipV="1">
            <a:off x="7719024" y="892189"/>
            <a:ext cx="1249139" cy="720760"/>
          </a:xfrm>
          <a:prstGeom prst="homePlate">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1">
            <a:schemeClr val="accent5"/>
          </a:lnRef>
          <a:fillRef idx="2">
            <a:schemeClr val="accent5"/>
          </a:fillRef>
          <a:effectRef idx="1">
            <a:schemeClr val="accent5"/>
          </a:effectRef>
          <a:fontRef idx="minor">
            <a:schemeClr val="dk1"/>
          </a:fontRef>
        </p:style>
        <p:txBody>
          <a:bodyPr rtlCol="1" anchor="ctr"/>
          <a:lstStyle/>
          <a:p>
            <a:pPr algn="ctr"/>
            <a:r>
              <a:rPr lang="fa-IR" sz="2800" b="1" dirty="0" smtClean="0">
                <a:solidFill>
                  <a:srgbClr val="FF0000"/>
                </a:solidFill>
                <a:latin typeface="IranNastaliq" pitchFamily="18" charset="0"/>
                <a:cs typeface="IranNastaliq" pitchFamily="18" charset="0"/>
              </a:rPr>
              <a:t>بیمه  اتکائی</a:t>
            </a:r>
            <a:endParaRPr lang="fa-IR" sz="2800" b="1" dirty="0">
              <a:solidFill>
                <a:srgbClr val="FF0000"/>
              </a:solidFill>
              <a:latin typeface="IranNastaliq" pitchFamily="18" charset="0"/>
              <a:cs typeface="IranNastaliq" pitchFamily="18" charset="0"/>
            </a:endParaRPr>
          </a:p>
        </p:txBody>
      </p:sp>
    </p:spTree>
    <p:extLst>
      <p:ext uri="{BB962C8B-B14F-4D97-AF65-F5344CB8AC3E}">
        <p14:creationId xmlns:p14="http://schemas.microsoft.com/office/powerpoint/2010/main" val="283424308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2000"/>
                                        <p:tgtEl>
                                          <p:spTgt spid="6"/>
                                        </p:tgtEl>
                                      </p:cBhvr>
                                    </p:animEffect>
                                  </p:childTnLst>
                                </p:cTn>
                              </p:par>
                              <p:par>
                                <p:cTn id="14" presetID="6" presetClass="entr" presetSubtype="16" fill="hold" grpId="0" nodeType="withEffect" nodePh="1">
                                  <p:stCondLst>
                                    <p:cond delay="0"/>
                                  </p:stCondLst>
                                  <p:endCondLst>
                                    <p:cond evt="begin" delay="0">
                                      <p:tn val="14"/>
                                    </p:cond>
                                  </p:endCondLst>
                                  <p:childTnLst>
                                    <p:set>
                                      <p:cBhvr>
                                        <p:cTn id="15" dur="1" fill="hold">
                                          <p:stCondLst>
                                            <p:cond delay="0"/>
                                          </p:stCondLst>
                                        </p:cTn>
                                        <p:tgtEl>
                                          <p:spTgt spid="2"/>
                                        </p:tgtEl>
                                        <p:attrNameLst>
                                          <p:attrName>style.visibility</p:attrName>
                                        </p:attrNameLst>
                                      </p:cBhvr>
                                      <p:to>
                                        <p:strVal val="visible"/>
                                      </p:to>
                                    </p:set>
                                    <p:animEffect transition="in" filter="circle(in)">
                                      <p:cBhvr>
                                        <p:cTn id="16" dur="2000"/>
                                        <p:tgtEl>
                                          <p:spTgt spid="2"/>
                                        </p:tgtEl>
                                      </p:cBhvr>
                                    </p:animEffect>
                                  </p:childTnLst>
                                </p:cTn>
                              </p:par>
                              <p:par>
                                <p:cTn id="17" presetID="6" presetClass="entr" presetSubtype="16" fill="hold" grpId="0" nodeType="withEffect" nodePh="1">
                                  <p:stCondLst>
                                    <p:cond delay="0"/>
                                  </p:stCondLst>
                                  <p:endCondLst>
                                    <p:cond evt="begin" delay="0">
                                      <p:tn val="17"/>
                                    </p:cond>
                                  </p:end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circle(in)">
                                      <p:cBhvr>
                                        <p:cTn id="19"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sp>
        <p:nvSpPr>
          <p:cNvPr id="4" name="Rectangle 3"/>
          <p:cNvSpPr/>
          <p:nvPr/>
        </p:nvSpPr>
        <p:spPr>
          <a:xfrm>
            <a:off x="199526" y="263664"/>
            <a:ext cx="8784976" cy="6371750"/>
          </a:xfrm>
          <a:prstGeom prst="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endParaRPr lang="fa-IR"/>
          </a:p>
        </p:txBody>
      </p:sp>
      <p:pic>
        <p:nvPicPr>
          <p:cNvPr id="5" name="Picture 2" descr="E:\تصاویر\5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616263" y="5157192"/>
            <a:ext cx="2351900" cy="1475206"/>
          </a:xfrm>
          <a:prstGeom prst="rect">
            <a:avLst/>
          </a:prstGeom>
          <a:noFill/>
          <a:extLst>
            <a:ext uri="{909E8E84-426E-40DD-AFC4-6F175D3DCCD1}">
              <a14:hiddenFill xmlns:a14="http://schemas.microsoft.com/office/drawing/2010/main">
                <a:solidFill>
                  <a:srgbClr val="FFFFFF"/>
                </a:solidFill>
              </a14:hiddenFill>
            </a:ext>
          </a:extLst>
        </p:spPr>
      </p:pic>
      <p:sp>
        <p:nvSpPr>
          <p:cNvPr id="6" name="Pentagon 5"/>
          <p:cNvSpPr/>
          <p:nvPr/>
        </p:nvSpPr>
        <p:spPr>
          <a:xfrm rot="10800000" flipV="1">
            <a:off x="7739864" y="348133"/>
            <a:ext cx="1249139" cy="720760"/>
          </a:xfrm>
          <a:prstGeom prst="homePlate">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1">
            <a:schemeClr val="accent5"/>
          </a:lnRef>
          <a:fillRef idx="2">
            <a:schemeClr val="accent5"/>
          </a:fillRef>
          <a:effectRef idx="1">
            <a:schemeClr val="accent5"/>
          </a:effectRef>
          <a:fontRef idx="minor">
            <a:schemeClr val="dk1"/>
          </a:fontRef>
        </p:style>
        <p:txBody>
          <a:bodyPr rtlCol="1" anchor="ctr"/>
          <a:lstStyle/>
          <a:p>
            <a:pPr algn="ctr"/>
            <a:r>
              <a:rPr lang="fa-IR" sz="2800" b="1" dirty="0" smtClean="0">
                <a:solidFill>
                  <a:srgbClr val="FF0000"/>
                </a:solidFill>
                <a:latin typeface="IranNastaliq" pitchFamily="18" charset="0"/>
                <a:cs typeface="IranNastaliq" pitchFamily="18" charset="0"/>
              </a:rPr>
              <a:t>بیمه  اتکائی</a:t>
            </a:r>
            <a:endParaRPr lang="fa-IR" sz="2800" b="1" dirty="0">
              <a:solidFill>
                <a:srgbClr val="FF0000"/>
              </a:solidFill>
              <a:latin typeface="IranNastaliq" pitchFamily="18" charset="0"/>
              <a:cs typeface="IranNastaliq" pitchFamily="18" charset="0"/>
            </a:endParaRPr>
          </a:p>
        </p:txBody>
      </p:sp>
      <p:sp>
        <p:nvSpPr>
          <p:cNvPr id="7" name="Rectangle 6"/>
          <p:cNvSpPr/>
          <p:nvPr/>
        </p:nvSpPr>
        <p:spPr>
          <a:xfrm>
            <a:off x="199527" y="892190"/>
            <a:ext cx="8133722" cy="4462760"/>
          </a:xfrm>
          <a:prstGeom prst="rect">
            <a:avLst/>
          </a:prstGeom>
        </p:spPr>
        <p:txBody>
          <a:bodyPr wrap="square">
            <a:spAutoFit/>
          </a:bodyPr>
          <a:lstStyle/>
          <a:p>
            <a:pPr algn="just"/>
            <a:r>
              <a:rPr lang="fa-IR" sz="2800" i="1" dirty="0">
                <a:solidFill>
                  <a:srgbClr val="FF0000"/>
                </a:solidFill>
                <a:latin typeface="IranNastaliq" pitchFamily="18" charset="0"/>
                <a:cs typeface="IranNastaliq" pitchFamily="18" charset="0"/>
              </a:rPr>
              <a:t>تعریف بیمه اتکایی: </a:t>
            </a:r>
            <a:r>
              <a:rPr lang="fa-IR" sz="2800" dirty="0">
                <a:solidFill>
                  <a:srgbClr val="7030A0"/>
                </a:solidFill>
                <a:latin typeface="IranNastaliq" pitchFamily="18" charset="0"/>
                <a:cs typeface="IranNastaliq" pitchFamily="18" charset="0"/>
              </a:rPr>
              <a:t>بیمه ای است که به موجب آن یک طرف(بیمه گر اتکایی) در ازای دریافت حق بیمه جبران تمام یا بخشی از خسارت وارده به طرف دیگر(بیمه گر واگذارنده) را بابت بیمه نامه یا بیمه نامه های صادره و یا قبولی توسط وی تعهد می کند</a:t>
            </a:r>
            <a:r>
              <a:rPr lang="fa-IR" sz="2800" dirty="0" smtClean="0">
                <a:solidFill>
                  <a:srgbClr val="7030A0"/>
                </a:solidFill>
                <a:latin typeface="IranNastaliq" pitchFamily="18" charset="0"/>
                <a:cs typeface="IranNastaliq" pitchFamily="18" charset="0"/>
              </a:rPr>
              <a:t>.</a:t>
            </a:r>
          </a:p>
          <a:p>
            <a:pPr algn="just"/>
            <a:endParaRPr lang="fa-IR" sz="2800" dirty="0">
              <a:latin typeface="IranNastaliq" pitchFamily="18" charset="0"/>
              <a:cs typeface="IranNastaliq" pitchFamily="18" charset="0"/>
            </a:endParaRPr>
          </a:p>
          <a:p>
            <a:pPr algn="just"/>
            <a:endParaRPr lang="fa-IR" sz="2800" dirty="0">
              <a:latin typeface="IranNastaliq" pitchFamily="18" charset="0"/>
              <a:cs typeface="IranNastaliq" pitchFamily="18" charset="0"/>
            </a:endParaRPr>
          </a:p>
          <a:p>
            <a:pPr algn="just"/>
            <a:r>
              <a:rPr lang="fa-IR" sz="3200" i="1" dirty="0">
                <a:solidFill>
                  <a:srgbClr val="FF0000"/>
                </a:solidFill>
                <a:latin typeface="IranNastaliq" pitchFamily="18" charset="0"/>
                <a:cs typeface="IranNastaliq" pitchFamily="18" charset="0"/>
              </a:rPr>
              <a:t>بیمه اتکایی نسبی: </a:t>
            </a:r>
            <a:r>
              <a:rPr lang="fa-IR" sz="2800" dirty="0">
                <a:solidFill>
                  <a:srgbClr val="7030A0"/>
                </a:solidFill>
                <a:latin typeface="IranNastaliq" pitchFamily="18" charset="0"/>
                <a:cs typeface="IranNastaliq" pitchFamily="18" charset="0"/>
              </a:rPr>
              <a:t>نوعی بیمه اتکایی است که به موجب آن بیمه گر اتکایی در قبال دریافت نسبتی از حق بیمه قرارداد بیمه اولیه تعهد می کند به همان نسبت، خسارت وارده به بیمه گر واگذارنده را جبران کند</a:t>
            </a:r>
            <a:r>
              <a:rPr lang="fa-IR" sz="2800" dirty="0" smtClean="0">
                <a:solidFill>
                  <a:srgbClr val="7030A0"/>
                </a:solidFill>
                <a:latin typeface="IranNastaliq" pitchFamily="18" charset="0"/>
                <a:cs typeface="IranNastaliq" pitchFamily="18" charset="0"/>
              </a:rPr>
              <a:t>.</a:t>
            </a:r>
          </a:p>
          <a:p>
            <a:pPr algn="just"/>
            <a:endParaRPr lang="fa-IR" sz="2800" dirty="0">
              <a:latin typeface="IranNastaliq" pitchFamily="18" charset="0"/>
              <a:cs typeface="IranNastaliq" pitchFamily="18" charset="0"/>
            </a:endParaRPr>
          </a:p>
          <a:p>
            <a:pPr algn="just"/>
            <a:endParaRPr lang="fa-IR" sz="2800" dirty="0">
              <a:latin typeface="IranNastaliq" pitchFamily="18" charset="0"/>
              <a:cs typeface="IranNastaliq" pitchFamily="18" charset="0"/>
            </a:endParaRPr>
          </a:p>
          <a:p>
            <a:pPr algn="just"/>
            <a:r>
              <a:rPr lang="fa-IR" sz="2800" i="1" dirty="0">
                <a:solidFill>
                  <a:srgbClr val="FF0000"/>
                </a:solidFill>
                <a:latin typeface="IranNastaliq" pitchFamily="18" charset="0"/>
                <a:cs typeface="IranNastaliq" pitchFamily="18" charset="0"/>
              </a:rPr>
              <a:t>بیمه اتکایی غیر نسبی: </a:t>
            </a:r>
            <a:r>
              <a:rPr lang="fa-IR" sz="2800" dirty="0">
                <a:solidFill>
                  <a:srgbClr val="7030A0"/>
                </a:solidFill>
                <a:latin typeface="IranNastaliq" pitchFamily="18" charset="0"/>
                <a:cs typeface="IranNastaliq" pitchFamily="18" charset="0"/>
              </a:rPr>
              <a:t>نوعی بیمه اتکایی است که در آن بیمه گر اتکایی در قبال دریافت حق بیمه تعهد می کند تمام یا بخشی از خسارت مازاد بر سقف از پیش تعیین شده را جبران کند.</a:t>
            </a:r>
          </a:p>
        </p:txBody>
      </p:sp>
    </p:spTree>
    <p:extLst>
      <p:ext uri="{BB962C8B-B14F-4D97-AF65-F5344CB8AC3E}">
        <p14:creationId xmlns:p14="http://schemas.microsoft.com/office/powerpoint/2010/main" val="44148338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2000"/>
                                        <p:tgtEl>
                                          <p:spTgt spid="6"/>
                                        </p:tgtEl>
                                      </p:cBhvr>
                                    </p:animEffect>
                                  </p:childTnLst>
                                </p:cTn>
                              </p:par>
                              <p:par>
                                <p:cTn id="14" presetID="6" presetClass="entr" presetSubtype="16" fill="hold" grpId="0" nodeType="withEffect" nodePh="1">
                                  <p:stCondLst>
                                    <p:cond delay="0"/>
                                  </p:stCondLst>
                                  <p:endCondLst>
                                    <p:cond evt="begin" delay="0">
                                      <p:tn val="14"/>
                                    </p:cond>
                                  </p:endCondLst>
                                  <p:childTnLst>
                                    <p:set>
                                      <p:cBhvr>
                                        <p:cTn id="15" dur="1" fill="hold">
                                          <p:stCondLst>
                                            <p:cond delay="0"/>
                                          </p:stCondLst>
                                        </p:cTn>
                                        <p:tgtEl>
                                          <p:spTgt spid="2"/>
                                        </p:tgtEl>
                                        <p:attrNameLst>
                                          <p:attrName>style.visibility</p:attrName>
                                        </p:attrNameLst>
                                      </p:cBhvr>
                                      <p:to>
                                        <p:strVal val="visible"/>
                                      </p:to>
                                    </p:set>
                                    <p:animEffect transition="in" filter="circle(in)">
                                      <p:cBhvr>
                                        <p:cTn id="16" dur="2000"/>
                                        <p:tgtEl>
                                          <p:spTgt spid="2"/>
                                        </p:tgtEl>
                                      </p:cBhvr>
                                    </p:animEffect>
                                  </p:childTnLst>
                                </p:cTn>
                              </p:par>
                              <p:par>
                                <p:cTn id="17" presetID="6" presetClass="entr" presetSubtype="16" fill="hold" grpId="0" nodeType="withEffect" nodePh="1">
                                  <p:stCondLst>
                                    <p:cond delay="0"/>
                                  </p:stCondLst>
                                  <p:endCondLst>
                                    <p:cond evt="begin" delay="0">
                                      <p:tn val="17"/>
                                    </p:cond>
                                  </p:end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circle(in)">
                                      <p:cBhvr>
                                        <p:cTn id="19" dur="2000"/>
                                        <p:tgtEl>
                                          <p:spTgt spid="3">
                                            <p:txEl>
                                              <p:pRg st="0" end="0"/>
                                            </p:txEl>
                                          </p:spTgt>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ircle(in)">
                                      <p:cBhvr>
                                        <p:cTn id="2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animBg="1"/>
      <p:bldP spid="6" grpId="0" animBg="1"/>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199" y="854768"/>
            <a:ext cx="5670139" cy="562870"/>
          </a:xfrm>
        </p:spPr>
        <p:txBody>
          <a:bodyPr>
            <a:normAutofit fontScale="90000"/>
          </a:bodyPr>
          <a:lstStyle/>
          <a:p>
            <a:endParaRPr lang="fa-IR" dirty="0">
              <a:solidFill>
                <a:srgbClr val="FFFF00"/>
              </a:solidFill>
              <a:latin typeface="IranNastaliq" pitchFamily="18" charset="0"/>
              <a:cs typeface="IranNastaliq" pitchFamily="18" charset="0"/>
            </a:endParaRPr>
          </a:p>
        </p:txBody>
      </p:sp>
      <p:sp>
        <p:nvSpPr>
          <p:cNvPr id="9" name="TextBox 8"/>
          <p:cNvSpPr txBox="1"/>
          <p:nvPr/>
        </p:nvSpPr>
        <p:spPr>
          <a:xfrm>
            <a:off x="3347865" y="980728"/>
            <a:ext cx="184730" cy="369332"/>
          </a:xfrm>
          <a:prstGeom prst="rect">
            <a:avLst/>
          </a:prstGeom>
          <a:noFill/>
        </p:spPr>
        <p:txBody>
          <a:bodyPr wrap="none" rtlCol="1">
            <a:spAutoFit/>
          </a:bodyPr>
          <a:lstStyle/>
          <a:p>
            <a:endParaRPr lang="fa-IR" dirty="0">
              <a:latin typeface="IranNastaliq" pitchFamily="18" charset="0"/>
              <a:cs typeface="IranNastaliq" pitchFamily="18" charset="0"/>
            </a:endParaRPr>
          </a:p>
        </p:txBody>
      </p:sp>
      <p:sp>
        <p:nvSpPr>
          <p:cNvPr id="14" name="Rectangle 13"/>
          <p:cNvSpPr/>
          <p:nvPr/>
        </p:nvSpPr>
        <p:spPr>
          <a:xfrm>
            <a:off x="2123726" y="731143"/>
            <a:ext cx="4464497" cy="1107996"/>
          </a:xfrm>
          <a:prstGeom prst="rect">
            <a:avLst/>
          </a:prstGeom>
          <a:noFill/>
        </p:spPr>
        <p:txBody>
          <a:bodyPr wrap="square" lIns="91440" tIns="45720" rIns="91440" bIns="45720">
            <a:spAutoFit/>
          </a:bodyPr>
          <a:lstStyle/>
          <a:p>
            <a:pPr algn="ctr"/>
            <a:r>
              <a:rPr lang="fa-IR" sz="6600" b="1" cap="none" spc="0" dirty="0" smtClean="0">
                <a:ln w="24500" cmpd="dbl">
                  <a:solidFill>
                    <a:schemeClr val="accent2">
                      <a:shade val="85000"/>
                      <a:satMod val="155000"/>
                    </a:schemeClr>
                  </a:solidFill>
                  <a:prstDash val="solid"/>
                  <a:miter lim="800000"/>
                </a:ln>
                <a:solidFill>
                  <a:srgbClr val="92D050"/>
                </a:solidFill>
                <a:effectLst>
                  <a:outerShdw blurRad="38100" dist="38100" dir="7020000" algn="tl">
                    <a:srgbClr val="000000">
                      <a:alpha val="35000"/>
                    </a:srgbClr>
                  </a:outerShdw>
                </a:effectLst>
                <a:latin typeface="IranNastaliq" pitchFamily="18" charset="0"/>
                <a:cs typeface="IranNastaliq" pitchFamily="18" charset="0"/>
              </a:rPr>
              <a:t>حسابداری فعالیت های بیمه ای </a:t>
            </a:r>
            <a:endParaRPr lang="en-US" sz="6600" b="1" cap="none" spc="0" dirty="0">
              <a:ln w="24500" cmpd="dbl">
                <a:solidFill>
                  <a:schemeClr val="accent2">
                    <a:shade val="85000"/>
                    <a:satMod val="155000"/>
                  </a:schemeClr>
                </a:solidFill>
                <a:prstDash val="solid"/>
                <a:miter lim="800000"/>
              </a:ln>
              <a:solidFill>
                <a:srgbClr val="92D050"/>
              </a:solidFill>
              <a:effectLst>
                <a:outerShdw blurRad="38100" dist="38100" dir="7020000" algn="tl">
                  <a:srgbClr val="000000">
                    <a:alpha val="35000"/>
                  </a:srgbClr>
                </a:outerShdw>
              </a:effectLst>
              <a:latin typeface="IranNastaliq" pitchFamily="18" charset="0"/>
              <a:cs typeface="IranNastaliq" pitchFamily="18" charset="0"/>
            </a:endParaRPr>
          </a:p>
        </p:txBody>
      </p:sp>
      <p:sp>
        <p:nvSpPr>
          <p:cNvPr id="15" name="Rectangle 14"/>
          <p:cNvSpPr/>
          <p:nvPr/>
        </p:nvSpPr>
        <p:spPr>
          <a:xfrm>
            <a:off x="1439019" y="2376264"/>
            <a:ext cx="4879862" cy="144655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8800" b="1" cap="none" spc="0" dirty="0" smtClean="0">
                <a:ln w="11430"/>
                <a:solidFill>
                  <a:srgbClr val="00B0F0"/>
                </a:solidFill>
                <a:effectLst>
                  <a:outerShdw blurRad="50800" dist="39000" dir="5460000" algn="tl">
                    <a:srgbClr val="000000">
                      <a:alpha val="38000"/>
                    </a:srgbClr>
                  </a:outerShdw>
                </a:effectLst>
                <a:latin typeface="IranNastaliq" pitchFamily="18" charset="0"/>
                <a:cs typeface="IranNastaliq" pitchFamily="18" charset="0"/>
              </a:rPr>
              <a:t>استاد راهنما:آقای دَکتر ایمانیَ</a:t>
            </a:r>
            <a:endParaRPr lang="en-US" sz="8800" b="1" cap="none" spc="0" dirty="0">
              <a:ln w="11430"/>
              <a:solidFill>
                <a:srgbClr val="00B0F0"/>
              </a:solidFill>
              <a:effectLst>
                <a:outerShdw blurRad="50800" dist="39000" dir="5460000" algn="tl">
                  <a:srgbClr val="000000">
                    <a:alpha val="38000"/>
                  </a:srgbClr>
                </a:outerShdw>
              </a:effectLst>
              <a:latin typeface="IranNastaliq" pitchFamily="18" charset="0"/>
              <a:cs typeface="IranNastaliq" pitchFamily="18" charset="0"/>
            </a:endParaRPr>
          </a:p>
        </p:txBody>
      </p:sp>
      <p:sp>
        <p:nvSpPr>
          <p:cNvPr id="16" name="Rectangle 15"/>
          <p:cNvSpPr/>
          <p:nvPr/>
        </p:nvSpPr>
        <p:spPr>
          <a:xfrm>
            <a:off x="1504812" y="4176464"/>
            <a:ext cx="5032147" cy="1446550"/>
          </a:xfrm>
          <a:prstGeom prst="rect">
            <a:avLst/>
          </a:prstGeom>
          <a:noFill/>
        </p:spPr>
        <p:txBody>
          <a:bodyPr wrap="none" lIns="91440" tIns="45720" rIns="91440" bIns="45720">
            <a:spAutoFit/>
          </a:bodyPr>
          <a:lstStyle/>
          <a:p>
            <a:pPr algn="ctr"/>
            <a:r>
              <a:rPr lang="en-US" sz="88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IranNastaliq" pitchFamily="18" charset="0"/>
                <a:cs typeface="IranNastaliq" pitchFamily="18" charset="0"/>
              </a:rPr>
              <a:t> </a:t>
            </a:r>
            <a:r>
              <a:rPr lang="fa-IR" sz="88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IranNastaliq" pitchFamily="18" charset="0"/>
                <a:cs typeface="IranNastaliq" pitchFamily="18" charset="0"/>
              </a:rPr>
              <a:t>تهیه کننده</a:t>
            </a:r>
            <a:r>
              <a:rPr lang="en-US" sz="88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IranNastaliq" pitchFamily="18" charset="0"/>
                <a:cs typeface="IranNastaliq" pitchFamily="18" charset="0"/>
              </a:rPr>
              <a:t>:</a:t>
            </a:r>
            <a:r>
              <a:rPr lang="fa-IR" sz="88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IranNastaliq" pitchFamily="18" charset="0"/>
                <a:cs typeface="IranNastaliq" pitchFamily="18" charset="0"/>
              </a:rPr>
              <a:t>شهروز توبره ریزی</a:t>
            </a:r>
            <a:endParaRPr lang="en-US" sz="88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IranNastaliq" pitchFamily="18" charset="0"/>
              <a:cs typeface="IranNastaliq" pitchFamily="18" charset="0"/>
            </a:endParaRPr>
          </a:p>
        </p:txBody>
      </p:sp>
      <p:sp>
        <p:nvSpPr>
          <p:cNvPr id="4" name="Rectangle 3"/>
          <p:cNvSpPr/>
          <p:nvPr/>
        </p:nvSpPr>
        <p:spPr>
          <a:xfrm>
            <a:off x="2834639" y="5935977"/>
            <a:ext cx="3753583" cy="769441"/>
          </a:xfrm>
          <a:prstGeom prst="rect">
            <a:avLst/>
          </a:prstGeom>
          <a:noFill/>
        </p:spPr>
        <p:txBody>
          <a:bodyPr wrap="square" lIns="91440" tIns="45720" rIns="91440" bIns="45720">
            <a:spAutoFit/>
          </a:bodyPr>
          <a:lstStyle/>
          <a:p>
            <a:pPr algn="ctr"/>
            <a:r>
              <a:rPr lang="fa-IR" sz="4400" b="1" cap="none" spc="0" dirty="0" smtClean="0">
                <a:ln w="19050">
                  <a:solidFill>
                    <a:schemeClr val="tx2">
                      <a:tint val="1000"/>
                    </a:schemeClr>
                  </a:solidFill>
                  <a:prstDash val="solid"/>
                </a:ln>
                <a:solidFill>
                  <a:srgbClr val="002060"/>
                </a:solidFill>
                <a:effectLst>
                  <a:outerShdw blurRad="50000" dist="50800" dir="7500000" algn="tl">
                    <a:srgbClr val="000000">
                      <a:shade val="5000"/>
                      <a:alpha val="35000"/>
                    </a:srgbClr>
                  </a:outerShdw>
                </a:effectLst>
                <a:latin typeface="IranNastaliq" pitchFamily="18" charset="0"/>
                <a:cs typeface="IranNastaliq" pitchFamily="18" charset="0"/>
              </a:rPr>
              <a:t>دانشگاه</a:t>
            </a:r>
            <a:r>
              <a:rPr lang="fa-IR" sz="44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IranNastaliq" pitchFamily="18" charset="0"/>
                <a:cs typeface="IranNastaliq" pitchFamily="18" charset="0"/>
              </a:rPr>
              <a:t> </a:t>
            </a:r>
            <a:r>
              <a:rPr lang="fa-IR" sz="4400" b="1" cap="none" spc="0" dirty="0" smtClean="0">
                <a:ln w="19050">
                  <a:solidFill>
                    <a:schemeClr val="tx2">
                      <a:tint val="1000"/>
                    </a:schemeClr>
                  </a:solidFill>
                  <a:prstDash val="solid"/>
                </a:ln>
                <a:solidFill>
                  <a:srgbClr val="002060"/>
                </a:solidFill>
                <a:effectLst>
                  <a:outerShdw blurRad="50000" dist="50800" dir="7500000" algn="tl">
                    <a:srgbClr val="000000">
                      <a:shade val="5000"/>
                      <a:alpha val="35000"/>
                    </a:srgbClr>
                  </a:outerShdw>
                </a:effectLst>
                <a:latin typeface="IranNastaliq" pitchFamily="18" charset="0"/>
                <a:cs typeface="IranNastaliq" pitchFamily="18" charset="0"/>
              </a:rPr>
              <a:t>ارومیه</a:t>
            </a:r>
            <a:endParaRPr lang="en-US" sz="4400" b="1" cap="none" spc="0" dirty="0">
              <a:ln w="19050">
                <a:solidFill>
                  <a:schemeClr val="tx2">
                    <a:tint val="1000"/>
                  </a:schemeClr>
                </a:solidFill>
                <a:prstDash val="solid"/>
              </a:ln>
              <a:solidFill>
                <a:srgbClr val="002060"/>
              </a:solidFill>
              <a:effectLst>
                <a:outerShdw blurRad="50000" dist="50800" dir="7500000" algn="tl">
                  <a:srgbClr val="000000">
                    <a:shade val="5000"/>
                    <a:alpha val="35000"/>
                  </a:srgbClr>
                </a:outerShdw>
              </a:effectLst>
              <a:latin typeface="IranNastaliq" pitchFamily="18" charset="0"/>
              <a:cs typeface="IranNastaliq" pitchFamily="18" charset="0"/>
            </a:endParaRPr>
          </a:p>
        </p:txBody>
      </p:sp>
      <p:sp>
        <p:nvSpPr>
          <p:cNvPr id="6" name="Rectangle 5"/>
          <p:cNvSpPr/>
          <p:nvPr/>
        </p:nvSpPr>
        <p:spPr>
          <a:xfrm>
            <a:off x="1435796" y="5754741"/>
            <a:ext cx="1007006" cy="923330"/>
          </a:xfrm>
          <a:prstGeom prst="rect">
            <a:avLst/>
          </a:prstGeom>
          <a:noFill/>
        </p:spPr>
        <p:txBody>
          <a:bodyPr wrap="none" lIns="91440" tIns="45720" rIns="91440" bIns="45720">
            <a:spAutoFit/>
          </a:bodyPr>
          <a:lstStyle/>
          <a:p>
            <a:pPr algn="ctr"/>
            <a:r>
              <a:rPr lang="fa-IR" sz="5400" b="1" cap="none" spc="200" dirty="0" smtClean="0">
                <a:ln w="29210">
                  <a:solidFill>
                    <a:schemeClr val="accent3">
                      <a:tint val="10000"/>
                    </a:schemeClr>
                  </a:solidFill>
                </a:ln>
                <a:solidFill>
                  <a:srgbClr val="002060">
                    <a:alpha val="50000"/>
                  </a:srgbClr>
                </a:solidFill>
                <a:effectLst>
                  <a:innerShdw blurRad="50800" dist="50800" dir="8100000">
                    <a:srgbClr val="7D7D7D">
                      <a:alpha val="73000"/>
                    </a:srgbClr>
                  </a:innerShdw>
                </a:effectLst>
                <a:latin typeface="IranNastaliq" pitchFamily="18" charset="0"/>
                <a:cs typeface="IranNastaliq" pitchFamily="18" charset="0"/>
              </a:rPr>
              <a:t>بهار90</a:t>
            </a:r>
            <a:endParaRPr lang="en-US" sz="5400" b="1" cap="none" spc="200" dirty="0">
              <a:ln w="29210">
                <a:solidFill>
                  <a:schemeClr val="accent3">
                    <a:tint val="10000"/>
                  </a:schemeClr>
                </a:solidFill>
              </a:ln>
              <a:solidFill>
                <a:srgbClr val="002060">
                  <a:alpha val="50000"/>
                </a:srgbClr>
              </a:solidFill>
              <a:effectLst>
                <a:innerShdw blurRad="50800" dist="50800" dir="8100000">
                  <a:srgbClr val="7D7D7D">
                    <a:alpha val="73000"/>
                  </a:srgbClr>
                </a:innerShdw>
              </a:effectLst>
              <a:latin typeface="IranNastaliq" pitchFamily="18" charset="0"/>
              <a:cs typeface="IranNastaliq" pitchFamily="18" charset="0"/>
            </a:endParaRPr>
          </a:p>
        </p:txBody>
      </p:sp>
    </p:spTree>
    <p:extLst>
      <p:ext uri="{BB962C8B-B14F-4D97-AF65-F5344CB8AC3E}">
        <p14:creationId xmlns:p14="http://schemas.microsoft.com/office/powerpoint/2010/main" val="53333800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2000"/>
                                        <p:tgtEl>
                                          <p:spTgt spid="1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circle(in)">
                                      <p:cBhvr>
                                        <p:cTn id="10" dur="2000"/>
                                        <p:tgtEl>
                                          <p:spTgt spid="15"/>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circle(in)">
                                      <p:cBhvr>
                                        <p:cTn id="13" dur="2000"/>
                                        <p:tgtEl>
                                          <p:spTgt spid="16"/>
                                        </p:tgtEl>
                                      </p:cBhvr>
                                    </p:animEffect>
                                  </p:childTnLst>
                                </p:cTn>
                              </p:par>
                              <p:par>
                                <p:cTn id="14" presetID="6" presetClass="entr" presetSubtype="16" fill="hold" grpId="0" nodeType="withEffect" nodePh="1">
                                  <p:stCondLst>
                                    <p:cond delay="0"/>
                                  </p:stCondLst>
                                  <p:endCondLst>
                                    <p:cond evt="begin" delay="0">
                                      <p:tn val="14"/>
                                    </p:cond>
                                  </p:endCondLst>
                                  <p:childTnLst>
                                    <p:set>
                                      <p:cBhvr>
                                        <p:cTn id="15" dur="1" fill="hold">
                                          <p:stCondLst>
                                            <p:cond delay="0"/>
                                          </p:stCondLst>
                                        </p:cTn>
                                        <p:tgtEl>
                                          <p:spTgt spid="2"/>
                                        </p:tgtEl>
                                        <p:attrNameLst>
                                          <p:attrName>style.visibility</p:attrName>
                                        </p:attrNameLst>
                                      </p:cBhvr>
                                      <p:to>
                                        <p:strVal val="visible"/>
                                      </p:to>
                                    </p:set>
                                    <p:animEffect transition="in" filter="circle(in)">
                                      <p:cBhvr>
                                        <p:cTn id="16" dur="2000"/>
                                        <p:tgtEl>
                                          <p:spTgt spid="2"/>
                                        </p:tgtEl>
                                      </p:cBhvr>
                                    </p:animEffect>
                                  </p:childTnLst>
                                </p:cTn>
                              </p:par>
                              <p:par>
                                <p:cTn id="17" presetID="6" presetClass="entr" presetSubtype="16" fill="hold" grpId="0" nodeType="withEffect" nodePh="1">
                                  <p:stCondLst>
                                    <p:cond delay="0"/>
                                  </p:stCondLst>
                                  <p:endCondLst>
                                    <p:cond evt="begin" delay="0">
                                      <p:tn val="17"/>
                                    </p:cond>
                                  </p:endCondLst>
                                  <p:childTnLst>
                                    <p:set>
                                      <p:cBhvr>
                                        <p:cTn id="18" dur="1" fill="hold">
                                          <p:stCondLst>
                                            <p:cond delay="0"/>
                                          </p:stCondLst>
                                        </p:cTn>
                                        <p:tgtEl>
                                          <p:spTgt spid="9"/>
                                        </p:tgtEl>
                                        <p:attrNameLst>
                                          <p:attrName>style.visibility</p:attrName>
                                        </p:attrNameLst>
                                      </p:cBhvr>
                                      <p:to>
                                        <p:strVal val="visible"/>
                                      </p:to>
                                    </p:set>
                                    <p:animEffect transition="in" filter="circle(in)">
                                      <p:cBhvr>
                                        <p:cTn id="19" dur="2000"/>
                                        <p:tgtEl>
                                          <p:spTgt spid="9"/>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circle(in)">
                                      <p:cBhvr>
                                        <p:cTn id="22" dur="2000"/>
                                        <p:tgtEl>
                                          <p:spTgt spid="4"/>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circle(in)">
                                      <p:cBhvr>
                                        <p:cTn id="2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4" grpId="0"/>
      <p:bldP spid="15" grpId="0"/>
      <p:bldP spid="16" grpId="0"/>
      <p:bldP spid="4"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این   </a:t>
            </a:r>
            <a:endParaRPr lang="fa-IR" dirty="0"/>
          </a:p>
        </p:txBody>
      </p:sp>
      <p:sp>
        <p:nvSpPr>
          <p:cNvPr id="3" name="Content Placeholder 2"/>
          <p:cNvSpPr>
            <a:spLocks noGrp="1"/>
          </p:cNvSpPr>
          <p:nvPr>
            <p:ph idx="1"/>
          </p:nvPr>
        </p:nvSpPr>
        <p:spPr/>
        <p:txBody>
          <a:bodyPr/>
          <a:lstStyle/>
          <a:p>
            <a:endParaRPr lang="fa-IR" dirty="0"/>
          </a:p>
        </p:txBody>
      </p:sp>
      <p:sp>
        <p:nvSpPr>
          <p:cNvPr id="4" name="Rectangle 3"/>
          <p:cNvSpPr/>
          <p:nvPr/>
        </p:nvSpPr>
        <p:spPr>
          <a:xfrm>
            <a:off x="98013" y="287614"/>
            <a:ext cx="8784976" cy="6371750"/>
          </a:xfrm>
          <a:prstGeom prst="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endParaRPr lang="fa-IR" dirty="0"/>
          </a:p>
        </p:txBody>
      </p:sp>
      <p:pic>
        <p:nvPicPr>
          <p:cNvPr id="5" name="Picture 2" descr="E:\تصاویر\5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616263" y="5157192"/>
            <a:ext cx="2351900" cy="1475206"/>
          </a:xfrm>
          <a:prstGeom prst="rect">
            <a:avLst/>
          </a:prstGeom>
          <a:noFill/>
          <a:extLst>
            <a:ext uri="{909E8E84-426E-40DD-AFC4-6F175D3DCCD1}">
              <a14:hiddenFill xmlns:a14="http://schemas.microsoft.com/office/drawing/2010/main">
                <a:solidFill>
                  <a:srgbClr val="FFFFFF"/>
                </a:solidFill>
              </a14:hiddenFill>
            </a:ext>
          </a:extLst>
        </p:spPr>
      </p:pic>
      <p:sp>
        <p:nvSpPr>
          <p:cNvPr id="6" name="Pentagon 5"/>
          <p:cNvSpPr/>
          <p:nvPr/>
        </p:nvSpPr>
        <p:spPr>
          <a:xfrm rot="10800000" flipV="1">
            <a:off x="7380312" y="476672"/>
            <a:ext cx="1249139" cy="720760"/>
          </a:xfrm>
          <a:prstGeom prst="homePlate">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1">
            <a:schemeClr val="accent5"/>
          </a:lnRef>
          <a:fillRef idx="2">
            <a:schemeClr val="accent5"/>
          </a:fillRef>
          <a:effectRef idx="1">
            <a:schemeClr val="accent5"/>
          </a:effectRef>
          <a:fontRef idx="minor">
            <a:schemeClr val="dk1"/>
          </a:fontRef>
        </p:style>
        <p:txBody>
          <a:bodyPr rtlCol="1" anchor="ctr"/>
          <a:lstStyle/>
          <a:p>
            <a:pPr algn="ctr"/>
            <a:r>
              <a:rPr lang="fa-IR" sz="2800" b="1" dirty="0" smtClean="0">
                <a:solidFill>
                  <a:srgbClr val="FF0000"/>
                </a:solidFill>
                <a:latin typeface="IranNastaliq" pitchFamily="18" charset="0"/>
                <a:cs typeface="IranNastaliq" pitchFamily="18" charset="0"/>
              </a:rPr>
              <a:t>اصول بیمه </a:t>
            </a:r>
            <a:endParaRPr lang="fa-IR" sz="2800" b="1" dirty="0">
              <a:solidFill>
                <a:srgbClr val="FF0000"/>
              </a:solidFill>
              <a:latin typeface="IranNastaliq" pitchFamily="18" charset="0"/>
              <a:cs typeface="IranNastaliq" pitchFamily="18" charset="0"/>
            </a:endParaRPr>
          </a:p>
        </p:txBody>
      </p:sp>
      <p:sp>
        <p:nvSpPr>
          <p:cNvPr id="7" name="Pentagon 6"/>
          <p:cNvSpPr/>
          <p:nvPr/>
        </p:nvSpPr>
        <p:spPr>
          <a:xfrm>
            <a:off x="395536" y="1905986"/>
            <a:ext cx="1611054" cy="484632"/>
          </a:xfrm>
          <a:prstGeom prst="homePlate">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002">
            <a:schemeClr val="lt1"/>
          </a:fillRef>
          <a:effectRef idx="0">
            <a:schemeClr val="accent1"/>
          </a:effectRef>
          <a:fontRef idx="minor">
            <a:schemeClr val="lt1"/>
          </a:fontRef>
        </p:style>
        <p:txBody>
          <a:bodyPr rtlCol="1" anchor="ctr"/>
          <a:lstStyle/>
          <a:p>
            <a:pPr algn="ctr"/>
            <a:r>
              <a:rPr lang="fa-IR" sz="3200" dirty="0" smtClean="0">
                <a:solidFill>
                  <a:srgbClr val="FF0000"/>
                </a:solidFill>
                <a:latin typeface="IranNastaliq" pitchFamily="18" charset="0"/>
                <a:cs typeface="IranNastaliq" pitchFamily="18" charset="0"/>
              </a:rPr>
              <a:t>قانون احتمال</a:t>
            </a:r>
            <a:endParaRPr lang="fa-IR" sz="3200" dirty="0">
              <a:solidFill>
                <a:srgbClr val="FF0000"/>
              </a:solidFill>
              <a:latin typeface="IranNastaliq" pitchFamily="18" charset="0"/>
              <a:cs typeface="IranNastaliq" pitchFamily="18" charset="0"/>
            </a:endParaRPr>
          </a:p>
        </p:txBody>
      </p:sp>
      <p:sp>
        <p:nvSpPr>
          <p:cNvPr id="9" name="Pentagon 8"/>
          <p:cNvSpPr/>
          <p:nvPr/>
        </p:nvSpPr>
        <p:spPr>
          <a:xfrm>
            <a:off x="395537" y="4509120"/>
            <a:ext cx="1611053" cy="484632"/>
          </a:xfrm>
          <a:prstGeom prst="homePlate">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002">
            <a:schemeClr val="lt1"/>
          </a:fillRef>
          <a:effectRef idx="0">
            <a:schemeClr val="accent1"/>
          </a:effectRef>
          <a:fontRef idx="minor">
            <a:schemeClr val="lt1"/>
          </a:fontRef>
        </p:style>
        <p:txBody>
          <a:bodyPr rtlCol="1" anchor="ctr"/>
          <a:lstStyle/>
          <a:p>
            <a:pPr algn="ctr"/>
            <a:r>
              <a:rPr lang="fa-IR" sz="3200" dirty="0" smtClean="0">
                <a:solidFill>
                  <a:srgbClr val="FF0000"/>
                </a:solidFill>
                <a:latin typeface="IranNastaliq" pitchFamily="18" charset="0"/>
                <a:cs typeface="IranNastaliq" pitchFamily="18" charset="0"/>
              </a:rPr>
              <a:t>قانون تقسیم</a:t>
            </a:r>
            <a:endParaRPr lang="fa-IR" sz="3200" dirty="0">
              <a:solidFill>
                <a:srgbClr val="FF0000"/>
              </a:solidFill>
              <a:latin typeface="IranNastaliq" pitchFamily="18" charset="0"/>
              <a:cs typeface="IranNastaliq" pitchFamily="18" charset="0"/>
            </a:endParaRPr>
          </a:p>
        </p:txBody>
      </p:sp>
      <p:sp>
        <p:nvSpPr>
          <p:cNvPr id="10" name="Pentagon 9"/>
          <p:cNvSpPr/>
          <p:nvPr/>
        </p:nvSpPr>
        <p:spPr>
          <a:xfrm>
            <a:off x="395536" y="811789"/>
            <a:ext cx="1611054" cy="484632"/>
          </a:xfrm>
          <a:prstGeom prst="homePlate">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002">
            <a:schemeClr val="lt1"/>
          </a:fillRef>
          <a:effectRef idx="0">
            <a:schemeClr val="accent1"/>
          </a:effectRef>
          <a:fontRef idx="minor">
            <a:schemeClr val="lt1"/>
          </a:fontRef>
        </p:style>
        <p:txBody>
          <a:bodyPr rtlCol="1" anchor="ctr"/>
          <a:lstStyle/>
          <a:p>
            <a:pPr algn="ctr"/>
            <a:r>
              <a:rPr lang="fa-IR" sz="3200" dirty="0" smtClean="0">
                <a:solidFill>
                  <a:srgbClr val="FF0000"/>
                </a:solidFill>
                <a:latin typeface="IranNastaliq" pitchFamily="18" charset="0"/>
                <a:cs typeface="IranNastaliq" pitchFamily="18" charset="0"/>
              </a:rPr>
              <a:t>قانون تجمیع</a:t>
            </a:r>
            <a:endParaRPr lang="fa-IR" sz="3200" dirty="0">
              <a:solidFill>
                <a:srgbClr val="FF0000"/>
              </a:solidFill>
              <a:latin typeface="IranNastaliq" pitchFamily="18" charset="0"/>
              <a:cs typeface="IranNastaliq" pitchFamily="18" charset="0"/>
            </a:endParaRPr>
          </a:p>
        </p:txBody>
      </p:sp>
      <p:sp>
        <p:nvSpPr>
          <p:cNvPr id="8" name="Oval 7"/>
          <p:cNvSpPr/>
          <p:nvPr/>
        </p:nvSpPr>
        <p:spPr>
          <a:xfrm>
            <a:off x="2006590" y="380881"/>
            <a:ext cx="4941674" cy="1346448"/>
          </a:xfrm>
          <a:prstGeom prst="ellipse">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1">
            <a:schemeClr val="accent1"/>
          </a:lnRef>
          <a:fillRef idx="2">
            <a:schemeClr val="accent1"/>
          </a:fillRef>
          <a:effectRef idx="1">
            <a:schemeClr val="accent1"/>
          </a:effectRef>
          <a:fontRef idx="minor">
            <a:schemeClr val="dk1"/>
          </a:fontRef>
        </p:style>
        <p:txBody>
          <a:bodyPr rtlCol="1" anchor="ctr"/>
          <a:lstStyle/>
          <a:p>
            <a:pPr algn="ctr"/>
            <a:r>
              <a:rPr lang="fa-IR" sz="3600" dirty="0" smtClean="0">
                <a:solidFill>
                  <a:srgbClr val="C00000"/>
                </a:solidFill>
                <a:latin typeface="IranNastaliq" pitchFamily="18" charset="0"/>
                <a:cs typeface="IranNastaliq" pitchFamily="18" charset="0"/>
              </a:rPr>
              <a:t>مشارکت گروهی افراد به منظور تامین مخاطرات حوادث </a:t>
            </a:r>
            <a:endParaRPr lang="fa-IR" sz="3600" dirty="0">
              <a:solidFill>
                <a:srgbClr val="C00000"/>
              </a:solidFill>
              <a:latin typeface="IranNastaliq" pitchFamily="18" charset="0"/>
              <a:cs typeface="IranNastaliq" pitchFamily="18" charset="0"/>
            </a:endParaRPr>
          </a:p>
        </p:txBody>
      </p:sp>
      <p:sp>
        <p:nvSpPr>
          <p:cNvPr id="12" name="Oval 11"/>
          <p:cNvSpPr/>
          <p:nvPr/>
        </p:nvSpPr>
        <p:spPr>
          <a:xfrm>
            <a:off x="2036226" y="1475078"/>
            <a:ext cx="4941674" cy="1346448"/>
          </a:xfrm>
          <a:prstGeom prst="ellipse">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1">
            <a:schemeClr val="accent1"/>
          </a:lnRef>
          <a:fillRef idx="2">
            <a:schemeClr val="accent1"/>
          </a:fillRef>
          <a:effectRef idx="1">
            <a:schemeClr val="accent1"/>
          </a:effectRef>
          <a:fontRef idx="minor">
            <a:schemeClr val="dk1"/>
          </a:fontRef>
        </p:style>
        <p:txBody>
          <a:bodyPr rtlCol="1" anchor="ctr"/>
          <a:lstStyle/>
          <a:p>
            <a:pPr algn="ctr"/>
            <a:r>
              <a:rPr lang="fa-IR" sz="3200" dirty="0" smtClean="0">
                <a:solidFill>
                  <a:srgbClr val="C00000"/>
                </a:solidFill>
                <a:latin typeface="IranNastaliq" pitchFamily="18" charset="0"/>
                <a:cs typeface="IranNastaliq" pitchFamily="18" charset="0"/>
              </a:rPr>
              <a:t>تخمین صحیح احتمال وقوع حوادث وتعیین سهم هر یک از افراد در این مشارکت</a:t>
            </a:r>
            <a:endParaRPr lang="fa-IR" sz="3200" dirty="0">
              <a:solidFill>
                <a:srgbClr val="C00000"/>
              </a:solidFill>
              <a:latin typeface="IranNastaliq" pitchFamily="18" charset="0"/>
              <a:cs typeface="IranNastaliq" pitchFamily="18" charset="0"/>
            </a:endParaRPr>
          </a:p>
        </p:txBody>
      </p:sp>
      <p:sp>
        <p:nvSpPr>
          <p:cNvPr id="13" name="Oval 12"/>
          <p:cNvSpPr/>
          <p:nvPr/>
        </p:nvSpPr>
        <p:spPr>
          <a:xfrm>
            <a:off x="2006590" y="2776314"/>
            <a:ext cx="4941674" cy="1346448"/>
          </a:xfrm>
          <a:prstGeom prst="ellipse">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1">
            <a:schemeClr val="accent1"/>
          </a:lnRef>
          <a:fillRef idx="2">
            <a:schemeClr val="accent1"/>
          </a:fillRef>
          <a:effectRef idx="1">
            <a:schemeClr val="accent1"/>
          </a:effectRef>
          <a:fontRef idx="minor">
            <a:schemeClr val="dk1"/>
          </a:fontRef>
        </p:style>
        <p:txBody>
          <a:bodyPr rtlCol="1" anchor="ctr"/>
          <a:lstStyle/>
          <a:p>
            <a:pPr algn="ctr"/>
            <a:r>
              <a:rPr lang="fa-IR" sz="3600" dirty="0" smtClean="0">
                <a:solidFill>
                  <a:srgbClr val="C00000"/>
                </a:solidFill>
                <a:latin typeface="IranNastaliq" pitchFamily="18" charset="0"/>
                <a:cs typeface="IranNastaliq" pitchFamily="18" charset="0"/>
              </a:rPr>
              <a:t>تعیین نرخهای متفاوت حق بیمه برای سطوح مختلف خطرات</a:t>
            </a:r>
            <a:endParaRPr lang="fa-IR" sz="3600" dirty="0">
              <a:solidFill>
                <a:srgbClr val="C00000"/>
              </a:solidFill>
              <a:latin typeface="IranNastaliq" pitchFamily="18" charset="0"/>
              <a:cs typeface="IranNastaliq" pitchFamily="18" charset="0"/>
            </a:endParaRPr>
          </a:p>
        </p:txBody>
      </p:sp>
      <p:sp>
        <p:nvSpPr>
          <p:cNvPr id="14" name="Oval 13"/>
          <p:cNvSpPr/>
          <p:nvPr/>
        </p:nvSpPr>
        <p:spPr>
          <a:xfrm>
            <a:off x="2000154" y="4045615"/>
            <a:ext cx="4941674" cy="1346448"/>
          </a:xfrm>
          <a:prstGeom prst="ellipse">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1">
            <a:schemeClr val="accent1"/>
          </a:lnRef>
          <a:fillRef idx="2">
            <a:schemeClr val="accent1"/>
          </a:fillRef>
          <a:effectRef idx="1">
            <a:schemeClr val="accent1"/>
          </a:effectRef>
          <a:fontRef idx="minor">
            <a:schemeClr val="dk1"/>
          </a:fontRef>
        </p:style>
        <p:txBody>
          <a:bodyPr rtlCol="1" anchor="ctr"/>
          <a:lstStyle/>
          <a:p>
            <a:pPr algn="ctr"/>
            <a:r>
              <a:rPr lang="fa-IR" sz="3600" dirty="0" smtClean="0">
                <a:solidFill>
                  <a:srgbClr val="C00000"/>
                </a:solidFill>
                <a:latin typeface="IranNastaliq" pitchFamily="18" charset="0"/>
                <a:cs typeface="IranNastaliq" pitchFamily="18" charset="0"/>
              </a:rPr>
              <a:t>این اصل سهمیه ی  یا حق بیمه هریک از افراد شرکت کننده در مشارکت را مشخص می کند</a:t>
            </a:r>
            <a:endParaRPr lang="fa-IR" sz="3600" dirty="0">
              <a:solidFill>
                <a:srgbClr val="C00000"/>
              </a:solidFill>
              <a:latin typeface="IranNastaliq" pitchFamily="18" charset="0"/>
              <a:cs typeface="IranNastaliq" pitchFamily="18" charset="0"/>
            </a:endParaRPr>
          </a:p>
        </p:txBody>
      </p:sp>
      <p:sp>
        <p:nvSpPr>
          <p:cNvPr id="15" name="Pentagon 14"/>
          <p:cNvSpPr/>
          <p:nvPr/>
        </p:nvSpPr>
        <p:spPr>
          <a:xfrm>
            <a:off x="395536" y="3231173"/>
            <a:ext cx="1611054" cy="484632"/>
          </a:xfrm>
          <a:prstGeom prst="homePlate">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002">
            <a:schemeClr val="lt1"/>
          </a:fillRef>
          <a:effectRef idx="0">
            <a:schemeClr val="accent1"/>
          </a:effectRef>
          <a:fontRef idx="minor">
            <a:schemeClr val="lt1"/>
          </a:fontRef>
        </p:style>
        <p:txBody>
          <a:bodyPr rtlCol="1" anchor="ctr"/>
          <a:lstStyle/>
          <a:p>
            <a:pPr algn="ctr"/>
            <a:r>
              <a:rPr lang="fa-IR" sz="3200" dirty="0" smtClean="0">
                <a:solidFill>
                  <a:srgbClr val="FF0000"/>
                </a:solidFill>
                <a:latin typeface="IranNastaliq" pitchFamily="18" charset="0"/>
                <a:cs typeface="IranNastaliq" pitchFamily="18" charset="0"/>
              </a:rPr>
              <a:t>قانون طبقه بندی </a:t>
            </a:r>
            <a:endParaRPr lang="fa-IR" sz="3200" dirty="0">
              <a:solidFill>
                <a:srgbClr val="FF0000"/>
              </a:solidFill>
              <a:latin typeface="IranNastaliq" pitchFamily="18" charset="0"/>
              <a:cs typeface="IranNastaliq" pitchFamily="18" charset="0"/>
            </a:endParaRPr>
          </a:p>
        </p:txBody>
      </p:sp>
    </p:spTree>
    <p:extLst>
      <p:ext uri="{BB962C8B-B14F-4D97-AF65-F5344CB8AC3E}">
        <p14:creationId xmlns:p14="http://schemas.microsoft.com/office/powerpoint/2010/main" val="36578557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2000"/>
                                        <p:tgtEl>
                                          <p:spTgt spid="6"/>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circle(in)">
                                      <p:cBhvr>
                                        <p:cTn id="16" dur="2000"/>
                                        <p:tgtEl>
                                          <p:spTgt spid="2"/>
                                        </p:tgtEl>
                                      </p:cBhvr>
                                    </p:animEffect>
                                  </p:childTnLst>
                                </p:cTn>
                              </p:par>
                              <p:par>
                                <p:cTn id="17" presetID="6" presetClass="entr" presetSubtype="16" fill="hold" grpId="0" nodeType="withEffect" nodePh="1">
                                  <p:stCondLst>
                                    <p:cond delay="0"/>
                                  </p:stCondLst>
                                  <p:endCondLst>
                                    <p:cond evt="begin" delay="0">
                                      <p:tn val="17"/>
                                    </p:cond>
                                  </p:end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circle(in)">
                                      <p:cBhvr>
                                        <p:cTn id="19" dur="2000"/>
                                        <p:tgtEl>
                                          <p:spTgt spid="3">
                                            <p:txEl>
                                              <p:pRg st="0" end="0"/>
                                            </p:txEl>
                                          </p:spTgt>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ircle(in)">
                                      <p:cBhvr>
                                        <p:cTn id="22" dur="2000"/>
                                        <p:tgtEl>
                                          <p:spTgt spid="7"/>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circle(in)">
                                      <p:cBhvr>
                                        <p:cTn id="25" dur="2000"/>
                                        <p:tgtEl>
                                          <p:spTgt spid="9"/>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circle(in)">
                                      <p:cBhvr>
                                        <p:cTn id="28" dur="2000"/>
                                        <p:tgtEl>
                                          <p:spTgt spid="10"/>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circle(in)">
                                      <p:cBhvr>
                                        <p:cTn id="31" dur="2000"/>
                                        <p:tgtEl>
                                          <p:spTgt spid="8"/>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circle(in)">
                                      <p:cBhvr>
                                        <p:cTn id="34" dur="2000"/>
                                        <p:tgtEl>
                                          <p:spTgt spid="12"/>
                                        </p:tgtEl>
                                      </p:cBhvr>
                                    </p:animEffect>
                                  </p:childTnLst>
                                </p:cTn>
                              </p:par>
                              <p:par>
                                <p:cTn id="35" presetID="6" presetClass="entr" presetSubtype="16"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circle(in)">
                                      <p:cBhvr>
                                        <p:cTn id="37" dur="2000"/>
                                        <p:tgtEl>
                                          <p:spTgt spid="13"/>
                                        </p:tgtEl>
                                      </p:cBhvr>
                                    </p:animEffect>
                                  </p:childTnLst>
                                </p:cTn>
                              </p:par>
                              <p:par>
                                <p:cTn id="38" presetID="6" presetClass="entr" presetSubtype="16"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circle(in)">
                                      <p:cBhvr>
                                        <p:cTn id="40" dur="2000"/>
                                        <p:tgtEl>
                                          <p:spTgt spid="14"/>
                                        </p:tgtEl>
                                      </p:cBhvr>
                                    </p:animEffect>
                                  </p:childTnLst>
                                </p:cTn>
                              </p:par>
                              <p:par>
                                <p:cTn id="41" presetID="6" presetClass="entr" presetSubtype="16"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circle(in)">
                                      <p:cBhvr>
                                        <p:cTn id="43"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animBg="1"/>
      <p:bldP spid="6" grpId="0" animBg="1"/>
      <p:bldP spid="7" grpId="0" animBg="1"/>
      <p:bldP spid="9" grpId="0" animBg="1"/>
      <p:bldP spid="10" grpId="0" animBg="1"/>
      <p:bldP spid="8" grpId="0" animBg="1"/>
      <p:bldP spid="12" grpId="0" animBg="1"/>
      <p:bldP spid="13" grpId="0" animBg="1"/>
      <p:bldP spid="14"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sp>
        <p:nvSpPr>
          <p:cNvPr id="4" name="Rectangle 3"/>
          <p:cNvSpPr/>
          <p:nvPr/>
        </p:nvSpPr>
        <p:spPr>
          <a:xfrm>
            <a:off x="199526" y="263664"/>
            <a:ext cx="8784976" cy="6371750"/>
          </a:xfrm>
          <a:prstGeom prst="rect">
            <a:avLst/>
          </a:prstGeom>
        </p:spPr>
        <p:style>
          <a:lnRef idx="1">
            <a:schemeClr val="accent6"/>
          </a:lnRef>
          <a:fillRef idx="2">
            <a:schemeClr val="accent6"/>
          </a:fillRef>
          <a:effectRef idx="1">
            <a:schemeClr val="accent6"/>
          </a:effectRef>
          <a:fontRef idx="minor">
            <a:schemeClr val="dk1"/>
          </a:fontRef>
        </p:style>
        <p:txBody>
          <a:bodyPr rtlCol="1" anchor="ctr"/>
          <a:lstStyle/>
          <a:p>
            <a:endParaRPr lang="fa-IR" sz="2400" dirty="0" smtClean="0">
              <a:latin typeface="IranNastaliq" pitchFamily="18" charset="0"/>
              <a:cs typeface="IranNastaliq" pitchFamily="18" charset="0"/>
            </a:endParaRPr>
          </a:p>
          <a:p>
            <a:endParaRPr lang="fa-IR" sz="2400" dirty="0">
              <a:latin typeface="IranNastaliq" pitchFamily="18" charset="0"/>
              <a:cs typeface="IranNastaliq" pitchFamily="18" charset="0"/>
            </a:endParaRPr>
          </a:p>
          <a:p>
            <a:endParaRPr lang="fa-IR" sz="2400" dirty="0" smtClean="0">
              <a:latin typeface="IranNastaliq" pitchFamily="18" charset="0"/>
              <a:cs typeface="IranNastaliq" pitchFamily="18" charset="0"/>
            </a:endParaRPr>
          </a:p>
          <a:p>
            <a:endParaRPr lang="fa-IR" sz="2400" dirty="0">
              <a:latin typeface="IranNastaliq" pitchFamily="18" charset="0"/>
              <a:cs typeface="IranNastaliq" pitchFamily="18" charset="0"/>
            </a:endParaRPr>
          </a:p>
          <a:p>
            <a:endParaRPr lang="fa-IR" sz="2400" dirty="0" smtClean="0">
              <a:latin typeface="IranNastaliq" pitchFamily="18" charset="0"/>
              <a:cs typeface="IranNastaliq" pitchFamily="18" charset="0"/>
            </a:endParaRPr>
          </a:p>
          <a:p>
            <a:r>
              <a:rPr lang="fa-IR" sz="2800" dirty="0" smtClean="0">
                <a:solidFill>
                  <a:srgbClr val="7030A0"/>
                </a:solidFill>
                <a:latin typeface="IranNastaliq" pitchFamily="18" charset="0"/>
                <a:cs typeface="IranNastaliq" pitchFamily="18" charset="0"/>
              </a:rPr>
              <a:t>فرض کنید در یک شهرک مسکونی 100000 خانه وجود دارد و ما به عنوان یک بیمه گر در صدد بیمه این خانه ها            در مقابل آتش سوزی هستیم :کارشناسان حرفه ای ما بر اساس پیش بینی های قبلی ،تخمین زدند که به طور متوسط 8 خانه در سال ،دچار آتش سوزی می شود :</a:t>
            </a:r>
          </a:p>
          <a:p>
            <a:r>
              <a:rPr lang="fa-IR" sz="2400" dirty="0" smtClean="0">
                <a:latin typeface="IranNastaliq" pitchFamily="18" charset="0"/>
                <a:cs typeface="IranNastaliq" pitchFamily="18" charset="0"/>
              </a:rPr>
              <a:t>               </a:t>
            </a:r>
          </a:p>
          <a:p>
            <a:pPr algn="ctr"/>
            <a:endParaRPr lang="fa-IR" sz="2400" dirty="0">
              <a:latin typeface="IranNastaliq" pitchFamily="18" charset="0"/>
              <a:cs typeface="IranNastaliq" pitchFamily="18" charset="0"/>
            </a:endParaRPr>
          </a:p>
          <a:p>
            <a:pPr algn="ctr"/>
            <a:endParaRPr lang="fa-IR" sz="2400" dirty="0" smtClean="0">
              <a:latin typeface="IranNastaliq" pitchFamily="18" charset="0"/>
              <a:cs typeface="IranNastaliq" pitchFamily="18" charset="0"/>
            </a:endParaRPr>
          </a:p>
          <a:p>
            <a:pPr algn="ctr"/>
            <a:endParaRPr lang="fa-IR" sz="2400" dirty="0">
              <a:latin typeface="IranNastaliq" pitchFamily="18" charset="0"/>
              <a:cs typeface="IranNastaliq" pitchFamily="18" charset="0"/>
            </a:endParaRPr>
          </a:p>
          <a:p>
            <a:pPr algn="ctr"/>
            <a:endParaRPr lang="fa-IR" sz="2400" dirty="0" smtClean="0">
              <a:latin typeface="IranNastaliq" pitchFamily="18" charset="0"/>
              <a:cs typeface="IranNastaliq" pitchFamily="18" charset="0"/>
            </a:endParaRPr>
          </a:p>
          <a:p>
            <a:pPr algn="ctr"/>
            <a:endParaRPr lang="fa-IR" sz="2400" dirty="0">
              <a:latin typeface="IranNastaliq" pitchFamily="18" charset="0"/>
              <a:cs typeface="IranNastaliq" pitchFamily="18" charset="0"/>
            </a:endParaRPr>
          </a:p>
          <a:p>
            <a:pPr algn="ctr"/>
            <a:endParaRPr lang="fa-IR" sz="2400" dirty="0" smtClean="0">
              <a:latin typeface="IranNastaliq" pitchFamily="18" charset="0"/>
              <a:cs typeface="IranNastaliq" pitchFamily="18" charset="0"/>
            </a:endParaRPr>
          </a:p>
          <a:p>
            <a:pPr algn="ctr"/>
            <a:endParaRPr lang="fa-IR" sz="2400" dirty="0">
              <a:latin typeface="IranNastaliq" pitchFamily="18" charset="0"/>
              <a:cs typeface="IranNastaliq" pitchFamily="18" charset="0"/>
            </a:endParaRPr>
          </a:p>
          <a:p>
            <a:pPr algn="ctr"/>
            <a:endParaRPr lang="fa-IR" sz="2400" dirty="0" smtClean="0">
              <a:latin typeface="IranNastaliq" pitchFamily="18" charset="0"/>
              <a:cs typeface="IranNastaliq" pitchFamily="18" charset="0"/>
            </a:endParaRPr>
          </a:p>
          <a:p>
            <a:pPr algn="ctr"/>
            <a:endParaRPr lang="fa-IR" sz="2400" dirty="0">
              <a:latin typeface="IranNastaliq" pitchFamily="18" charset="0"/>
              <a:cs typeface="IranNastaliq" pitchFamily="18" charset="0"/>
            </a:endParaRPr>
          </a:p>
          <a:p>
            <a:pPr algn="ctr"/>
            <a:endParaRPr lang="fa-IR" sz="2400" dirty="0" smtClean="0">
              <a:latin typeface="IranNastaliq" pitchFamily="18" charset="0"/>
              <a:cs typeface="IranNastaliq" pitchFamily="18" charset="0"/>
            </a:endParaRPr>
          </a:p>
          <a:p>
            <a:pPr algn="ctr"/>
            <a:endParaRPr lang="fa-IR" sz="2400" dirty="0">
              <a:latin typeface="IranNastaliq" pitchFamily="18" charset="0"/>
              <a:cs typeface="IranNastaliq" pitchFamily="18" charset="0"/>
            </a:endParaRPr>
          </a:p>
          <a:p>
            <a:pPr algn="ctr"/>
            <a:endParaRPr lang="fa-IR" sz="2400" dirty="0" smtClean="0">
              <a:latin typeface="IranNastaliq" pitchFamily="18" charset="0"/>
              <a:cs typeface="IranNastaliq" pitchFamily="18" charset="0"/>
            </a:endParaRPr>
          </a:p>
          <a:p>
            <a:pPr algn="ctr"/>
            <a:endParaRPr lang="fa-IR" sz="2400" dirty="0">
              <a:latin typeface="IranNastaliq" pitchFamily="18" charset="0"/>
              <a:cs typeface="IranNastaliq" pitchFamily="18" charset="0"/>
            </a:endParaRPr>
          </a:p>
          <a:p>
            <a:pPr algn="ctr"/>
            <a:endParaRPr lang="fa-IR" sz="2400" dirty="0" smtClean="0">
              <a:latin typeface="IranNastaliq" pitchFamily="18" charset="0"/>
              <a:cs typeface="IranNastaliq" pitchFamily="18" charset="0"/>
            </a:endParaRPr>
          </a:p>
          <a:p>
            <a:pPr algn="ctr"/>
            <a:endParaRPr lang="fa-IR" sz="2400" dirty="0">
              <a:latin typeface="IranNastaliq" pitchFamily="18" charset="0"/>
              <a:cs typeface="IranNastaliq" pitchFamily="18" charset="0"/>
            </a:endParaRPr>
          </a:p>
        </p:txBody>
      </p:sp>
      <p:pic>
        <p:nvPicPr>
          <p:cNvPr id="5" name="Picture 2" descr="E:\تصاویر\5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632602" y="5160208"/>
            <a:ext cx="2351900" cy="1475206"/>
          </a:xfrm>
          <a:prstGeom prst="rect">
            <a:avLst/>
          </a:prstGeom>
          <a:noFill/>
          <a:extLst>
            <a:ext uri="{909E8E84-426E-40DD-AFC4-6F175D3DCCD1}">
              <a14:hiddenFill xmlns:a14="http://schemas.microsoft.com/office/drawing/2010/main">
                <a:solidFill>
                  <a:srgbClr val="FFFFFF"/>
                </a:solidFill>
              </a14:hiddenFill>
            </a:ext>
          </a:extLst>
        </p:spPr>
      </p:pic>
      <p:sp>
        <p:nvSpPr>
          <p:cNvPr id="6" name="Pentagon 5"/>
          <p:cNvSpPr/>
          <p:nvPr/>
        </p:nvSpPr>
        <p:spPr>
          <a:xfrm rot="10800000" flipV="1">
            <a:off x="7686050" y="235143"/>
            <a:ext cx="1249139" cy="720760"/>
          </a:xfrm>
          <a:prstGeom prst="homePlate">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1">
            <a:schemeClr val="accent5"/>
          </a:lnRef>
          <a:fillRef idx="2">
            <a:schemeClr val="accent5"/>
          </a:fillRef>
          <a:effectRef idx="1">
            <a:schemeClr val="accent5"/>
          </a:effectRef>
          <a:fontRef idx="minor">
            <a:schemeClr val="dk1"/>
          </a:fontRef>
        </p:style>
        <p:txBody>
          <a:bodyPr rtlCol="1" anchor="ctr"/>
          <a:lstStyle/>
          <a:p>
            <a:pPr algn="ctr"/>
            <a:r>
              <a:rPr lang="fa-IR" sz="2800" b="1" dirty="0" smtClean="0">
                <a:solidFill>
                  <a:srgbClr val="FF0000"/>
                </a:solidFill>
                <a:latin typeface="IranNastaliq" pitchFamily="18" charset="0"/>
                <a:cs typeface="IranNastaliq" pitchFamily="18" charset="0"/>
              </a:rPr>
              <a:t>یک مثال ساده</a:t>
            </a:r>
          </a:p>
        </p:txBody>
      </p:sp>
      <p:sp>
        <p:nvSpPr>
          <p:cNvPr id="8" name="Rounded Rectangle 7"/>
          <p:cNvSpPr/>
          <p:nvPr/>
        </p:nvSpPr>
        <p:spPr>
          <a:xfrm>
            <a:off x="343542" y="2231821"/>
            <a:ext cx="2644282" cy="698376"/>
          </a:xfrm>
          <a:prstGeom prst="roundRect">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fa-IR" dirty="0" smtClean="0"/>
              <a:t>    </a:t>
            </a:r>
            <a:endParaRPr lang="fa-IR" dirty="0"/>
          </a:p>
        </p:txBody>
      </p:sp>
      <p:cxnSp>
        <p:nvCxnSpPr>
          <p:cNvPr id="10" name="Straight Connector 9"/>
          <p:cNvCxnSpPr/>
          <p:nvPr/>
        </p:nvCxnSpPr>
        <p:spPr>
          <a:xfrm>
            <a:off x="841672" y="2620776"/>
            <a:ext cx="932840"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54608" y="2632425"/>
            <a:ext cx="1306968" cy="369332"/>
          </a:xfrm>
          <a:prstGeom prst="rect">
            <a:avLst/>
          </a:prstGeom>
          <a:noFill/>
        </p:spPr>
        <p:txBody>
          <a:bodyPr wrap="square" rtlCol="1">
            <a:spAutoFit/>
          </a:bodyPr>
          <a:lstStyle/>
          <a:p>
            <a:r>
              <a:rPr lang="fa-IR" dirty="0" smtClean="0"/>
              <a:t>      100000</a:t>
            </a:r>
            <a:endParaRPr lang="fa-IR" dirty="0"/>
          </a:p>
        </p:txBody>
      </p:sp>
      <p:sp>
        <p:nvSpPr>
          <p:cNvPr id="14" name="TextBox 13"/>
          <p:cNvSpPr txBox="1"/>
          <p:nvPr/>
        </p:nvSpPr>
        <p:spPr>
          <a:xfrm>
            <a:off x="1774512" y="2461538"/>
            <a:ext cx="1213312" cy="369332"/>
          </a:xfrm>
          <a:prstGeom prst="rect">
            <a:avLst/>
          </a:prstGeom>
          <a:noFill/>
        </p:spPr>
        <p:txBody>
          <a:bodyPr wrap="square" rtlCol="1">
            <a:spAutoFit/>
          </a:bodyPr>
          <a:lstStyle/>
          <a:p>
            <a:r>
              <a:rPr lang="fa-IR" dirty="0" smtClean="0"/>
              <a:t>0/00008=</a:t>
            </a:r>
            <a:endParaRPr lang="fa-IR" dirty="0"/>
          </a:p>
        </p:txBody>
      </p:sp>
      <p:sp>
        <p:nvSpPr>
          <p:cNvPr id="15" name="TextBox 14"/>
          <p:cNvSpPr txBox="1"/>
          <p:nvPr/>
        </p:nvSpPr>
        <p:spPr>
          <a:xfrm>
            <a:off x="921845" y="2276872"/>
            <a:ext cx="386247" cy="369332"/>
          </a:xfrm>
          <a:prstGeom prst="rect">
            <a:avLst/>
          </a:prstGeom>
          <a:noFill/>
        </p:spPr>
        <p:txBody>
          <a:bodyPr wrap="square" rtlCol="1">
            <a:spAutoFit/>
          </a:bodyPr>
          <a:lstStyle/>
          <a:p>
            <a:r>
              <a:rPr lang="fa-IR" dirty="0" smtClean="0"/>
              <a:t>8</a:t>
            </a:r>
            <a:endParaRPr lang="fa-IR" dirty="0"/>
          </a:p>
        </p:txBody>
      </p:sp>
      <p:sp>
        <p:nvSpPr>
          <p:cNvPr id="16" name="Left Arrow 15"/>
          <p:cNvSpPr/>
          <p:nvPr/>
        </p:nvSpPr>
        <p:spPr>
          <a:xfrm>
            <a:off x="3923928" y="2060848"/>
            <a:ext cx="1800200" cy="1080120"/>
          </a:xfrm>
          <a:prstGeom prst="leftArrow">
            <a:avLst/>
          </a:prstGeom>
        </p:spPr>
        <p:style>
          <a:lnRef idx="1">
            <a:schemeClr val="accent6"/>
          </a:lnRef>
          <a:fillRef idx="3">
            <a:schemeClr val="accent6"/>
          </a:fillRef>
          <a:effectRef idx="2">
            <a:schemeClr val="accent6"/>
          </a:effectRef>
          <a:fontRef idx="minor">
            <a:schemeClr val="lt1"/>
          </a:fontRef>
        </p:style>
        <p:txBody>
          <a:bodyPr rtlCol="1" anchor="ctr"/>
          <a:lstStyle/>
          <a:p>
            <a:pPr algn="ctr"/>
            <a:r>
              <a:rPr lang="fa-IR" dirty="0" smtClean="0">
                <a:solidFill>
                  <a:srgbClr val="C00000"/>
                </a:solidFill>
                <a:latin typeface="IranNastaliq" pitchFamily="18" charset="0"/>
                <a:cs typeface="IranNastaliq" pitchFamily="18" charset="0"/>
              </a:rPr>
              <a:t>احتمال وقوع آتش سوزی در هر خانه</a:t>
            </a:r>
            <a:endParaRPr lang="fa-IR" dirty="0">
              <a:solidFill>
                <a:srgbClr val="C00000"/>
              </a:solidFill>
              <a:latin typeface="IranNastaliq" pitchFamily="18" charset="0"/>
              <a:cs typeface="IranNastaliq" pitchFamily="18" charset="0"/>
            </a:endParaRPr>
          </a:p>
        </p:txBody>
      </p:sp>
      <p:sp>
        <p:nvSpPr>
          <p:cNvPr id="17" name="Rectangle 16"/>
          <p:cNvSpPr/>
          <p:nvPr/>
        </p:nvSpPr>
        <p:spPr>
          <a:xfrm>
            <a:off x="343542" y="3773918"/>
            <a:ext cx="4248472" cy="1456790"/>
          </a:xfrm>
          <a:prstGeom prst="rect">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fa-IR" sz="2800" dirty="0" smtClean="0">
                <a:latin typeface="IranNastaliq" pitchFamily="18" charset="0"/>
                <a:cs typeface="IranNastaliq" pitchFamily="18" charset="0"/>
              </a:rPr>
              <a:t>ارزش متوسط هر خانه *در صد احتمال وقوع خطر=حق بیمه در یافتی</a:t>
            </a:r>
          </a:p>
          <a:p>
            <a:pPr algn="ctr"/>
            <a:r>
              <a:rPr lang="fa-IR" sz="4000" dirty="0" smtClean="0">
                <a:latin typeface="IranNastaliq" pitchFamily="18" charset="0"/>
                <a:cs typeface="IranNastaliq" pitchFamily="18" charset="0"/>
              </a:rPr>
              <a:t>100000000*</a:t>
            </a:r>
            <a:r>
              <a:rPr lang="fa-IR" sz="4000" dirty="0"/>
              <a:t> </a:t>
            </a:r>
            <a:r>
              <a:rPr lang="fa-IR" sz="2400" dirty="0"/>
              <a:t>0/00008</a:t>
            </a:r>
            <a:r>
              <a:rPr lang="fa-IR" sz="4000" dirty="0" smtClean="0">
                <a:latin typeface="IranNastaliq" pitchFamily="18" charset="0"/>
                <a:cs typeface="IranNastaliq" pitchFamily="18" charset="0"/>
              </a:rPr>
              <a:t> =8000</a:t>
            </a:r>
            <a:endParaRPr lang="fa-IR" sz="4000" dirty="0">
              <a:latin typeface="IranNastaliq" pitchFamily="18" charset="0"/>
              <a:cs typeface="IranNastaliq" pitchFamily="18" charset="0"/>
            </a:endParaRPr>
          </a:p>
        </p:txBody>
      </p:sp>
      <p:sp>
        <p:nvSpPr>
          <p:cNvPr id="18" name="Rectangle 17"/>
          <p:cNvSpPr/>
          <p:nvPr/>
        </p:nvSpPr>
        <p:spPr>
          <a:xfrm>
            <a:off x="4824028" y="3140968"/>
            <a:ext cx="3204356" cy="1456790"/>
          </a:xfrm>
          <a:prstGeom prst="rect">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fa-IR" sz="2800" dirty="0" smtClean="0">
                <a:latin typeface="IranNastaliq" pitchFamily="18" charset="0"/>
                <a:cs typeface="IranNastaliq" pitchFamily="18" charset="0"/>
              </a:rPr>
              <a:t>در صورت وقوع  آتش سوزی </a:t>
            </a:r>
          </a:p>
          <a:p>
            <a:pPr algn="ctr"/>
            <a:endParaRPr lang="fa-IR" sz="2800" dirty="0">
              <a:latin typeface="IranNastaliq" pitchFamily="18" charset="0"/>
              <a:cs typeface="IranNastaliq" pitchFamily="18" charset="0"/>
            </a:endParaRPr>
          </a:p>
          <a:p>
            <a:pPr algn="ctr"/>
            <a:r>
              <a:rPr lang="fa-IR" sz="2800" dirty="0" smtClean="0">
                <a:latin typeface="IranNastaliq" pitchFamily="18" charset="0"/>
                <a:cs typeface="IranNastaliq" pitchFamily="18" charset="0"/>
              </a:rPr>
              <a:t>حق بیمه در یافتی =خسارت پرداختی </a:t>
            </a:r>
            <a:endParaRPr lang="fa-IR" sz="2800" dirty="0">
              <a:latin typeface="IranNastaliq" pitchFamily="18" charset="0"/>
              <a:cs typeface="IranNastaliq" pitchFamily="18" charset="0"/>
            </a:endParaRPr>
          </a:p>
        </p:txBody>
      </p:sp>
      <p:sp>
        <p:nvSpPr>
          <p:cNvPr id="19" name="Cloud 18"/>
          <p:cNvSpPr/>
          <p:nvPr/>
        </p:nvSpPr>
        <p:spPr>
          <a:xfrm>
            <a:off x="1774512" y="5230709"/>
            <a:ext cx="4651693" cy="1355114"/>
          </a:xfrm>
          <a:prstGeom prst="cloud">
            <a:avLst/>
          </a:prstGeom>
        </p:spPr>
        <p:style>
          <a:lnRef idx="0">
            <a:schemeClr val="accent6"/>
          </a:lnRef>
          <a:fillRef idx="3">
            <a:schemeClr val="accent6"/>
          </a:fillRef>
          <a:effectRef idx="3">
            <a:schemeClr val="accent6"/>
          </a:effectRef>
          <a:fontRef idx="minor">
            <a:schemeClr val="lt1"/>
          </a:fontRef>
        </p:style>
        <p:txBody>
          <a:bodyPr rtlCol="1" anchor="ctr"/>
          <a:lstStyle/>
          <a:p>
            <a:pPr algn="ctr"/>
            <a:r>
              <a:rPr lang="fa-IR" sz="3200" dirty="0" smtClean="0">
                <a:solidFill>
                  <a:srgbClr val="FFFF00"/>
                </a:solidFill>
                <a:latin typeface="IranNastaliq" pitchFamily="18" charset="0"/>
                <a:cs typeface="IranNastaliq" pitchFamily="18" charset="0"/>
              </a:rPr>
              <a:t>نسبت به میزان احتمال وقوع خطر نرخ حق بیمه در یافتی و نرخ فرانشیز خسارت تغییر میکند</a:t>
            </a:r>
            <a:endParaRPr lang="fa-IR" sz="3200" dirty="0">
              <a:solidFill>
                <a:srgbClr val="FFFF00"/>
              </a:solidFill>
              <a:latin typeface="IranNastaliq" pitchFamily="18" charset="0"/>
              <a:cs typeface="IranNastaliq" pitchFamily="18" charset="0"/>
            </a:endParaRPr>
          </a:p>
        </p:txBody>
      </p:sp>
      <p:pic>
        <p:nvPicPr>
          <p:cNvPr id="20" name="Picture 2" descr="E:\تصاویر\MRT (2).jp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9526" y="5930142"/>
            <a:ext cx="940363" cy="705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536381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2000"/>
                                        <p:tgtEl>
                                          <p:spTgt spid="6"/>
                                        </p:tgtEl>
                                      </p:cBhvr>
                                    </p:animEffect>
                                  </p:childTnLst>
                                </p:cTn>
                              </p:par>
                              <p:par>
                                <p:cTn id="14" presetID="6" presetClass="entr" presetSubtype="16" fill="hold" grpId="0" nodeType="withEffect" nodePh="1">
                                  <p:stCondLst>
                                    <p:cond delay="0"/>
                                  </p:stCondLst>
                                  <p:endCondLst>
                                    <p:cond evt="begin" delay="0">
                                      <p:tn val="14"/>
                                    </p:cond>
                                  </p:endCondLst>
                                  <p:childTnLst>
                                    <p:set>
                                      <p:cBhvr>
                                        <p:cTn id="15" dur="1" fill="hold">
                                          <p:stCondLst>
                                            <p:cond delay="0"/>
                                          </p:stCondLst>
                                        </p:cTn>
                                        <p:tgtEl>
                                          <p:spTgt spid="2"/>
                                        </p:tgtEl>
                                        <p:attrNameLst>
                                          <p:attrName>style.visibility</p:attrName>
                                        </p:attrNameLst>
                                      </p:cBhvr>
                                      <p:to>
                                        <p:strVal val="visible"/>
                                      </p:to>
                                    </p:set>
                                    <p:animEffect transition="in" filter="circle(in)">
                                      <p:cBhvr>
                                        <p:cTn id="16" dur="2000"/>
                                        <p:tgtEl>
                                          <p:spTgt spid="2"/>
                                        </p:tgtEl>
                                      </p:cBhvr>
                                    </p:animEffect>
                                  </p:childTnLst>
                                </p:cTn>
                              </p:par>
                              <p:par>
                                <p:cTn id="17" presetID="6" presetClass="entr" presetSubtype="16" fill="hold" grpId="0" nodeType="withEffect" nodePh="1">
                                  <p:stCondLst>
                                    <p:cond delay="0"/>
                                  </p:stCondLst>
                                  <p:endCondLst>
                                    <p:cond evt="begin" delay="0">
                                      <p:tn val="17"/>
                                    </p:cond>
                                  </p:end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circle(in)">
                                      <p:cBhvr>
                                        <p:cTn id="19" dur="2000"/>
                                        <p:tgtEl>
                                          <p:spTgt spid="3">
                                            <p:txEl>
                                              <p:pRg st="0" end="0"/>
                                            </p:txEl>
                                          </p:spTgt>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ircle(in)">
                                      <p:cBhvr>
                                        <p:cTn id="22" dur="2000"/>
                                        <p:tgtEl>
                                          <p:spTgt spid="8"/>
                                        </p:tgtEl>
                                      </p:cBhvr>
                                    </p:animEffect>
                                  </p:childTnLst>
                                </p:cTn>
                              </p:par>
                              <p:par>
                                <p:cTn id="23" presetID="6" presetClass="entr" presetSubtype="16"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circle(in)">
                                      <p:cBhvr>
                                        <p:cTn id="25" dur="2000"/>
                                        <p:tgtEl>
                                          <p:spTgt spid="10"/>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circle(in)">
                                      <p:cBhvr>
                                        <p:cTn id="28" dur="2000"/>
                                        <p:tgtEl>
                                          <p:spTgt spid="12"/>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circle(in)">
                                      <p:cBhvr>
                                        <p:cTn id="31" dur="2000"/>
                                        <p:tgtEl>
                                          <p:spTgt spid="14"/>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circle(in)">
                                      <p:cBhvr>
                                        <p:cTn id="34" dur="2000"/>
                                        <p:tgtEl>
                                          <p:spTgt spid="15"/>
                                        </p:tgtEl>
                                      </p:cBhvr>
                                    </p:animEffect>
                                  </p:childTnLst>
                                </p:cTn>
                              </p:par>
                              <p:par>
                                <p:cTn id="35" presetID="6" presetClass="entr" presetSubtype="16"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circle(in)">
                                      <p:cBhvr>
                                        <p:cTn id="37" dur="2000"/>
                                        <p:tgtEl>
                                          <p:spTgt spid="16"/>
                                        </p:tgtEl>
                                      </p:cBhvr>
                                    </p:animEffect>
                                  </p:childTnLst>
                                </p:cTn>
                              </p:par>
                              <p:par>
                                <p:cTn id="38" presetID="6" presetClass="entr" presetSubtype="16"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circle(in)">
                                      <p:cBhvr>
                                        <p:cTn id="40" dur="2000"/>
                                        <p:tgtEl>
                                          <p:spTgt spid="17"/>
                                        </p:tgtEl>
                                      </p:cBhvr>
                                    </p:animEffect>
                                  </p:childTnLst>
                                </p:cTn>
                              </p:par>
                              <p:par>
                                <p:cTn id="41" presetID="6" presetClass="entr" presetSubtype="16"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circle(in)">
                                      <p:cBhvr>
                                        <p:cTn id="43" dur="2000"/>
                                        <p:tgtEl>
                                          <p:spTgt spid="18"/>
                                        </p:tgtEl>
                                      </p:cBhvr>
                                    </p:animEffect>
                                  </p:childTnLst>
                                </p:cTn>
                              </p:par>
                              <p:par>
                                <p:cTn id="44" presetID="6" presetClass="entr" presetSubtype="16"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circle(in)">
                                      <p:cBhvr>
                                        <p:cTn id="46" dur="2000"/>
                                        <p:tgtEl>
                                          <p:spTgt spid="19"/>
                                        </p:tgtEl>
                                      </p:cBhvr>
                                    </p:animEffect>
                                  </p:childTnLst>
                                </p:cTn>
                              </p:par>
                              <p:par>
                                <p:cTn id="47" presetID="6" presetClass="entr" presetSubtype="16" fill="hold" nodeType="with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circle(in)">
                                      <p:cBhvr>
                                        <p:cTn id="49"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animBg="1"/>
      <p:bldP spid="6" grpId="0" animBg="1"/>
      <p:bldP spid="8" grpId="0" animBg="1"/>
      <p:bldP spid="12" grpId="0"/>
      <p:bldP spid="14" grpId="0"/>
      <p:bldP spid="15" grpId="0"/>
      <p:bldP spid="16" grpId="0" animBg="1"/>
      <p:bldP spid="17" grpId="0" animBg="1"/>
      <p:bldP spid="18" grpId="0" animBg="1"/>
      <p:bldP spid="19"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5" name="Content Placeholder 4"/>
          <p:cNvSpPr>
            <a:spLocks noGrp="1"/>
          </p:cNvSpPr>
          <p:nvPr>
            <p:ph idx="1"/>
          </p:nvPr>
        </p:nvSpPr>
        <p:spPr/>
        <p:txBody>
          <a:bodyPr/>
          <a:lstStyle/>
          <a:p>
            <a:endParaRPr lang="fa-IR" dirty="0"/>
          </a:p>
        </p:txBody>
      </p:sp>
      <p:sp>
        <p:nvSpPr>
          <p:cNvPr id="7" name="Rectangle 6"/>
          <p:cNvSpPr/>
          <p:nvPr/>
        </p:nvSpPr>
        <p:spPr>
          <a:xfrm>
            <a:off x="205534" y="260648"/>
            <a:ext cx="8784976" cy="6371750"/>
          </a:xfrm>
          <a:prstGeom prst="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fa-IR" sz="4400" dirty="0">
                <a:solidFill>
                  <a:srgbClr val="7030A0"/>
                </a:solidFill>
                <a:latin typeface="IranNastaliq" pitchFamily="18" charset="0"/>
                <a:cs typeface="IranNastaliq" pitchFamily="18" charset="0"/>
              </a:rPr>
              <a:t>اصولا بیمه ها بر دو گروه کلی بیمه های بازرگانی و اجتماعی تقسیم می شود. مثلا سازمانهای تامین اجتماعی و خدمات درمانی در زمینه بیمه های عمومی و عام المنفعه نظیر بیمه های درمانی، بازنشستگی، از کار افتادگی و مستمریهای مختلف فعالیت دارند. یعنی هدف، آن بوده تا اکثریت جامعه از طریق پوشش بیمه ای اجباری و عمومی بیمه شوند. در اکثر کشورهای دنیا بیمه های عمومی به صورت اجباری است تا منافع جمعی و ملی دستخوش حوادث و وقایع نگردد. اما شاخه اصلی فعالیتهای شرکتهای بیمه در زمینه بیمه های انفرادی و بازرگانی، اختیاری است نظیر بیمه عمر، آتش سوزی، بدنه اتومبیل، باربری و ... البته بیمه شخص ثالث اتومبیل علیرغم اجباری بودن، توسط شرکتهای بیمه عرضه می گردد.</a:t>
            </a:r>
          </a:p>
        </p:txBody>
      </p:sp>
      <p:pic>
        <p:nvPicPr>
          <p:cNvPr id="8" name="Picture 2" descr="E:\تصاویر\5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616263" y="5157192"/>
            <a:ext cx="2351900" cy="1475206"/>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6587208" y="296354"/>
            <a:ext cx="2556792" cy="840853"/>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0">
            <a:schemeClr val="accent5"/>
          </a:lnRef>
          <a:fillRef idx="3">
            <a:schemeClr val="accent5"/>
          </a:fillRef>
          <a:effectRef idx="3">
            <a:schemeClr val="accent5"/>
          </a:effectRef>
          <a:fontRef idx="minor">
            <a:schemeClr val="lt1"/>
          </a:fontRef>
        </p:style>
        <p:txBody>
          <a:bodyPr rtlCol="1" anchor="ctr"/>
          <a:lstStyle/>
          <a:p>
            <a:pPr algn="ctr"/>
            <a:r>
              <a:rPr lang="fa-IR" sz="5400" b="1" dirty="0" smtClean="0">
                <a:solidFill>
                  <a:srgbClr val="FF0000"/>
                </a:solidFill>
                <a:latin typeface="IranNastaliq" pitchFamily="18" charset="0"/>
                <a:cs typeface="IranNastaliq" pitchFamily="18" charset="0"/>
              </a:rPr>
              <a:t>انواع بیمه ها</a:t>
            </a:r>
            <a:endParaRPr lang="fa-IR" sz="5400" b="1" dirty="0">
              <a:solidFill>
                <a:srgbClr val="FF0000"/>
              </a:solidFill>
              <a:latin typeface="IranNastaliq" pitchFamily="18" charset="0"/>
              <a:cs typeface="IranNastaliq" pitchFamily="18" charset="0"/>
            </a:endParaRPr>
          </a:p>
        </p:txBody>
      </p:sp>
    </p:spTree>
    <p:extLst>
      <p:ext uri="{BB962C8B-B14F-4D97-AF65-F5344CB8AC3E}">
        <p14:creationId xmlns:p14="http://schemas.microsoft.com/office/powerpoint/2010/main" val="4501054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2000"/>
                                        <p:tgtEl>
                                          <p:spTgt spid="8"/>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circle(in)">
                                      <p:cBhvr>
                                        <p:cTn id="13" dur="2000"/>
                                        <p:tgtEl>
                                          <p:spTgt spid="9"/>
                                        </p:tgtEl>
                                      </p:cBhvr>
                                    </p:animEffect>
                                  </p:childTnLst>
                                </p:cTn>
                              </p:par>
                              <p:par>
                                <p:cTn id="14" presetID="6" presetClass="entr" presetSubtype="16" fill="hold" grpId="0" nodeType="withEffect" nodePh="1">
                                  <p:stCondLst>
                                    <p:cond delay="0"/>
                                  </p:stCondLst>
                                  <p:endCondLst>
                                    <p:cond evt="begin" delay="0">
                                      <p:tn val="14"/>
                                    </p:cond>
                                  </p:endCondLst>
                                  <p:childTnLst>
                                    <p:set>
                                      <p:cBhvr>
                                        <p:cTn id="15" dur="1" fill="hold">
                                          <p:stCondLst>
                                            <p:cond delay="0"/>
                                          </p:stCondLst>
                                        </p:cTn>
                                        <p:tgtEl>
                                          <p:spTgt spid="2"/>
                                        </p:tgtEl>
                                        <p:attrNameLst>
                                          <p:attrName>style.visibility</p:attrName>
                                        </p:attrNameLst>
                                      </p:cBhvr>
                                      <p:to>
                                        <p:strVal val="visible"/>
                                      </p:to>
                                    </p:set>
                                    <p:animEffect transition="in" filter="circle(in)">
                                      <p:cBhvr>
                                        <p:cTn id="16" dur="2000"/>
                                        <p:tgtEl>
                                          <p:spTgt spid="2"/>
                                        </p:tgtEl>
                                      </p:cBhvr>
                                    </p:animEffect>
                                  </p:childTnLst>
                                </p:cTn>
                              </p:par>
                              <p:par>
                                <p:cTn id="17" presetID="6" presetClass="entr" presetSubtype="16" fill="hold" grpId="0" nodeType="withEffect" nodePh="1">
                                  <p:stCondLst>
                                    <p:cond delay="0"/>
                                  </p:stCondLst>
                                  <p:endCondLst>
                                    <p:cond evt="begin" delay="0">
                                      <p:tn val="17"/>
                                    </p:cond>
                                  </p:end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circle(in)">
                                      <p:cBhvr>
                                        <p:cTn id="19"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P spid="7" grpId="0" animBg="1"/>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sp>
        <p:nvSpPr>
          <p:cNvPr id="4" name="Rectangle 3"/>
          <p:cNvSpPr/>
          <p:nvPr/>
        </p:nvSpPr>
        <p:spPr>
          <a:xfrm>
            <a:off x="28875" y="260648"/>
            <a:ext cx="8784976" cy="6371750"/>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1">
            <a:schemeClr val="accent6"/>
          </a:lnRef>
          <a:fillRef idx="2">
            <a:schemeClr val="accent6"/>
          </a:fillRef>
          <a:effectRef idx="1">
            <a:schemeClr val="accent6"/>
          </a:effectRef>
          <a:fontRef idx="minor">
            <a:schemeClr val="dk1"/>
          </a:fontRef>
        </p:style>
        <p:txBody>
          <a:bodyPr rtlCol="1" anchor="ctr"/>
          <a:lstStyle/>
          <a:p>
            <a:pPr algn="ctr"/>
            <a:endParaRPr lang="fa-IR"/>
          </a:p>
        </p:txBody>
      </p:sp>
      <p:pic>
        <p:nvPicPr>
          <p:cNvPr id="5" name="Picture 2" descr="E:\تصاویر\5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616263" y="5157192"/>
            <a:ext cx="2351900" cy="147520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5543600" y="283891"/>
            <a:ext cx="3600400" cy="853421"/>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0">
            <a:schemeClr val="accent5"/>
          </a:lnRef>
          <a:fillRef idx="3">
            <a:schemeClr val="accent5"/>
          </a:fillRef>
          <a:effectRef idx="3">
            <a:schemeClr val="accent5"/>
          </a:effectRef>
          <a:fontRef idx="minor">
            <a:schemeClr val="lt1"/>
          </a:fontRef>
        </p:style>
        <p:txBody>
          <a:bodyPr rtlCol="1" anchor="ctr"/>
          <a:lstStyle/>
          <a:p>
            <a:pPr algn="ctr"/>
            <a:r>
              <a:rPr lang="fa-IR" sz="5400" b="1" dirty="0" smtClean="0">
                <a:solidFill>
                  <a:srgbClr val="FF0000"/>
                </a:solidFill>
                <a:latin typeface="IranNastaliq" pitchFamily="18" charset="0"/>
                <a:cs typeface="IranNastaliq" pitchFamily="18" charset="0"/>
              </a:rPr>
              <a:t>انواع بیمه ها</a:t>
            </a:r>
            <a:endParaRPr lang="fa-IR" sz="5400" b="1" dirty="0">
              <a:solidFill>
                <a:srgbClr val="FF0000"/>
              </a:solidFill>
              <a:latin typeface="IranNastaliq" pitchFamily="18" charset="0"/>
              <a:cs typeface="IranNastaliq" pitchFamily="18" charset="0"/>
            </a:endParaRPr>
          </a:p>
        </p:txBody>
      </p:sp>
      <p:sp>
        <p:nvSpPr>
          <p:cNvPr id="7" name="Oval 6">
            <a:hlinkClick r:id="rId3" action="ppaction://hlinksldjump"/>
          </p:cNvPr>
          <p:cNvSpPr/>
          <p:nvPr/>
        </p:nvSpPr>
        <p:spPr>
          <a:xfrm>
            <a:off x="1547664" y="1268760"/>
            <a:ext cx="3044350" cy="1484290"/>
          </a:xfrm>
          <a:prstGeom prst="ellipse">
            <a:avLst/>
          </a:prstGeom>
          <a:blipFill>
            <a:blip r:embed="rId4"/>
            <a:stretch>
              <a:fillRect/>
            </a:stretch>
          </a:blip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1">
            <a:schemeClr val="accent3"/>
          </a:lnRef>
          <a:fillRef idx="2">
            <a:schemeClr val="accent3"/>
          </a:fillRef>
          <a:effectRef idx="1">
            <a:schemeClr val="accent3"/>
          </a:effectRef>
          <a:fontRef idx="minor">
            <a:schemeClr val="dk1"/>
          </a:fontRef>
        </p:style>
        <p:txBody>
          <a:bodyPr rtlCol="1" anchor="ctr"/>
          <a:lstStyle/>
          <a:p>
            <a:pPr algn="ctr"/>
            <a:r>
              <a:rPr lang="fa-IR" sz="6600" dirty="0">
                <a:solidFill>
                  <a:srgbClr val="FFFF00"/>
                </a:solidFill>
                <a:latin typeface="IranNastaliq" pitchFamily="18" charset="0"/>
                <a:cs typeface="IranNastaliq" pitchFamily="18" charset="0"/>
              </a:rPr>
              <a:t>بیمه اشخاص</a:t>
            </a:r>
          </a:p>
        </p:txBody>
      </p:sp>
      <p:sp>
        <p:nvSpPr>
          <p:cNvPr id="8" name="Oval 7"/>
          <p:cNvSpPr/>
          <p:nvPr/>
        </p:nvSpPr>
        <p:spPr>
          <a:xfrm>
            <a:off x="4293466" y="1268760"/>
            <a:ext cx="2654797" cy="1484290"/>
          </a:xfrm>
          <a:prstGeom prst="ellipse">
            <a:avLst/>
          </a:prstGeom>
          <a:blipFill>
            <a:blip r:embed="rId5"/>
            <a:stretch>
              <a:fillRect/>
            </a:stretch>
          </a:blip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3">
            <a:schemeClr val="lt1"/>
          </a:lnRef>
          <a:fillRef idx="1">
            <a:schemeClr val="accent2"/>
          </a:fillRef>
          <a:effectRef idx="1">
            <a:schemeClr val="accent2"/>
          </a:effectRef>
          <a:fontRef idx="minor">
            <a:schemeClr val="lt1"/>
          </a:fontRef>
        </p:style>
        <p:txBody>
          <a:bodyPr rtlCol="1" anchor="ctr"/>
          <a:lstStyle/>
          <a:p>
            <a:pPr algn="ctr"/>
            <a:r>
              <a:rPr lang="fa-IR" sz="7200" dirty="0">
                <a:solidFill>
                  <a:srgbClr val="FF0000"/>
                </a:solidFill>
                <a:latin typeface="IranNastaliq" pitchFamily="18" charset="0"/>
                <a:cs typeface="IranNastaliq" pitchFamily="18" charset="0"/>
              </a:rPr>
              <a:t>بیمه اموال</a:t>
            </a:r>
          </a:p>
        </p:txBody>
      </p:sp>
      <p:sp>
        <p:nvSpPr>
          <p:cNvPr id="9" name="Oval 8"/>
          <p:cNvSpPr/>
          <p:nvPr/>
        </p:nvSpPr>
        <p:spPr>
          <a:xfrm>
            <a:off x="1547663" y="3212976"/>
            <a:ext cx="2873699" cy="1231647"/>
          </a:xfrm>
          <a:prstGeom prst="ellipse">
            <a:avLst/>
          </a:prstGeom>
          <a:blipFill>
            <a:blip r:embed="rId6"/>
            <a:stretch>
              <a:fillRect/>
            </a:stretch>
          </a:blip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3">
            <a:schemeClr val="lt1"/>
          </a:lnRef>
          <a:fillRef idx="1">
            <a:schemeClr val="accent6"/>
          </a:fillRef>
          <a:effectRef idx="1">
            <a:schemeClr val="accent6"/>
          </a:effectRef>
          <a:fontRef idx="minor">
            <a:schemeClr val="lt1"/>
          </a:fontRef>
        </p:style>
        <p:txBody>
          <a:bodyPr rtlCol="1" anchor="ctr"/>
          <a:lstStyle/>
          <a:p>
            <a:pPr algn="ctr"/>
            <a:r>
              <a:rPr lang="fa-IR" sz="6000" dirty="0">
                <a:solidFill>
                  <a:srgbClr val="00B0F0"/>
                </a:solidFill>
                <a:latin typeface="IranNastaliq" pitchFamily="18" charset="0"/>
                <a:cs typeface="IranNastaliq" pitchFamily="18" charset="0"/>
              </a:rPr>
              <a:t>بیمه مسئولیت</a:t>
            </a:r>
          </a:p>
        </p:txBody>
      </p:sp>
      <p:sp>
        <p:nvSpPr>
          <p:cNvPr id="10" name="Oval 9"/>
          <p:cNvSpPr/>
          <p:nvPr/>
        </p:nvSpPr>
        <p:spPr>
          <a:xfrm>
            <a:off x="4293467" y="3212976"/>
            <a:ext cx="2654796" cy="1231647"/>
          </a:xfrm>
          <a:prstGeom prst="ellipse">
            <a:avLst/>
          </a:prstGeom>
          <a:blipFill>
            <a:blip r:embed="rId7"/>
            <a:stretch>
              <a:fillRect/>
            </a:stretch>
          </a:blip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0">
            <a:schemeClr val="accent3"/>
          </a:lnRef>
          <a:fillRef idx="3">
            <a:schemeClr val="accent3"/>
          </a:fillRef>
          <a:effectRef idx="3">
            <a:schemeClr val="accent3"/>
          </a:effectRef>
          <a:fontRef idx="minor">
            <a:schemeClr val="lt1"/>
          </a:fontRef>
        </p:style>
        <p:txBody>
          <a:bodyPr rtlCol="1" anchor="ctr"/>
          <a:lstStyle/>
          <a:p>
            <a:pPr algn="ctr"/>
            <a:r>
              <a:rPr lang="fa-IR" sz="6600" dirty="0">
                <a:latin typeface="IranNastaliq" pitchFamily="18" charset="0"/>
                <a:cs typeface="IranNastaliq" pitchFamily="18" charset="0"/>
              </a:rPr>
              <a:t>بیمه مهندسی </a:t>
            </a:r>
          </a:p>
        </p:txBody>
      </p:sp>
      <p:sp>
        <p:nvSpPr>
          <p:cNvPr id="11" name="Oval 10"/>
          <p:cNvSpPr/>
          <p:nvPr/>
        </p:nvSpPr>
        <p:spPr>
          <a:xfrm>
            <a:off x="1547664" y="4583972"/>
            <a:ext cx="2399002" cy="1288633"/>
          </a:xfrm>
          <a:prstGeom prst="ellipse">
            <a:avLst/>
          </a:prstGeom>
          <a:blipFill>
            <a:blip r:embed="rId8"/>
            <a:stretch>
              <a:fillRect/>
            </a:stretch>
          </a:blipFill>
          <a:ln w="34925">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0">
            <a:schemeClr val="accent5"/>
          </a:lnRef>
          <a:fillRef idx="3">
            <a:schemeClr val="accent5"/>
          </a:fillRef>
          <a:effectRef idx="3">
            <a:schemeClr val="accent5"/>
          </a:effectRef>
          <a:fontRef idx="minor">
            <a:schemeClr val="lt1"/>
          </a:fontRef>
        </p:style>
        <p:txBody>
          <a:bodyPr rtlCol="1" anchor="ctr"/>
          <a:lstStyle/>
          <a:p>
            <a:pPr algn="ctr"/>
            <a:r>
              <a:rPr lang="fa-IR" sz="4800" dirty="0">
                <a:solidFill>
                  <a:srgbClr val="002060"/>
                </a:solidFill>
                <a:latin typeface="IranNastaliq" pitchFamily="18" charset="0"/>
                <a:cs typeface="IranNastaliq" pitchFamily="18" charset="0"/>
              </a:rPr>
              <a:t>بیمه  حمل ونقل</a:t>
            </a:r>
          </a:p>
        </p:txBody>
      </p:sp>
      <p:sp>
        <p:nvSpPr>
          <p:cNvPr id="13" name="Oval 12"/>
          <p:cNvSpPr/>
          <p:nvPr/>
        </p:nvSpPr>
        <p:spPr>
          <a:xfrm>
            <a:off x="4139952" y="4702288"/>
            <a:ext cx="2654796" cy="1231647"/>
          </a:xfrm>
          <a:prstGeom prst="ellipse">
            <a:avLst/>
          </a:prstGeom>
          <a:blipFill>
            <a:blip r:embed="rId9"/>
            <a:stretch>
              <a:fillRect/>
            </a:stretch>
          </a:blip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0">
            <a:schemeClr val="accent3"/>
          </a:lnRef>
          <a:fillRef idx="3">
            <a:schemeClr val="accent3"/>
          </a:fillRef>
          <a:effectRef idx="3">
            <a:schemeClr val="accent3"/>
          </a:effectRef>
          <a:fontRef idx="minor">
            <a:schemeClr val="lt1"/>
          </a:fontRef>
        </p:style>
        <p:txBody>
          <a:bodyPr rtlCol="1" anchor="ctr"/>
          <a:lstStyle/>
          <a:p>
            <a:pPr algn="ctr"/>
            <a:r>
              <a:rPr lang="fa-IR" sz="6600" dirty="0" smtClean="0">
                <a:solidFill>
                  <a:srgbClr val="FFC000"/>
                </a:solidFill>
                <a:latin typeface="IranNastaliq" pitchFamily="18" charset="0"/>
                <a:cs typeface="IranNastaliq" pitchFamily="18" charset="0"/>
              </a:rPr>
              <a:t>بیمه اتومبیل</a:t>
            </a:r>
            <a:endParaRPr lang="fa-IR" sz="6600" dirty="0">
              <a:solidFill>
                <a:srgbClr val="FFC000"/>
              </a:solidFill>
              <a:latin typeface="IranNastaliq" pitchFamily="18" charset="0"/>
              <a:cs typeface="IranNastaliq" pitchFamily="18" charset="0"/>
            </a:endParaRPr>
          </a:p>
        </p:txBody>
      </p:sp>
    </p:spTree>
    <p:extLst>
      <p:ext uri="{BB962C8B-B14F-4D97-AF65-F5344CB8AC3E}">
        <p14:creationId xmlns:p14="http://schemas.microsoft.com/office/powerpoint/2010/main" val="334864242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2000"/>
                                        <p:tgtEl>
                                          <p:spTgt spid="6"/>
                                        </p:tgtEl>
                                      </p:cBhvr>
                                    </p:animEffect>
                                  </p:childTnLst>
                                </p:cTn>
                              </p:par>
                              <p:par>
                                <p:cTn id="14" presetID="6" presetClass="entr" presetSubtype="16" fill="hold" grpId="0" nodeType="withEffect" nodePh="1">
                                  <p:stCondLst>
                                    <p:cond delay="0"/>
                                  </p:stCondLst>
                                  <p:endCondLst>
                                    <p:cond evt="begin" delay="0">
                                      <p:tn val="14"/>
                                    </p:cond>
                                  </p:endCondLst>
                                  <p:childTnLst>
                                    <p:set>
                                      <p:cBhvr>
                                        <p:cTn id="15" dur="1" fill="hold">
                                          <p:stCondLst>
                                            <p:cond delay="0"/>
                                          </p:stCondLst>
                                        </p:cTn>
                                        <p:tgtEl>
                                          <p:spTgt spid="2"/>
                                        </p:tgtEl>
                                        <p:attrNameLst>
                                          <p:attrName>style.visibility</p:attrName>
                                        </p:attrNameLst>
                                      </p:cBhvr>
                                      <p:to>
                                        <p:strVal val="visible"/>
                                      </p:to>
                                    </p:set>
                                    <p:animEffect transition="in" filter="circle(in)">
                                      <p:cBhvr>
                                        <p:cTn id="16" dur="2000"/>
                                        <p:tgtEl>
                                          <p:spTgt spid="2"/>
                                        </p:tgtEl>
                                      </p:cBhvr>
                                    </p:animEffect>
                                  </p:childTnLst>
                                </p:cTn>
                              </p:par>
                              <p:par>
                                <p:cTn id="17" presetID="6" presetClass="entr" presetSubtype="16" fill="hold" grpId="0" nodeType="withEffect" nodePh="1">
                                  <p:stCondLst>
                                    <p:cond delay="0"/>
                                  </p:stCondLst>
                                  <p:endCondLst>
                                    <p:cond evt="begin" delay="0">
                                      <p:tn val="17"/>
                                    </p:cond>
                                  </p:end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circle(in)">
                                      <p:cBhvr>
                                        <p:cTn id="19" dur="2000"/>
                                        <p:tgtEl>
                                          <p:spTgt spid="3">
                                            <p:txEl>
                                              <p:pRg st="0" end="0"/>
                                            </p:txEl>
                                          </p:spTgt>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ircle(in)">
                                      <p:cBhvr>
                                        <p:cTn id="22" dur="2000"/>
                                        <p:tgtEl>
                                          <p:spTgt spid="7"/>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circle(in)">
                                      <p:cBhvr>
                                        <p:cTn id="25" dur="2000"/>
                                        <p:tgtEl>
                                          <p:spTgt spid="8"/>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circle(in)">
                                      <p:cBhvr>
                                        <p:cTn id="28" dur="2000"/>
                                        <p:tgtEl>
                                          <p:spTgt spid="9"/>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circle(in)">
                                      <p:cBhvr>
                                        <p:cTn id="31" dur="2000"/>
                                        <p:tgtEl>
                                          <p:spTgt spid="10"/>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circle(in)">
                                      <p:cBhvr>
                                        <p:cTn id="34" dur="2000"/>
                                        <p:tgtEl>
                                          <p:spTgt spid="11"/>
                                        </p:tgtEl>
                                      </p:cBhvr>
                                    </p:animEffect>
                                  </p:childTnLst>
                                </p:cTn>
                              </p:par>
                              <p:par>
                                <p:cTn id="35" presetID="6" presetClass="entr" presetSubtype="16"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circle(in)">
                                      <p:cBhvr>
                                        <p:cTn id="3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animBg="1"/>
      <p:bldP spid="6" grpId="0" animBg="1"/>
      <p:bldP spid="7" grpId="0" animBg="1"/>
      <p:bldP spid="8" grpId="0" animBg="1"/>
      <p:bldP spid="9" grpId="0" animBg="1"/>
      <p:bldP spid="10" grpId="0" animBg="1"/>
      <p:bldP spid="11" grpId="0" animBg="1"/>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endParaRPr lang="fa-I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551851393"/>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p:nvPr/>
        </p:nvSpPr>
        <p:spPr>
          <a:xfrm>
            <a:off x="343377" y="272074"/>
            <a:ext cx="8784976" cy="637175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6"/>
          </a:lnRef>
          <a:fillRef idx="2">
            <a:schemeClr val="accent6"/>
          </a:fillRef>
          <a:effectRef idx="1">
            <a:schemeClr val="accent6"/>
          </a:effectRef>
          <a:fontRef idx="minor">
            <a:schemeClr val="dk1"/>
          </a:fontRef>
        </p:style>
        <p:txBody>
          <a:bodyPr rtlCol="1" anchor="ctr"/>
          <a:lstStyle/>
          <a:p>
            <a:pPr algn="ctr"/>
            <a:r>
              <a:rPr lang="fa-IR" dirty="0" smtClean="0"/>
              <a:t>ر</a:t>
            </a:r>
            <a:endParaRPr lang="fa-IR" dirty="0"/>
          </a:p>
        </p:txBody>
      </p:sp>
      <p:pic>
        <p:nvPicPr>
          <p:cNvPr id="5" name="Picture 2" descr="E:\تصاویر\51.GIF"/>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6616263" y="5157192"/>
            <a:ext cx="2351900" cy="1475206"/>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
        <p:nvSpPr>
          <p:cNvPr id="6" name="Oval 5"/>
          <p:cNvSpPr/>
          <p:nvPr/>
        </p:nvSpPr>
        <p:spPr>
          <a:xfrm>
            <a:off x="199526" y="332656"/>
            <a:ext cx="2592288" cy="1368152"/>
          </a:xfrm>
          <a:prstGeom prst="ellips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3"/>
          </a:lnRef>
          <a:fillRef idx="2">
            <a:schemeClr val="accent3"/>
          </a:fillRef>
          <a:effectRef idx="1">
            <a:schemeClr val="accent3"/>
          </a:effectRef>
          <a:fontRef idx="minor">
            <a:schemeClr val="dk1"/>
          </a:fontRef>
        </p:style>
        <p:txBody>
          <a:bodyPr rtlCol="1" anchor="ctr"/>
          <a:lstStyle/>
          <a:p>
            <a:pPr algn="ctr"/>
            <a:r>
              <a:rPr lang="fa-IR" sz="6600" dirty="0" smtClean="0">
                <a:solidFill>
                  <a:srgbClr val="FF0000"/>
                </a:solidFill>
                <a:latin typeface="IranNastaliq" pitchFamily="18" charset="0"/>
                <a:cs typeface="IranNastaliq" pitchFamily="18" charset="0"/>
              </a:rPr>
              <a:t>بیمه اشخاص</a:t>
            </a:r>
            <a:endParaRPr lang="fa-IR" sz="6600" dirty="0">
              <a:solidFill>
                <a:srgbClr val="FF0000"/>
              </a:solidFill>
              <a:latin typeface="IranNastaliq" pitchFamily="18" charset="0"/>
              <a:cs typeface="IranNastaliq" pitchFamily="18" charset="0"/>
            </a:endParaRPr>
          </a:p>
        </p:txBody>
      </p:sp>
      <p:sp>
        <p:nvSpPr>
          <p:cNvPr id="8" name="Parallelogram 7"/>
          <p:cNvSpPr/>
          <p:nvPr/>
        </p:nvSpPr>
        <p:spPr>
          <a:xfrm>
            <a:off x="5652120" y="2276872"/>
            <a:ext cx="2304256" cy="2156443"/>
          </a:xfrm>
          <a:prstGeom prst="parallelogram">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9" name="Parallelogram 8"/>
          <p:cNvSpPr/>
          <p:nvPr/>
        </p:nvSpPr>
        <p:spPr>
          <a:xfrm>
            <a:off x="4067944" y="2276871"/>
            <a:ext cx="2304256" cy="2156443"/>
          </a:xfrm>
          <a:prstGeom prst="parallelogram">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0" name="Parallelogram 9"/>
          <p:cNvSpPr/>
          <p:nvPr/>
        </p:nvSpPr>
        <p:spPr>
          <a:xfrm>
            <a:off x="2483768" y="2276872"/>
            <a:ext cx="2304256" cy="2156443"/>
          </a:xfrm>
          <a:prstGeom prst="parallelogram">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1" name="Parallelogram 10"/>
          <p:cNvSpPr/>
          <p:nvPr/>
        </p:nvSpPr>
        <p:spPr>
          <a:xfrm>
            <a:off x="5652120" y="2275394"/>
            <a:ext cx="2304256" cy="2156443"/>
          </a:xfrm>
          <a:prstGeom prst="parallelogram">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2" name="Parallelogram 11"/>
          <p:cNvSpPr/>
          <p:nvPr/>
        </p:nvSpPr>
        <p:spPr>
          <a:xfrm>
            <a:off x="4067944" y="2275393"/>
            <a:ext cx="2304256" cy="2156443"/>
          </a:xfrm>
          <a:prstGeom prst="parallelogram">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3" name="Parallelogram 12"/>
          <p:cNvSpPr/>
          <p:nvPr/>
        </p:nvSpPr>
        <p:spPr>
          <a:xfrm>
            <a:off x="2483768" y="2294408"/>
            <a:ext cx="2304256" cy="2156443"/>
          </a:xfrm>
          <a:prstGeom prst="parallelogram">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5"/>
          </a:lnRef>
          <a:fillRef idx="3">
            <a:schemeClr val="accent5"/>
          </a:fillRef>
          <a:effectRef idx="3">
            <a:schemeClr val="accent5"/>
          </a:effectRef>
          <a:fontRef idx="minor">
            <a:schemeClr val="lt1"/>
          </a:fontRef>
        </p:style>
        <p:txBody>
          <a:bodyPr rtlCol="1" anchor="ctr"/>
          <a:lstStyle/>
          <a:p>
            <a:pPr algn="ctr"/>
            <a:r>
              <a:rPr lang="fa-IR" dirty="0" smtClean="0"/>
              <a:t>بیمه حوادث</a:t>
            </a:r>
            <a:endParaRPr lang="fa-IR" dirty="0"/>
          </a:p>
        </p:txBody>
      </p:sp>
      <p:sp>
        <p:nvSpPr>
          <p:cNvPr id="14" name="Parallelogram 13">
            <a:hlinkClick r:id="rId8" action="ppaction://hlinksldjump"/>
          </p:cNvPr>
          <p:cNvSpPr/>
          <p:nvPr/>
        </p:nvSpPr>
        <p:spPr>
          <a:xfrm>
            <a:off x="5652120" y="2292930"/>
            <a:ext cx="2304256" cy="2156443"/>
          </a:xfrm>
          <a:prstGeom prst="parallelogram">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dk1"/>
          </a:lnRef>
          <a:fillRef idx="2">
            <a:schemeClr val="dk1"/>
          </a:fillRef>
          <a:effectRef idx="1">
            <a:schemeClr val="dk1"/>
          </a:effectRef>
          <a:fontRef idx="minor">
            <a:schemeClr val="dk1"/>
          </a:fontRef>
        </p:style>
        <p:txBody>
          <a:bodyPr rtlCol="1" anchor="ctr"/>
          <a:lstStyle/>
          <a:p>
            <a:pPr algn="ctr"/>
            <a:r>
              <a:rPr lang="fa-IR" dirty="0" smtClean="0"/>
              <a:t>بیمه عمر</a:t>
            </a:r>
            <a:endParaRPr lang="fa-IR" dirty="0"/>
          </a:p>
        </p:txBody>
      </p:sp>
      <p:sp>
        <p:nvSpPr>
          <p:cNvPr id="15" name="Parallelogram 14"/>
          <p:cNvSpPr/>
          <p:nvPr/>
        </p:nvSpPr>
        <p:spPr>
          <a:xfrm>
            <a:off x="4067944" y="2292929"/>
            <a:ext cx="2304256" cy="2156443"/>
          </a:xfrm>
          <a:prstGeom prst="parallelogram">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3"/>
          </a:lnRef>
          <a:fillRef idx="2">
            <a:schemeClr val="accent3"/>
          </a:fillRef>
          <a:effectRef idx="1">
            <a:schemeClr val="accent3"/>
          </a:effectRef>
          <a:fontRef idx="minor">
            <a:schemeClr val="dk1"/>
          </a:fontRef>
        </p:style>
        <p:txBody>
          <a:bodyPr rtlCol="1" anchor="ctr"/>
          <a:lstStyle/>
          <a:p>
            <a:pPr algn="ctr"/>
            <a:r>
              <a:rPr lang="fa-IR" dirty="0" smtClean="0"/>
              <a:t>بیمه درمانی</a:t>
            </a:r>
            <a:endParaRPr lang="fa-IR" dirty="0"/>
          </a:p>
        </p:txBody>
      </p:sp>
    </p:spTree>
    <p:extLst>
      <p:ext uri="{BB962C8B-B14F-4D97-AF65-F5344CB8AC3E}">
        <p14:creationId xmlns:p14="http://schemas.microsoft.com/office/powerpoint/2010/main" val="37869685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2000"/>
                                        <p:tgtEl>
                                          <p:spTgt spid="6"/>
                                        </p:tgtEl>
                                      </p:cBhvr>
                                    </p:animEffect>
                                  </p:childTnLst>
                                </p:cTn>
                              </p:par>
                              <p:par>
                                <p:cTn id="14" presetID="6" presetClass="entr" presetSubtype="16" fill="hold" grpId="0" nodeType="withEffect" nodePh="1">
                                  <p:stCondLst>
                                    <p:cond delay="0"/>
                                  </p:stCondLst>
                                  <p:endCondLst>
                                    <p:cond evt="begin" delay="0">
                                      <p:tn val="14"/>
                                    </p:cond>
                                  </p:endCondLst>
                                  <p:childTnLst>
                                    <p:set>
                                      <p:cBhvr>
                                        <p:cTn id="15" dur="1" fill="hold">
                                          <p:stCondLst>
                                            <p:cond delay="0"/>
                                          </p:stCondLst>
                                        </p:cTn>
                                        <p:tgtEl>
                                          <p:spTgt spid="2"/>
                                        </p:tgtEl>
                                        <p:attrNameLst>
                                          <p:attrName>style.visibility</p:attrName>
                                        </p:attrNameLst>
                                      </p:cBhvr>
                                      <p:to>
                                        <p:strVal val="visible"/>
                                      </p:to>
                                    </p:set>
                                    <p:animEffect transition="in" filter="circle(in)">
                                      <p:cBhvr>
                                        <p:cTn id="16" dur="2000"/>
                                        <p:tgtEl>
                                          <p:spTgt spid="2"/>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circle(in)">
                                      <p:cBhvr>
                                        <p:cTn id="19" dur="2000"/>
                                        <p:tgtEl>
                                          <p:spTgt spid="7"/>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ircle(in)">
                                      <p:cBhvr>
                                        <p:cTn id="22" dur="2000"/>
                                        <p:tgtEl>
                                          <p:spTgt spid="8"/>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circle(in)">
                                      <p:cBhvr>
                                        <p:cTn id="25" dur="2000"/>
                                        <p:tgtEl>
                                          <p:spTgt spid="9"/>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circle(in)">
                                      <p:cBhvr>
                                        <p:cTn id="28" dur="2000"/>
                                        <p:tgtEl>
                                          <p:spTgt spid="10"/>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circle(in)">
                                      <p:cBhvr>
                                        <p:cTn id="31" dur="2000"/>
                                        <p:tgtEl>
                                          <p:spTgt spid="11"/>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circle(in)">
                                      <p:cBhvr>
                                        <p:cTn id="34" dur="2000"/>
                                        <p:tgtEl>
                                          <p:spTgt spid="12"/>
                                        </p:tgtEl>
                                      </p:cBhvr>
                                    </p:animEffect>
                                  </p:childTnLst>
                                </p:cTn>
                              </p:par>
                              <p:par>
                                <p:cTn id="35" presetID="6" presetClass="entr" presetSubtype="16"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circle(in)">
                                      <p:cBhvr>
                                        <p:cTn id="37" dur="2000"/>
                                        <p:tgtEl>
                                          <p:spTgt spid="13"/>
                                        </p:tgtEl>
                                      </p:cBhvr>
                                    </p:animEffect>
                                  </p:childTnLst>
                                </p:cTn>
                              </p:par>
                              <p:par>
                                <p:cTn id="38" presetID="6" presetClass="entr" presetSubtype="16"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circle(in)">
                                      <p:cBhvr>
                                        <p:cTn id="40" dur="2000"/>
                                        <p:tgtEl>
                                          <p:spTgt spid="14"/>
                                        </p:tgtEl>
                                      </p:cBhvr>
                                    </p:animEffect>
                                  </p:childTnLst>
                                </p:cTn>
                              </p:par>
                              <p:par>
                                <p:cTn id="41" presetID="6" presetClass="entr" presetSubtype="16"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circle(in)">
                                      <p:cBhvr>
                                        <p:cTn id="43"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7" grpId="0">
        <p:bldAsOne/>
      </p:bldGraphic>
      <p:bldP spid="4" grpId="0" animBg="1"/>
      <p:bldP spid="6" grpId="0" animBg="1"/>
      <p:bldP spid="8" grpId="0" animBg="1"/>
      <p:bldP spid="9" grpId="0" animBg="1"/>
      <p:bldP spid="10" grpId="0" animBg="1"/>
      <p:bldP spid="11" grpId="0" animBg="1"/>
      <p:bldP spid="12" grpId="0" animBg="1"/>
      <p:bldP spid="13" grpId="0" animBg="1"/>
      <p:bldP spid="14" grpId="0" animBg="1"/>
      <p:bldP spid="15"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183187" y="301215"/>
            <a:ext cx="8784976" cy="6371750"/>
          </a:xfrm>
          <a:prstGeom prst="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endParaRPr lang="fa-IR" sz="3200" b="1" dirty="0">
              <a:solidFill>
                <a:srgbClr val="FFFF00"/>
              </a:solidFill>
              <a:latin typeface="IranNastaliq" pitchFamily="18" charset="0"/>
              <a:cs typeface="IranNastaliq" pitchFamily="18" charset="0"/>
            </a:endParaRPr>
          </a:p>
        </p:txBody>
      </p:sp>
      <p:sp>
        <p:nvSpPr>
          <p:cNvPr id="43" name="Oval 42"/>
          <p:cNvSpPr/>
          <p:nvPr/>
        </p:nvSpPr>
        <p:spPr>
          <a:xfrm>
            <a:off x="4357603" y="756256"/>
            <a:ext cx="2631726" cy="457200"/>
          </a:xfrm>
          <a:prstGeom prst="ellipse">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1">
            <a:schemeClr val="accent6"/>
          </a:lnRef>
          <a:fillRef idx="3">
            <a:schemeClr val="accent6"/>
          </a:fillRef>
          <a:effectRef idx="2">
            <a:schemeClr val="accent6"/>
          </a:effectRef>
          <a:fontRef idx="minor">
            <a:schemeClr val="lt1"/>
          </a:fontRef>
        </p:style>
        <p:txBody>
          <a:bodyPr rtlCol="1" anchor="ctr"/>
          <a:lstStyle/>
          <a:p>
            <a:pPr algn="ctr"/>
            <a:r>
              <a:rPr lang="fa-IR" sz="3200" b="1" dirty="0">
                <a:solidFill>
                  <a:srgbClr val="FFFF00"/>
                </a:solidFill>
                <a:latin typeface="IranNastaliq" pitchFamily="18" charset="0"/>
                <a:cs typeface="IranNastaliq" pitchFamily="18" charset="0"/>
              </a:rPr>
              <a:t>تمام عمر</a:t>
            </a:r>
          </a:p>
        </p:txBody>
      </p:sp>
      <p:sp>
        <p:nvSpPr>
          <p:cNvPr id="44" name="Oval 43"/>
          <p:cNvSpPr/>
          <p:nvPr/>
        </p:nvSpPr>
        <p:spPr>
          <a:xfrm>
            <a:off x="4357603" y="1213456"/>
            <a:ext cx="2631726" cy="457200"/>
          </a:xfrm>
          <a:prstGeom prst="ellipse">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1">
            <a:schemeClr val="accent6"/>
          </a:lnRef>
          <a:fillRef idx="3">
            <a:schemeClr val="accent6"/>
          </a:fillRef>
          <a:effectRef idx="2">
            <a:schemeClr val="accent6"/>
          </a:effectRef>
          <a:fontRef idx="minor">
            <a:schemeClr val="lt1"/>
          </a:fontRef>
        </p:style>
        <p:txBody>
          <a:bodyPr rtlCol="1" anchor="ctr"/>
          <a:lstStyle/>
          <a:p>
            <a:pPr algn="ctr"/>
            <a:r>
              <a:rPr lang="fa-IR" sz="3200" b="1" dirty="0" smtClean="0">
                <a:solidFill>
                  <a:srgbClr val="FFFF00"/>
                </a:solidFill>
                <a:latin typeface="IranNastaliq" pitchFamily="18" charset="0"/>
                <a:cs typeface="IranNastaliq" pitchFamily="18" charset="0"/>
              </a:rPr>
              <a:t>عمرموقت</a:t>
            </a:r>
            <a:endParaRPr lang="fa-IR" sz="3200" b="1" dirty="0">
              <a:solidFill>
                <a:srgbClr val="FFFF00"/>
              </a:solidFill>
              <a:latin typeface="IranNastaliq" pitchFamily="18" charset="0"/>
              <a:cs typeface="IranNastaliq" pitchFamily="18" charset="0"/>
            </a:endParaRPr>
          </a:p>
        </p:txBody>
      </p:sp>
      <p:sp>
        <p:nvSpPr>
          <p:cNvPr id="45" name="Oval 44"/>
          <p:cNvSpPr/>
          <p:nvPr/>
        </p:nvSpPr>
        <p:spPr>
          <a:xfrm>
            <a:off x="4346504" y="2719435"/>
            <a:ext cx="2631726" cy="457200"/>
          </a:xfrm>
          <a:prstGeom prst="ellipse">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1">
            <a:schemeClr val="accent6"/>
          </a:lnRef>
          <a:fillRef idx="3">
            <a:schemeClr val="accent6"/>
          </a:fillRef>
          <a:effectRef idx="2">
            <a:schemeClr val="accent6"/>
          </a:effectRef>
          <a:fontRef idx="minor">
            <a:schemeClr val="lt1"/>
          </a:fontRef>
        </p:style>
        <p:txBody>
          <a:bodyPr rtlCol="1" anchor="ctr"/>
          <a:lstStyle/>
          <a:p>
            <a:pPr algn="ctr"/>
            <a:r>
              <a:rPr lang="fa-IR" sz="3200" b="1" dirty="0" smtClean="0">
                <a:solidFill>
                  <a:srgbClr val="FFFF00"/>
                </a:solidFill>
                <a:latin typeface="IranNastaliq" pitchFamily="18" charset="0"/>
                <a:cs typeface="IranNastaliq" pitchFamily="18" charset="0"/>
              </a:rPr>
              <a:t>بیمه عمر سرمایه ای</a:t>
            </a:r>
            <a:endParaRPr lang="fa-IR" sz="3200" b="1" dirty="0">
              <a:solidFill>
                <a:srgbClr val="FFFF00"/>
              </a:solidFill>
              <a:latin typeface="IranNastaliq" pitchFamily="18" charset="0"/>
              <a:cs typeface="IranNastaliq" pitchFamily="18" charset="0"/>
            </a:endParaRPr>
          </a:p>
        </p:txBody>
      </p:sp>
      <p:sp>
        <p:nvSpPr>
          <p:cNvPr id="46" name="Oval 45"/>
          <p:cNvSpPr/>
          <p:nvPr/>
        </p:nvSpPr>
        <p:spPr>
          <a:xfrm>
            <a:off x="4357603" y="3258490"/>
            <a:ext cx="2631726" cy="457200"/>
          </a:xfrm>
          <a:prstGeom prst="ellipse">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1">
            <a:schemeClr val="accent6"/>
          </a:lnRef>
          <a:fillRef idx="3">
            <a:schemeClr val="accent6"/>
          </a:fillRef>
          <a:effectRef idx="2">
            <a:schemeClr val="accent6"/>
          </a:effectRef>
          <a:fontRef idx="minor">
            <a:schemeClr val="lt1"/>
          </a:fontRef>
        </p:style>
        <p:txBody>
          <a:bodyPr rtlCol="1" anchor="ctr"/>
          <a:lstStyle/>
          <a:p>
            <a:pPr algn="ctr"/>
            <a:r>
              <a:rPr lang="fa-IR" sz="3200" b="1" dirty="0" smtClean="0">
                <a:solidFill>
                  <a:srgbClr val="FFFF00"/>
                </a:solidFill>
                <a:latin typeface="IranNastaliq" pitchFamily="18" charset="0"/>
                <a:cs typeface="IranNastaliq" pitchFamily="18" charset="0"/>
              </a:rPr>
              <a:t>بیمه عمر مستمری</a:t>
            </a:r>
            <a:endParaRPr lang="fa-IR" sz="3200" b="1" dirty="0">
              <a:solidFill>
                <a:srgbClr val="FFFF00"/>
              </a:solidFill>
              <a:latin typeface="IranNastaliq" pitchFamily="18" charset="0"/>
              <a:cs typeface="IranNastaliq" pitchFamily="18" charset="0"/>
            </a:endParaRPr>
          </a:p>
        </p:txBody>
      </p:sp>
      <p:sp>
        <p:nvSpPr>
          <p:cNvPr id="47" name="Oval 46"/>
          <p:cNvSpPr/>
          <p:nvPr/>
        </p:nvSpPr>
        <p:spPr>
          <a:xfrm>
            <a:off x="4357605" y="4202991"/>
            <a:ext cx="2631724" cy="457200"/>
          </a:xfrm>
          <a:prstGeom prst="ellipse">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1">
            <a:schemeClr val="accent6"/>
          </a:lnRef>
          <a:fillRef idx="3">
            <a:schemeClr val="accent6"/>
          </a:fillRef>
          <a:effectRef idx="2">
            <a:schemeClr val="accent6"/>
          </a:effectRef>
          <a:fontRef idx="minor">
            <a:schemeClr val="lt1"/>
          </a:fontRef>
        </p:style>
        <p:txBody>
          <a:bodyPr rtlCol="1" anchor="ctr"/>
          <a:lstStyle/>
          <a:p>
            <a:pPr algn="ctr"/>
            <a:r>
              <a:rPr lang="fa-IR" sz="3200" b="1" dirty="0" smtClean="0">
                <a:solidFill>
                  <a:srgbClr val="FFFF00"/>
                </a:solidFill>
                <a:latin typeface="IranNastaliq" pitchFamily="18" charset="0"/>
                <a:cs typeface="IranNastaliq" pitchFamily="18" charset="0"/>
              </a:rPr>
              <a:t>بیمه عمر پس انداز</a:t>
            </a:r>
            <a:endParaRPr lang="fa-IR" sz="3200" b="1" dirty="0">
              <a:solidFill>
                <a:srgbClr val="FFFF00"/>
              </a:solidFill>
              <a:latin typeface="IranNastaliq" pitchFamily="18" charset="0"/>
              <a:cs typeface="IranNastaliq" pitchFamily="18" charset="0"/>
            </a:endParaRPr>
          </a:p>
        </p:txBody>
      </p:sp>
      <p:sp>
        <p:nvSpPr>
          <p:cNvPr id="48" name="Oval 47"/>
          <p:cNvSpPr/>
          <p:nvPr/>
        </p:nvSpPr>
        <p:spPr>
          <a:xfrm>
            <a:off x="4335404" y="5117391"/>
            <a:ext cx="2631724" cy="457200"/>
          </a:xfrm>
          <a:prstGeom prst="ellipse">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1">
            <a:schemeClr val="accent6"/>
          </a:lnRef>
          <a:fillRef idx="3">
            <a:schemeClr val="accent6"/>
          </a:fillRef>
          <a:effectRef idx="2">
            <a:schemeClr val="accent6"/>
          </a:effectRef>
          <a:fontRef idx="minor">
            <a:schemeClr val="lt1"/>
          </a:fontRef>
        </p:style>
        <p:txBody>
          <a:bodyPr rtlCol="1" anchor="ctr"/>
          <a:lstStyle/>
          <a:p>
            <a:pPr algn="ctr"/>
            <a:r>
              <a:rPr lang="fa-IR" sz="3200" b="1" dirty="0" smtClean="0">
                <a:solidFill>
                  <a:srgbClr val="FFFF00"/>
                </a:solidFill>
                <a:latin typeface="IranNastaliq" pitchFamily="18" charset="0"/>
                <a:cs typeface="IranNastaliq" pitchFamily="18" charset="0"/>
              </a:rPr>
              <a:t>بیمه عمر دوبرابر حیات</a:t>
            </a:r>
            <a:endParaRPr lang="fa-IR" sz="3200" b="1" dirty="0">
              <a:solidFill>
                <a:srgbClr val="FFFF00"/>
              </a:solidFill>
              <a:latin typeface="IranNastaliq" pitchFamily="18" charset="0"/>
              <a:cs typeface="IranNastaliq" pitchFamily="18" charset="0"/>
            </a:endParaRPr>
          </a:p>
        </p:txBody>
      </p:sp>
      <p:sp>
        <p:nvSpPr>
          <p:cNvPr id="49" name="Oval 48"/>
          <p:cNvSpPr/>
          <p:nvPr/>
        </p:nvSpPr>
        <p:spPr>
          <a:xfrm>
            <a:off x="4346503" y="4660191"/>
            <a:ext cx="2631727" cy="457200"/>
          </a:xfrm>
          <a:prstGeom prst="ellipse">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1">
            <a:schemeClr val="accent6"/>
          </a:lnRef>
          <a:fillRef idx="3">
            <a:schemeClr val="accent6"/>
          </a:fillRef>
          <a:effectRef idx="2">
            <a:schemeClr val="accent6"/>
          </a:effectRef>
          <a:fontRef idx="minor">
            <a:schemeClr val="lt1"/>
          </a:fontRef>
        </p:style>
        <p:txBody>
          <a:bodyPr rtlCol="1" anchor="ctr"/>
          <a:lstStyle/>
          <a:p>
            <a:pPr algn="ctr"/>
            <a:r>
              <a:rPr lang="fa-IR" sz="3200" b="1" dirty="0" smtClean="0">
                <a:solidFill>
                  <a:srgbClr val="FFFF00"/>
                </a:solidFill>
                <a:latin typeface="IranNastaliq" pitchFamily="18" charset="0"/>
                <a:cs typeface="IranNastaliq" pitchFamily="18" charset="0"/>
              </a:rPr>
              <a:t>بیمه عمر دوبرابر فوت</a:t>
            </a:r>
            <a:endParaRPr lang="fa-IR" sz="3200" b="1" dirty="0">
              <a:solidFill>
                <a:srgbClr val="FFFF00"/>
              </a:solidFill>
              <a:latin typeface="IranNastaliq" pitchFamily="18" charset="0"/>
              <a:cs typeface="IranNastaliq" pitchFamily="18" charset="0"/>
            </a:endParaRPr>
          </a:p>
        </p:txBody>
      </p:sp>
      <p:sp>
        <p:nvSpPr>
          <p:cNvPr id="50" name="Oval 49"/>
          <p:cNvSpPr/>
          <p:nvPr/>
        </p:nvSpPr>
        <p:spPr>
          <a:xfrm>
            <a:off x="4335402" y="5606359"/>
            <a:ext cx="2631726" cy="457200"/>
          </a:xfrm>
          <a:prstGeom prst="ellipse">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1">
            <a:schemeClr val="accent6"/>
          </a:lnRef>
          <a:fillRef idx="3">
            <a:schemeClr val="accent6"/>
          </a:fillRef>
          <a:effectRef idx="2">
            <a:schemeClr val="accent6"/>
          </a:effectRef>
          <a:fontRef idx="minor">
            <a:schemeClr val="lt1"/>
          </a:fontRef>
        </p:style>
        <p:txBody>
          <a:bodyPr rtlCol="1" anchor="ctr"/>
          <a:lstStyle/>
          <a:p>
            <a:pPr algn="ctr"/>
            <a:r>
              <a:rPr lang="fa-IR" sz="3200" b="1" dirty="0" smtClean="0">
                <a:solidFill>
                  <a:srgbClr val="FFFF00"/>
                </a:solidFill>
                <a:latin typeface="IranNastaliq" pitchFamily="18" charset="0"/>
                <a:cs typeface="IranNastaliq" pitchFamily="18" charset="0"/>
              </a:rPr>
              <a:t>بیمه عمر خانوادگی</a:t>
            </a:r>
            <a:endParaRPr lang="fa-IR" sz="3200" b="1" dirty="0">
              <a:solidFill>
                <a:srgbClr val="FFFF00"/>
              </a:solidFill>
              <a:latin typeface="IranNastaliq" pitchFamily="18" charset="0"/>
              <a:cs typeface="IranNastaliq" pitchFamily="18" charset="0"/>
            </a:endParaRPr>
          </a:p>
        </p:txBody>
      </p:sp>
      <p:sp>
        <p:nvSpPr>
          <p:cNvPr id="51" name="Oval 50"/>
          <p:cNvSpPr/>
          <p:nvPr/>
        </p:nvSpPr>
        <p:spPr>
          <a:xfrm>
            <a:off x="183187" y="2846912"/>
            <a:ext cx="1499742" cy="914400"/>
          </a:xfrm>
          <a:prstGeom prst="ellipse">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1">
            <a:schemeClr val="accent6"/>
          </a:lnRef>
          <a:fillRef idx="3">
            <a:schemeClr val="accent6"/>
          </a:fillRef>
          <a:effectRef idx="2">
            <a:schemeClr val="accent6"/>
          </a:effectRef>
          <a:fontRef idx="minor">
            <a:schemeClr val="lt1"/>
          </a:fontRef>
        </p:style>
        <p:txBody>
          <a:bodyPr rtlCol="1" anchor="ctr"/>
          <a:lstStyle/>
          <a:p>
            <a:pPr algn="ctr"/>
            <a:r>
              <a:rPr lang="fa-IR" sz="2000" b="1" dirty="0">
                <a:solidFill>
                  <a:srgbClr val="FFFF00"/>
                </a:solidFill>
                <a:latin typeface="IranNastaliq" pitchFamily="18" charset="0"/>
                <a:cs typeface="IranNastaliq" pitchFamily="18" charset="0"/>
              </a:rPr>
              <a:t>بیمه عمر</a:t>
            </a:r>
          </a:p>
        </p:txBody>
      </p:sp>
      <p:sp>
        <p:nvSpPr>
          <p:cNvPr id="52" name="Oval 51"/>
          <p:cNvSpPr/>
          <p:nvPr/>
        </p:nvSpPr>
        <p:spPr>
          <a:xfrm>
            <a:off x="1910132" y="1270954"/>
            <a:ext cx="1499742" cy="914400"/>
          </a:xfrm>
          <a:prstGeom prst="ellipse">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1">
            <a:schemeClr val="accent6"/>
          </a:lnRef>
          <a:fillRef idx="3">
            <a:schemeClr val="accent6"/>
          </a:fillRef>
          <a:effectRef idx="2">
            <a:schemeClr val="accent6"/>
          </a:effectRef>
          <a:fontRef idx="minor">
            <a:schemeClr val="lt1"/>
          </a:fontRef>
        </p:style>
        <p:txBody>
          <a:bodyPr rtlCol="1" anchor="ctr"/>
          <a:lstStyle/>
          <a:p>
            <a:pPr algn="ctr"/>
            <a:r>
              <a:rPr lang="fa-IR" sz="2000" b="1" dirty="0">
                <a:solidFill>
                  <a:srgbClr val="FFFF00"/>
                </a:solidFill>
                <a:latin typeface="IranNastaliq" pitchFamily="18" charset="0"/>
                <a:cs typeface="IranNastaliq" pitchFamily="18" charset="0"/>
              </a:rPr>
              <a:t>بیمه عمرتامین خطر فوت</a:t>
            </a:r>
          </a:p>
        </p:txBody>
      </p:sp>
      <p:sp>
        <p:nvSpPr>
          <p:cNvPr id="53" name="Oval 52"/>
          <p:cNvSpPr/>
          <p:nvPr/>
        </p:nvSpPr>
        <p:spPr>
          <a:xfrm>
            <a:off x="1910132" y="2947354"/>
            <a:ext cx="1499742" cy="914400"/>
          </a:xfrm>
          <a:prstGeom prst="ellipse">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1">
            <a:schemeClr val="accent6"/>
          </a:lnRef>
          <a:fillRef idx="3">
            <a:schemeClr val="accent6"/>
          </a:fillRef>
          <a:effectRef idx="2">
            <a:schemeClr val="accent6"/>
          </a:effectRef>
          <a:fontRef idx="minor">
            <a:schemeClr val="lt1"/>
          </a:fontRef>
        </p:style>
        <p:txBody>
          <a:bodyPr rtlCol="1" anchor="ctr"/>
          <a:lstStyle/>
          <a:p>
            <a:pPr algn="ctr"/>
            <a:endParaRPr lang="fa-IR" sz="2000" b="1" dirty="0" smtClean="0">
              <a:solidFill>
                <a:srgbClr val="FFFF00"/>
              </a:solidFill>
              <a:latin typeface="IranNastaliq" pitchFamily="18" charset="0"/>
              <a:cs typeface="IranNastaliq" pitchFamily="18" charset="0"/>
            </a:endParaRPr>
          </a:p>
          <a:p>
            <a:pPr algn="ctr"/>
            <a:r>
              <a:rPr lang="fa-IR" sz="2000" b="1" dirty="0" smtClean="0">
                <a:solidFill>
                  <a:srgbClr val="FFFF00"/>
                </a:solidFill>
                <a:latin typeface="IranNastaliq" pitchFamily="18" charset="0"/>
                <a:cs typeface="IranNastaliq" pitchFamily="18" charset="0"/>
              </a:rPr>
              <a:t>بیمه </a:t>
            </a:r>
            <a:r>
              <a:rPr lang="fa-IR" sz="2000" b="1" dirty="0">
                <a:solidFill>
                  <a:srgbClr val="FFFF00"/>
                </a:solidFill>
                <a:latin typeface="IranNastaliq" pitchFamily="18" charset="0"/>
                <a:cs typeface="IranNastaliq" pitchFamily="18" charset="0"/>
              </a:rPr>
              <a:t>عمربه شرط حیات</a:t>
            </a:r>
          </a:p>
          <a:p>
            <a:pPr algn="ctr"/>
            <a:endParaRPr lang="fa-IR" sz="2000" b="1" dirty="0">
              <a:solidFill>
                <a:srgbClr val="FFFF00"/>
              </a:solidFill>
              <a:latin typeface="IranNastaliq" pitchFamily="18" charset="0"/>
              <a:cs typeface="IranNastaliq" pitchFamily="18" charset="0"/>
            </a:endParaRPr>
          </a:p>
        </p:txBody>
      </p:sp>
      <p:sp>
        <p:nvSpPr>
          <p:cNvPr id="54" name="Oval 53"/>
          <p:cNvSpPr/>
          <p:nvPr/>
        </p:nvSpPr>
        <p:spPr>
          <a:xfrm>
            <a:off x="1910132" y="4431591"/>
            <a:ext cx="1499742" cy="914400"/>
          </a:xfrm>
          <a:prstGeom prst="ellipse">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1">
            <a:schemeClr val="accent6"/>
          </a:lnRef>
          <a:fillRef idx="3">
            <a:schemeClr val="accent6"/>
          </a:fillRef>
          <a:effectRef idx="2">
            <a:schemeClr val="accent6"/>
          </a:effectRef>
          <a:fontRef idx="minor">
            <a:schemeClr val="lt1"/>
          </a:fontRef>
        </p:style>
        <p:txBody>
          <a:bodyPr rtlCol="1" anchor="ctr"/>
          <a:lstStyle/>
          <a:p>
            <a:pPr algn="ctr"/>
            <a:endParaRPr lang="fa-IR" sz="2800" b="1" dirty="0" smtClean="0">
              <a:solidFill>
                <a:srgbClr val="FFFF00"/>
              </a:solidFill>
              <a:latin typeface="IranNastaliq" pitchFamily="18" charset="0"/>
              <a:cs typeface="IranNastaliq" pitchFamily="18" charset="0"/>
            </a:endParaRPr>
          </a:p>
          <a:p>
            <a:pPr algn="ctr"/>
            <a:r>
              <a:rPr lang="fa-IR" sz="2800" b="1" dirty="0" smtClean="0">
                <a:solidFill>
                  <a:srgbClr val="FFFF00"/>
                </a:solidFill>
                <a:latin typeface="IranNastaliq" pitchFamily="18" charset="0"/>
                <a:cs typeface="IranNastaliq" pitchFamily="18" charset="0"/>
              </a:rPr>
              <a:t>بیمه </a:t>
            </a:r>
            <a:r>
              <a:rPr lang="fa-IR" sz="2800" b="1" dirty="0">
                <a:solidFill>
                  <a:srgbClr val="FFFF00"/>
                </a:solidFill>
                <a:latin typeface="IranNastaliq" pitchFamily="18" charset="0"/>
                <a:cs typeface="IranNastaliq" pitchFamily="18" charset="0"/>
              </a:rPr>
              <a:t>عمر مختلط</a:t>
            </a:r>
          </a:p>
          <a:p>
            <a:pPr algn="ctr"/>
            <a:endParaRPr lang="fa-IR" sz="2800" b="1" dirty="0">
              <a:solidFill>
                <a:srgbClr val="FFFF00"/>
              </a:solidFill>
              <a:latin typeface="IranNastaliq" pitchFamily="18" charset="0"/>
              <a:cs typeface="IranNastaliq" pitchFamily="18" charset="0"/>
            </a:endParaRPr>
          </a:p>
        </p:txBody>
      </p:sp>
      <p:cxnSp>
        <p:nvCxnSpPr>
          <p:cNvPr id="56" name="Straight Connector 55"/>
          <p:cNvCxnSpPr/>
          <p:nvPr/>
        </p:nvCxnSpPr>
        <p:spPr>
          <a:xfrm flipV="1">
            <a:off x="1475656" y="2185355"/>
            <a:ext cx="664473" cy="1118757"/>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1475656" y="3258490"/>
            <a:ext cx="332236" cy="45622"/>
          </a:xfrm>
          <a:prstGeom prst="line">
            <a:avLst/>
          </a:prstGeom>
        </p:spPr>
        <p:style>
          <a:lnRef idx="1">
            <a:schemeClr val="accent1"/>
          </a:lnRef>
          <a:fillRef idx="0">
            <a:schemeClr val="accent1"/>
          </a:fillRef>
          <a:effectRef idx="0">
            <a:schemeClr val="accent1"/>
          </a:effectRef>
          <a:fontRef idx="minor">
            <a:schemeClr val="tx1"/>
          </a:fontRef>
        </p:style>
      </p:cxnSp>
      <p:cxnSp>
        <p:nvCxnSpPr>
          <p:cNvPr id="1024" name="Straight Connector 1023"/>
          <p:cNvCxnSpPr/>
          <p:nvPr/>
        </p:nvCxnSpPr>
        <p:spPr>
          <a:xfrm>
            <a:off x="1475656" y="3281301"/>
            <a:ext cx="457200" cy="1378890"/>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V="1">
            <a:off x="3203848" y="1124745"/>
            <a:ext cx="1131554" cy="545911"/>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V="1">
            <a:off x="3275856" y="1556792"/>
            <a:ext cx="1081749" cy="142614"/>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V="1">
            <a:off x="3203848" y="3139446"/>
            <a:ext cx="1142656" cy="164666"/>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3275856" y="3304112"/>
            <a:ext cx="1081749" cy="340912"/>
          </a:xfrm>
          <a:prstGeom prst="line">
            <a:avLst/>
          </a:prstGeom>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V="1">
            <a:off x="3203848" y="4469006"/>
            <a:ext cx="1131556" cy="328146"/>
          </a:xfrm>
          <a:prstGeom prst="line">
            <a:avLst/>
          </a:prstGeom>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3203848" y="4761649"/>
            <a:ext cx="1131554" cy="251527"/>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3275856" y="4797152"/>
            <a:ext cx="1081749" cy="648072"/>
          </a:xfrm>
          <a:prstGeom prst="line">
            <a:avLst/>
          </a:prstGeom>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3203848" y="4761649"/>
            <a:ext cx="1131554" cy="1133146"/>
          </a:xfrm>
          <a:prstGeom prst="line">
            <a:avLst/>
          </a:prstGeom>
        </p:spPr>
        <p:style>
          <a:lnRef idx="1">
            <a:schemeClr val="accent1"/>
          </a:lnRef>
          <a:fillRef idx="0">
            <a:schemeClr val="accent1"/>
          </a:fillRef>
          <a:effectRef idx="0">
            <a:schemeClr val="accent1"/>
          </a:effectRef>
          <a:fontRef idx="minor">
            <a:schemeClr val="tx1"/>
          </a:fontRef>
        </p:style>
      </p:cxnSp>
      <p:pic>
        <p:nvPicPr>
          <p:cNvPr id="92" name="Picture 2" descr="E:\تصاویر\5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616263" y="5157192"/>
            <a:ext cx="2351900" cy="1475206"/>
          </a:xfrm>
          <a:prstGeom prst="rect">
            <a:avLst/>
          </a:prstGeom>
          <a:noFill/>
          <a:extLst>
            <a:ext uri="{909E8E84-426E-40DD-AFC4-6F175D3DCCD1}">
              <a14:hiddenFill xmlns:a14="http://schemas.microsoft.com/office/drawing/2010/main">
                <a:solidFill>
                  <a:srgbClr val="FFFFFF"/>
                </a:solidFill>
              </a14:hiddenFill>
            </a:ext>
          </a:extLst>
        </p:spPr>
      </p:pic>
      <p:sp>
        <p:nvSpPr>
          <p:cNvPr id="93" name="Oval 92"/>
          <p:cNvSpPr/>
          <p:nvPr/>
        </p:nvSpPr>
        <p:spPr>
          <a:xfrm>
            <a:off x="183187" y="2852406"/>
            <a:ext cx="1499742" cy="914400"/>
          </a:xfrm>
          <a:prstGeom prst="ellipse">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1">
            <a:schemeClr val="accent6"/>
          </a:lnRef>
          <a:fillRef idx="3">
            <a:schemeClr val="accent6"/>
          </a:fillRef>
          <a:effectRef idx="2">
            <a:schemeClr val="accent6"/>
          </a:effectRef>
          <a:fontRef idx="minor">
            <a:schemeClr val="lt1"/>
          </a:fontRef>
        </p:style>
        <p:txBody>
          <a:bodyPr rtlCol="1" anchor="ctr"/>
          <a:lstStyle/>
          <a:p>
            <a:pPr algn="ctr"/>
            <a:r>
              <a:rPr lang="fa-IR" sz="3600" b="1" dirty="0">
                <a:solidFill>
                  <a:srgbClr val="FFFF00"/>
                </a:solidFill>
                <a:latin typeface="IranNastaliq" pitchFamily="18" charset="0"/>
                <a:cs typeface="IranNastaliq" pitchFamily="18" charset="0"/>
              </a:rPr>
              <a:t>بیمه عمر</a:t>
            </a:r>
          </a:p>
        </p:txBody>
      </p:sp>
      <p:sp>
        <p:nvSpPr>
          <p:cNvPr id="94" name="Oval 93"/>
          <p:cNvSpPr/>
          <p:nvPr/>
        </p:nvSpPr>
        <p:spPr>
          <a:xfrm>
            <a:off x="1910132" y="1276448"/>
            <a:ext cx="1499742" cy="914400"/>
          </a:xfrm>
          <a:prstGeom prst="ellipse">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1">
            <a:schemeClr val="accent6"/>
          </a:lnRef>
          <a:fillRef idx="3">
            <a:schemeClr val="accent6"/>
          </a:fillRef>
          <a:effectRef idx="2">
            <a:schemeClr val="accent6"/>
          </a:effectRef>
          <a:fontRef idx="minor">
            <a:schemeClr val="lt1"/>
          </a:fontRef>
        </p:style>
        <p:txBody>
          <a:bodyPr rtlCol="1" anchor="ctr"/>
          <a:lstStyle/>
          <a:p>
            <a:pPr algn="ctr"/>
            <a:r>
              <a:rPr lang="fa-IR" sz="2000" b="1" dirty="0">
                <a:solidFill>
                  <a:srgbClr val="FFFF00"/>
                </a:solidFill>
                <a:latin typeface="IranNastaliq" pitchFamily="18" charset="0"/>
                <a:cs typeface="IranNastaliq" pitchFamily="18" charset="0"/>
              </a:rPr>
              <a:t>بیمه عمرتامین خطر فوت</a:t>
            </a:r>
          </a:p>
        </p:txBody>
      </p:sp>
    </p:spTree>
    <p:extLst>
      <p:ext uri="{BB962C8B-B14F-4D97-AF65-F5344CB8AC3E}">
        <p14:creationId xmlns:p14="http://schemas.microsoft.com/office/powerpoint/2010/main" val="265062615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circle(in)">
                                      <p:cBhvr>
                                        <p:cTn id="7" dur="2000"/>
                                        <p:tgtEl>
                                          <p:spTgt spid="4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circle(in)">
                                      <p:cBhvr>
                                        <p:cTn id="10" dur="2000"/>
                                        <p:tgtEl>
                                          <p:spTgt spid="44"/>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circle(in)">
                                      <p:cBhvr>
                                        <p:cTn id="13" dur="2000"/>
                                        <p:tgtEl>
                                          <p:spTgt spid="45"/>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46"/>
                                        </p:tgtEl>
                                        <p:attrNameLst>
                                          <p:attrName>style.visibility</p:attrName>
                                        </p:attrNameLst>
                                      </p:cBhvr>
                                      <p:to>
                                        <p:strVal val="visible"/>
                                      </p:to>
                                    </p:set>
                                    <p:animEffect transition="in" filter="circle(in)">
                                      <p:cBhvr>
                                        <p:cTn id="16" dur="2000"/>
                                        <p:tgtEl>
                                          <p:spTgt spid="46"/>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circle(in)">
                                      <p:cBhvr>
                                        <p:cTn id="19" dur="2000"/>
                                        <p:tgtEl>
                                          <p:spTgt spid="47"/>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circle(in)">
                                      <p:cBhvr>
                                        <p:cTn id="22" dur="2000"/>
                                        <p:tgtEl>
                                          <p:spTgt spid="48"/>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49"/>
                                        </p:tgtEl>
                                        <p:attrNameLst>
                                          <p:attrName>style.visibility</p:attrName>
                                        </p:attrNameLst>
                                      </p:cBhvr>
                                      <p:to>
                                        <p:strVal val="visible"/>
                                      </p:to>
                                    </p:set>
                                    <p:animEffect transition="in" filter="circle(in)">
                                      <p:cBhvr>
                                        <p:cTn id="25" dur="2000"/>
                                        <p:tgtEl>
                                          <p:spTgt spid="49"/>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50"/>
                                        </p:tgtEl>
                                        <p:attrNameLst>
                                          <p:attrName>style.visibility</p:attrName>
                                        </p:attrNameLst>
                                      </p:cBhvr>
                                      <p:to>
                                        <p:strVal val="visible"/>
                                      </p:to>
                                    </p:set>
                                    <p:animEffect transition="in" filter="circle(in)">
                                      <p:cBhvr>
                                        <p:cTn id="28" dur="2000"/>
                                        <p:tgtEl>
                                          <p:spTgt spid="50"/>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circle(in)">
                                      <p:cBhvr>
                                        <p:cTn id="31" dur="2000"/>
                                        <p:tgtEl>
                                          <p:spTgt spid="51"/>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52"/>
                                        </p:tgtEl>
                                        <p:attrNameLst>
                                          <p:attrName>style.visibility</p:attrName>
                                        </p:attrNameLst>
                                      </p:cBhvr>
                                      <p:to>
                                        <p:strVal val="visible"/>
                                      </p:to>
                                    </p:set>
                                    <p:animEffect transition="in" filter="circle(in)">
                                      <p:cBhvr>
                                        <p:cTn id="34" dur="2000"/>
                                        <p:tgtEl>
                                          <p:spTgt spid="52"/>
                                        </p:tgtEl>
                                      </p:cBhvr>
                                    </p:animEffect>
                                  </p:childTnLst>
                                </p:cTn>
                              </p:par>
                              <p:par>
                                <p:cTn id="35" presetID="6" presetClass="entr" presetSubtype="16"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Effect transition="in" filter="circle(in)">
                                      <p:cBhvr>
                                        <p:cTn id="37" dur="2000"/>
                                        <p:tgtEl>
                                          <p:spTgt spid="53"/>
                                        </p:tgtEl>
                                      </p:cBhvr>
                                    </p:animEffect>
                                  </p:childTnLst>
                                </p:cTn>
                              </p:par>
                              <p:par>
                                <p:cTn id="38" presetID="6" presetClass="entr" presetSubtype="16" fill="hold" grpId="0" nodeType="withEffect">
                                  <p:stCondLst>
                                    <p:cond delay="0"/>
                                  </p:stCondLst>
                                  <p:childTnLst>
                                    <p:set>
                                      <p:cBhvr>
                                        <p:cTn id="39" dur="1" fill="hold">
                                          <p:stCondLst>
                                            <p:cond delay="0"/>
                                          </p:stCondLst>
                                        </p:cTn>
                                        <p:tgtEl>
                                          <p:spTgt spid="54"/>
                                        </p:tgtEl>
                                        <p:attrNameLst>
                                          <p:attrName>style.visibility</p:attrName>
                                        </p:attrNameLst>
                                      </p:cBhvr>
                                      <p:to>
                                        <p:strVal val="visible"/>
                                      </p:to>
                                    </p:set>
                                    <p:animEffect transition="in" filter="circle(in)">
                                      <p:cBhvr>
                                        <p:cTn id="40" dur="2000"/>
                                        <p:tgtEl>
                                          <p:spTgt spid="54"/>
                                        </p:tgtEl>
                                      </p:cBhvr>
                                    </p:animEffect>
                                  </p:childTnLst>
                                </p:cTn>
                              </p:par>
                              <p:par>
                                <p:cTn id="41" presetID="6" presetClass="entr" presetSubtype="16" fill="hold" nodeType="with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circle(in)">
                                      <p:cBhvr>
                                        <p:cTn id="43" dur="2000"/>
                                        <p:tgtEl>
                                          <p:spTgt spid="56"/>
                                        </p:tgtEl>
                                      </p:cBhvr>
                                    </p:animEffect>
                                  </p:childTnLst>
                                </p:cTn>
                              </p:par>
                              <p:par>
                                <p:cTn id="44" presetID="6" presetClass="entr" presetSubtype="16" fill="hold" nodeType="with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circle(in)">
                                      <p:cBhvr>
                                        <p:cTn id="46" dur="2000"/>
                                        <p:tgtEl>
                                          <p:spTgt spid="59"/>
                                        </p:tgtEl>
                                      </p:cBhvr>
                                    </p:animEffect>
                                  </p:childTnLst>
                                </p:cTn>
                              </p:par>
                              <p:par>
                                <p:cTn id="47" presetID="6" presetClass="entr" presetSubtype="16" fill="hold" nodeType="withEffect">
                                  <p:stCondLst>
                                    <p:cond delay="0"/>
                                  </p:stCondLst>
                                  <p:childTnLst>
                                    <p:set>
                                      <p:cBhvr>
                                        <p:cTn id="48" dur="1" fill="hold">
                                          <p:stCondLst>
                                            <p:cond delay="0"/>
                                          </p:stCondLst>
                                        </p:cTn>
                                        <p:tgtEl>
                                          <p:spTgt spid="1024"/>
                                        </p:tgtEl>
                                        <p:attrNameLst>
                                          <p:attrName>style.visibility</p:attrName>
                                        </p:attrNameLst>
                                      </p:cBhvr>
                                      <p:to>
                                        <p:strVal val="visible"/>
                                      </p:to>
                                    </p:set>
                                    <p:animEffect transition="in" filter="circle(in)">
                                      <p:cBhvr>
                                        <p:cTn id="49" dur="2000"/>
                                        <p:tgtEl>
                                          <p:spTgt spid="1024"/>
                                        </p:tgtEl>
                                      </p:cBhvr>
                                    </p:animEffect>
                                  </p:childTnLst>
                                </p:cTn>
                              </p:par>
                              <p:par>
                                <p:cTn id="50" presetID="6" presetClass="entr" presetSubtype="16" fill="hold" nodeType="withEffect">
                                  <p:stCondLst>
                                    <p:cond delay="0"/>
                                  </p:stCondLst>
                                  <p:childTnLst>
                                    <p:set>
                                      <p:cBhvr>
                                        <p:cTn id="51" dur="1" fill="hold">
                                          <p:stCondLst>
                                            <p:cond delay="0"/>
                                          </p:stCondLst>
                                        </p:cTn>
                                        <p:tgtEl>
                                          <p:spTgt spid="67"/>
                                        </p:tgtEl>
                                        <p:attrNameLst>
                                          <p:attrName>style.visibility</p:attrName>
                                        </p:attrNameLst>
                                      </p:cBhvr>
                                      <p:to>
                                        <p:strVal val="visible"/>
                                      </p:to>
                                    </p:set>
                                    <p:animEffect transition="in" filter="circle(in)">
                                      <p:cBhvr>
                                        <p:cTn id="52" dur="2000"/>
                                        <p:tgtEl>
                                          <p:spTgt spid="67"/>
                                        </p:tgtEl>
                                      </p:cBhvr>
                                    </p:animEffect>
                                  </p:childTnLst>
                                </p:cTn>
                              </p:par>
                              <p:par>
                                <p:cTn id="53" presetID="6" presetClass="entr" presetSubtype="16" fill="hold" nodeType="withEffect">
                                  <p:stCondLst>
                                    <p:cond delay="0"/>
                                  </p:stCondLst>
                                  <p:childTnLst>
                                    <p:set>
                                      <p:cBhvr>
                                        <p:cTn id="54" dur="1" fill="hold">
                                          <p:stCondLst>
                                            <p:cond delay="0"/>
                                          </p:stCondLst>
                                        </p:cTn>
                                        <p:tgtEl>
                                          <p:spTgt spid="70"/>
                                        </p:tgtEl>
                                        <p:attrNameLst>
                                          <p:attrName>style.visibility</p:attrName>
                                        </p:attrNameLst>
                                      </p:cBhvr>
                                      <p:to>
                                        <p:strVal val="visible"/>
                                      </p:to>
                                    </p:set>
                                    <p:animEffect transition="in" filter="circle(in)">
                                      <p:cBhvr>
                                        <p:cTn id="55" dur="2000"/>
                                        <p:tgtEl>
                                          <p:spTgt spid="70"/>
                                        </p:tgtEl>
                                      </p:cBhvr>
                                    </p:animEffect>
                                  </p:childTnLst>
                                </p:cTn>
                              </p:par>
                              <p:par>
                                <p:cTn id="56" presetID="6" presetClass="entr" presetSubtype="16" fill="hold" nodeType="withEffect">
                                  <p:stCondLst>
                                    <p:cond delay="0"/>
                                  </p:stCondLst>
                                  <p:childTnLst>
                                    <p:set>
                                      <p:cBhvr>
                                        <p:cTn id="57" dur="1" fill="hold">
                                          <p:stCondLst>
                                            <p:cond delay="0"/>
                                          </p:stCondLst>
                                        </p:cTn>
                                        <p:tgtEl>
                                          <p:spTgt spid="74"/>
                                        </p:tgtEl>
                                        <p:attrNameLst>
                                          <p:attrName>style.visibility</p:attrName>
                                        </p:attrNameLst>
                                      </p:cBhvr>
                                      <p:to>
                                        <p:strVal val="visible"/>
                                      </p:to>
                                    </p:set>
                                    <p:animEffect transition="in" filter="circle(in)">
                                      <p:cBhvr>
                                        <p:cTn id="58" dur="2000"/>
                                        <p:tgtEl>
                                          <p:spTgt spid="74"/>
                                        </p:tgtEl>
                                      </p:cBhvr>
                                    </p:animEffect>
                                  </p:childTnLst>
                                </p:cTn>
                              </p:par>
                              <p:par>
                                <p:cTn id="59" presetID="6" presetClass="entr" presetSubtype="16" fill="hold" nodeType="withEffect">
                                  <p:stCondLst>
                                    <p:cond delay="0"/>
                                  </p:stCondLst>
                                  <p:childTnLst>
                                    <p:set>
                                      <p:cBhvr>
                                        <p:cTn id="60" dur="1" fill="hold">
                                          <p:stCondLst>
                                            <p:cond delay="0"/>
                                          </p:stCondLst>
                                        </p:cTn>
                                        <p:tgtEl>
                                          <p:spTgt spid="78"/>
                                        </p:tgtEl>
                                        <p:attrNameLst>
                                          <p:attrName>style.visibility</p:attrName>
                                        </p:attrNameLst>
                                      </p:cBhvr>
                                      <p:to>
                                        <p:strVal val="visible"/>
                                      </p:to>
                                    </p:set>
                                    <p:animEffect transition="in" filter="circle(in)">
                                      <p:cBhvr>
                                        <p:cTn id="61" dur="2000"/>
                                        <p:tgtEl>
                                          <p:spTgt spid="78"/>
                                        </p:tgtEl>
                                      </p:cBhvr>
                                    </p:animEffect>
                                  </p:childTnLst>
                                </p:cTn>
                              </p:par>
                              <p:par>
                                <p:cTn id="62" presetID="6" presetClass="entr" presetSubtype="16" fill="hold" nodeType="withEffect">
                                  <p:stCondLst>
                                    <p:cond delay="0"/>
                                  </p:stCondLst>
                                  <p:childTnLst>
                                    <p:set>
                                      <p:cBhvr>
                                        <p:cTn id="63" dur="1" fill="hold">
                                          <p:stCondLst>
                                            <p:cond delay="0"/>
                                          </p:stCondLst>
                                        </p:cTn>
                                        <p:tgtEl>
                                          <p:spTgt spid="81"/>
                                        </p:tgtEl>
                                        <p:attrNameLst>
                                          <p:attrName>style.visibility</p:attrName>
                                        </p:attrNameLst>
                                      </p:cBhvr>
                                      <p:to>
                                        <p:strVal val="visible"/>
                                      </p:to>
                                    </p:set>
                                    <p:animEffect transition="in" filter="circle(in)">
                                      <p:cBhvr>
                                        <p:cTn id="64" dur="2000"/>
                                        <p:tgtEl>
                                          <p:spTgt spid="81"/>
                                        </p:tgtEl>
                                      </p:cBhvr>
                                    </p:animEffect>
                                  </p:childTnLst>
                                </p:cTn>
                              </p:par>
                              <p:par>
                                <p:cTn id="65" presetID="6" presetClass="entr" presetSubtype="16" fill="hold" nodeType="withEffect">
                                  <p:stCondLst>
                                    <p:cond delay="0"/>
                                  </p:stCondLst>
                                  <p:childTnLst>
                                    <p:set>
                                      <p:cBhvr>
                                        <p:cTn id="66" dur="1" fill="hold">
                                          <p:stCondLst>
                                            <p:cond delay="0"/>
                                          </p:stCondLst>
                                        </p:cTn>
                                        <p:tgtEl>
                                          <p:spTgt spid="84"/>
                                        </p:tgtEl>
                                        <p:attrNameLst>
                                          <p:attrName>style.visibility</p:attrName>
                                        </p:attrNameLst>
                                      </p:cBhvr>
                                      <p:to>
                                        <p:strVal val="visible"/>
                                      </p:to>
                                    </p:set>
                                    <p:animEffect transition="in" filter="circle(in)">
                                      <p:cBhvr>
                                        <p:cTn id="67" dur="2000"/>
                                        <p:tgtEl>
                                          <p:spTgt spid="84"/>
                                        </p:tgtEl>
                                      </p:cBhvr>
                                    </p:animEffect>
                                  </p:childTnLst>
                                </p:cTn>
                              </p:par>
                              <p:par>
                                <p:cTn id="68" presetID="6" presetClass="entr" presetSubtype="16" fill="hold" nodeType="with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circle(in)">
                                      <p:cBhvr>
                                        <p:cTn id="70" dur="2000"/>
                                        <p:tgtEl>
                                          <p:spTgt spid="87"/>
                                        </p:tgtEl>
                                      </p:cBhvr>
                                    </p:animEffect>
                                  </p:childTnLst>
                                </p:cTn>
                              </p:par>
                              <p:par>
                                <p:cTn id="71" presetID="6" presetClass="entr" presetSubtype="16" fill="hold" nodeType="withEffect">
                                  <p:stCondLst>
                                    <p:cond delay="0"/>
                                  </p:stCondLst>
                                  <p:childTnLst>
                                    <p:set>
                                      <p:cBhvr>
                                        <p:cTn id="72" dur="1" fill="hold">
                                          <p:stCondLst>
                                            <p:cond delay="0"/>
                                          </p:stCondLst>
                                        </p:cTn>
                                        <p:tgtEl>
                                          <p:spTgt spid="90"/>
                                        </p:tgtEl>
                                        <p:attrNameLst>
                                          <p:attrName>style.visibility</p:attrName>
                                        </p:attrNameLst>
                                      </p:cBhvr>
                                      <p:to>
                                        <p:strVal val="visible"/>
                                      </p:to>
                                    </p:set>
                                    <p:animEffect transition="in" filter="circle(in)">
                                      <p:cBhvr>
                                        <p:cTn id="73" dur="2000"/>
                                        <p:tgtEl>
                                          <p:spTgt spid="90"/>
                                        </p:tgtEl>
                                      </p:cBhvr>
                                    </p:animEffect>
                                  </p:childTnLst>
                                </p:cTn>
                              </p:par>
                              <p:par>
                                <p:cTn id="74" presetID="6" presetClass="entr" presetSubtype="16" fill="hold" grpId="0" nodeType="withEffect">
                                  <p:stCondLst>
                                    <p:cond delay="0"/>
                                  </p:stCondLst>
                                  <p:childTnLst>
                                    <p:set>
                                      <p:cBhvr>
                                        <p:cTn id="75" dur="1" fill="hold">
                                          <p:stCondLst>
                                            <p:cond delay="0"/>
                                          </p:stCondLst>
                                        </p:cTn>
                                        <p:tgtEl>
                                          <p:spTgt spid="93"/>
                                        </p:tgtEl>
                                        <p:attrNameLst>
                                          <p:attrName>style.visibility</p:attrName>
                                        </p:attrNameLst>
                                      </p:cBhvr>
                                      <p:to>
                                        <p:strVal val="visible"/>
                                      </p:to>
                                    </p:set>
                                    <p:animEffect transition="in" filter="circle(in)">
                                      <p:cBhvr>
                                        <p:cTn id="76" dur="2000"/>
                                        <p:tgtEl>
                                          <p:spTgt spid="93"/>
                                        </p:tgtEl>
                                      </p:cBhvr>
                                    </p:animEffect>
                                  </p:childTnLst>
                                </p:cTn>
                              </p:par>
                              <p:par>
                                <p:cTn id="77" presetID="6" presetClass="entr" presetSubtype="16" fill="hold" grpId="0" nodeType="withEffect">
                                  <p:stCondLst>
                                    <p:cond delay="0"/>
                                  </p:stCondLst>
                                  <p:childTnLst>
                                    <p:set>
                                      <p:cBhvr>
                                        <p:cTn id="78" dur="1" fill="hold">
                                          <p:stCondLst>
                                            <p:cond delay="0"/>
                                          </p:stCondLst>
                                        </p:cTn>
                                        <p:tgtEl>
                                          <p:spTgt spid="94"/>
                                        </p:tgtEl>
                                        <p:attrNameLst>
                                          <p:attrName>style.visibility</p:attrName>
                                        </p:attrNameLst>
                                      </p:cBhvr>
                                      <p:to>
                                        <p:strVal val="visible"/>
                                      </p:to>
                                    </p:set>
                                    <p:animEffect transition="in" filter="circle(in)">
                                      <p:cBhvr>
                                        <p:cTn id="79" dur="2000"/>
                                        <p:tgtEl>
                                          <p:spTgt spid="94"/>
                                        </p:tgtEl>
                                      </p:cBhvr>
                                    </p:animEffect>
                                  </p:childTnLst>
                                </p:cTn>
                              </p:par>
                              <p:par>
                                <p:cTn id="80" presetID="6" presetClass="entr" presetSubtype="16" fill="hold" grpId="0" nodeType="withEffect">
                                  <p:stCondLst>
                                    <p:cond delay="0"/>
                                  </p:stCondLst>
                                  <p:childTnLst>
                                    <p:set>
                                      <p:cBhvr>
                                        <p:cTn id="81" dur="1" fill="hold">
                                          <p:stCondLst>
                                            <p:cond delay="0"/>
                                          </p:stCondLst>
                                        </p:cTn>
                                        <p:tgtEl>
                                          <p:spTgt spid="4"/>
                                        </p:tgtEl>
                                        <p:attrNameLst>
                                          <p:attrName>style.visibility</p:attrName>
                                        </p:attrNameLst>
                                      </p:cBhvr>
                                      <p:to>
                                        <p:strVal val="visible"/>
                                      </p:to>
                                    </p:set>
                                    <p:animEffect transition="in" filter="circle(in)">
                                      <p:cBhvr>
                                        <p:cTn id="82" dur="2000"/>
                                        <p:tgtEl>
                                          <p:spTgt spid="4"/>
                                        </p:tgtEl>
                                      </p:cBhvr>
                                    </p:animEffect>
                                  </p:childTnLst>
                                </p:cTn>
                              </p:par>
                              <p:par>
                                <p:cTn id="83" presetID="6" presetClass="entr" presetSubtype="16" fill="hold" nodeType="with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circle(in)">
                                      <p:cBhvr>
                                        <p:cTn id="85" dur="2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93" grpId="0" animBg="1"/>
      <p:bldP spid="94"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sp>
        <p:nvSpPr>
          <p:cNvPr id="4" name="Rectangle 3"/>
          <p:cNvSpPr/>
          <p:nvPr/>
        </p:nvSpPr>
        <p:spPr>
          <a:xfrm>
            <a:off x="199526" y="263664"/>
            <a:ext cx="8784976" cy="6371750"/>
          </a:xfrm>
          <a:prstGeom prst="rect">
            <a:avLst/>
          </a:prstGeom>
        </p:spPr>
        <p:style>
          <a:lnRef idx="1">
            <a:schemeClr val="accent6"/>
          </a:lnRef>
          <a:fillRef idx="2">
            <a:schemeClr val="accent6"/>
          </a:fillRef>
          <a:effectRef idx="1">
            <a:schemeClr val="accent6"/>
          </a:effectRef>
          <a:fontRef idx="minor">
            <a:schemeClr val="dk1"/>
          </a:fontRef>
        </p:style>
        <p:txBody>
          <a:bodyPr rtlCol="1" anchor="ctr"/>
          <a:lstStyle/>
          <a:p>
            <a:r>
              <a:rPr lang="fa-IR" sz="3600" dirty="0" smtClean="0">
                <a:solidFill>
                  <a:srgbClr val="7030A0"/>
                </a:solidFill>
                <a:latin typeface="IranNastaliq" pitchFamily="18" charset="0"/>
                <a:cs typeface="IranNastaliq" pitchFamily="18" charset="0"/>
              </a:rPr>
              <a:t>تعریف:بیمه عمر را میتوان نوعی سرمایه گذاری تلقی کرد که افراد جهت دوری گزیدن از هرگونه تشویش خاطر</a:t>
            </a:r>
          </a:p>
          <a:p>
            <a:r>
              <a:rPr lang="fa-IR" sz="3600" dirty="0" smtClean="0">
                <a:solidFill>
                  <a:srgbClr val="7030A0"/>
                </a:solidFill>
                <a:latin typeface="IranNastaliq" pitchFamily="18" charset="0"/>
                <a:cs typeface="IranNastaliq" pitchFamily="18" charset="0"/>
              </a:rPr>
              <a:t> در خصوص تامین زندگی واضطراب ،تغییر شرایط درآمدی واقتصادی خانواده انجام می دهد</a:t>
            </a:r>
          </a:p>
          <a:p>
            <a:endParaRPr lang="fa-IR" sz="3600" dirty="0" smtClean="0">
              <a:latin typeface="IranNastaliq" pitchFamily="18" charset="0"/>
              <a:cs typeface="IranNastaliq" pitchFamily="18" charset="0"/>
            </a:endParaRPr>
          </a:p>
          <a:p>
            <a:r>
              <a:rPr lang="fa-IR" sz="3600" dirty="0" smtClean="0">
                <a:solidFill>
                  <a:srgbClr val="FF0000"/>
                </a:solidFill>
                <a:latin typeface="IranNastaliq" pitchFamily="18" charset="0"/>
                <a:cs typeface="IranNastaliq" pitchFamily="18" charset="0"/>
              </a:rPr>
              <a:t>بیمه تمام عمر </a:t>
            </a:r>
            <a:r>
              <a:rPr lang="fa-IR" sz="3600" dirty="0" smtClean="0">
                <a:latin typeface="IranNastaliq" pitchFamily="18" charset="0"/>
                <a:cs typeface="IranNastaliq" pitchFamily="18" charset="0"/>
              </a:rPr>
              <a:t>،</a:t>
            </a:r>
            <a:r>
              <a:rPr lang="fa-IR" sz="3600" dirty="0" smtClean="0">
                <a:solidFill>
                  <a:srgbClr val="7030A0"/>
                </a:solidFill>
                <a:latin typeface="IranNastaliq" pitchFamily="18" charset="0"/>
                <a:cs typeface="IranNastaliq" pitchFamily="18" charset="0"/>
              </a:rPr>
              <a:t>نوعی قرارداد است که در آن بیمه گر متعد می شود که در صورت فوت بیمه شده در هر زمان سرمایه مذکور در قرارداد را به استفاده کننده بپردازد</a:t>
            </a:r>
          </a:p>
          <a:p>
            <a:r>
              <a:rPr lang="fa-IR" sz="3600" dirty="0" smtClean="0">
                <a:latin typeface="IranNastaliq" pitchFamily="18" charset="0"/>
                <a:cs typeface="IranNastaliq" pitchFamily="18" charset="0"/>
              </a:rPr>
              <a:t>                           </a:t>
            </a:r>
            <a:r>
              <a:rPr lang="fa-IR" sz="3600" dirty="0">
                <a:solidFill>
                  <a:srgbClr val="FF0000"/>
                </a:solidFill>
                <a:latin typeface="IranNastaliq" pitchFamily="18" charset="0"/>
                <a:cs typeface="IranNastaliq" pitchFamily="18" charset="0"/>
              </a:rPr>
              <a:t>بیمه عمر موقت</a:t>
            </a:r>
            <a:r>
              <a:rPr lang="fa-IR" sz="3600" dirty="0">
                <a:solidFill>
                  <a:srgbClr val="7030A0"/>
                </a:solidFill>
                <a:latin typeface="IranNastaliq" pitchFamily="18" charset="0"/>
                <a:cs typeface="IranNastaliq" pitchFamily="18" charset="0"/>
              </a:rPr>
              <a:t>،نوعی قرارداد است که در آن بیمه گر در مقابل در یافت حق بیمه ضمانت می نماید که در صورت فوت بیمه شده در خلال مدت محدود تعیین شده در بیمه نامه مبلغ معین را به شخص یا اشخاصی که بیمه گر معین کرده بپردازد</a:t>
            </a:r>
          </a:p>
          <a:p>
            <a:endParaRPr lang="fa-IR" sz="3600" dirty="0">
              <a:latin typeface="IranNastaliq" pitchFamily="18" charset="0"/>
              <a:cs typeface="IranNastaliq" pitchFamily="18" charset="0"/>
            </a:endParaRPr>
          </a:p>
          <a:p>
            <a:endParaRPr lang="fa-IR" sz="3600" dirty="0" smtClean="0">
              <a:latin typeface="IranNastaliq" pitchFamily="18" charset="0"/>
              <a:cs typeface="IranNastaliq" pitchFamily="18" charset="0"/>
            </a:endParaRPr>
          </a:p>
          <a:p>
            <a:endParaRPr lang="fa-IR" sz="3600" dirty="0">
              <a:latin typeface="IranNastaliq" pitchFamily="18" charset="0"/>
              <a:cs typeface="IranNastaliq" pitchFamily="18" charset="0"/>
            </a:endParaRPr>
          </a:p>
          <a:p>
            <a:endParaRPr lang="fa-IR" sz="3600" dirty="0" smtClean="0">
              <a:latin typeface="IranNastaliq" pitchFamily="18" charset="0"/>
              <a:cs typeface="IranNastaliq" pitchFamily="18" charset="0"/>
            </a:endParaRPr>
          </a:p>
        </p:txBody>
      </p:sp>
      <p:pic>
        <p:nvPicPr>
          <p:cNvPr id="5" name="Picture 2" descr="E:\تصاویر\5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876256" y="5160208"/>
            <a:ext cx="2351900" cy="1475206"/>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p:cNvSpPr/>
          <p:nvPr/>
        </p:nvSpPr>
        <p:spPr>
          <a:xfrm>
            <a:off x="199526" y="302036"/>
            <a:ext cx="1499742" cy="914400"/>
          </a:xfrm>
          <a:prstGeom prst="ellipse">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1">
            <a:schemeClr val="accent6"/>
          </a:lnRef>
          <a:fillRef idx="3">
            <a:schemeClr val="accent6"/>
          </a:fillRef>
          <a:effectRef idx="2">
            <a:schemeClr val="accent6"/>
          </a:effectRef>
          <a:fontRef idx="minor">
            <a:schemeClr val="lt1"/>
          </a:fontRef>
        </p:style>
        <p:txBody>
          <a:bodyPr rtlCol="1" anchor="ctr"/>
          <a:lstStyle/>
          <a:p>
            <a:pPr algn="ctr"/>
            <a:r>
              <a:rPr lang="fa-IR" sz="3600" b="1" dirty="0">
                <a:solidFill>
                  <a:srgbClr val="FFFF00"/>
                </a:solidFill>
                <a:latin typeface="IranNastaliq" pitchFamily="18" charset="0"/>
                <a:cs typeface="IranNastaliq" pitchFamily="18" charset="0"/>
              </a:rPr>
              <a:t>بیمه عمر</a:t>
            </a:r>
          </a:p>
        </p:txBody>
      </p:sp>
      <p:sp>
        <p:nvSpPr>
          <p:cNvPr id="7" name="Cloud 6"/>
          <p:cNvSpPr/>
          <p:nvPr/>
        </p:nvSpPr>
        <p:spPr>
          <a:xfrm>
            <a:off x="199526" y="4259150"/>
            <a:ext cx="6604722" cy="2376264"/>
          </a:xfrm>
          <a:prstGeom prst="cloud">
            <a:avLst/>
          </a:prstGeom>
        </p:spPr>
        <p:style>
          <a:lnRef idx="0">
            <a:schemeClr val="accent6"/>
          </a:lnRef>
          <a:fillRef idx="3">
            <a:schemeClr val="accent6"/>
          </a:fillRef>
          <a:effectRef idx="3">
            <a:schemeClr val="accent6"/>
          </a:effectRef>
          <a:fontRef idx="minor">
            <a:schemeClr val="lt1"/>
          </a:fontRef>
        </p:style>
        <p:txBody>
          <a:bodyPr rtlCol="1" anchor="ctr"/>
          <a:lstStyle/>
          <a:p>
            <a:pPr marL="285750" indent="-285750" algn="ctr">
              <a:buFont typeface="Wingdings" pitchFamily="2" charset="2"/>
              <a:buChar char="ü"/>
            </a:pPr>
            <a:r>
              <a:rPr lang="fa-IR" sz="2400" dirty="0" smtClean="0">
                <a:solidFill>
                  <a:srgbClr val="FFFF00"/>
                </a:solidFill>
                <a:latin typeface="IranNastaliq" pitchFamily="18" charset="0"/>
                <a:cs typeface="IranNastaliq" pitchFamily="18" charset="0"/>
              </a:rPr>
              <a:t>اولین بیمه عمر درسال 1583در انگلستان مرسوم گردید</a:t>
            </a:r>
          </a:p>
          <a:p>
            <a:pPr marL="285750" indent="-285750" algn="ctr">
              <a:buFont typeface="Wingdings" pitchFamily="2" charset="2"/>
              <a:buChar char="ü"/>
            </a:pPr>
            <a:r>
              <a:rPr lang="fa-IR" sz="2400" dirty="0" smtClean="0">
                <a:solidFill>
                  <a:srgbClr val="FFFF00"/>
                </a:solidFill>
                <a:latin typeface="IranNastaliq" pitchFamily="18" charset="0"/>
                <a:cs typeface="IranNastaliq" pitchFamily="18" charset="0"/>
              </a:rPr>
              <a:t>2/3بیمه های صادره  در کشورهای انگلستان  ،امریکاوکانادا از همین نوع بیمه نامه هاست </a:t>
            </a:r>
          </a:p>
          <a:p>
            <a:pPr marL="285750" indent="-285750" algn="ctr">
              <a:buFont typeface="Wingdings" pitchFamily="2" charset="2"/>
              <a:buChar char="ü"/>
            </a:pPr>
            <a:r>
              <a:rPr lang="fa-IR" sz="2400" dirty="0" smtClean="0">
                <a:solidFill>
                  <a:srgbClr val="FFFF00"/>
                </a:solidFill>
                <a:latin typeface="IranNastaliq" pitchFamily="18" charset="0"/>
                <a:cs typeface="IranNastaliq" pitchFamily="18" charset="0"/>
              </a:rPr>
              <a:t>اولین بیمه عمرگروهی در ایران در سال 1344بود که توسط بانک مرکزی برای بیمه کارکنان خود انجام داد</a:t>
            </a:r>
            <a:endParaRPr lang="fa-IR" sz="2400" dirty="0">
              <a:solidFill>
                <a:srgbClr val="FFFF00"/>
              </a:solidFill>
              <a:latin typeface="IranNastaliq" pitchFamily="18" charset="0"/>
              <a:cs typeface="IranNastaliq" pitchFamily="18" charset="0"/>
            </a:endParaRPr>
          </a:p>
        </p:txBody>
      </p:sp>
    </p:spTree>
    <p:extLst>
      <p:ext uri="{BB962C8B-B14F-4D97-AF65-F5344CB8AC3E}">
        <p14:creationId xmlns:p14="http://schemas.microsoft.com/office/powerpoint/2010/main" val="428398601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2000"/>
                                        <p:tgtEl>
                                          <p:spTgt spid="6"/>
                                        </p:tgtEl>
                                      </p:cBhvr>
                                    </p:animEffect>
                                  </p:childTnLst>
                                </p:cTn>
                              </p:par>
                              <p:par>
                                <p:cTn id="14" presetID="6" presetClass="entr" presetSubtype="16" fill="hold" grpId="0" nodeType="withEffect" nodePh="1">
                                  <p:stCondLst>
                                    <p:cond delay="0"/>
                                  </p:stCondLst>
                                  <p:endCondLst>
                                    <p:cond evt="begin" delay="0">
                                      <p:tn val="14"/>
                                    </p:cond>
                                  </p:endCondLst>
                                  <p:childTnLst>
                                    <p:set>
                                      <p:cBhvr>
                                        <p:cTn id="15" dur="1" fill="hold">
                                          <p:stCondLst>
                                            <p:cond delay="0"/>
                                          </p:stCondLst>
                                        </p:cTn>
                                        <p:tgtEl>
                                          <p:spTgt spid="2"/>
                                        </p:tgtEl>
                                        <p:attrNameLst>
                                          <p:attrName>style.visibility</p:attrName>
                                        </p:attrNameLst>
                                      </p:cBhvr>
                                      <p:to>
                                        <p:strVal val="visible"/>
                                      </p:to>
                                    </p:set>
                                    <p:animEffect transition="in" filter="circle(in)">
                                      <p:cBhvr>
                                        <p:cTn id="16" dur="2000"/>
                                        <p:tgtEl>
                                          <p:spTgt spid="2"/>
                                        </p:tgtEl>
                                      </p:cBhvr>
                                    </p:animEffect>
                                  </p:childTnLst>
                                </p:cTn>
                              </p:par>
                              <p:par>
                                <p:cTn id="17" presetID="6" presetClass="entr" presetSubtype="16" fill="hold" grpId="0" nodeType="withEffect" nodePh="1">
                                  <p:stCondLst>
                                    <p:cond delay="0"/>
                                  </p:stCondLst>
                                  <p:endCondLst>
                                    <p:cond evt="begin" delay="0">
                                      <p:tn val="17"/>
                                    </p:cond>
                                  </p:end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circle(in)">
                                      <p:cBhvr>
                                        <p:cTn id="19" dur="2000"/>
                                        <p:tgtEl>
                                          <p:spTgt spid="3">
                                            <p:txEl>
                                              <p:pRg st="0" end="0"/>
                                            </p:txEl>
                                          </p:spTgt>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ircle(in)">
                                      <p:cBhvr>
                                        <p:cTn id="2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animBg="1"/>
      <p:bldP spid="6" grpId="0" animBg="1"/>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sp>
        <p:nvSpPr>
          <p:cNvPr id="4" name="Rectangle 3"/>
          <p:cNvSpPr/>
          <p:nvPr/>
        </p:nvSpPr>
        <p:spPr>
          <a:xfrm>
            <a:off x="199526" y="263664"/>
            <a:ext cx="8784976" cy="6371750"/>
          </a:xfrm>
          <a:prstGeom prst="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endParaRPr lang="fa-IR" sz="2800" dirty="0" smtClean="0">
              <a:solidFill>
                <a:srgbClr val="7030A0"/>
              </a:solidFill>
              <a:latin typeface="IranNastaliq" pitchFamily="18" charset="0"/>
              <a:cs typeface="IranNastaliq" pitchFamily="18" charset="0"/>
            </a:endParaRPr>
          </a:p>
          <a:p>
            <a:pPr algn="ctr"/>
            <a:r>
              <a:rPr lang="fa-IR" sz="2800" dirty="0" smtClean="0">
                <a:solidFill>
                  <a:srgbClr val="7030A0"/>
                </a:solidFill>
                <a:latin typeface="IranNastaliq" pitchFamily="18" charset="0"/>
                <a:cs typeface="IranNastaliq" pitchFamily="18" charset="0"/>
              </a:rPr>
              <a:t>تعریف :با توجه به اینکه بشر همواره در معرض خطر انواع بیماری ها بوده،لذا جهت تامین هزینه های مرتبط با بیماری باید یک نوع پوشش بیمه ای باشد که حمایت لازم را از بیمار در مقابل این هزینه ها به عمل آورد </a:t>
            </a:r>
          </a:p>
          <a:p>
            <a:pPr algn="ctr"/>
            <a:endParaRPr lang="fa-IR" sz="2800" dirty="0">
              <a:solidFill>
                <a:srgbClr val="7030A0"/>
              </a:solidFill>
              <a:latin typeface="IranNastaliq" pitchFamily="18" charset="0"/>
              <a:cs typeface="IranNastaliq" pitchFamily="18" charset="0"/>
            </a:endParaRPr>
          </a:p>
          <a:p>
            <a:pPr algn="ctr"/>
            <a:endParaRPr lang="fa-IR" sz="2800" dirty="0" smtClean="0">
              <a:solidFill>
                <a:srgbClr val="7030A0"/>
              </a:solidFill>
              <a:latin typeface="IranNastaliq" pitchFamily="18" charset="0"/>
              <a:cs typeface="IranNastaliq" pitchFamily="18" charset="0"/>
            </a:endParaRPr>
          </a:p>
          <a:p>
            <a:pPr algn="ctr"/>
            <a:endParaRPr lang="fa-IR" sz="2800" dirty="0">
              <a:solidFill>
                <a:srgbClr val="7030A0"/>
              </a:solidFill>
              <a:latin typeface="IranNastaliq" pitchFamily="18" charset="0"/>
              <a:cs typeface="IranNastaliq" pitchFamily="18" charset="0"/>
            </a:endParaRPr>
          </a:p>
          <a:p>
            <a:pPr algn="ctr"/>
            <a:endParaRPr lang="fa-IR" sz="2800" dirty="0" smtClean="0">
              <a:solidFill>
                <a:srgbClr val="7030A0"/>
              </a:solidFill>
              <a:latin typeface="IranNastaliq" pitchFamily="18" charset="0"/>
              <a:cs typeface="IranNastaliq" pitchFamily="18" charset="0"/>
            </a:endParaRPr>
          </a:p>
          <a:p>
            <a:pPr algn="ctr"/>
            <a:r>
              <a:rPr lang="fa-IR" sz="2800" dirty="0">
                <a:solidFill>
                  <a:srgbClr val="7030A0"/>
                </a:solidFill>
                <a:latin typeface="IranNastaliq" pitchFamily="18" charset="0"/>
                <a:cs typeface="IranNastaliq" pitchFamily="18" charset="0"/>
              </a:rPr>
              <a:t>انقلاب صنعتی اروپا موجب گسترش  ورشد سریع بیمه های حوادث انفرادی وگروهی گردیداین پوشش بیمه به مرور متحول گردیدتا اینکه امروزه پوشش اصلی بیمه های حوادث شامل ،فوت ،نقص عضو ،و......شده </a:t>
            </a:r>
            <a:r>
              <a:rPr lang="fa-IR" sz="2800" dirty="0" smtClean="0">
                <a:solidFill>
                  <a:srgbClr val="7030A0"/>
                </a:solidFill>
                <a:latin typeface="IranNastaliq" pitchFamily="18" charset="0"/>
                <a:cs typeface="IranNastaliq" pitchFamily="18" charset="0"/>
              </a:rPr>
              <a:t>است</a:t>
            </a:r>
          </a:p>
          <a:p>
            <a:pPr algn="ctr"/>
            <a:endParaRPr lang="fa-IR" sz="2800" dirty="0">
              <a:solidFill>
                <a:srgbClr val="7030A0"/>
              </a:solidFill>
              <a:latin typeface="IranNastaliq" pitchFamily="18" charset="0"/>
              <a:cs typeface="IranNastaliq" pitchFamily="18" charset="0"/>
            </a:endParaRPr>
          </a:p>
        </p:txBody>
      </p:sp>
      <p:pic>
        <p:nvPicPr>
          <p:cNvPr id="5" name="Picture 2" descr="E:\تصاویر\5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616263" y="5157192"/>
            <a:ext cx="2351900" cy="147520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7236296" y="236923"/>
            <a:ext cx="1512168" cy="914400"/>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1">
            <a:schemeClr val="accent6"/>
          </a:lnRef>
          <a:fillRef idx="2">
            <a:schemeClr val="accent6"/>
          </a:fillRef>
          <a:effectRef idx="1">
            <a:schemeClr val="accent6"/>
          </a:effectRef>
          <a:fontRef idx="minor">
            <a:schemeClr val="dk1"/>
          </a:fontRef>
        </p:style>
        <p:txBody>
          <a:bodyPr rtlCol="1" anchor="ctr"/>
          <a:lstStyle/>
          <a:p>
            <a:pPr algn="ctr"/>
            <a:r>
              <a:rPr lang="fa-IR" sz="3600" dirty="0" smtClean="0">
                <a:solidFill>
                  <a:srgbClr val="FF0000"/>
                </a:solidFill>
                <a:latin typeface="IranNastaliq" pitchFamily="18" charset="0"/>
                <a:cs typeface="IranNastaliq" pitchFamily="18" charset="0"/>
              </a:rPr>
              <a:t>بیمه درمانی</a:t>
            </a:r>
            <a:endParaRPr lang="fa-IR" sz="3600" dirty="0">
              <a:solidFill>
                <a:srgbClr val="FF0000"/>
              </a:solidFill>
              <a:latin typeface="IranNastaliq" pitchFamily="18" charset="0"/>
              <a:cs typeface="IranNastaliq" pitchFamily="18" charset="0"/>
            </a:endParaRPr>
          </a:p>
        </p:txBody>
      </p:sp>
      <p:sp>
        <p:nvSpPr>
          <p:cNvPr id="7" name="Rectangle 6"/>
          <p:cNvSpPr/>
          <p:nvPr/>
        </p:nvSpPr>
        <p:spPr>
          <a:xfrm>
            <a:off x="7372347" y="2924944"/>
            <a:ext cx="1376117" cy="914400"/>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1">
            <a:schemeClr val="accent6"/>
          </a:lnRef>
          <a:fillRef idx="2">
            <a:schemeClr val="accent6"/>
          </a:fillRef>
          <a:effectRef idx="1">
            <a:schemeClr val="accent6"/>
          </a:effectRef>
          <a:fontRef idx="minor">
            <a:schemeClr val="dk1"/>
          </a:fontRef>
        </p:style>
        <p:txBody>
          <a:bodyPr rtlCol="1" anchor="ctr"/>
          <a:lstStyle/>
          <a:p>
            <a:pPr algn="ctr"/>
            <a:r>
              <a:rPr lang="fa-IR" sz="3200" dirty="0" smtClean="0">
                <a:solidFill>
                  <a:srgbClr val="FF0000"/>
                </a:solidFill>
                <a:latin typeface="IranNastaliq" pitchFamily="18" charset="0"/>
                <a:cs typeface="IranNastaliq" pitchFamily="18" charset="0"/>
              </a:rPr>
              <a:t>بیمه حوادث</a:t>
            </a:r>
            <a:endParaRPr lang="fa-IR" sz="3200" dirty="0">
              <a:solidFill>
                <a:srgbClr val="FF0000"/>
              </a:solidFill>
              <a:latin typeface="IranNastaliq" pitchFamily="18" charset="0"/>
              <a:cs typeface="IranNastaliq" pitchFamily="18" charset="0"/>
            </a:endParaRPr>
          </a:p>
        </p:txBody>
      </p:sp>
    </p:spTree>
    <p:extLst>
      <p:ext uri="{BB962C8B-B14F-4D97-AF65-F5344CB8AC3E}">
        <p14:creationId xmlns:p14="http://schemas.microsoft.com/office/powerpoint/2010/main" val="102192105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par>
                                <p:cTn id="11" presetID="6" presetClass="entr" presetSubtype="16" fill="hold" grpId="0" nodeType="withEffect" nodePh="1">
                                  <p:stCondLst>
                                    <p:cond delay="0"/>
                                  </p:stCondLst>
                                  <p:endCondLst>
                                    <p:cond evt="begin" delay="0">
                                      <p:tn val="11"/>
                                    </p:cond>
                                  </p:endCondLst>
                                  <p:childTnLst>
                                    <p:set>
                                      <p:cBhvr>
                                        <p:cTn id="12" dur="1" fill="hold">
                                          <p:stCondLst>
                                            <p:cond delay="0"/>
                                          </p:stCondLst>
                                        </p:cTn>
                                        <p:tgtEl>
                                          <p:spTgt spid="2"/>
                                        </p:tgtEl>
                                        <p:attrNameLst>
                                          <p:attrName>style.visibility</p:attrName>
                                        </p:attrNameLst>
                                      </p:cBhvr>
                                      <p:to>
                                        <p:strVal val="visible"/>
                                      </p:to>
                                    </p:set>
                                    <p:animEffect transition="in" filter="circle(in)">
                                      <p:cBhvr>
                                        <p:cTn id="13" dur="2000"/>
                                        <p:tgtEl>
                                          <p:spTgt spid="2"/>
                                        </p:tgtEl>
                                      </p:cBhvr>
                                    </p:animEffect>
                                  </p:childTnLst>
                                </p:cTn>
                              </p:par>
                              <p:par>
                                <p:cTn id="14" presetID="6" presetClass="entr" presetSubtype="16" fill="hold" grpId="0" nodeType="withEffect" nodePh="1">
                                  <p:stCondLst>
                                    <p:cond delay="0"/>
                                  </p:stCondLst>
                                  <p:endCondLst>
                                    <p:cond evt="begin" delay="0">
                                      <p:tn val="14"/>
                                    </p:cond>
                                  </p:end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circle(in)">
                                      <p:cBhvr>
                                        <p:cTn id="16" dur="2000"/>
                                        <p:tgtEl>
                                          <p:spTgt spid="3">
                                            <p:txEl>
                                              <p:pRg st="0" end="0"/>
                                            </p:txEl>
                                          </p:spTgt>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ircle(in)">
                                      <p:cBhvr>
                                        <p:cTn id="19" dur="2000"/>
                                        <p:tgtEl>
                                          <p:spTgt spid="6"/>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ircle(in)">
                                      <p:cBhvr>
                                        <p:cTn id="2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animBg="1"/>
      <p:bldP spid="6" grpId="0" animBg="1"/>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sp>
        <p:nvSpPr>
          <p:cNvPr id="10" name="Rectangle 9"/>
          <p:cNvSpPr/>
          <p:nvPr/>
        </p:nvSpPr>
        <p:spPr>
          <a:xfrm>
            <a:off x="199526" y="263664"/>
            <a:ext cx="8784976" cy="6371750"/>
          </a:xfrm>
          <a:prstGeom prst="rect">
            <a:avLst/>
          </a:prstGeom>
        </p:spPr>
        <p:style>
          <a:lnRef idx="1">
            <a:schemeClr val="accent6"/>
          </a:lnRef>
          <a:fillRef idx="2">
            <a:schemeClr val="accent6"/>
          </a:fillRef>
          <a:effectRef idx="1">
            <a:schemeClr val="accent6"/>
          </a:effectRef>
          <a:fontRef idx="minor">
            <a:schemeClr val="dk1"/>
          </a:fontRef>
        </p:style>
        <p:txBody>
          <a:bodyPr rtlCol="1" anchor="ctr"/>
          <a:lstStyle/>
          <a:p>
            <a:r>
              <a:rPr lang="fa-IR" sz="3200" dirty="0">
                <a:solidFill>
                  <a:srgbClr val="7030A0"/>
                </a:solidFill>
                <a:latin typeface="IranNastaliq" pitchFamily="18" charset="0"/>
                <a:cs typeface="IranNastaliq" pitchFamily="18" charset="0"/>
              </a:rPr>
              <a:t>بیمه های اموال برای جلوگیری از وقوع حادثه و كاهش میزان خسارت در صورت تحقق خطر مورد بیمه صورت می </a:t>
            </a:r>
            <a:r>
              <a:rPr lang="fa-IR" sz="3200" dirty="0" smtClean="0">
                <a:solidFill>
                  <a:srgbClr val="7030A0"/>
                </a:solidFill>
                <a:latin typeface="IranNastaliq" pitchFamily="18" charset="0"/>
                <a:cs typeface="IranNastaliq" pitchFamily="18" charset="0"/>
              </a:rPr>
              <a:t>گیرند. </a:t>
            </a:r>
            <a:endParaRPr lang="fa-IR" sz="3200" dirty="0">
              <a:solidFill>
                <a:srgbClr val="7030A0"/>
              </a:solidFill>
              <a:effectLst/>
              <a:latin typeface="IranNastaliq" pitchFamily="18" charset="0"/>
              <a:cs typeface="IranNastaliq" pitchFamily="18" charset="0"/>
            </a:endParaRPr>
          </a:p>
          <a:p>
            <a:r>
              <a:rPr lang="fa-IR" sz="3200" dirty="0">
                <a:solidFill>
                  <a:srgbClr val="7030A0"/>
                </a:solidFill>
                <a:latin typeface="IranNastaliq" pitchFamily="18" charset="0"/>
                <a:cs typeface="IranNastaliq" pitchFamily="18" charset="0"/>
              </a:rPr>
              <a:t>بیمه های اموال نقش مهمی را در اقتصاد كشور ایفا می نمایند که مهمترین تاثیر آنها عبارت است از:  </a:t>
            </a:r>
            <a:endParaRPr lang="fa-IR" sz="3200" dirty="0" smtClean="0">
              <a:solidFill>
                <a:srgbClr val="7030A0"/>
              </a:solidFill>
              <a:latin typeface="IranNastaliq" pitchFamily="18" charset="0"/>
              <a:cs typeface="IranNastaliq" pitchFamily="18" charset="0"/>
            </a:endParaRPr>
          </a:p>
          <a:p>
            <a:endParaRPr lang="fa-IR" sz="3200" dirty="0">
              <a:solidFill>
                <a:srgbClr val="7030A0"/>
              </a:solidFill>
              <a:latin typeface="IranNastaliq" pitchFamily="18" charset="0"/>
              <a:cs typeface="IranNastaliq" pitchFamily="18" charset="0"/>
            </a:endParaRPr>
          </a:p>
          <a:p>
            <a:r>
              <a:rPr lang="fa-IR" sz="3200" dirty="0" smtClean="0">
                <a:solidFill>
                  <a:srgbClr val="7030A0"/>
                </a:solidFill>
                <a:latin typeface="IranNastaliq" pitchFamily="18" charset="0"/>
                <a:cs typeface="IranNastaliq" pitchFamily="18" charset="0"/>
              </a:rPr>
              <a:t> </a:t>
            </a:r>
            <a:endParaRPr lang="fa-IR" sz="3200" dirty="0">
              <a:solidFill>
                <a:srgbClr val="7030A0"/>
              </a:solidFill>
              <a:latin typeface="IranNastaliq" pitchFamily="18" charset="0"/>
              <a:cs typeface="IranNastaliq" pitchFamily="18" charset="0"/>
            </a:endParaRPr>
          </a:p>
          <a:p>
            <a:r>
              <a:rPr lang="fa-IR" sz="3200" dirty="0">
                <a:solidFill>
                  <a:srgbClr val="7030A0"/>
                </a:solidFill>
                <a:latin typeface="IranNastaliq" pitchFamily="18" charset="0"/>
                <a:cs typeface="IranNastaliq" pitchFamily="18" charset="0"/>
              </a:rPr>
              <a:t>1_ کمک به احیا وضعیت مالی بیمه گذار ر و جلو گیری ازنابسامانی اجتماعی</a:t>
            </a:r>
          </a:p>
          <a:p>
            <a:r>
              <a:rPr lang="fa-IR" sz="3200" dirty="0">
                <a:solidFill>
                  <a:srgbClr val="7030A0"/>
                </a:solidFill>
                <a:latin typeface="IranNastaliq" pitchFamily="18" charset="0"/>
                <a:cs typeface="IranNastaliq" pitchFamily="18" charset="0"/>
              </a:rPr>
              <a:t>2_ حفظ موقعیت موسسات و نهاد های فعال در بازار و جلو گیری از نابسامانی اقتصادی</a:t>
            </a:r>
          </a:p>
          <a:p>
            <a:r>
              <a:rPr lang="fa-IR" sz="3200" dirty="0">
                <a:solidFill>
                  <a:srgbClr val="7030A0"/>
                </a:solidFill>
                <a:latin typeface="IranNastaliq" pitchFamily="18" charset="0"/>
                <a:cs typeface="IranNastaliq" pitchFamily="18" charset="0"/>
              </a:rPr>
              <a:t>3- امکان انجام برنامه ریزی مالی</a:t>
            </a:r>
          </a:p>
          <a:p>
            <a:r>
              <a:rPr lang="fa-IR" sz="3200" dirty="0">
                <a:solidFill>
                  <a:srgbClr val="7030A0"/>
                </a:solidFill>
                <a:latin typeface="IranNastaliq" pitchFamily="18" charset="0"/>
                <a:cs typeface="IranNastaliq" pitchFamily="18" charset="0"/>
              </a:rPr>
              <a:t>4- افزایش اطمینان و گسترش سرمایه گذاری </a:t>
            </a:r>
          </a:p>
        </p:txBody>
      </p:sp>
      <p:pic>
        <p:nvPicPr>
          <p:cNvPr id="11" name="Picture 2" descr="E:\تصاویر\5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668620" y="5149387"/>
            <a:ext cx="2351900" cy="1475206"/>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7425664" y="404664"/>
            <a:ext cx="1562472" cy="914400"/>
          </a:xfrm>
          <a:prstGeom prst="round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1">
            <a:schemeClr val="accent6"/>
          </a:lnRef>
          <a:fillRef idx="2">
            <a:schemeClr val="accent6"/>
          </a:fillRef>
          <a:effectRef idx="1">
            <a:schemeClr val="accent6"/>
          </a:effectRef>
          <a:fontRef idx="minor">
            <a:schemeClr val="dk1"/>
          </a:fontRef>
        </p:style>
        <p:txBody>
          <a:bodyPr rtlCol="1" anchor="ctr"/>
          <a:lstStyle/>
          <a:p>
            <a:pPr algn="ctr"/>
            <a:r>
              <a:rPr lang="fa-IR" sz="3600" dirty="0" smtClean="0">
                <a:solidFill>
                  <a:srgbClr val="FF0000"/>
                </a:solidFill>
                <a:latin typeface="IranNastaliq" pitchFamily="18" charset="0"/>
                <a:cs typeface="IranNastaliq" pitchFamily="18" charset="0"/>
              </a:rPr>
              <a:t>بیمه اموال</a:t>
            </a:r>
            <a:endParaRPr lang="fa-IR" sz="3600" dirty="0">
              <a:solidFill>
                <a:srgbClr val="FF0000"/>
              </a:solidFill>
              <a:latin typeface="IranNastaliq" pitchFamily="18" charset="0"/>
              <a:cs typeface="IranNastaliq" pitchFamily="18" charset="0"/>
            </a:endParaRPr>
          </a:p>
        </p:txBody>
      </p:sp>
    </p:spTree>
    <p:extLst>
      <p:ext uri="{BB962C8B-B14F-4D97-AF65-F5344CB8AC3E}">
        <p14:creationId xmlns:p14="http://schemas.microsoft.com/office/powerpoint/2010/main" val="304435896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par>
                                <p:cTn id="8" presetID="6" presetClass="entr" presetSubtype="16"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circle(in)">
                                      <p:cBhvr>
                                        <p:cTn id="10" dur="2000"/>
                                        <p:tgtEl>
                                          <p:spTgt spid="11"/>
                                        </p:tgtEl>
                                      </p:cBhvr>
                                    </p:animEffect>
                                  </p:childTnLst>
                                </p:cTn>
                              </p:par>
                              <p:par>
                                <p:cTn id="11" presetID="6" presetClass="entr" presetSubtype="16" fill="hold" grpId="0" nodeType="withEffect" nodePh="1">
                                  <p:stCondLst>
                                    <p:cond delay="0"/>
                                  </p:stCondLst>
                                  <p:endCondLst>
                                    <p:cond evt="begin" delay="0">
                                      <p:tn val="11"/>
                                    </p:cond>
                                  </p:endCondLst>
                                  <p:childTnLst>
                                    <p:set>
                                      <p:cBhvr>
                                        <p:cTn id="12" dur="1" fill="hold">
                                          <p:stCondLst>
                                            <p:cond delay="0"/>
                                          </p:stCondLst>
                                        </p:cTn>
                                        <p:tgtEl>
                                          <p:spTgt spid="2"/>
                                        </p:tgtEl>
                                        <p:attrNameLst>
                                          <p:attrName>style.visibility</p:attrName>
                                        </p:attrNameLst>
                                      </p:cBhvr>
                                      <p:to>
                                        <p:strVal val="visible"/>
                                      </p:to>
                                    </p:set>
                                    <p:animEffect transition="in" filter="circle(in)">
                                      <p:cBhvr>
                                        <p:cTn id="13" dur="2000"/>
                                        <p:tgtEl>
                                          <p:spTgt spid="2"/>
                                        </p:tgtEl>
                                      </p:cBhvr>
                                    </p:animEffect>
                                  </p:childTnLst>
                                </p:cTn>
                              </p:par>
                              <p:par>
                                <p:cTn id="14" presetID="6" presetClass="entr" presetSubtype="16" fill="hold" grpId="0" nodeType="withEffect" nodePh="1">
                                  <p:stCondLst>
                                    <p:cond delay="0"/>
                                  </p:stCondLst>
                                  <p:endCondLst>
                                    <p:cond evt="begin" delay="0">
                                      <p:tn val="14"/>
                                    </p:cond>
                                  </p:end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circle(in)">
                                      <p:cBhvr>
                                        <p:cTn id="16" dur="2000"/>
                                        <p:tgtEl>
                                          <p:spTgt spid="3">
                                            <p:txEl>
                                              <p:pRg st="0" end="0"/>
                                            </p:txEl>
                                          </p:spTgt>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circle(in)">
                                      <p:cBhvr>
                                        <p:cTn id="1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10" grpId="0" animBg="1"/>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sp>
        <p:nvSpPr>
          <p:cNvPr id="4" name="Rectangle 3"/>
          <p:cNvSpPr/>
          <p:nvPr/>
        </p:nvSpPr>
        <p:spPr>
          <a:xfrm>
            <a:off x="199526" y="263664"/>
            <a:ext cx="8784976" cy="6371750"/>
          </a:xfrm>
          <a:prstGeom prst="rect">
            <a:avLst/>
          </a:prstGeom>
        </p:spPr>
        <p:style>
          <a:lnRef idx="1">
            <a:schemeClr val="accent6"/>
          </a:lnRef>
          <a:fillRef idx="2">
            <a:schemeClr val="accent6"/>
          </a:fillRef>
          <a:effectRef idx="1">
            <a:schemeClr val="accent6"/>
          </a:effectRef>
          <a:fontRef idx="minor">
            <a:schemeClr val="dk1"/>
          </a:fontRef>
        </p:style>
        <p:txBody>
          <a:bodyPr rtlCol="1" anchor="ctr"/>
          <a:lstStyle/>
          <a:p>
            <a:r>
              <a:rPr lang="fa-IR" sz="3200" dirty="0">
                <a:solidFill>
                  <a:srgbClr val="7030A0"/>
                </a:solidFill>
                <a:latin typeface="IranNastaliq" pitchFamily="18" charset="0"/>
                <a:cs typeface="IranNastaliq" pitchFamily="18" charset="0"/>
              </a:rPr>
              <a:t>بطور كلی بیمه اتومبیل جبران كننده خسارتهای ناشی از حوادث رانندگی وارد </a:t>
            </a:r>
            <a:r>
              <a:rPr lang="fa-IR" sz="3200" dirty="0" smtClean="0">
                <a:solidFill>
                  <a:srgbClr val="7030A0"/>
                </a:solidFill>
                <a:latin typeface="IranNastaliq" pitchFamily="18" charset="0"/>
                <a:cs typeface="IranNastaliq" pitchFamily="18" charset="0"/>
              </a:rPr>
              <a:t>ه به </a:t>
            </a:r>
            <a:r>
              <a:rPr lang="fa-IR" sz="3200" dirty="0">
                <a:solidFill>
                  <a:srgbClr val="7030A0"/>
                </a:solidFill>
                <a:latin typeface="IranNastaliq" pitchFamily="18" charset="0"/>
                <a:cs typeface="IranNastaliq" pitchFamily="18" charset="0"/>
              </a:rPr>
              <a:t>اتومبیل و نیز سرنشینان آن و اشخاص ثالث می باشد . بنابراین بیمه های اتومبیل را می توان به سه گروه تقسیم كرد: </a:t>
            </a:r>
            <a:endParaRPr lang="fa-IR" sz="3200" dirty="0" smtClean="0">
              <a:solidFill>
                <a:srgbClr val="7030A0"/>
              </a:solidFill>
              <a:latin typeface="IranNastaliq" pitchFamily="18" charset="0"/>
              <a:cs typeface="IranNastaliq" pitchFamily="18" charset="0"/>
            </a:endParaRPr>
          </a:p>
          <a:p>
            <a:endParaRPr lang="fa-IR" sz="3200" dirty="0">
              <a:solidFill>
                <a:srgbClr val="7030A0"/>
              </a:solidFill>
              <a:effectLst/>
              <a:latin typeface="IranNastaliq" pitchFamily="18" charset="0"/>
              <a:cs typeface="IranNastaliq" pitchFamily="18" charset="0"/>
            </a:endParaRPr>
          </a:p>
          <a:p>
            <a:endParaRPr lang="fa-IR" sz="3200" dirty="0" smtClean="0">
              <a:solidFill>
                <a:srgbClr val="7030A0"/>
              </a:solidFill>
              <a:latin typeface="IranNastaliq" pitchFamily="18" charset="0"/>
              <a:cs typeface="IranNastaliq" pitchFamily="18" charset="0"/>
            </a:endParaRPr>
          </a:p>
          <a:p>
            <a:r>
              <a:rPr lang="fa-IR" sz="3200" b="1" dirty="0">
                <a:solidFill>
                  <a:srgbClr val="7030A0"/>
                </a:solidFill>
                <a:latin typeface="IranNastaliq" pitchFamily="18" charset="0"/>
                <a:cs typeface="IranNastaliq" pitchFamily="18" charset="0"/>
              </a:rPr>
              <a:t>بیمه نامه شخص ثالث</a:t>
            </a:r>
            <a:r>
              <a:rPr lang="fa-IR" sz="3200" dirty="0">
                <a:solidFill>
                  <a:srgbClr val="7030A0"/>
                </a:solidFill>
                <a:latin typeface="IranNastaliq" pitchFamily="18" charset="0"/>
                <a:cs typeface="IranNastaliq" pitchFamily="18" charset="0"/>
              </a:rPr>
              <a:t> : جبران خسارت وارده به اشخاص ثالث شامل خسارتهای مالی و خسارتهای جانی</a:t>
            </a:r>
          </a:p>
          <a:p>
            <a:r>
              <a:rPr lang="fa-IR" sz="3200" b="1" dirty="0">
                <a:solidFill>
                  <a:srgbClr val="7030A0"/>
                </a:solidFill>
                <a:latin typeface="IranNastaliq" pitchFamily="18" charset="0"/>
                <a:cs typeface="IranNastaliq" pitchFamily="18" charset="0"/>
              </a:rPr>
              <a:t>بیمه حوادث سرنشین</a:t>
            </a:r>
            <a:r>
              <a:rPr lang="fa-IR" sz="3200" dirty="0">
                <a:solidFill>
                  <a:srgbClr val="7030A0"/>
                </a:solidFill>
                <a:latin typeface="IranNastaliq" pitchFamily="18" charset="0"/>
                <a:cs typeface="IranNastaliq" pitchFamily="18" charset="0"/>
              </a:rPr>
              <a:t> : جبران خسارت وارده به سرنشینان اتومبیل مورد بیمه</a:t>
            </a:r>
          </a:p>
          <a:p>
            <a:r>
              <a:rPr lang="fa-IR" sz="3200" b="1" dirty="0">
                <a:solidFill>
                  <a:srgbClr val="7030A0"/>
                </a:solidFill>
                <a:latin typeface="IranNastaliq" pitchFamily="18" charset="0"/>
                <a:cs typeface="IranNastaliq" pitchFamily="18" charset="0"/>
              </a:rPr>
              <a:t>بیمه نامه بدنه اتومبیل</a:t>
            </a:r>
            <a:r>
              <a:rPr lang="fa-IR" sz="3200" dirty="0">
                <a:solidFill>
                  <a:srgbClr val="7030A0"/>
                </a:solidFill>
                <a:latin typeface="IranNastaliq" pitchFamily="18" charset="0"/>
                <a:cs typeface="IranNastaliq" pitchFamily="18" charset="0"/>
              </a:rPr>
              <a:t> : جبران خسارات وارد به اتومبیل شما در تصادفات، سرقت، آتشسوزی و ... </a:t>
            </a:r>
          </a:p>
          <a:p>
            <a:endParaRPr lang="fa-IR" sz="3200" dirty="0">
              <a:solidFill>
                <a:srgbClr val="7030A0"/>
              </a:solidFill>
              <a:effectLst/>
              <a:latin typeface="IranNastaliq" pitchFamily="18" charset="0"/>
              <a:cs typeface="IranNastaliq" pitchFamily="18" charset="0"/>
            </a:endParaRPr>
          </a:p>
        </p:txBody>
      </p:sp>
      <p:pic>
        <p:nvPicPr>
          <p:cNvPr id="6" name="Picture 2" descr="E:\تصاویر\5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595692" y="5154136"/>
            <a:ext cx="2351900" cy="147520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209491" y="404664"/>
            <a:ext cx="1737778" cy="914400"/>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1">
            <a:schemeClr val="accent6"/>
          </a:lnRef>
          <a:fillRef idx="2">
            <a:schemeClr val="accent6"/>
          </a:fillRef>
          <a:effectRef idx="1">
            <a:schemeClr val="accent6"/>
          </a:effectRef>
          <a:fontRef idx="minor">
            <a:schemeClr val="dk1"/>
          </a:fontRef>
        </p:style>
        <p:txBody>
          <a:bodyPr rtlCol="1" anchor="ctr"/>
          <a:lstStyle/>
          <a:p>
            <a:pPr algn="ctr"/>
            <a:r>
              <a:rPr lang="fa-IR" dirty="0" smtClean="0">
                <a:solidFill>
                  <a:srgbClr val="FF0000"/>
                </a:solidFill>
              </a:rPr>
              <a:t>بیمه اتومبیل </a:t>
            </a:r>
            <a:endParaRPr lang="fa-IR" dirty="0">
              <a:solidFill>
                <a:srgbClr val="FF0000"/>
              </a:solidFill>
            </a:endParaRPr>
          </a:p>
        </p:txBody>
      </p:sp>
    </p:spTree>
    <p:extLst>
      <p:ext uri="{BB962C8B-B14F-4D97-AF65-F5344CB8AC3E}">
        <p14:creationId xmlns:p14="http://schemas.microsoft.com/office/powerpoint/2010/main" val="208696947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par>
                                <p:cTn id="11" presetID="6" presetClass="entr" presetSubtype="16" fill="hold" grpId="0" nodeType="withEffect" nodePh="1">
                                  <p:stCondLst>
                                    <p:cond delay="0"/>
                                  </p:stCondLst>
                                  <p:endCondLst>
                                    <p:cond evt="begin" delay="0">
                                      <p:tn val="11"/>
                                    </p:cond>
                                  </p:endCondLst>
                                  <p:childTnLst>
                                    <p:set>
                                      <p:cBhvr>
                                        <p:cTn id="12" dur="1" fill="hold">
                                          <p:stCondLst>
                                            <p:cond delay="0"/>
                                          </p:stCondLst>
                                        </p:cTn>
                                        <p:tgtEl>
                                          <p:spTgt spid="2"/>
                                        </p:tgtEl>
                                        <p:attrNameLst>
                                          <p:attrName>style.visibility</p:attrName>
                                        </p:attrNameLst>
                                      </p:cBhvr>
                                      <p:to>
                                        <p:strVal val="visible"/>
                                      </p:to>
                                    </p:set>
                                    <p:animEffect transition="in" filter="circle(in)">
                                      <p:cBhvr>
                                        <p:cTn id="13" dur="2000"/>
                                        <p:tgtEl>
                                          <p:spTgt spid="2"/>
                                        </p:tgtEl>
                                      </p:cBhvr>
                                    </p:animEffect>
                                  </p:childTnLst>
                                </p:cTn>
                              </p:par>
                              <p:par>
                                <p:cTn id="14" presetID="6" presetClass="entr" presetSubtype="16" fill="hold" grpId="0" nodeType="withEffect" nodePh="1">
                                  <p:stCondLst>
                                    <p:cond delay="0"/>
                                  </p:stCondLst>
                                  <p:endCondLst>
                                    <p:cond evt="begin" delay="0">
                                      <p:tn val="14"/>
                                    </p:cond>
                                  </p:end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circle(in)">
                                      <p:cBhvr>
                                        <p:cTn id="16" dur="2000"/>
                                        <p:tgtEl>
                                          <p:spTgt spid="3">
                                            <p:txEl>
                                              <p:pRg st="0" end="0"/>
                                            </p:txEl>
                                          </p:spTgt>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circle(in)">
                                      <p:cBhvr>
                                        <p:cTn id="1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txBody>
          <a:bodyPr/>
          <a:lstStyle/>
          <a:p>
            <a:endParaRPr lang="fa-IR" b="1"/>
          </a:p>
        </p:txBody>
      </p:sp>
      <p:sp>
        <p:nvSpPr>
          <p:cNvPr id="5" name="Rectangle 4"/>
          <p:cNvSpPr/>
          <p:nvPr/>
        </p:nvSpPr>
        <p:spPr>
          <a:xfrm>
            <a:off x="-167568" y="-99392"/>
            <a:ext cx="8784976" cy="6371750"/>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1">
            <a:schemeClr val="accent6"/>
          </a:lnRef>
          <a:fillRef idx="2">
            <a:schemeClr val="accent6"/>
          </a:fillRef>
          <a:effectRef idx="1">
            <a:schemeClr val="accent6"/>
          </a:effectRef>
          <a:fontRef idx="minor">
            <a:schemeClr val="dk1"/>
          </a:fontRef>
        </p:style>
        <p:txBody>
          <a:bodyPr rtlCol="1" anchor="ctr"/>
          <a:lstStyle/>
          <a:p>
            <a:pPr algn="ctr"/>
            <a:endParaRPr lang="fa-IR" b="1"/>
          </a:p>
        </p:txBody>
      </p:sp>
      <p:pic>
        <p:nvPicPr>
          <p:cNvPr id="2050" name="Picture 2" descr="E:\تصاویر\5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616263" y="5157192"/>
            <a:ext cx="2351900" cy="1475206"/>
          </a:xfrm>
          <a:prstGeom prst="rect">
            <a:avLst/>
          </a:prstGeom>
          <a:no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a:extLst>
            <a:ext uri="{909E8E84-426E-40DD-AFC4-6F175D3DCCD1}">
              <a14:hiddenFill xmlns:a14="http://schemas.microsoft.com/office/drawing/2010/main">
                <a:solidFill>
                  <a:srgbClr val="FFFFFF"/>
                </a:solidFill>
              </a14:hiddenFill>
            </a:ext>
          </a:extLst>
        </p:spPr>
      </p:pic>
      <p:sp>
        <p:nvSpPr>
          <p:cNvPr id="7" name="Rectangle 6"/>
          <p:cNvSpPr/>
          <p:nvPr/>
        </p:nvSpPr>
        <p:spPr>
          <a:xfrm rot="19039996">
            <a:off x="-58515" y="542934"/>
            <a:ext cx="1919342" cy="638684"/>
          </a:xfrm>
          <a:prstGeom prst="rect">
            <a:avLst/>
          </a:prstGeom>
          <a:ln>
            <a:noFill/>
          </a:ln>
          <a:effectLst>
            <a:glow rad="139700">
              <a:schemeClr val="accent2">
                <a:satMod val="175000"/>
                <a:alpha val="40000"/>
              </a:schemeClr>
            </a:glow>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0">
            <a:schemeClr val="accent3"/>
          </a:lnRef>
          <a:fillRef idx="3">
            <a:schemeClr val="accent3"/>
          </a:fillRef>
          <a:effectRef idx="3">
            <a:schemeClr val="accent3"/>
          </a:effectRef>
          <a:fontRef idx="minor">
            <a:schemeClr val="lt1"/>
          </a:fontRef>
        </p:style>
        <p:txBody>
          <a:bodyPr rtlCol="1" anchor="ctr"/>
          <a:lstStyle/>
          <a:p>
            <a:pPr algn="ctr"/>
            <a:r>
              <a:rPr lang="fa-IR" sz="4800" b="1" dirty="0" smtClean="0">
                <a:solidFill>
                  <a:srgbClr val="FF0000"/>
                </a:solidFill>
                <a:latin typeface="IranNastaliq" pitchFamily="18" charset="0"/>
                <a:cs typeface="IranNastaliq" pitchFamily="18" charset="0"/>
              </a:rPr>
              <a:t>عناوین مورد بحث</a:t>
            </a:r>
            <a:endParaRPr lang="fa-IR" sz="4800" b="1" dirty="0">
              <a:solidFill>
                <a:srgbClr val="FF0000"/>
              </a:solidFill>
              <a:latin typeface="IranNastaliq" pitchFamily="18" charset="0"/>
              <a:cs typeface="IranNastaliq" pitchFamily="18" charset="0"/>
            </a:endParaRPr>
          </a:p>
        </p:txBody>
      </p:sp>
      <p:sp>
        <p:nvSpPr>
          <p:cNvPr id="9" name="Rectangle 8">
            <a:hlinkClick r:id="rId3" action="ppaction://hlinksldjump"/>
          </p:cNvPr>
          <p:cNvSpPr/>
          <p:nvPr/>
        </p:nvSpPr>
        <p:spPr>
          <a:xfrm>
            <a:off x="3779912" y="1116680"/>
            <a:ext cx="4248471" cy="914400"/>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1">
            <a:schemeClr val="accent5"/>
          </a:lnRef>
          <a:fillRef idx="3">
            <a:schemeClr val="accent5"/>
          </a:fillRef>
          <a:effectRef idx="2">
            <a:schemeClr val="accent5"/>
          </a:effectRef>
          <a:fontRef idx="minor">
            <a:schemeClr val="lt1"/>
          </a:fontRef>
        </p:style>
        <p:txBody>
          <a:bodyPr rtlCol="1" anchor="ctr"/>
          <a:lstStyle/>
          <a:p>
            <a:pPr algn="ctr"/>
            <a:r>
              <a:rPr lang="fa-IR" sz="4800" b="1" dirty="0" smtClean="0">
                <a:solidFill>
                  <a:srgbClr val="FF0000"/>
                </a:solidFill>
                <a:latin typeface="IranNastaliq" pitchFamily="18" charset="0"/>
                <a:cs typeface="IranNastaliq" pitchFamily="18" charset="0"/>
              </a:rPr>
              <a:t>تاریخچه ومحل پیدایش</a:t>
            </a:r>
            <a:endParaRPr lang="fa-IR" sz="4800" b="1" dirty="0">
              <a:solidFill>
                <a:srgbClr val="FF0000"/>
              </a:solidFill>
              <a:latin typeface="IranNastaliq" pitchFamily="18" charset="0"/>
              <a:cs typeface="IranNastaliq" pitchFamily="18" charset="0"/>
            </a:endParaRPr>
          </a:p>
        </p:txBody>
      </p:sp>
      <p:sp>
        <p:nvSpPr>
          <p:cNvPr id="12" name="Rectangle 11">
            <a:hlinkClick r:id="rId4" action="ppaction://hlinksldjump"/>
          </p:cNvPr>
          <p:cNvSpPr/>
          <p:nvPr/>
        </p:nvSpPr>
        <p:spPr>
          <a:xfrm>
            <a:off x="3275856" y="2204864"/>
            <a:ext cx="3870862" cy="1109238"/>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1">
            <a:schemeClr val="accent5"/>
          </a:lnRef>
          <a:fillRef idx="3">
            <a:schemeClr val="accent5"/>
          </a:fillRef>
          <a:effectRef idx="2">
            <a:schemeClr val="accent5"/>
          </a:effectRef>
          <a:fontRef idx="minor">
            <a:schemeClr val="lt1"/>
          </a:fontRef>
        </p:style>
        <p:txBody>
          <a:bodyPr rtlCol="1" anchor="ctr"/>
          <a:lstStyle/>
          <a:p>
            <a:pPr algn="ctr"/>
            <a:r>
              <a:rPr lang="fa-IR" sz="4400" b="1" dirty="0" smtClean="0">
                <a:solidFill>
                  <a:srgbClr val="FF0000"/>
                </a:solidFill>
                <a:latin typeface="IranNastaliq" pitchFamily="18" charset="0"/>
                <a:cs typeface="IranNastaliq" pitchFamily="18" charset="0"/>
              </a:rPr>
              <a:t>تعاریف و اصطلاحات بیمه ای</a:t>
            </a:r>
            <a:endParaRPr lang="fa-IR" sz="4400" b="1" dirty="0">
              <a:solidFill>
                <a:srgbClr val="FF0000"/>
              </a:solidFill>
              <a:latin typeface="IranNastaliq" pitchFamily="18" charset="0"/>
              <a:cs typeface="IranNastaliq" pitchFamily="18" charset="0"/>
            </a:endParaRPr>
          </a:p>
        </p:txBody>
      </p:sp>
      <p:sp>
        <p:nvSpPr>
          <p:cNvPr id="13" name="Rectangle 12">
            <a:hlinkClick r:id="rId5" action="ppaction://hlinksldjump"/>
          </p:cNvPr>
          <p:cNvSpPr/>
          <p:nvPr/>
        </p:nvSpPr>
        <p:spPr>
          <a:xfrm>
            <a:off x="2969971" y="3453999"/>
            <a:ext cx="3600400" cy="853421"/>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0">
            <a:schemeClr val="accent5"/>
          </a:lnRef>
          <a:fillRef idx="3">
            <a:schemeClr val="accent5"/>
          </a:fillRef>
          <a:effectRef idx="3">
            <a:schemeClr val="accent5"/>
          </a:effectRef>
          <a:fontRef idx="minor">
            <a:schemeClr val="lt1"/>
          </a:fontRef>
        </p:style>
        <p:txBody>
          <a:bodyPr rtlCol="1" anchor="ctr"/>
          <a:lstStyle/>
          <a:p>
            <a:pPr algn="ctr"/>
            <a:r>
              <a:rPr lang="fa-IR" sz="5400" b="1" dirty="0" smtClean="0">
                <a:solidFill>
                  <a:srgbClr val="FF0000"/>
                </a:solidFill>
                <a:latin typeface="IranNastaliq" pitchFamily="18" charset="0"/>
                <a:cs typeface="IranNastaliq" pitchFamily="18" charset="0"/>
              </a:rPr>
              <a:t>انواع بیمه ها</a:t>
            </a:r>
            <a:endParaRPr lang="fa-IR" sz="5400" b="1" dirty="0">
              <a:solidFill>
                <a:srgbClr val="FF0000"/>
              </a:solidFill>
              <a:latin typeface="IranNastaliq" pitchFamily="18" charset="0"/>
              <a:cs typeface="IranNastaliq" pitchFamily="18" charset="0"/>
            </a:endParaRPr>
          </a:p>
        </p:txBody>
      </p:sp>
      <p:sp>
        <p:nvSpPr>
          <p:cNvPr id="14" name="Rectangle 13">
            <a:hlinkClick r:id="rId6" action="ppaction://hlinksldjump"/>
          </p:cNvPr>
          <p:cNvSpPr/>
          <p:nvPr/>
        </p:nvSpPr>
        <p:spPr>
          <a:xfrm>
            <a:off x="2289866" y="4582633"/>
            <a:ext cx="3614281" cy="953626"/>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1">
            <a:schemeClr val="accent5"/>
          </a:lnRef>
          <a:fillRef idx="3">
            <a:schemeClr val="accent5"/>
          </a:fillRef>
          <a:effectRef idx="2">
            <a:schemeClr val="accent5"/>
          </a:effectRef>
          <a:fontRef idx="minor">
            <a:schemeClr val="lt1"/>
          </a:fontRef>
        </p:style>
        <p:txBody>
          <a:bodyPr rtlCol="1" anchor="ctr"/>
          <a:lstStyle/>
          <a:p>
            <a:pPr algn="ctr"/>
            <a:r>
              <a:rPr lang="fa-IR" sz="4000" b="1" dirty="0" smtClean="0">
                <a:solidFill>
                  <a:srgbClr val="FF0000"/>
                </a:solidFill>
                <a:latin typeface="IranNastaliq" pitchFamily="18" charset="0"/>
                <a:cs typeface="IranNastaliq" pitchFamily="18" charset="0"/>
              </a:rPr>
              <a:t>حسابداری درآمدها وهزینه های بیمه ای</a:t>
            </a:r>
            <a:endParaRPr lang="fa-IR" sz="4000" b="1" dirty="0">
              <a:solidFill>
                <a:srgbClr val="FF0000"/>
              </a:solidFill>
              <a:latin typeface="IranNastaliq" pitchFamily="18" charset="0"/>
              <a:cs typeface="IranNastaliq" pitchFamily="18" charset="0"/>
            </a:endParaRPr>
          </a:p>
        </p:txBody>
      </p:sp>
    </p:spTree>
    <p:extLst>
      <p:ext uri="{BB962C8B-B14F-4D97-AF65-F5344CB8AC3E}">
        <p14:creationId xmlns:p14="http://schemas.microsoft.com/office/powerpoint/2010/main" val="24843467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grpId="0" nodeType="withEffect" nodePh="1">
                                  <p:stCondLst>
                                    <p:cond delay="0"/>
                                  </p:stCondLst>
                                  <p:endCondLst>
                                    <p:cond evt="begin" delay="0">
                                      <p:tn val="8"/>
                                    </p:cond>
                                  </p:end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2000"/>
                                        <p:tgtEl>
                                          <p:spTgt spid="2"/>
                                        </p:tgtEl>
                                      </p:cBhvr>
                                    </p:animEffect>
                                  </p:childTnLst>
                                </p:cTn>
                              </p:par>
                              <p:par>
                                <p:cTn id="11" presetID="6" presetClass="entr" presetSubtype="16" fill="hold" nodeType="withEffect">
                                  <p:stCondLst>
                                    <p:cond delay="0"/>
                                  </p:stCondLst>
                                  <p:childTnLst>
                                    <p:set>
                                      <p:cBhvr>
                                        <p:cTn id="12" dur="1" fill="hold">
                                          <p:stCondLst>
                                            <p:cond delay="0"/>
                                          </p:stCondLst>
                                        </p:cTn>
                                        <p:tgtEl>
                                          <p:spTgt spid="2050"/>
                                        </p:tgtEl>
                                        <p:attrNameLst>
                                          <p:attrName>style.visibility</p:attrName>
                                        </p:attrNameLst>
                                      </p:cBhvr>
                                      <p:to>
                                        <p:strVal val="visible"/>
                                      </p:to>
                                    </p:set>
                                    <p:animEffect transition="in" filter="circle(in)">
                                      <p:cBhvr>
                                        <p:cTn id="13" dur="2000"/>
                                        <p:tgtEl>
                                          <p:spTgt spid="2050"/>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circle(in)">
                                      <p:cBhvr>
                                        <p:cTn id="16" dur="2000"/>
                                        <p:tgtEl>
                                          <p:spTgt spid="7"/>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circle(in)">
                                      <p:cBhvr>
                                        <p:cTn id="19" dur="2000"/>
                                        <p:tgtEl>
                                          <p:spTgt spid="9"/>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circle(in)">
                                      <p:cBhvr>
                                        <p:cTn id="22" dur="2000"/>
                                        <p:tgtEl>
                                          <p:spTgt spid="12"/>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circle(in)">
                                      <p:cBhvr>
                                        <p:cTn id="25" dur="2000"/>
                                        <p:tgtEl>
                                          <p:spTgt spid="13"/>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circle(in)">
                                      <p:cBhvr>
                                        <p:cTn id="28"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7" grpId="0" animBg="1"/>
      <p:bldP spid="9" grpId="0" animBg="1"/>
      <p:bldP spid="12" grpId="0" animBg="1"/>
      <p:bldP spid="13" grpId="0" animBg="1"/>
      <p:bldP spid="14" grpId="0" animBg="1"/>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smtClean="0"/>
              <a:t>بیمه حمل ونقل به سه دسته کلی تقسیم می شودند</a:t>
            </a:r>
            <a:endParaRPr lang="fa-IR" dirty="0"/>
          </a:p>
        </p:txBody>
      </p:sp>
      <p:sp>
        <p:nvSpPr>
          <p:cNvPr id="3" name="Content Placeholder 2"/>
          <p:cNvSpPr>
            <a:spLocks noGrp="1"/>
          </p:cNvSpPr>
          <p:nvPr>
            <p:ph idx="1"/>
          </p:nvPr>
        </p:nvSpPr>
        <p:spPr/>
        <p:txBody>
          <a:bodyPr/>
          <a:lstStyle/>
          <a:p>
            <a:endParaRPr lang="fa-IR" dirty="0"/>
          </a:p>
        </p:txBody>
      </p:sp>
      <p:sp>
        <p:nvSpPr>
          <p:cNvPr id="4" name="Rectangle 3"/>
          <p:cNvSpPr/>
          <p:nvPr/>
        </p:nvSpPr>
        <p:spPr>
          <a:xfrm>
            <a:off x="188301" y="260648"/>
            <a:ext cx="8784976" cy="6371750"/>
          </a:xfrm>
          <a:prstGeom prst="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fa-IR" sz="4000" dirty="0" smtClean="0">
                <a:solidFill>
                  <a:srgbClr val="00B050"/>
                </a:solidFill>
                <a:latin typeface="IranNastaliq" pitchFamily="18" charset="0"/>
                <a:cs typeface="IranNastaliq" pitchFamily="18" charset="0"/>
              </a:rPr>
              <a:t>بیمه حمل ونقل به سه دسته کلی زیر تقسیم می گردد:</a:t>
            </a:r>
          </a:p>
          <a:p>
            <a:pPr marL="342900" indent="-342900" algn="ctr">
              <a:buFont typeface="+mj-lt"/>
              <a:buAutoNum type="arabicPeriod"/>
            </a:pPr>
            <a:r>
              <a:rPr lang="fa-IR" sz="4000" dirty="0" smtClean="0">
                <a:solidFill>
                  <a:srgbClr val="7030A0"/>
                </a:solidFill>
                <a:latin typeface="IranNastaliq" pitchFamily="18" charset="0"/>
                <a:cs typeface="IranNastaliq" pitchFamily="18" charset="0"/>
              </a:rPr>
              <a:t>بیمه حمل ونقل هوایی </a:t>
            </a:r>
          </a:p>
          <a:p>
            <a:pPr marL="342900" indent="-342900" algn="ctr">
              <a:buFont typeface="+mj-lt"/>
              <a:buAutoNum type="arabicPeriod"/>
            </a:pPr>
            <a:r>
              <a:rPr lang="fa-IR" sz="4000" dirty="0" smtClean="0">
                <a:solidFill>
                  <a:srgbClr val="7030A0"/>
                </a:solidFill>
                <a:latin typeface="IranNastaliq" pitchFamily="18" charset="0"/>
                <a:cs typeface="IranNastaliq" pitchFamily="18" charset="0"/>
              </a:rPr>
              <a:t>بیمه حمل ونقل زمینی </a:t>
            </a:r>
          </a:p>
          <a:p>
            <a:pPr marL="342900" indent="-342900" algn="ctr">
              <a:buFont typeface="+mj-lt"/>
              <a:buAutoNum type="arabicPeriod"/>
            </a:pPr>
            <a:r>
              <a:rPr lang="fa-IR" sz="4000" dirty="0" smtClean="0">
                <a:solidFill>
                  <a:srgbClr val="7030A0"/>
                </a:solidFill>
                <a:latin typeface="IranNastaliq" pitchFamily="18" charset="0"/>
                <a:cs typeface="IranNastaliq" pitchFamily="18" charset="0"/>
              </a:rPr>
              <a:t>بیمه حمل ونقل دریایی</a:t>
            </a:r>
            <a:endParaRPr lang="fa-IR" sz="4000" dirty="0">
              <a:solidFill>
                <a:srgbClr val="7030A0"/>
              </a:solidFill>
              <a:latin typeface="IranNastaliq" pitchFamily="18" charset="0"/>
              <a:cs typeface="IranNastaliq" pitchFamily="18" charset="0"/>
            </a:endParaRPr>
          </a:p>
          <a:p>
            <a:pPr algn="ctr"/>
            <a:r>
              <a:rPr lang="fa-IR" sz="4000" dirty="0" smtClean="0">
                <a:solidFill>
                  <a:srgbClr val="00B050"/>
                </a:solidFill>
                <a:latin typeface="IranNastaliq" pitchFamily="18" charset="0"/>
                <a:cs typeface="IranNastaliq" pitchFamily="18" charset="0"/>
              </a:rPr>
              <a:t>برخی از بیمه نامه های دریایی:</a:t>
            </a:r>
          </a:p>
          <a:p>
            <a:pPr marL="742950" indent="-742950" algn="ctr">
              <a:buFont typeface="+mj-lt"/>
              <a:buAutoNum type="arabicPeriod"/>
            </a:pPr>
            <a:r>
              <a:rPr lang="fa-IR" sz="4000" dirty="0" smtClean="0">
                <a:solidFill>
                  <a:srgbClr val="7030A0"/>
                </a:solidFill>
                <a:latin typeface="IranNastaliq" pitchFamily="18" charset="0"/>
                <a:cs typeface="IranNastaliq" pitchFamily="18" charset="0"/>
              </a:rPr>
              <a:t>بیمه نامه  از بین رفتن تمامی کالاها</a:t>
            </a:r>
          </a:p>
          <a:p>
            <a:pPr marL="742950" indent="-742950" algn="ctr">
              <a:buFont typeface="+mj-lt"/>
              <a:buAutoNum type="arabicPeriod"/>
            </a:pPr>
            <a:r>
              <a:rPr lang="fa-IR" sz="4000" dirty="0" smtClean="0">
                <a:solidFill>
                  <a:srgbClr val="7030A0"/>
                </a:solidFill>
                <a:latin typeface="IranNastaliq" pitchFamily="18" charset="0"/>
                <a:cs typeface="IranNastaliq" pitchFamily="18" charset="0"/>
              </a:rPr>
              <a:t>بیمه نامه با </a:t>
            </a:r>
            <a:r>
              <a:rPr lang="fa-IR" sz="4000" dirty="0">
                <a:solidFill>
                  <a:srgbClr val="7030A0"/>
                </a:solidFill>
                <a:latin typeface="IranNastaliq" pitchFamily="18" charset="0"/>
                <a:cs typeface="IranNastaliq" pitchFamily="18" charset="0"/>
              </a:rPr>
              <a:t>ش</a:t>
            </a:r>
            <a:r>
              <a:rPr lang="fa-IR" sz="4000" dirty="0" smtClean="0">
                <a:solidFill>
                  <a:srgbClr val="7030A0"/>
                </a:solidFill>
                <a:latin typeface="IranNastaliq" pitchFamily="18" charset="0"/>
                <a:cs typeface="IranNastaliq" pitchFamily="18" charset="0"/>
              </a:rPr>
              <a:t>رایط </a:t>
            </a:r>
            <a:r>
              <a:rPr lang="en-US" sz="4000" dirty="0" err="1" smtClean="0">
                <a:solidFill>
                  <a:srgbClr val="7030A0"/>
                </a:solidFill>
                <a:latin typeface="IranNastaliq" pitchFamily="18" charset="0"/>
                <a:cs typeface="+mj-cs"/>
              </a:rPr>
              <a:t>w.a</a:t>
            </a:r>
            <a:endParaRPr lang="fa-IR" sz="4000" dirty="0" smtClean="0">
              <a:solidFill>
                <a:srgbClr val="7030A0"/>
              </a:solidFill>
              <a:latin typeface="IranNastaliq" pitchFamily="18" charset="0"/>
              <a:cs typeface="+mj-cs"/>
            </a:endParaRPr>
          </a:p>
          <a:p>
            <a:pPr marL="342900" indent="-342900" algn="ctr">
              <a:buFont typeface="+mj-lt"/>
              <a:buAutoNum type="arabicPeriod"/>
            </a:pPr>
            <a:endParaRPr lang="fa-IR" sz="4000" dirty="0">
              <a:solidFill>
                <a:srgbClr val="7030A0"/>
              </a:solidFill>
              <a:latin typeface="IranNastaliq" pitchFamily="18" charset="0"/>
              <a:cs typeface="IranNastaliq" pitchFamily="18" charset="0"/>
            </a:endParaRPr>
          </a:p>
          <a:p>
            <a:pPr marL="342900" indent="-342900" algn="ctr">
              <a:buFont typeface="+mj-lt"/>
              <a:buAutoNum type="arabicPeriod"/>
            </a:pPr>
            <a:r>
              <a:rPr lang="fa-IR" sz="4000" dirty="0" smtClean="0">
                <a:solidFill>
                  <a:srgbClr val="7030A0"/>
                </a:solidFill>
                <a:latin typeface="IranNastaliq" pitchFamily="18" charset="0"/>
                <a:cs typeface="IranNastaliq" pitchFamily="18" charset="0"/>
              </a:rPr>
              <a:t>بیمه نامه با شرایط </a:t>
            </a:r>
            <a:r>
              <a:rPr lang="en-US" sz="4000" dirty="0" err="1" smtClean="0">
                <a:solidFill>
                  <a:srgbClr val="7030A0"/>
                </a:solidFill>
                <a:latin typeface="IranNastaliq" pitchFamily="18" charset="0"/>
                <a:cs typeface="+mj-cs"/>
              </a:rPr>
              <a:t>f.p.a</a:t>
            </a:r>
            <a:endParaRPr lang="fa-IR" sz="4000" dirty="0" smtClean="0">
              <a:solidFill>
                <a:srgbClr val="7030A0"/>
              </a:solidFill>
              <a:latin typeface="IranNastaliq" pitchFamily="18" charset="0"/>
              <a:cs typeface="+mj-cs"/>
            </a:endParaRPr>
          </a:p>
          <a:p>
            <a:pPr marL="342900" indent="-342900" algn="ctr">
              <a:buFont typeface="+mj-lt"/>
              <a:buAutoNum type="arabicPeriod"/>
            </a:pPr>
            <a:endParaRPr lang="fa-IR" sz="4000" dirty="0">
              <a:solidFill>
                <a:srgbClr val="7030A0"/>
              </a:solidFill>
              <a:latin typeface="IranNastaliq" pitchFamily="18" charset="0"/>
              <a:cs typeface="IranNastaliq" pitchFamily="18" charset="0"/>
            </a:endParaRPr>
          </a:p>
        </p:txBody>
      </p:sp>
      <p:pic>
        <p:nvPicPr>
          <p:cNvPr id="5" name="Picture 2" descr="E:\تصاویر\5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616263" y="5157192"/>
            <a:ext cx="2351900" cy="147520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7507507" y="277908"/>
            <a:ext cx="1346448" cy="914400"/>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1">
            <a:schemeClr val="accent6"/>
          </a:lnRef>
          <a:fillRef idx="2">
            <a:schemeClr val="accent6"/>
          </a:fillRef>
          <a:effectRef idx="1">
            <a:schemeClr val="accent6"/>
          </a:effectRef>
          <a:fontRef idx="minor">
            <a:schemeClr val="dk1"/>
          </a:fontRef>
        </p:style>
        <p:txBody>
          <a:bodyPr rtlCol="1" anchor="ctr"/>
          <a:lstStyle/>
          <a:p>
            <a:pPr algn="ctr"/>
            <a:r>
              <a:rPr lang="fa-IR" dirty="0" smtClean="0">
                <a:solidFill>
                  <a:srgbClr val="FF0000"/>
                </a:solidFill>
              </a:rPr>
              <a:t>بیمه حمل ونقل </a:t>
            </a:r>
            <a:endParaRPr lang="fa-IR" dirty="0">
              <a:solidFill>
                <a:srgbClr val="FF0000"/>
              </a:solidFill>
            </a:endParaRPr>
          </a:p>
        </p:txBody>
      </p:sp>
    </p:spTree>
    <p:extLst>
      <p:ext uri="{BB962C8B-B14F-4D97-AF65-F5344CB8AC3E}">
        <p14:creationId xmlns:p14="http://schemas.microsoft.com/office/powerpoint/2010/main" val="231997474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ircle(in)">
                                      <p:cBhvr>
                                        <p:cTn id="13" dur="2000"/>
                                        <p:tgtEl>
                                          <p:spTgt spid="2"/>
                                        </p:tgtEl>
                                      </p:cBhvr>
                                    </p:animEffect>
                                  </p:childTnLst>
                                </p:cTn>
                              </p:par>
                              <p:par>
                                <p:cTn id="14" presetID="6" presetClass="entr" presetSubtype="16" fill="hold" grpId="0" nodeType="withEffect" nodePh="1">
                                  <p:stCondLst>
                                    <p:cond delay="0"/>
                                  </p:stCondLst>
                                  <p:endCondLst>
                                    <p:cond evt="begin" delay="0">
                                      <p:tn val="14"/>
                                    </p:cond>
                                  </p:end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circle(in)">
                                      <p:cBhvr>
                                        <p:cTn id="16" dur="2000"/>
                                        <p:tgtEl>
                                          <p:spTgt spid="3">
                                            <p:txEl>
                                              <p:pRg st="0" end="0"/>
                                            </p:txEl>
                                          </p:spTgt>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ircle(in)">
                                      <p:cBhvr>
                                        <p:cTn id="1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animBg="1"/>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6138" y="261537"/>
            <a:ext cx="8229600" cy="1143000"/>
          </a:xfrm>
        </p:spPr>
        <p:txBody>
          <a:bodyPr/>
          <a:lstStyle/>
          <a:p>
            <a:endParaRPr lang="fa-IR"/>
          </a:p>
        </p:txBody>
      </p:sp>
      <p:sp>
        <p:nvSpPr>
          <p:cNvPr id="3" name="Content Placeholder 2"/>
          <p:cNvSpPr>
            <a:spLocks noGrp="1"/>
          </p:cNvSpPr>
          <p:nvPr>
            <p:ph idx="1"/>
          </p:nvPr>
        </p:nvSpPr>
        <p:spPr>
          <a:xfrm>
            <a:off x="456138" y="1587099"/>
            <a:ext cx="8229600" cy="4525963"/>
          </a:xfrm>
        </p:spPr>
        <p:txBody>
          <a:bodyPr/>
          <a:lstStyle/>
          <a:p>
            <a:endParaRPr lang="fa-IR"/>
          </a:p>
        </p:txBody>
      </p:sp>
      <p:sp>
        <p:nvSpPr>
          <p:cNvPr id="4" name="Rectangle 3"/>
          <p:cNvSpPr/>
          <p:nvPr/>
        </p:nvSpPr>
        <p:spPr>
          <a:xfrm>
            <a:off x="182125" y="247547"/>
            <a:ext cx="8784976" cy="6371750"/>
          </a:xfrm>
          <a:prstGeom prst="rect">
            <a:avLst/>
          </a:prstGeom>
        </p:spPr>
        <p:style>
          <a:lnRef idx="1">
            <a:schemeClr val="accent6"/>
          </a:lnRef>
          <a:fillRef idx="2">
            <a:schemeClr val="accent6"/>
          </a:fillRef>
          <a:effectRef idx="1">
            <a:schemeClr val="accent6"/>
          </a:effectRef>
          <a:fontRef idx="minor">
            <a:schemeClr val="dk1"/>
          </a:fontRef>
        </p:style>
        <p:txBody>
          <a:bodyPr rtlCol="1" anchor="ctr"/>
          <a:lstStyle/>
          <a:p>
            <a:r>
              <a:rPr lang="fa-IR" sz="4400" dirty="0">
                <a:solidFill>
                  <a:srgbClr val="7030A0"/>
                </a:solidFill>
                <a:latin typeface="IranNastaliq" pitchFamily="18" charset="0"/>
                <a:cs typeface="IranNastaliq" pitchFamily="18" charset="0"/>
              </a:rPr>
              <a:t>بیمه هاى مهندسى از انواع بیمه هاى اشیاء است كه هدف اصلى آن ارائه تأمینى جامع و كافى براى موارد بیمه شده خصوصاً پروژه هاى در دست احداث مى باشد</a:t>
            </a:r>
            <a:r>
              <a:rPr lang="fa-IR" sz="4400" dirty="0" smtClean="0">
                <a:solidFill>
                  <a:srgbClr val="7030A0"/>
                </a:solidFill>
                <a:latin typeface="IranNastaliq" pitchFamily="18" charset="0"/>
                <a:cs typeface="IranNastaliq" pitchFamily="18" charset="0"/>
              </a:rPr>
              <a:t>.</a:t>
            </a:r>
          </a:p>
          <a:p>
            <a:endParaRPr lang="fa-IR" sz="4400" dirty="0">
              <a:solidFill>
                <a:srgbClr val="7030A0"/>
              </a:solidFill>
              <a:latin typeface="IranNastaliq" pitchFamily="18" charset="0"/>
              <a:cs typeface="IranNastaliq" pitchFamily="18" charset="0"/>
            </a:endParaRPr>
          </a:p>
          <a:p>
            <a:r>
              <a:rPr lang="fa-IR" sz="4400" dirty="0">
                <a:solidFill>
                  <a:srgbClr val="7030A0"/>
                </a:solidFill>
                <a:latin typeface="IranNastaliq" pitchFamily="18" charset="0"/>
                <a:cs typeface="IranNastaliq" pitchFamily="18" charset="0"/>
              </a:rPr>
              <a:t>از </a:t>
            </a:r>
            <a:r>
              <a:rPr lang="fa-IR" sz="4400" dirty="0" smtClean="0">
                <a:solidFill>
                  <a:srgbClr val="7030A0"/>
                </a:solidFill>
                <a:latin typeface="IranNastaliq" pitchFamily="18" charset="0"/>
                <a:cs typeface="IranNastaliq" pitchFamily="18" charset="0"/>
              </a:rPr>
              <a:t>انواع </a:t>
            </a:r>
            <a:r>
              <a:rPr lang="fa-IR" sz="4400" dirty="0">
                <a:solidFill>
                  <a:srgbClr val="7030A0"/>
                </a:solidFill>
                <a:latin typeface="IranNastaliq" pitchFamily="18" charset="0"/>
                <a:cs typeface="IranNastaliq" pitchFamily="18" charset="0"/>
              </a:rPr>
              <a:t>بسیار متـداول بیمه هاى مهندسى خصوصاً در </a:t>
            </a:r>
            <a:r>
              <a:rPr lang="fa-IR" sz="4400" dirty="0" smtClean="0">
                <a:solidFill>
                  <a:srgbClr val="7030A0"/>
                </a:solidFill>
                <a:latin typeface="IranNastaliq" pitchFamily="18" charset="0"/>
                <a:cs typeface="IranNastaliq" pitchFamily="18" charset="0"/>
              </a:rPr>
              <a:t>ایران </a:t>
            </a:r>
            <a:r>
              <a:rPr lang="fa-IR" sz="4400" dirty="0">
                <a:solidFill>
                  <a:srgbClr val="7030A0"/>
                </a:solidFill>
                <a:latin typeface="IranNastaliq" pitchFamily="18" charset="0"/>
                <a:cs typeface="IranNastaliq" pitchFamily="18" charset="0"/>
              </a:rPr>
              <a:t>، </a:t>
            </a:r>
            <a:r>
              <a:rPr lang="fa-IR" sz="4400" dirty="0" smtClean="0">
                <a:solidFill>
                  <a:srgbClr val="7030A0"/>
                </a:solidFill>
                <a:latin typeface="IranNastaliq" pitchFamily="18" charset="0"/>
                <a:cs typeface="IranNastaliq" pitchFamily="18" charset="0"/>
              </a:rPr>
              <a:t>بیمه </a:t>
            </a:r>
            <a:r>
              <a:rPr lang="fa-IR" sz="4400" dirty="0">
                <a:solidFill>
                  <a:srgbClr val="7030A0"/>
                </a:solidFill>
                <a:latin typeface="IranNastaliq" pitchFamily="18" charset="0"/>
                <a:cs typeface="IranNastaliq" pitchFamily="18" charset="0"/>
              </a:rPr>
              <a:t>هاى تمام خطرمقاطعه كارى ، تمام خطر نصب و تمام خطر ماشین آلات راهسازى و ساختمانى مى </a:t>
            </a:r>
            <a:r>
              <a:rPr lang="fa-IR" sz="4400" dirty="0" smtClean="0">
                <a:solidFill>
                  <a:srgbClr val="7030A0"/>
                </a:solidFill>
                <a:latin typeface="IranNastaliq" pitchFamily="18" charset="0"/>
                <a:cs typeface="IranNastaliq" pitchFamily="18" charset="0"/>
              </a:rPr>
              <a:t>باشد</a:t>
            </a:r>
          </a:p>
          <a:p>
            <a:endParaRPr lang="fa-IR" sz="4400" dirty="0">
              <a:solidFill>
                <a:srgbClr val="7030A0"/>
              </a:solidFill>
              <a:latin typeface="IranNastaliq" pitchFamily="18" charset="0"/>
              <a:cs typeface="IranNastaliq" pitchFamily="18" charset="0"/>
            </a:endParaRPr>
          </a:p>
          <a:p>
            <a:endParaRPr lang="fa-IR" sz="4400" dirty="0">
              <a:solidFill>
                <a:srgbClr val="7030A0"/>
              </a:solidFill>
              <a:latin typeface="IranNastaliq" pitchFamily="18" charset="0"/>
              <a:cs typeface="IranNastaliq" pitchFamily="18" charset="0"/>
            </a:endParaRPr>
          </a:p>
        </p:txBody>
      </p:sp>
      <p:pic>
        <p:nvPicPr>
          <p:cNvPr id="5" name="Picture 2" descr="E:\تصاویر\5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615201" y="5144091"/>
            <a:ext cx="2351900" cy="1475206"/>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5"/>
          <p:cNvSpPr/>
          <p:nvPr/>
        </p:nvSpPr>
        <p:spPr>
          <a:xfrm>
            <a:off x="7380312" y="88961"/>
            <a:ext cx="1346448" cy="914400"/>
          </a:xfrm>
          <a:prstGeom prst="round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1">
            <a:schemeClr val="accent6"/>
          </a:lnRef>
          <a:fillRef idx="2">
            <a:schemeClr val="accent6"/>
          </a:fillRef>
          <a:effectRef idx="1">
            <a:schemeClr val="accent6"/>
          </a:effectRef>
          <a:fontRef idx="minor">
            <a:schemeClr val="dk1"/>
          </a:fontRef>
        </p:style>
        <p:txBody>
          <a:bodyPr rtlCol="1" anchor="ctr"/>
          <a:lstStyle/>
          <a:p>
            <a:pPr algn="ctr"/>
            <a:r>
              <a:rPr lang="fa-IR" dirty="0" smtClean="0">
                <a:solidFill>
                  <a:srgbClr val="FF0000"/>
                </a:solidFill>
              </a:rPr>
              <a:t>بیمه مهندسی </a:t>
            </a:r>
            <a:endParaRPr lang="fa-IR" dirty="0">
              <a:solidFill>
                <a:srgbClr val="FF0000"/>
              </a:solidFill>
            </a:endParaRPr>
          </a:p>
        </p:txBody>
      </p:sp>
    </p:spTree>
    <p:extLst>
      <p:ext uri="{BB962C8B-B14F-4D97-AF65-F5344CB8AC3E}">
        <p14:creationId xmlns:p14="http://schemas.microsoft.com/office/powerpoint/2010/main" val="296631505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par>
                                <p:cTn id="11" presetID="6" presetClass="entr" presetSubtype="16" fill="hold" grpId="0" nodeType="withEffect" nodePh="1">
                                  <p:stCondLst>
                                    <p:cond delay="0"/>
                                  </p:stCondLst>
                                  <p:endCondLst>
                                    <p:cond evt="begin" delay="0">
                                      <p:tn val="11"/>
                                    </p:cond>
                                  </p:endCondLst>
                                  <p:childTnLst>
                                    <p:set>
                                      <p:cBhvr>
                                        <p:cTn id="12" dur="1" fill="hold">
                                          <p:stCondLst>
                                            <p:cond delay="0"/>
                                          </p:stCondLst>
                                        </p:cTn>
                                        <p:tgtEl>
                                          <p:spTgt spid="2"/>
                                        </p:tgtEl>
                                        <p:attrNameLst>
                                          <p:attrName>style.visibility</p:attrName>
                                        </p:attrNameLst>
                                      </p:cBhvr>
                                      <p:to>
                                        <p:strVal val="visible"/>
                                      </p:to>
                                    </p:set>
                                    <p:animEffect transition="in" filter="circle(in)">
                                      <p:cBhvr>
                                        <p:cTn id="13" dur="2000"/>
                                        <p:tgtEl>
                                          <p:spTgt spid="2"/>
                                        </p:tgtEl>
                                      </p:cBhvr>
                                    </p:animEffect>
                                  </p:childTnLst>
                                </p:cTn>
                              </p:par>
                              <p:par>
                                <p:cTn id="14" presetID="6" presetClass="entr" presetSubtype="16" fill="hold" grpId="0" nodeType="withEffect" nodePh="1">
                                  <p:stCondLst>
                                    <p:cond delay="0"/>
                                  </p:stCondLst>
                                  <p:endCondLst>
                                    <p:cond evt="begin" delay="0">
                                      <p:tn val="14"/>
                                    </p:cond>
                                  </p:end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circle(in)">
                                      <p:cBhvr>
                                        <p:cTn id="16" dur="2000"/>
                                        <p:tgtEl>
                                          <p:spTgt spid="3">
                                            <p:txEl>
                                              <p:pRg st="0" end="0"/>
                                            </p:txEl>
                                          </p:spTgt>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ircle(in)">
                                      <p:cBhvr>
                                        <p:cTn id="1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animBg="1"/>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sp>
        <p:nvSpPr>
          <p:cNvPr id="4" name="Rectangle 3"/>
          <p:cNvSpPr/>
          <p:nvPr/>
        </p:nvSpPr>
        <p:spPr>
          <a:xfrm>
            <a:off x="199526" y="263664"/>
            <a:ext cx="8784976" cy="6371750"/>
          </a:xfrm>
          <a:prstGeom prst="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fa-IR" sz="3600" dirty="0">
                <a:solidFill>
                  <a:srgbClr val="7030A0"/>
                </a:solidFill>
                <a:latin typeface="IranNastaliq" pitchFamily="18" charset="0"/>
                <a:cs typeface="IranNastaliq" pitchFamily="18" charset="0"/>
              </a:rPr>
              <a:t>در این بیمه نامه جبران مسئولیت مدنى بیمه گزار ناشى از قصور و تقصیر وى در انجام امور پزشكى كه منجر به بروز صـــدمات جسمانى </a:t>
            </a:r>
            <a:r>
              <a:rPr lang="fa-IR" sz="3600" dirty="0" smtClean="0">
                <a:solidFill>
                  <a:srgbClr val="7030A0"/>
                </a:solidFill>
                <a:latin typeface="IranNastaliq" pitchFamily="18" charset="0"/>
                <a:cs typeface="IranNastaliq" pitchFamily="18" charset="0"/>
              </a:rPr>
              <a:t>،</a:t>
            </a:r>
          </a:p>
          <a:p>
            <a:pPr algn="ctr"/>
            <a:endParaRPr lang="fa-IR" sz="3600" dirty="0">
              <a:solidFill>
                <a:srgbClr val="7030A0"/>
              </a:solidFill>
              <a:latin typeface="IranNastaliq" pitchFamily="18" charset="0"/>
              <a:cs typeface="IranNastaliq" pitchFamily="18" charset="0"/>
            </a:endParaRPr>
          </a:p>
          <a:p>
            <a:pPr algn="ctr"/>
            <a:r>
              <a:rPr lang="fa-IR" sz="3600" dirty="0" smtClean="0">
                <a:solidFill>
                  <a:srgbClr val="7030A0"/>
                </a:solidFill>
                <a:latin typeface="IranNastaliq" pitchFamily="18" charset="0"/>
                <a:cs typeface="IranNastaliq" pitchFamily="18" charset="0"/>
              </a:rPr>
              <a:t> روان ــــیا </a:t>
            </a:r>
            <a:r>
              <a:rPr lang="fa-IR" sz="3600" dirty="0">
                <a:solidFill>
                  <a:srgbClr val="7030A0"/>
                </a:solidFill>
                <a:latin typeface="IranNastaliq" pitchFamily="18" charset="0"/>
                <a:cs typeface="IranNastaliq" pitchFamily="18" charset="0"/>
              </a:rPr>
              <a:t>فوت اشخاص ثالث گردد، در محدوده جغرافیایى جمهورى اسلامى ایران تحت پوشش قرارمى گیرند</a:t>
            </a:r>
            <a:r>
              <a:rPr lang="fa-IR" sz="3600" dirty="0" smtClean="0">
                <a:solidFill>
                  <a:srgbClr val="7030A0"/>
                </a:solidFill>
                <a:latin typeface="IranNastaliq" pitchFamily="18" charset="0"/>
                <a:cs typeface="IranNastaliq" pitchFamily="18" charset="0"/>
              </a:rPr>
              <a:t>.</a:t>
            </a:r>
          </a:p>
          <a:p>
            <a:pPr algn="ctr"/>
            <a:endParaRPr lang="fa-IR" sz="3600" dirty="0">
              <a:solidFill>
                <a:srgbClr val="7030A0"/>
              </a:solidFill>
              <a:latin typeface="IranNastaliq" pitchFamily="18" charset="0"/>
              <a:cs typeface="IranNastaliq" pitchFamily="18" charset="0"/>
            </a:endParaRPr>
          </a:p>
          <a:p>
            <a:pPr algn="ctr"/>
            <a:endParaRPr lang="fa-IR" sz="3600" dirty="0" smtClean="0">
              <a:solidFill>
                <a:srgbClr val="7030A0"/>
              </a:solidFill>
              <a:latin typeface="IranNastaliq" pitchFamily="18" charset="0"/>
              <a:cs typeface="IranNastaliq" pitchFamily="18" charset="0"/>
            </a:endParaRPr>
          </a:p>
          <a:p>
            <a:pPr algn="ctr"/>
            <a:endParaRPr lang="fa-IR" sz="3600" dirty="0">
              <a:solidFill>
                <a:srgbClr val="7030A0"/>
              </a:solidFill>
              <a:latin typeface="IranNastaliq" pitchFamily="18" charset="0"/>
              <a:cs typeface="IranNastaliq" pitchFamily="18" charset="0"/>
            </a:endParaRPr>
          </a:p>
        </p:txBody>
      </p:sp>
      <p:pic>
        <p:nvPicPr>
          <p:cNvPr id="5" name="Picture 2" descr="E:\تصاویر\5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616263" y="5157192"/>
            <a:ext cx="2351900" cy="147520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7646867" y="299537"/>
            <a:ext cx="1321296" cy="698376"/>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1">
            <a:schemeClr val="accent6"/>
          </a:lnRef>
          <a:fillRef idx="2">
            <a:schemeClr val="accent6"/>
          </a:fillRef>
          <a:effectRef idx="1">
            <a:schemeClr val="accent6"/>
          </a:effectRef>
          <a:fontRef idx="minor">
            <a:schemeClr val="dk1"/>
          </a:fontRef>
        </p:style>
        <p:txBody>
          <a:bodyPr rtlCol="1" anchor="ctr"/>
          <a:lstStyle/>
          <a:p>
            <a:pPr algn="ctr"/>
            <a:r>
              <a:rPr lang="fa-IR" sz="2000" dirty="0" smtClean="0">
                <a:solidFill>
                  <a:srgbClr val="FF0000"/>
                </a:solidFill>
                <a:latin typeface="IranNastaliq" pitchFamily="18" charset="0"/>
                <a:cs typeface="IranNastaliq" pitchFamily="18" charset="0"/>
              </a:rPr>
              <a:t>بیمه مسئولیت مدنی پزشکان</a:t>
            </a:r>
            <a:endParaRPr lang="fa-IR" sz="2000" dirty="0">
              <a:solidFill>
                <a:srgbClr val="FF0000"/>
              </a:solidFill>
              <a:latin typeface="IranNastaliq" pitchFamily="18" charset="0"/>
              <a:cs typeface="IranNastaliq" pitchFamily="18" charset="0"/>
            </a:endParaRPr>
          </a:p>
        </p:txBody>
      </p:sp>
      <p:pic>
        <p:nvPicPr>
          <p:cNvPr id="7" name="Picture 2" descr="E:\تصاویر\MRT (2).jp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5678" y="5877439"/>
            <a:ext cx="940363" cy="705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692380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par>
                                <p:cTn id="11" presetID="6" presetClass="entr" presetSubtype="16" fill="hold" grpId="0" nodeType="withEffect" nodePh="1">
                                  <p:stCondLst>
                                    <p:cond delay="0"/>
                                  </p:stCondLst>
                                  <p:endCondLst>
                                    <p:cond evt="begin" delay="0">
                                      <p:tn val="11"/>
                                    </p:cond>
                                  </p:endCondLst>
                                  <p:childTnLst>
                                    <p:set>
                                      <p:cBhvr>
                                        <p:cTn id="12" dur="1" fill="hold">
                                          <p:stCondLst>
                                            <p:cond delay="0"/>
                                          </p:stCondLst>
                                        </p:cTn>
                                        <p:tgtEl>
                                          <p:spTgt spid="2"/>
                                        </p:tgtEl>
                                        <p:attrNameLst>
                                          <p:attrName>style.visibility</p:attrName>
                                        </p:attrNameLst>
                                      </p:cBhvr>
                                      <p:to>
                                        <p:strVal val="visible"/>
                                      </p:to>
                                    </p:set>
                                    <p:animEffect transition="in" filter="circle(in)">
                                      <p:cBhvr>
                                        <p:cTn id="13" dur="2000"/>
                                        <p:tgtEl>
                                          <p:spTgt spid="2"/>
                                        </p:tgtEl>
                                      </p:cBhvr>
                                    </p:animEffect>
                                  </p:childTnLst>
                                </p:cTn>
                              </p:par>
                              <p:par>
                                <p:cTn id="14" presetID="6" presetClass="entr" presetSubtype="16" fill="hold" grpId="0" nodeType="withEffect" nodePh="1">
                                  <p:stCondLst>
                                    <p:cond delay="0"/>
                                  </p:stCondLst>
                                  <p:endCondLst>
                                    <p:cond evt="begin" delay="0">
                                      <p:tn val="14"/>
                                    </p:cond>
                                  </p:end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circle(in)">
                                      <p:cBhvr>
                                        <p:cTn id="16" dur="2000"/>
                                        <p:tgtEl>
                                          <p:spTgt spid="3">
                                            <p:txEl>
                                              <p:pRg st="0" end="0"/>
                                            </p:txEl>
                                          </p:spTgt>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ircle(in)">
                                      <p:cBhvr>
                                        <p:cTn id="19" dur="2000"/>
                                        <p:tgtEl>
                                          <p:spTgt spid="6"/>
                                        </p:tgtEl>
                                      </p:cBhvr>
                                    </p:animEffect>
                                  </p:childTnLst>
                                </p:cTn>
                              </p:par>
                              <p:par>
                                <p:cTn id="20" presetID="6" presetClass="entr" presetSubtype="16"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ircle(in)">
                                      <p:cBhvr>
                                        <p:cTn id="2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animBg="1"/>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fa-IR" sz="7200">
              <a:latin typeface="IranNastaliq" pitchFamily="18" charset="0"/>
              <a:cs typeface="IranNastaliq" pitchFamily="18" charset="0"/>
            </a:endParaRPr>
          </a:p>
        </p:txBody>
      </p:sp>
      <p:sp>
        <p:nvSpPr>
          <p:cNvPr id="4" name="Rectangle 3"/>
          <p:cNvSpPr/>
          <p:nvPr/>
        </p:nvSpPr>
        <p:spPr>
          <a:xfrm>
            <a:off x="323529" y="284929"/>
            <a:ext cx="8568952" cy="6336704"/>
          </a:xfrm>
          <a:prstGeom prst="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endParaRPr lang="fa-IR" sz="4400">
              <a:latin typeface="IranNastaliq" pitchFamily="18" charset="0"/>
              <a:cs typeface="IranNastaliq" pitchFamily="18" charset="0"/>
            </a:endParaRPr>
          </a:p>
        </p:txBody>
      </p:sp>
      <p:pic>
        <p:nvPicPr>
          <p:cNvPr id="5" name="Picture 2" descr="E:\تصاویر\5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616263" y="5157192"/>
            <a:ext cx="2351900" cy="147520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5811618" y="279610"/>
            <a:ext cx="3332382" cy="953626"/>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1">
            <a:schemeClr val="accent2"/>
          </a:lnRef>
          <a:fillRef idx="2">
            <a:schemeClr val="accent2"/>
          </a:fillRef>
          <a:effectRef idx="1">
            <a:schemeClr val="accent2"/>
          </a:effectRef>
          <a:fontRef idx="minor">
            <a:schemeClr val="dk1"/>
          </a:fontRef>
        </p:style>
        <p:txBody>
          <a:bodyPr rtlCol="1" anchor="ctr"/>
          <a:lstStyle/>
          <a:p>
            <a:pPr algn="ctr"/>
            <a:r>
              <a:rPr lang="fa-IR" sz="4000" b="1" dirty="0" smtClean="0">
                <a:solidFill>
                  <a:srgbClr val="FF0000"/>
                </a:solidFill>
                <a:latin typeface="IranNastaliq" pitchFamily="18" charset="0"/>
                <a:cs typeface="IranNastaliq" pitchFamily="18" charset="0"/>
              </a:rPr>
              <a:t>حسابداری درآمدها وهزینه های بیمه ای</a:t>
            </a:r>
            <a:endParaRPr lang="fa-IR" sz="4000" b="1" dirty="0">
              <a:solidFill>
                <a:srgbClr val="FF0000"/>
              </a:solidFill>
              <a:latin typeface="IranNastaliq" pitchFamily="18" charset="0"/>
              <a:cs typeface="IranNastaliq" pitchFamily="18" charset="0"/>
            </a:endParaRPr>
          </a:p>
        </p:txBody>
      </p:sp>
      <p:sp>
        <p:nvSpPr>
          <p:cNvPr id="12" name="Content Placeholder 11"/>
          <p:cNvSpPr>
            <a:spLocks noGrp="1"/>
          </p:cNvSpPr>
          <p:nvPr>
            <p:ph idx="1"/>
          </p:nvPr>
        </p:nvSpPr>
        <p:spPr>
          <a:xfrm>
            <a:off x="350918" y="1629626"/>
            <a:ext cx="8229600" cy="4525963"/>
          </a:xfrm>
        </p:spPr>
        <p:txBody>
          <a:bodyPr/>
          <a:lstStyle/>
          <a:p>
            <a:pPr marL="0" indent="0">
              <a:buNone/>
            </a:pPr>
            <a:endParaRPr lang="fa-IR" sz="6600" dirty="0">
              <a:latin typeface="IranNastaliq" pitchFamily="18" charset="0"/>
              <a:cs typeface="IranNastaliq" pitchFamily="18" charset="0"/>
            </a:endParaRPr>
          </a:p>
        </p:txBody>
      </p:sp>
      <p:sp>
        <p:nvSpPr>
          <p:cNvPr id="14" name="Flowchart: Punched Tape 13"/>
          <p:cNvSpPr/>
          <p:nvPr/>
        </p:nvSpPr>
        <p:spPr>
          <a:xfrm>
            <a:off x="3048733" y="1629626"/>
            <a:ext cx="3146648" cy="1812784"/>
          </a:xfrm>
          <a:prstGeom prst="flowChartPunchedTape">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fa-IR" sz="4400" dirty="0" smtClean="0">
                <a:latin typeface="IranNastaliq" pitchFamily="18" charset="0"/>
                <a:cs typeface="IranNastaliq" pitchFamily="18" charset="0"/>
              </a:rPr>
              <a:t>درآمدها</a:t>
            </a:r>
            <a:endParaRPr lang="fa-IR" sz="4400" dirty="0">
              <a:latin typeface="IranNastaliq" pitchFamily="18" charset="0"/>
              <a:cs typeface="IranNastaliq" pitchFamily="18" charset="0"/>
            </a:endParaRPr>
          </a:p>
        </p:txBody>
      </p:sp>
      <p:sp>
        <p:nvSpPr>
          <p:cNvPr id="15" name="Flowchart: Punched Tape 14"/>
          <p:cNvSpPr/>
          <p:nvPr/>
        </p:nvSpPr>
        <p:spPr>
          <a:xfrm>
            <a:off x="3283993" y="2882648"/>
            <a:ext cx="3146648" cy="1812784"/>
          </a:xfrm>
          <a:prstGeom prst="flowChartPunchedTape">
            <a:avLst/>
          </a:prstGeom>
        </p:spPr>
        <p:style>
          <a:lnRef idx="0">
            <a:schemeClr val="accent5"/>
          </a:lnRef>
          <a:fillRef idx="3">
            <a:schemeClr val="accent5"/>
          </a:fillRef>
          <a:effectRef idx="3">
            <a:schemeClr val="accent5"/>
          </a:effectRef>
          <a:fontRef idx="minor">
            <a:schemeClr val="lt1"/>
          </a:fontRef>
        </p:style>
        <p:txBody>
          <a:bodyPr rtlCol="1" anchor="ctr"/>
          <a:lstStyle/>
          <a:p>
            <a:pPr algn="ctr"/>
            <a:r>
              <a:rPr lang="fa-IR" sz="4400" dirty="0" smtClean="0">
                <a:latin typeface="IranNastaliq" pitchFamily="18" charset="0"/>
                <a:cs typeface="IranNastaliq" pitchFamily="18" charset="0"/>
              </a:rPr>
              <a:t>هزینه ها</a:t>
            </a:r>
            <a:endParaRPr lang="fa-IR" sz="4400" dirty="0">
              <a:latin typeface="IranNastaliq" pitchFamily="18" charset="0"/>
              <a:cs typeface="IranNastaliq" pitchFamily="18" charset="0"/>
            </a:endParaRPr>
          </a:p>
        </p:txBody>
      </p:sp>
      <p:sp>
        <p:nvSpPr>
          <p:cNvPr id="16" name="Flowchart: Punched Tape 15"/>
          <p:cNvSpPr/>
          <p:nvPr/>
        </p:nvSpPr>
        <p:spPr>
          <a:xfrm>
            <a:off x="3635896" y="3789040"/>
            <a:ext cx="3146648" cy="1812784"/>
          </a:xfrm>
          <a:prstGeom prst="flowChartPunchedTape">
            <a:avLst/>
          </a:prstGeom>
        </p:spPr>
        <p:style>
          <a:lnRef idx="0">
            <a:schemeClr val="accent2"/>
          </a:lnRef>
          <a:fillRef idx="3">
            <a:schemeClr val="accent2"/>
          </a:fillRef>
          <a:effectRef idx="3">
            <a:schemeClr val="accent2"/>
          </a:effectRef>
          <a:fontRef idx="minor">
            <a:schemeClr val="lt1"/>
          </a:fontRef>
        </p:style>
        <p:txBody>
          <a:bodyPr rtlCol="1" anchor="ctr"/>
          <a:lstStyle/>
          <a:p>
            <a:pPr algn="ctr"/>
            <a:r>
              <a:rPr lang="fa-IR" sz="4400" dirty="0" smtClean="0">
                <a:latin typeface="IranNastaliq" pitchFamily="18" charset="0"/>
                <a:cs typeface="IranNastaliq" pitchFamily="18" charset="0"/>
              </a:rPr>
              <a:t>ذخایر</a:t>
            </a:r>
            <a:endParaRPr lang="fa-IR" sz="4400" dirty="0">
              <a:latin typeface="IranNastaliq" pitchFamily="18" charset="0"/>
              <a:cs typeface="IranNastaliq" pitchFamily="18" charset="0"/>
            </a:endParaRPr>
          </a:p>
        </p:txBody>
      </p:sp>
    </p:spTree>
    <p:extLst>
      <p:ext uri="{BB962C8B-B14F-4D97-AF65-F5344CB8AC3E}">
        <p14:creationId xmlns:p14="http://schemas.microsoft.com/office/powerpoint/2010/main" val="318374950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par>
                                <p:cTn id="11" presetID="6" presetClass="entr" presetSubtype="16" fill="hold" grpId="0" nodeType="withEffect" nodePh="1">
                                  <p:stCondLst>
                                    <p:cond delay="0"/>
                                  </p:stCondLst>
                                  <p:endCondLst>
                                    <p:cond evt="begin" delay="0">
                                      <p:tn val="11"/>
                                    </p:cond>
                                  </p:endCondLst>
                                  <p:childTnLst>
                                    <p:set>
                                      <p:cBhvr>
                                        <p:cTn id="12" dur="1" fill="hold">
                                          <p:stCondLst>
                                            <p:cond delay="0"/>
                                          </p:stCondLst>
                                        </p:cTn>
                                        <p:tgtEl>
                                          <p:spTgt spid="2"/>
                                        </p:tgtEl>
                                        <p:attrNameLst>
                                          <p:attrName>style.visibility</p:attrName>
                                        </p:attrNameLst>
                                      </p:cBhvr>
                                      <p:to>
                                        <p:strVal val="visible"/>
                                      </p:to>
                                    </p:set>
                                    <p:animEffect transition="in" filter="circle(in)">
                                      <p:cBhvr>
                                        <p:cTn id="13" dur="2000"/>
                                        <p:tgtEl>
                                          <p:spTgt spid="2"/>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circle(in)">
                                      <p:cBhvr>
                                        <p:cTn id="16" dur="2000"/>
                                        <p:tgtEl>
                                          <p:spTgt spid="4"/>
                                        </p:tgtEl>
                                      </p:cBhvr>
                                    </p:animEffect>
                                  </p:childTnLst>
                                </p:cTn>
                              </p:par>
                              <p:par>
                                <p:cTn id="17" presetID="6" presetClass="entr" presetSubtype="16" fill="hold" grpId="0" nodeType="withEffect" nodePh="1">
                                  <p:stCondLst>
                                    <p:cond delay="0"/>
                                  </p:stCondLst>
                                  <p:endCondLst>
                                    <p:cond evt="begin" delay="0">
                                      <p:tn val="17"/>
                                    </p:cond>
                                  </p:endCondLst>
                                  <p:childTnLst>
                                    <p:set>
                                      <p:cBhvr>
                                        <p:cTn id="18" dur="1" fill="hold">
                                          <p:stCondLst>
                                            <p:cond delay="0"/>
                                          </p:stCondLst>
                                        </p:cTn>
                                        <p:tgtEl>
                                          <p:spTgt spid="12">
                                            <p:txEl>
                                              <p:pRg st="0" end="0"/>
                                            </p:txEl>
                                          </p:spTgt>
                                        </p:tgtEl>
                                        <p:attrNameLst>
                                          <p:attrName>style.visibility</p:attrName>
                                        </p:attrNameLst>
                                      </p:cBhvr>
                                      <p:to>
                                        <p:strVal val="visible"/>
                                      </p:to>
                                    </p:set>
                                    <p:animEffect transition="in" filter="circle(in)">
                                      <p:cBhvr>
                                        <p:cTn id="19" dur="2000"/>
                                        <p:tgtEl>
                                          <p:spTgt spid="12">
                                            <p:txEl>
                                              <p:pRg st="0" end="0"/>
                                            </p:txEl>
                                          </p:spTgt>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circle(in)">
                                      <p:cBhvr>
                                        <p:cTn id="22" dur="2000"/>
                                        <p:tgtEl>
                                          <p:spTgt spid="14"/>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circle(in)">
                                      <p:cBhvr>
                                        <p:cTn id="25" dur="2000"/>
                                        <p:tgtEl>
                                          <p:spTgt spid="15"/>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circle(in)">
                                      <p:cBhvr>
                                        <p:cTn id="28"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6" grpId="0" animBg="1"/>
      <p:bldP spid="12" grpId="0" build="p"/>
      <p:bldP spid="14" grpId="0" animBg="1"/>
      <p:bldP spid="15" grpId="0" animBg="1"/>
      <p:bldP spid="16"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ش</a:t>
            </a:r>
            <a:endParaRPr lang="fa-IR" dirty="0"/>
          </a:p>
        </p:txBody>
      </p:sp>
      <p:sp>
        <p:nvSpPr>
          <p:cNvPr id="3" name="Content Placeholder 2"/>
          <p:cNvSpPr>
            <a:spLocks noGrp="1"/>
          </p:cNvSpPr>
          <p:nvPr>
            <p:ph idx="1"/>
          </p:nvPr>
        </p:nvSpPr>
        <p:spPr/>
        <p:txBody>
          <a:bodyPr/>
          <a:lstStyle/>
          <a:p>
            <a:endParaRPr lang="fa-IR"/>
          </a:p>
        </p:txBody>
      </p:sp>
      <p:sp>
        <p:nvSpPr>
          <p:cNvPr id="4" name="Rectangle 3"/>
          <p:cNvSpPr/>
          <p:nvPr/>
        </p:nvSpPr>
        <p:spPr>
          <a:xfrm>
            <a:off x="199526" y="260648"/>
            <a:ext cx="8784976" cy="6371750"/>
          </a:xfrm>
          <a:prstGeom prst="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fa-IR" sz="3200" dirty="0">
                <a:solidFill>
                  <a:srgbClr val="FF0000"/>
                </a:solidFill>
                <a:latin typeface="IranNastaliq" pitchFamily="18" charset="0"/>
                <a:cs typeface="IranNastaliq" pitchFamily="18" charset="0"/>
              </a:rPr>
              <a:t>عمده درآمد در شرکتهای بیمه از دو محل ایجاد می شود</a:t>
            </a:r>
            <a:r>
              <a:rPr lang="fa-IR" sz="3200" dirty="0" smtClean="0">
                <a:solidFill>
                  <a:srgbClr val="FF0000"/>
                </a:solidFill>
                <a:latin typeface="IranNastaliq" pitchFamily="18" charset="0"/>
                <a:cs typeface="IranNastaliq" pitchFamily="18" charset="0"/>
              </a:rPr>
              <a:t>:</a:t>
            </a:r>
          </a:p>
          <a:p>
            <a:pPr algn="ctr"/>
            <a:endParaRPr lang="fa-IR" sz="3200" dirty="0">
              <a:solidFill>
                <a:srgbClr val="FF0000"/>
              </a:solidFill>
              <a:latin typeface="IranNastaliq" pitchFamily="18" charset="0"/>
              <a:cs typeface="IranNastaliq" pitchFamily="18" charset="0"/>
            </a:endParaRPr>
          </a:p>
          <a:p>
            <a:pPr algn="ctr"/>
            <a:r>
              <a:rPr lang="fa-IR" sz="3200" dirty="0">
                <a:solidFill>
                  <a:srgbClr val="7030A0"/>
                </a:solidFill>
                <a:latin typeface="IranNastaliq" pitchFamily="18" charset="0"/>
                <a:cs typeface="IranNastaliq" pitchFamily="18" charset="0"/>
              </a:rPr>
              <a:t>درآمد حق بیمه                درآمد حاصل از سرمایه گذاری </a:t>
            </a:r>
            <a:endParaRPr lang="fa-IR" sz="3200" dirty="0" smtClean="0">
              <a:solidFill>
                <a:srgbClr val="7030A0"/>
              </a:solidFill>
              <a:latin typeface="IranNastaliq" pitchFamily="18" charset="0"/>
              <a:cs typeface="IranNastaliq" pitchFamily="18" charset="0"/>
            </a:endParaRPr>
          </a:p>
          <a:p>
            <a:pPr algn="just"/>
            <a:endParaRPr lang="fa-IR" sz="3200" dirty="0">
              <a:solidFill>
                <a:srgbClr val="7030A0"/>
              </a:solidFill>
              <a:latin typeface="IranNastaliq" pitchFamily="18" charset="0"/>
              <a:cs typeface="IranNastaliq" pitchFamily="18" charset="0"/>
            </a:endParaRPr>
          </a:p>
          <a:p>
            <a:pPr algn="just"/>
            <a:r>
              <a:rPr lang="fa-IR" sz="3200" dirty="0">
                <a:solidFill>
                  <a:srgbClr val="FF0000"/>
                </a:solidFill>
                <a:latin typeface="IranNastaliq" pitchFamily="18" charset="0"/>
                <a:cs typeface="IranNastaliq" pitchFamily="18" charset="0"/>
              </a:rPr>
              <a:t>نکات قابل توجه استاندارد 28(فعالیتهای بیمه عمومی)</a:t>
            </a:r>
          </a:p>
          <a:p>
            <a:pPr algn="just">
              <a:buFont typeface="Wingdings" pitchFamily="2" charset="2"/>
              <a:buChar char="ü"/>
            </a:pPr>
            <a:r>
              <a:rPr lang="fa-IR" sz="3200" dirty="0">
                <a:solidFill>
                  <a:srgbClr val="7030A0"/>
                </a:solidFill>
                <a:latin typeface="IranNastaliq" pitchFamily="18" charset="0"/>
                <a:cs typeface="IranNastaliq" pitchFamily="18" charset="0"/>
              </a:rPr>
              <a:t>درآمد حق بیمه باید از تاریخ شروع پوشش بیمه ای و به محض این که حق بیمه به گونه ای اتکاپذیر قابل اندازه گیری باشد شناسایی شود.</a:t>
            </a:r>
          </a:p>
          <a:p>
            <a:pPr algn="just">
              <a:buFont typeface="Wingdings" pitchFamily="2" charset="2"/>
              <a:buChar char="ü"/>
            </a:pPr>
            <a:r>
              <a:rPr lang="fa-IR" sz="3200" dirty="0">
                <a:solidFill>
                  <a:srgbClr val="7030A0"/>
                </a:solidFill>
                <a:latin typeface="IranNastaliq" pitchFamily="18" charset="0"/>
                <a:cs typeface="IranNastaliq" pitchFamily="18" charset="0"/>
              </a:rPr>
              <a:t>درآمد حق بیمه باید به طور یکنواخت در طول دوره بیمه نامه(برای بیمه های مستقیم) یا در طول دوره پذیرش غرامت(برای بیمه های اتکایی) شناسایی شود، مگر این که الگوی وقوع خطر درطول دوره بیمه نامه یکنواخت نباشد که در این صورت درآمد حق بیمه متناسب با الگوی خطر برآوردی شناسایی می شود.</a:t>
            </a:r>
          </a:p>
        </p:txBody>
      </p:sp>
      <p:pic>
        <p:nvPicPr>
          <p:cNvPr id="5" name="Picture 2" descr="E:\تصاویر\5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616263" y="5157192"/>
            <a:ext cx="2351900" cy="147520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6002153" y="58486"/>
            <a:ext cx="3332382" cy="953626"/>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1">
            <a:schemeClr val="accent2"/>
          </a:lnRef>
          <a:fillRef idx="2">
            <a:schemeClr val="accent2"/>
          </a:fillRef>
          <a:effectRef idx="1">
            <a:schemeClr val="accent2"/>
          </a:effectRef>
          <a:fontRef idx="minor">
            <a:schemeClr val="dk1"/>
          </a:fontRef>
        </p:style>
        <p:txBody>
          <a:bodyPr rtlCol="1" anchor="ctr"/>
          <a:lstStyle/>
          <a:p>
            <a:pPr algn="ctr"/>
            <a:r>
              <a:rPr lang="fa-IR" sz="4000" b="1" dirty="0" smtClean="0">
                <a:solidFill>
                  <a:srgbClr val="FF0000"/>
                </a:solidFill>
                <a:latin typeface="IranNastaliq" pitchFamily="18" charset="0"/>
                <a:cs typeface="IranNastaliq" pitchFamily="18" charset="0"/>
              </a:rPr>
              <a:t>حسابداری درآمدها وهزینه های بیمه ای</a:t>
            </a:r>
            <a:endParaRPr lang="fa-IR" sz="4000" b="1" dirty="0">
              <a:solidFill>
                <a:srgbClr val="FF0000"/>
              </a:solidFill>
              <a:latin typeface="IranNastaliq" pitchFamily="18" charset="0"/>
              <a:cs typeface="IranNastaliq" pitchFamily="18" charset="0"/>
            </a:endParaRPr>
          </a:p>
        </p:txBody>
      </p:sp>
      <p:sp>
        <p:nvSpPr>
          <p:cNvPr id="8" name="Rectangle 7"/>
          <p:cNvSpPr/>
          <p:nvPr/>
        </p:nvSpPr>
        <p:spPr>
          <a:xfrm>
            <a:off x="7524328" y="1351684"/>
            <a:ext cx="956251" cy="432048"/>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1">
            <a:schemeClr val="accent3"/>
          </a:lnRef>
          <a:fillRef idx="2">
            <a:schemeClr val="accent3"/>
          </a:fillRef>
          <a:effectRef idx="1">
            <a:schemeClr val="accent3"/>
          </a:effectRef>
          <a:fontRef idx="minor">
            <a:schemeClr val="dk1"/>
          </a:fontRef>
        </p:style>
        <p:txBody>
          <a:bodyPr rtlCol="1" anchor="ctr"/>
          <a:lstStyle/>
          <a:p>
            <a:pPr algn="ctr"/>
            <a:r>
              <a:rPr lang="fa-IR" sz="2400" dirty="0" smtClean="0">
                <a:solidFill>
                  <a:srgbClr val="FF0000"/>
                </a:solidFill>
                <a:latin typeface="IranNastaliq" pitchFamily="18" charset="0"/>
                <a:cs typeface="IranNastaliq" pitchFamily="18" charset="0"/>
              </a:rPr>
              <a:t>درآمدها</a:t>
            </a:r>
            <a:endParaRPr lang="fa-IR" sz="2400" dirty="0">
              <a:solidFill>
                <a:srgbClr val="FF0000"/>
              </a:solidFill>
              <a:latin typeface="IranNastaliq" pitchFamily="18" charset="0"/>
              <a:cs typeface="IranNastaliq" pitchFamily="18" charset="0"/>
            </a:endParaRPr>
          </a:p>
        </p:txBody>
      </p:sp>
    </p:spTree>
    <p:extLst>
      <p:ext uri="{BB962C8B-B14F-4D97-AF65-F5344CB8AC3E}">
        <p14:creationId xmlns:p14="http://schemas.microsoft.com/office/powerpoint/2010/main" val="383316994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ircle(in)">
                                      <p:cBhvr>
                                        <p:cTn id="13" dur="2000"/>
                                        <p:tgtEl>
                                          <p:spTgt spid="7"/>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circle(in)">
                                      <p:cBhvr>
                                        <p:cTn id="16" dur="2000"/>
                                        <p:tgtEl>
                                          <p:spTgt spid="2"/>
                                        </p:tgtEl>
                                      </p:cBhvr>
                                    </p:animEffect>
                                  </p:childTnLst>
                                </p:cTn>
                              </p:par>
                              <p:par>
                                <p:cTn id="17" presetID="6" presetClass="entr" presetSubtype="16" fill="hold" grpId="0" nodeType="withEffect" nodePh="1">
                                  <p:stCondLst>
                                    <p:cond delay="0"/>
                                  </p:stCondLst>
                                  <p:endCondLst>
                                    <p:cond evt="begin" delay="0">
                                      <p:tn val="17"/>
                                    </p:cond>
                                  </p:end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circle(in)">
                                      <p:cBhvr>
                                        <p:cTn id="19" dur="2000"/>
                                        <p:tgtEl>
                                          <p:spTgt spid="3">
                                            <p:txEl>
                                              <p:pRg st="0" end="0"/>
                                            </p:txEl>
                                          </p:spTgt>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ircle(in)">
                                      <p:cBhvr>
                                        <p:cTn id="2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animBg="1"/>
      <p:bldP spid="7" grpId="0" animBg="1"/>
      <p:bldP spid="8"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sp>
        <p:nvSpPr>
          <p:cNvPr id="4" name="Rectangle 3"/>
          <p:cNvSpPr/>
          <p:nvPr/>
        </p:nvSpPr>
        <p:spPr>
          <a:xfrm>
            <a:off x="199526" y="263664"/>
            <a:ext cx="8784976" cy="6371750"/>
          </a:xfrm>
          <a:prstGeom prst="rect">
            <a:avLst/>
          </a:prstGeom>
        </p:spPr>
        <p:style>
          <a:lnRef idx="1">
            <a:schemeClr val="accent6"/>
          </a:lnRef>
          <a:fillRef idx="2">
            <a:schemeClr val="accent6"/>
          </a:fillRef>
          <a:effectRef idx="1">
            <a:schemeClr val="accent6"/>
          </a:effectRef>
          <a:fontRef idx="minor">
            <a:schemeClr val="dk1"/>
          </a:fontRef>
        </p:style>
        <p:txBody>
          <a:bodyPr rtlCol="1" anchor="ctr"/>
          <a:lstStyle/>
          <a:p>
            <a:pPr algn="just">
              <a:buClr>
                <a:schemeClr val="accent6">
                  <a:lumMod val="60000"/>
                  <a:lumOff val="40000"/>
                </a:schemeClr>
              </a:buClr>
              <a:buSzPct val="100000"/>
              <a:buFont typeface="Wingdings" pitchFamily="2" charset="2"/>
              <a:buChar char="ü"/>
            </a:pPr>
            <a:r>
              <a:rPr lang="fa-IR" sz="3600" dirty="0">
                <a:solidFill>
                  <a:srgbClr val="7030A0"/>
                </a:solidFill>
                <a:latin typeface="IranNastaliq" pitchFamily="18" charset="0"/>
                <a:cs typeface="IranNastaliq" pitchFamily="18" charset="0"/>
              </a:rPr>
              <a:t>در بعضی رشته ها همانند بیمه مهندسی الگوی وقوع خطر در طول دوره بیمه نامه یکنواخت نیست. در مورد بیمه نامه های مهندسی در اوایل انجام پروژه ها خطرات کمتر است و معمولا در مراحل پایانی پروژه احتمال وقوع خطر و تحمل خسارت افزایش می یابد. درآمد حق بیمه این نوع بیمه نامه ها متناسب با الگوی وقوع خطر برآوردی شناسایی می شود</a:t>
            </a:r>
            <a:r>
              <a:rPr lang="fa-IR" sz="3600" dirty="0" smtClean="0">
                <a:solidFill>
                  <a:srgbClr val="7030A0"/>
                </a:solidFill>
                <a:latin typeface="IranNastaliq" pitchFamily="18" charset="0"/>
                <a:cs typeface="IranNastaliq" pitchFamily="18" charset="0"/>
              </a:rPr>
              <a:t>.</a:t>
            </a:r>
          </a:p>
          <a:p>
            <a:pPr algn="just">
              <a:buClr>
                <a:schemeClr val="accent6">
                  <a:lumMod val="60000"/>
                  <a:lumOff val="40000"/>
                </a:schemeClr>
              </a:buClr>
              <a:buSzPct val="100000"/>
              <a:buFont typeface="Wingdings" pitchFamily="2" charset="2"/>
              <a:buChar char="ü"/>
            </a:pPr>
            <a:endParaRPr lang="fa-IR" sz="3600" dirty="0">
              <a:solidFill>
                <a:srgbClr val="7030A0"/>
              </a:solidFill>
              <a:latin typeface="IranNastaliq" pitchFamily="18" charset="0"/>
              <a:cs typeface="IranNastaliq" pitchFamily="18" charset="0"/>
            </a:endParaRPr>
          </a:p>
          <a:p>
            <a:pPr algn="just">
              <a:buClr>
                <a:schemeClr val="accent6">
                  <a:lumMod val="60000"/>
                  <a:lumOff val="40000"/>
                </a:schemeClr>
              </a:buClr>
              <a:buSzPct val="100000"/>
              <a:buFont typeface="Wingdings" pitchFamily="2" charset="2"/>
              <a:buChar char="ü"/>
            </a:pPr>
            <a:r>
              <a:rPr lang="fa-IR" sz="3600" dirty="0">
                <a:solidFill>
                  <a:srgbClr val="7030A0"/>
                </a:solidFill>
                <a:latin typeface="IranNastaliq" pitchFamily="18" charset="0"/>
                <a:cs typeface="IranNastaliq" pitchFamily="18" charset="0"/>
              </a:rPr>
              <a:t>در مواردی که طبق بیمه نامه مبلغ حق بیمه مشمول تعدیل می باشد حق بیمه تعدیل شده باید در موارد ممکن به عنوان مبنای شناسایی حق بیمه مورد استفاده قرار گیرد. اگر نتوان مبلغ تعدیل را به گونه ای اتکاپذیر برآورد کرد مبلغ اولیه حق بیمه که با توجه به سایر اطلاعات مربوط تعدیل می شود باید به عنوان مبنای شناسایی درآمد حق بیمه استفاده شود.</a:t>
            </a:r>
          </a:p>
          <a:p>
            <a:pPr algn="just">
              <a:buClr>
                <a:schemeClr val="accent6">
                  <a:lumMod val="60000"/>
                  <a:lumOff val="40000"/>
                </a:schemeClr>
              </a:buClr>
              <a:buSzPct val="100000"/>
              <a:buFont typeface="Wingdings" pitchFamily="2" charset="2"/>
              <a:buChar char="ü"/>
            </a:pPr>
            <a:endParaRPr lang="en-US" sz="3600" dirty="0">
              <a:solidFill>
                <a:srgbClr val="7030A0"/>
              </a:solidFill>
              <a:latin typeface="IranNastaliq" pitchFamily="18" charset="0"/>
              <a:cs typeface="IranNastaliq" pitchFamily="18" charset="0"/>
            </a:endParaRPr>
          </a:p>
        </p:txBody>
      </p:sp>
      <p:pic>
        <p:nvPicPr>
          <p:cNvPr id="5" name="Picture 2" descr="E:\تصاویر\5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616263" y="5157192"/>
            <a:ext cx="2351900" cy="147520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7827514" y="476672"/>
            <a:ext cx="956251" cy="432048"/>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1">
            <a:schemeClr val="accent3"/>
          </a:lnRef>
          <a:fillRef idx="2">
            <a:schemeClr val="accent3"/>
          </a:fillRef>
          <a:effectRef idx="1">
            <a:schemeClr val="accent3"/>
          </a:effectRef>
          <a:fontRef idx="minor">
            <a:schemeClr val="dk1"/>
          </a:fontRef>
        </p:style>
        <p:txBody>
          <a:bodyPr rtlCol="1" anchor="ctr"/>
          <a:lstStyle/>
          <a:p>
            <a:pPr algn="ctr"/>
            <a:r>
              <a:rPr lang="fa-IR" sz="2400" dirty="0" smtClean="0">
                <a:solidFill>
                  <a:srgbClr val="FF0000"/>
                </a:solidFill>
                <a:latin typeface="IranNastaliq" pitchFamily="18" charset="0"/>
                <a:cs typeface="IranNastaliq" pitchFamily="18" charset="0"/>
              </a:rPr>
              <a:t>درآمدها</a:t>
            </a:r>
            <a:endParaRPr lang="fa-IR" sz="2400" dirty="0">
              <a:solidFill>
                <a:srgbClr val="FF0000"/>
              </a:solidFill>
              <a:latin typeface="IranNastaliq" pitchFamily="18" charset="0"/>
              <a:cs typeface="IranNastaliq" pitchFamily="18" charset="0"/>
            </a:endParaRPr>
          </a:p>
        </p:txBody>
      </p:sp>
    </p:spTree>
    <p:extLst>
      <p:ext uri="{BB962C8B-B14F-4D97-AF65-F5344CB8AC3E}">
        <p14:creationId xmlns:p14="http://schemas.microsoft.com/office/powerpoint/2010/main" val="379714928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par>
                                <p:cTn id="11" presetID="6" presetClass="entr" presetSubtype="16" fill="hold" grpId="0" nodeType="withEffect" nodePh="1">
                                  <p:stCondLst>
                                    <p:cond delay="0"/>
                                  </p:stCondLst>
                                  <p:endCondLst>
                                    <p:cond evt="begin" delay="0">
                                      <p:tn val="11"/>
                                    </p:cond>
                                  </p:endCondLst>
                                  <p:childTnLst>
                                    <p:set>
                                      <p:cBhvr>
                                        <p:cTn id="12" dur="1" fill="hold">
                                          <p:stCondLst>
                                            <p:cond delay="0"/>
                                          </p:stCondLst>
                                        </p:cTn>
                                        <p:tgtEl>
                                          <p:spTgt spid="2"/>
                                        </p:tgtEl>
                                        <p:attrNameLst>
                                          <p:attrName>style.visibility</p:attrName>
                                        </p:attrNameLst>
                                      </p:cBhvr>
                                      <p:to>
                                        <p:strVal val="visible"/>
                                      </p:to>
                                    </p:set>
                                    <p:animEffect transition="in" filter="circle(in)">
                                      <p:cBhvr>
                                        <p:cTn id="13" dur="2000"/>
                                        <p:tgtEl>
                                          <p:spTgt spid="2"/>
                                        </p:tgtEl>
                                      </p:cBhvr>
                                    </p:animEffect>
                                  </p:childTnLst>
                                </p:cTn>
                              </p:par>
                              <p:par>
                                <p:cTn id="14" presetID="6" presetClass="entr" presetSubtype="16" fill="hold" grpId="0" nodeType="withEffect" nodePh="1">
                                  <p:stCondLst>
                                    <p:cond delay="0"/>
                                  </p:stCondLst>
                                  <p:endCondLst>
                                    <p:cond evt="begin" delay="0">
                                      <p:tn val="14"/>
                                    </p:cond>
                                  </p:end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circle(in)">
                                      <p:cBhvr>
                                        <p:cTn id="16" dur="2000"/>
                                        <p:tgtEl>
                                          <p:spTgt spid="3">
                                            <p:txEl>
                                              <p:pRg st="0" end="0"/>
                                            </p:txEl>
                                          </p:spTgt>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ircle(in)">
                                      <p:cBhvr>
                                        <p:cTn id="1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animBg="1"/>
      <p:bldP spid="6"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sp>
        <p:nvSpPr>
          <p:cNvPr id="4" name="Rectangle 3"/>
          <p:cNvSpPr/>
          <p:nvPr/>
        </p:nvSpPr>
        <p:spPr>
          <a:xfrm>
            <a:off x="169246" y="260648"/>
            <a:ext cx="8784976" cy="6371750"/>
          </a:xfrm>
          <a:prstGeom prst="rect">
            <a:avLst/>
          </a:prstGeom>
        </p:spPr>
        <p:style>
          <a:lnRef idx="1">
            <a:schemeClr val="accent6"/>
          </a:lnRef>
          <a:fillRef idx="2">
            <a:schemeClr val="accent6"/>
          </a:fillRef>
          <a:effectRef idx="1">
            <a:schemeClr val="accent6"/>
          </a:effectRef>
          <a:fontRef idx="minor">
            <a:schemeClr val="dk1"/>
          </a:fontRef>
        </p:style>
        <p:txBody>
          <a:bodyPr rtlCol="1" anchor="ctr"/>
          <a:lstStyle/>
          <a:p>
            <a:pPr algn="just">
              <a:buClr>
                <a:schemeClr val="accent6">
                  <a:lumMod val="60000"/>
                  <a:lumOff val="40000"/>
                </a:schemeClr>
              </a:buClr>
              <a:buSzPct val="100000"/>
              <a:buFont typeface="Wingdings" pitchFamily="2" charset="2"/>
              <a:buChar char="ü"/>
            </a:pPr>
            <a:r>
              <a:rPr lang="fa-IR" sz="3600" dirty="0" smtClean="0">
                <a:solidFill>
                  <a:srgbClr val="7030A0"/>
                </a:solidFill>
                <a:latin typeface="IranNastaliq" pitchFamily="18" charset="0"/>
                <a:cs typeface="IranNastaliq" pitchFamily="18" charset="0"/>
              </a:rPr>
              <a:t>در بعضی از انواع بیمه نامه ها حق بیمه با توجه به نتایج رویدادها و اطلاعاتی که تنها در طول دوره بیمه نامه یا پس از آن مشخص می شود تعدیل می گردد. برای مثال بیمه باربری دریایی و بیمه آتش سوزی انبارها از انواع بیمه های قابل تعدیل است که از ابتدای دوره بیمه مبلغ اولیه حق بیمه توسط بیمه گذار به بیمه گر پرداخت و سپس بر اساس اعلامیه حمل یا اعلامیه موجودی تعدیل می شود.</a:t>
            </a:r>
            <a:endParaRPr lang="en-US" sz="3600" dirty="0">
              <a:solidFill>
                <a:srgbClr val="7030A0"/>
              </a:solidFill>
              <a:latin typeface="IranNastaliq" pitchFamily="18" charset="0"/>
              <a:cs typeface="IranNastaliq" pitchFamily="18" charset="0"/>
            </a:endParaRPr>
          </a:p>
        </p:txBody>
      </p:sp>
      <p:pic>
        <p:nvPicPr>
          <p:cNvPr id="5" name="Picture 2" descr="E:\تصاویر\5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616263" y="5157192"/>
            <a:ext cx="2351900" cy="147520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7758422" y="476672"/>
            <a:ext cx="956251" cy="432048"/>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1">
            <a:schemeClr val="accent3"/>
          </a:lnRef>
          <a:fillRef idx="2">
            <a:schemeClr val="accent3"/>
          </a:fillRef>
          <a:effectRef idx="1">
            <a:schemeClr val="accent3"/>
          </a:effectRef>
          <a:fontRef idx="minor">
            <a:schemeClr val="dk1"/>
          </a:fontRef>
        </p:style>
        <p:txBody>
          <a:bodyPr rtlCol="1" anchor="ctr"/>
          <a:lstStyle/>
          <a:p>
            <a:pPr algn="ctr"/>
            <a:r>
              <a:rPr lang="fa-IR" sz="2400" dirty="0" smtClean="0">
                <a:solidFill>
                  <a:srgbClr val="FF0000"/>
                </a:solidFill>
                <a:latin typeface="IranNastaliq" pitchFamily="18" charset="0"/>
                <a:cs typeface="IranNastaliq" pitchFamily="18" charset="0"/>
              </a:rPr>
              <a:t>درآمدها</a:t>
            </a:r>
            <a:endParaRPr lang="fa-IR" sz="2400" dirty="0">
              <a:solidFill>
                <a:srgbClr val="FF0000"/>
              </a:solidFill>
              <a:latin typeface="IranNastaliq" pitchFamily="18" charset="0"/>
              <a:cs typeface="IranNastaliq" pitchFamily="18" charset="0"/>
            </a:endParaRPr>
          </a:p>
        </p:txBody>
      </p:sp>
    </p:spTree>
    <p:extLst>
      <p:ext uri="{BB962C8B-B14F-4D97-AF65-F5344CB8AC3E}">
        <p14:creationId xmlns:p14="http://schemas.microsoft.com/office/powerpoint/2010/main" val="320132216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par>
                                <p:cTn id="11" presetID="6" presetClass="entr" presetSubtype="16" fill="hold" grpId="0" nodeType="withEffect" nodePh="1">
                                  <p:stCondLst>
                                    <p:cond delay="0"/>
                                  </p:stCondLst>
                                  <p:endCondLst>
                                    <p:cond evt="begin" delay="0">
                                      <p:tn val="11"/>
                                    </p:cond>
                                  </p:endCondLst>
                                  <p:childTnLst>
                                    <p:set>
                                      <p:cBhvr>
                                        <p:cTn id="12" dur="1" fill="hold">
                                          <p:stCondLst>
                                            <p:cond delay="0"/>
                                          </p:stCondLst>
                                        </p:cTn>
                                        <p:tgtEl>
                                          <p:spTgt spid="2"/>
                                        </p:tgtEl>
                                        <p:attrNameLst>
                                          <p:attrName>style.visibility</p:attrName>
                                        </p:attrNameLst>
                                      </p:cBhvr>
                                      <p:to>
                                        <p:strVal val="visible"/>
                                      </p:to>
                                    </p:set>
                                    <p:animEffect transition="in" filter="circle(in)">
                                      <p:cBhvr>
                                        <p:cTn id="13" dur="2000"/>
                                        <p:tgtEl>
                                          <p:spTgt spid="2"/>
                                        </p:tgtEl>
                                      </p:cBhvr>
                                    </p:animEffect>
                                  </p:childTnLst>
                                </p:cTn>
                              </p:par>
                              <p:par>
                                <p:cTn id="14" presetID="6" presetClass="entr" presetSubtype="16" fill="hold" grpId="0" nodeType="withEffect" nodePh="1">
                                  <p:stCondLst>
                                    <p:cond delay="0"/>
                                  </p:stCondLst>
                                  <p:endCondLst>
                                    <p:cond evt="begin" delay="0">
                                      <p:tn val="14"/>
                                    </p:cond>
                                  </p:end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circle(in)">
                                      <p:cBhvr>
                                        <p:cTn id="16" dur="2000"/>
                                        <p:tgtEl>
                                          <p:spTgt spid="3">
                                            <p:txEl>
                                              <p:pRg st="0" end="0"/>
                                            </p:txEl>
                                          </p:spTgt>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ircle(in)">
                                      <p:cBhvr>
                                        <p:cTn id="1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animBg="1"/>
      <p:bldP spid="6" grpId="0" animBg="1"/>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sp>
        <p:nvSpPr>
          <p:cNvPr id="4" name="Rectangle 3"/>
          <p:cNvSpPr/>
          <p:nvPr/>
        </p:nvSpPr>
        <p:spPr>
          <a:xfrm>
            <a:off x="199526" y="260648"/>
            <a:ext cx="8784976" cy="6371750"/>
          </a:xfrm>
          <a:prstGeom prst="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fa-IR" sz="2800" dirty="0" smtClean="0">
                <a:solidFill>
                  <a:srgbClr val="7030A0"/>
                </a:solidFill>
                <a:latin typeface="IranNastaliq" pitchFamily="18" charset="0"/>
                <a:cs typeface="IranNastaliq" pitchFamily="18" charset="0"/>
              </a:rPr>
              <a:t>شناسایی درآمدها</a:t>
            </a:r>
            <a:endParaRPr lang="fa-IR" sz="2800" dirty="0">
              <a:solidFill>
                <a:srgbClr val="7030A0"/>
              </a:solidFill>
              <a:latin typeface="IranNastaliq" pitchFamily="18" charset="0"/>
              <a:cs typeface="IranNastaliq" pitchFamily="18" charset="0"/>
            </a:endParaRPr>
          </a:p>
          <a:p>
            <a:pPr algn="ctr"/>
            <a:endParaRPr lang="fa-IR" sz="2800" dirty="0" smtClean="0">
              <a:solidFill>
                <a:srgbClr val="7030A0"/>
              </a:solidFill>
              <a:latin typeface="IranNastaliq" pitchFamily="18" charset="0"/>
              <a:cs typeface="IranNastaliq" pitchFamily="18" charset="0"/>
            </a:endParaRPr>
          </a:p>
          <a:p>
            <a:pPr algn="ctr"/>
            <a:r>
              <a:rPr lang="fa-IR" sz="2800" dirty="0">
                <a:solidFill>
                  <a:srgbClr val="7030A0"/>
                </a:solidFill>
                <a:latin typeface="IranNastaliq" pitchFamily="18" charset="0"/>
                <a:cs typeface="IranNastaliq" pitchFamily="18" charset="0"/>
              </a:rPr>
              <a:t>گاهی قرار دادهای بیمه برای مدت سه ماهه، شش ماهه و یک ساله و یا حتی بیشتر منعقد می شود. لذا ممکن است قسمتی از بیمه به علت عدم اننقضاء به سال بعد موکول شود که در این صورت حق بیمه دریافتی مربوط به دوره منقضی شده را حق بیمه عاید شده و حق بیمه مربوط به دوره مالی بعد را حق بیمه عاید نشده و یا ذخیره حق بیمه می نامند</a:t>
            </a:r>
            <a:r>
              <a:rPr lang="fa-IR" sz="2800" dirty="0" smtClean="0">
                <a:solidFill>
                  <a:srgbClr val="7030A0"/>
                </a:solidFill>
                <a:latin typeface="IranNastaliq" pitchFamily="18" charset="0"/>
                <a:cs typeface="IranNastaliq" pitchFamily="18" charset="0"/>
              </a:rPr>
              <a:t>.</a:t>
            </a:r>
            <a:endParaRPr lang="en-US" sz="2800" dirty="0">
              <a:solidFill>
                <a:srgbClr val="7030A0"/>
              </a:solidFill>
              <a:latin typeface="IranNastaliq" pitchFamily="18" charset="0"/>
              <a:cs typeface="IranNastaliq" pitchFamily="18" charset="0"/>
            </a:endParaRPr>
          </a:p>
          <a:p>
            <a:pPr algn="ctr"/>
            <a:endParaRPr lang="fa-IR" sz="2800" dirty="0" smtClean="0">
              <a:solidFill>
                <a:srgbClr val="7030A0"/>
              </a:solidFill>
              <a:latin typeface="IranNastaliq" pitchFamily="18" charset="0"/>
              <a:cs typeface="IranNastaliq" pitchFamily="18" charset="0"/>
            </a:endParaRPr>
          </a:p>
          <a:p>
            <a:pPr algn="ctr"/>
            <a:endParaRPr lang="fa-IR" sz="2800" dirty="0">
              <a:solidFill>
                <a:srgbClr val="7030A0"/>
              </a:solidFill>
              <a:latin typeface="IranNastaliq" pitchFamily="18" charset="0"/>
              <a:cs typeface="IranNastaliq" pitchFamily="18" charset="0"/>
            </a:endParaRPr>
          </a:p>
          <a:p>
            <a:pPr algn="ctr"/>
            <a:endParaRPr lang="en-US" sz="2800" dirty="0" smtClean="0">
              <a:solidFill>
                <a:srgbClr val="7030A0"/>
              </a:solidFill>
              <a:latin typeface="IranNastaliq" pitchFamily="18" charset="0"/>
              <a:cs typeface="IranNastaliq" pitchFamily="18" charset="0"/>
            </a:endParaRPr>
          </a:p>
          <a:p>
            <a:pPr algn="ctr"/>
            <a:endParaRPr lang="fa-IR" sz="2800" dirty="0" smtClean="0">
              <a:solidFill>
                <a:srgbClr val="7030A0"/>
              </a:solidFill>
              <a:latin typeface="IranNastaliq" pitchFamily="18" charset="0"/>
              <a:cs typeface="IranNastaliq" pitchFamily="18" charset="0"/>
            </a:endParaRPr>
          </a:p>
          <a:p>
            <a:pPr algn="ctr"/>
            <a:endParaRPr lang="fa-IR" sz="2800" dirty="0">
              <a:solidFill>
                <a:srgbClr val="7030A0"/>
              </a:solidFill>
              <a:latin typeface="IranNastaliq" pitchFamily="18" charset="0"/>
              <a:cs typeface="IranNastaliq" pitchFamily="18" charset="0"/>
            </a:endParaRPr>
          </a:p>
          <a:p>
            <a:pPr algn="ctr"/>
            <a:endParaRPr lang="fa-IR" sz="2800" dirty="0" smtClean="0">
              <a:solidFill>
                <a:srgbClr val="7030A0"/>
              </a:solidFill>
              <a:latin typeface="IranNastaliq" pitchFamily="18" charset="0"/>
              <a:cs typeface="IranNastaliq" pitchFamily="18" charset="0"/>
            </a:endParaRPr>
          </a:p>
          <a:p>
            <a:pPr algn="ctr"/>
            <a:endParaRPr lang="fa-IR" sz="2800" dirty="0">
              <a:solidFill>
                <a:srgbClr val="7030A0"/>
              </a:solidFill>
              <a:latin typeface="IranNastaliq" pitchFamily="18" charset="0"/>
              <a:cs typeface="IranNastaliq" pitchFamily="18" charset="0"/>
            </a:endParaRPr>
          </a:p>
          <a:p>
            <a:pPr algn="ctr"/>
            <a:endParaRPr lang="fa-IR" sz="2800" dirty="0" smtClean="0">
              <a:solidFill>
                <a:srgbClr val="7030A0"/>
              </a:solidFill>
              <a:latin typeface="IranNastaliq" pitchFamily="18" charset="0"/>
              <a:cs typeface="IranNastaliq" pitchFamily="18" charset="0"/>
            </a:endParaRPr>
          </a:p>
          <a:p>
            <a:pPr algn="ctr"/>
            <a:endParaRPr lang="fa-IR" sz="2800" dirty="0">
              <a:solidFill>
                <a:srgbClr val="7030A0"/>
              </a:solidFill>
              <a:latin typeface="IranNastaliq" pitchFamily="18" charset="0"/>
              <a:cs typeface="IranNastaliq" pitchFamily="18" charset="0"/>
            </a:endParaRPr>
          </a:p>
          <a:p>
            <a:pPr algn="ctr"/>
            <a:endParaRPr lang="fa-IR" sz="2800" dirty="0">
              <a:solidFill>
                <a:srgbClr val="7030A0"/>
              </a:solidFill>
              <a:latin typeface="IranNastaliq" pitchFamily="18" charset="0"/>
              <a:cs typeface="IranNastaliq" pitchFamily="18" charset="0"/>
            </a:endParaRPr>
          </a:p>
        </p:txBody>
      </p:sp>
      <p:pic>
        <p:nvPicPr>
          <p:cNvPr id="5" name="Picture 2" descr="E:\تصاویر\5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616263" y="5157192"/>
            <a:ext cx="2351900" cy="1475206"/>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p:cNvSpPr/>
          <p:nvPr/>
        </p:nvSpPr>
        <p:spPr>
          <a:xfrm>
            <a:off x="199527" y="2420888"/>
            <a:ext cx="8768636" cy="2736304"/>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1" anchor="ctr"/>
          <a:lstStyle/>
          <a:p>
            <a:pPr algn="ctr"/>
            <a:r>
              <a:rPr lang="fa-IR" sz="4000" dirty="0">
                <a:solidFill>
                  <a:srgbClr val="00B050"/>
                </a:solidFill>
                <a:latin typeface="IranNastaliq" pitchFamily="18" charset="0"/>
                <a:cs typeface="IranNastaliq" pitchFamily="18" charset="0"/>
              </a:rPr>
              <a:t>درآمد حق بیمه=حق بیمه های صادره دوره مالی+ حق بیمه های عاید نشده دوره قبل - حق بیمه های عاید </a:t>
            </a:r>
            <a:r>
              <a:rPr lang="fa-IR" sz="4000" dirty="0" smtClean="0">
                <a:solidFill>
                  <a:srgbClr val="00B050"/>
                </a:solidFill>
                <a:latin typeface="IranNastaliq" pitchFamily="18" charset="0"/>
                <a:cs typeface="IranNastaliq" pitchFamily="18" charset="0"/>
              </a:rPr>
              <a:t>نشده   دوره </a:t>
            </a:r>
            <a:r>
              <a:rPr lang="fa-IR" sz="4000" dirty="0">
                <a:solidFill>
                  <a:srgbClr val="00B050"/>
                </a:solidFill>
                <a:latin typeface="IranNastaliq" pitchFamily="18" charset="0"/>
                <a:cs typeface="IranNastaliq" pitchFamily="18" charset="0"/>
              </a:rPr>
              <a:t>جاری </a:t>
            </a:r>
            <a:r>
              <a:rPr lang="fa-IR" sz="4000" dirty="0" smtClean="0">
                <a:solidFill>
                  <a:srgbClr val="00B050"/>
                </a:solidFill>
                <a:latin typeface="IranNastaliq" pitchFamily="18" charset="0"/>
                <a:cs typeface="IranNastaliq" pitchFamily="18" charset="0"/>
              </a:rPr>
              <a:t>           = </a:t>
            </a:r>
            <a:r>
              <a:rPr lang="fa-IR" sz="4000" dirty="0">
                <a:solidFill>
                  <a:srgbClr val="00B050"/>
                </a:solidFill>
                <a:latin typeface="IranNastaliq" pitchFamily="18" charset="0"/>
                <a:cs typeface="IranNastaliq" pitchFamily="18" charset="0"/>
              </a:rPr>
              <a:t>حق بیمه های عاید شده دوره جاری + </a:t>
            </a:r>
            <a:r>
              <a:rPr lang="fa-IR" sz="4000" dirty="0" smtClean="0">
                <a:solidFill>
                  <a:srgbClr val="00B050"/>
                </a:solidFill>
                <a:latin typeface="IranNastaliq" pitchFamily="18" charset="0"/>
                <a:cs typeface="IranNastaliq" pitchFamily="18" charset="0"/>
              </a:rPr>
              <a:t>قسمتی از حق </a:t>
            </a:r>
            <a:r>
              <a:rPr lang="fa-IR" sz="4000" dirty="0">
                <a:solidFill>
                  <a:srgbClr val="00B050"/>
                </a:solidFill>
                <a:latin typeface="IranNastaliq" pitchFamily="18" charset="0"/>
                <a:cs typeface="IranNastaliq" pitchFamily="18" charset="0"/>
              </a:rPr>
              <a:t>بیمه های عاید نشده دوره </a:t>
            </a:r>
            <a:r>
              <a:rPr lang="fa-IR" sz="4000" dirty="0" smtClean="0">
                <a:solidFill>
                  <a:srgbClr val="00B050"/>
                </a:solidFill>
                <a:latin typeface="IranNastaliq" pitchFamily="18" charset="0"/>
                <a:cs typeface="IranNastaliq" pitchFamily="18" charset="0"/>
              </a:rPr>
              <a:t>قبل که در این دوره عاید شده</a:t>
            </a:r>
            <a:endParaRPr lang="en-US" sz="4000" dirty="0">
              <a:solidFill>
                <a:srgbClr val="00B050"/>
              </a:solidFill>
              <a:latin typeface="IranNastaliq" pitchFamily="18" charset="0"/>
              <a:cs typeface="IranNastaliq" pitchFamily="18"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5096282"/>
            <a:ext cx="1560513" cy="159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ight Bracket 8"/>
          <p:cNvSpPr/>
          <p:nvPr/>
        </p:nvSpPr>
        <p:spPr>
          <a:xfrm>
            <a:off x="6080810" y="5373216"/>
            <a:ext cx="363397" cy="1008112"/>
          </a:xfrm>
          <a:prstGeom prst="rightBracket">
            <a:avLst/>
          </a:prstGeom>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p>
        </p:txBody>
      </p:sp>
      <p:sp>
        <p:nvSpPr>
          <p:cNvPr id="11" name="Rectangle 10"/>
          <p:cNvSpPr/>
          <p:nvPr/>
        </p:nvSpPr>
        <p:spPr>
          <a:xfrm>
            <a:off x="7758422" y="476672"/>
            <a:ext cx="956251" cy="432048"/>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1">
            <a:schemeClr val="accent3"/>
          </a:lnRef>
          <a:fillRef idx="2">
            <a:schemeClr val="accent3"/>
          </a:fillRef>
          <a:effectRef idx="1">
            <a:schemeClr val="accent3"/>
          </a:effectRef>
          <a:fontRef idx="minor">
            <a:schemeClr val="dk1"/>
          </a:fontRef>
        </p:style>
        <p:txBody>
          <a:bodyPr rtlCol="1" anchor="ctr"/>
          <a:lstStyle/>
          <a:p>
            <a:pPr algn="ctr"/>
            <a:r>
              <a:rPr lang="fa-IR" sz="2400" dirty="0" smtClean="0">
                <a:solidFill>
                  <a:srgbClr val="FF0000"/>
                </a:solidFill>
                <a:latin typeface="IranNastaliq" pitchFamily="18" charset="0"/>
                <a:cs typeface="IranNastaliq" pitchFamily="18" charset="0"/>
              </a:rPr>
              <a:t>درآمدها</a:t>
            </a:r>
            <a:endParaRPr lang="fa-IR" sz="2400" dirty="0">
              <a:solidFill>
                <a:srgbClr val="FF0000"/>
              </a:solidFill>
              <a:latin typeface="IranNastaliq" pitchFamily="18" charset="0"/>
              <a:cs typeface="IranNastaliq" pitchFamily="18" charset="0"/>
            </a:endParaRPr>
          </a:p>
        </p:txBody>
      </p:sp>
    </p:spTree>
    <p:extLst>
      <p:ext uri="{BB962C8B-B14F-4D97-AF65-F5344CB8AC3E}">
        <p14:creationId xmlns:p14="http://schemas.microsoft.com/office/powerpoint/2010/main" val="150476732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par>
                                <p:cTn id="11" presetID="6" presetClass="entr" presetSubtype="16" fill="hold" grpId="0" nodeType="withEffect" nodePh="1">
                                  <p:stCondLst>
                                    <p:cond delay="0"/>
                                  </p:stCondLst>
                                  <p:endCondLst>
                                    <p:cond evt="begin" delay="0">
                                      <p:tn val="11"/>
                                    </p:cond>
                                  </p:endCondLst>
                                  <p:childTnLst>
                                    <p:set>
                                      <p:cBhvr>
                                        <p:cTn id="12" dur="1" fill="hold">
                                          <p:stCondLst>
                                            <p:cond delay="0"/>
                                          </p:stCondLst>
                                        </p:cTn>
                                        <p:tgtEl>
                                          <p:spTgt spid="2"/>
                                        </p:tgtEl>
                                        <p:attrNameLst>
                                          <p:attrName>style.visibility</p:attrName>
                                        </p:attrNameLst>
                                      </p:cBhvr>
                                      <p:to>
                                        <p:strVal val="visible"/>
                                      </p:to>
                                    </p:set>
                                    <p:animEffect transition="in" filter="circle(in)">
                                      <p:cBhvr>
                                        <p:cTn id="13" dur="2000"/>
                                        <p:tgtEl>
                                          <p:spTgt spid="2"/>
                                        </p:tgtEl>
                                      </p:cBhvr>
                                    </p:animEffect>
                                  </p:childTnLst>
                                </p:cTn>
                              </p:par>
                              <p:par>
                                <p:cTn id="14" presetID="6" presetClass="entr" presetSubtype="16" fill="hold" grpId="0" nodeType="withEffect" nodePh="1">
                                  <p:stCondLst>
                                    <p:cond delay="0"/>
                                  </p:stCondLst>
                                  <p:endCondLst>
                                    <p:cond evt="begin" delay="0">
                                      <p:tn val="14"/>
                                    </p:cond>
                                  </p:end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circle(in)">
                                      <p:cBhvr>
                                        <p:cTn id="16" dur="2000"/>
                                        <p:tgtEl>
                                          <p:spTgt spid="3">
                                            <p:txEl>
                                              <p:pRg st="0" end="0"/>
                                            </p:txEl>
                                          </p:spTgt>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ircle(in)">
                                      <p:cBhvr>
                                        <p:cTn id="19" dur="2000"/>
                                        <p:tgtEl>
                                          <p:spTgt spid="6"/>
                                        </p:tgtEl>
                                      </p:cBhvr>
                                    </p:animEffect>
                                  </p:childTnLst>
                                </p:cTn>
                              </p:par>
                              <p:par>
                                <p:cTn id="20" presetID="6" presetClass="entr" presetSubtype="16" fill="hold" nodeType="withEffect">
                                  <p:stCondLst>
                                    <p:cond delay="0"/>
                                  </p:stCondLst>
                                  <p:childTnLst>
                                    <p:set>
                                      <p:cBhvr>
                                        <p:cTn id="21" dur="1" fill="hold">
                                          <p:stCondLst>
                                            <p:cond delay="0"/>
                                          </p:stCondLst>
                                        </p:cTn>
                                        <p:tgtEl>
                                          <p:spTgt spid="2050"/>
                                        </p:tgtEl>
                                        <p:attrNameLst>
                                          <p:attrName>style.visibility</p:attrName>
                                        </p:attrNameLst>
                                      </p:cBhvr>
                                      <p:to>
                                        <p:strVal val="visible"/>
                                      </p:to>
                                    </p:set>
                                    <p:animEffect transition="in" filter="circle(in)">
                                      <p:cBhvr>
                                        <p:cTn id="22" dur="2000"/>
                                        <p:tgtEl>
                                          <p:spTgt spid="2050"/>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circle(in)">
                                      <p:cBhvr>
                                        <p:cTn id="25" dur="2000"/>
                                        <p:tgtEl>
                                          <p:spTgt spid="9"/>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circle(in)">
                                      <p:cBhvr>
                                        <p:cTn id="28"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animBg="1"/>
      <p:bldP spid="6" grpId="0" animBg="1"/>
      <p:bldP spid="9" grpId="0" animBg="1"/>
      <p:bldP spid="11" grpId="0" animBg="1"/>
    </p:bld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sp>
        <p:nvSpPr>
          <p:cNvPr id="4" name="Rectangle 3"/>
          <p:cNvSpPr/>
          <p:nvPr/>
        </p:nvSpPr>
        <p:spPr>
          <a:xfrm>
            <a:off x="179512" y="260648"/>
            <a:ext cx="8712968" cy="6336704"/>
          </a:xfrm>
          <a:prstGeom prst="rect">
            <a:avLst/>
          </a:prstGeom>
        </p:spPr>
        <p:style>
          <a:lnRef idx="1">
            <a:schemeClr val="accent6"/>
          </a:lnRef>
          <a:fillRef idx="2">
            <a:schemeClr val="accent6"/>
          </a:fillRef>
          <a:effectRef idx="1">
            <a:schemeClr val="accent6"/>
          </a:effectRef>
          <a:fontRef idx="minor">
            <a:schemeClr val="dk1"/>
          </a:fontRef>
        </p:style>
        <p:txBody>
          <a:bodyPr rtlCol="1" anchor="ctr"/>
          <a:lstStyle/>
          <a:p>
            <a:pPr algn="just">
              <a:buClr>
                <a:schemeClr val="accent6">
                  <a:lumMod val="60000"/>
                  <a:lumOff val="40000"/>
                </a:schemeClr>
              </a:buClr>
              <a:buSzPct val="100000"/>
              <a:buFont typeface="Wingdings" pitchFamily="2" charset="2"/>
              <a:buChar char="ü"/>
            </a:pPr>
            <a:r>
              <a:rPr lang="fa-IR" sz="2400" dirty="0">
                <a:solidFill>
                  <a:srgbClr val="FF0000"/>
                </a:solidFill>
                <a:latin typeface="IranNastaliq" pitchFamily="18" charset="0"/>
                <a:cs typeface="IranNastaliq" pitchFamily="18" charset="0"/>
              </a:rPr>
              <a:t>خسارت پرداختی یا پرداختنی</a:t>
            </a:r>
          </a:p>
          <a:p>
            <a:pPr algn="just">
              <a:buClr>
                <a:schemeClr val="accent6">
                  <a:lumMod val="60000"/>
                  <a:lumOff val="40000"/>
                </a:schemeClr>
              </a:buClr>
              <a:buSzPct val="100000"/>
              <a:buFont typeface="Wingdings" pitchFamily="2" charset="2"/>
              <a:buChar char="ü"/>
            </a:pPr>
            <a:r>
              <a:rPr lang="fa-IR" sz="2400" dirty="0">
                <a:solidFill>
                  <a:srgbClr val="FF0000"/>
                </a:solidFill>
                <a:latin typeface="IranNastaliq" pitchFamily="18" charset="0"/>
                <a:cs typeface="IranNastaliq" pitchFamily="18" charset="0"/>
              </a:rPr>
              <a:t>هزینه حق بیمه اتکایی</a:t>
            </a:r>
          </a:p>
          <a:p>
            <a:pPr algn="just">
              <a:buClr>
                <a:schemeClr val="accent6">
                  <a:lumMod val="60000"/>
                  <a:lumOff val="40000"/>
                </a:schemeClr>
              </a:buClr>
              <a:buSzPct val="100000"/>
              <a:buFont typeface="Wingdings" pitchFamily="2" charset="2"/>
              <a:buChar char="ü"/>
            </a:pPr>
            <a:r>
              <a:rPr lang="fa-IR" sz="2400" dirty="0">
                <a:solidFill>
                  <a:srgbClr val="FF0000"/>
                </a:solidFill>
                <a:latin typeface="IranNastaliq" pitchFamily="18" charset="0"/>
                <a:cs typeface="IranNastaliq" pitchFamily="18" charset="0"/>
              </a:rPr>
              <a:t>هزینه کارمزد پرداختی: </a:t>
            </a:r>
            <a:r>
              <a:rPr lang="fa-IR" sz="2400" dirty="0">
                <a:solidFill>
                  <a:srgbClr val="7030A0"/>
                </a:solidFill>
                <a:latin typeface="IranNastaliq" pitchFamily="18" charset="0"/>
                <a:cs typeface="IranNastaliq" pitchFamily="18" charset="0"/>
              </a:rPr>
              <a:t>چون معمولا قراردادهای بیمه با دخالت واسطه انجام می گیرند و این واسطه ممکن است نماینده رسمی یا غیر رسمی شرکت بیمه باشد، به هر حال درصدی از حق بیمه به آنان پرداخت می شود.</a:t>
            </a:r>
          </a:p>
          <a:p>
            <a:pPr algn="just">
              <a:buClr>
                <a:schemeClr val="accent6">
                  <a:lumMod val="60000"/>
                  <a:lumOff val="40000"/>
                </a:schemeClr>
              </a:buClr>
              <a:buSzPct val="100000"/>
              <a:buFont typeface="Wingdings" pitchFamily="2" charset="2"/>
              <a:buChar char="ü"/>
            </a:pPr>
            <a:r>
              <a:rPr lang="fa-IR" sz="2400" dirty="0">
                <a:solidFill>
                  <a:srgbClr val="FF0000"/>
                </a:solidFill>
                <a:latin typeface="IranNastaliq" pitchFamily="18" charset="0"/>
                <a:cs typeface="IranNastaliq" pitchFamily="18" charset="0"/>
              </a:rPr>
              <a:t>سایر هزینه های بیمه: </a:t>
            </a:r>
            <a:r>
              <a:rPr lang="fa-IR" sz="2400" dirty="0">
                <a:solidFill>
                  <a:srgbClr val="7030A0"/>
                </a:solidFill>
                <a:latin typeface="IranNastaliq" pitchFamily="18" charset="0"/>
                <a:cs typeface="IranNastaliq" pitchFamily="18" charset="0"/>
              </a:rPr>
              <a:t>هزینه های کارشناسی مورد بیمه قبل از صدور بیمه نامه و هزینه های کارشناسی خسارت واقع شده به عنوان هزینه های عملیاتی در حساب سود و زیان شرکتهای بیمه منظور می </a:t>
            </a:r>
            <a:r>
              <a:rPr lang="fa-IR" sz="2400" dirty="0" smtClean="0">
                <a:solidFill>
                  <a:srgbClr val="7030A0"/>
                </a:solidFill>
                <a:latin typeface="IranNastaliq" pitchFamily="18" charset="0"/>
                <a:cs typeface="IranNastaliq" pitchFamily="18" charset="0"/>
              </a:rPr>
              <a:t>شود</a:t>
            </a:r>
          </a:p>
          <a:p>
            <a:pPr algn="just">
              <a:buClr>
                <a:schemeClr val="accent6">
                  <a:lumMod val="60000"/>
                  <a:lumOff val="40000"/>
                </a:schemeClr>
              </a:buClr>
              <a:buSzPct val="100000"/>
              <a:buFont typeface="Wingdings" pitchFamily="2" charset="2"/>
              <a:buChar char="ü"/>
            </a:pPr>
            <a:endParaRPr lang="fa-IR" sz="2400" dirty="0" smtClean="0">
              <a:solidFill>
                <a:srgbClr val="7030A0"/>
              </a:solidFill>
              <a:latin typeface="IranNastaliq" pitchFamily="18" charset="0"/>
              <a:cs typeface="IranNastaliq" pitchFamily="18" charset="0"/>
            </a:endParaRPr>
          </a:p>
          <a:p>
            <a:pPr algn="just">
              <a:buClr>
                <a:schemeClr val="accent6">
                  <a:lumMod val="60000"/>
                  <a:lumOff val="40000"/>
                </a:schemeClr>
              </a:buClr>
              <a:buSzPct val="100000"/>
              <a:buFont typeface="Wingdings" pitchFamily="2" charset="2"/>
              <a:buChar char="ü"/>
            </a:pPr>
            <a:endParaRPr lang="fa-IR" sz="2400" dirty="0">
              <a:latin typeface="IranNastaliq" pitchFamily="18" charset="0"/>
              <a:cs typeface="IranNastaliq" pitchFamily="18" charset="0"/>
            </a:endParaRPr>
          </a:p>
          <a:p>
            <a:pPr algn="just">
              <a:buClr>
                <a:schemeClr val="accent6">
                  <a:lumMod val="60000"/>
                  <a:lumOff val="40000"/>
                </a:schemeClr>
              </a:buClr>
              <a:buSzPct val="100000"/>
              <a:buFont typeface="Wingdings" pitchFamily="2" charset="2"/>
              <a:buChar char="ü"/>
            </a:pPr>
            <a:r>
              <a:rPr lang="fa-IR" sz="2400" dirty="0">
                <a:solidFill>
                  <a:srgbClr val="C00000"/>
                </a:solidFill>
                <a:latin typeface="IranNastaliq" pitchFamily="18" charset="0"/>
                <a:cs typeface="IranNastaliq" pitchFamily="18" charset="0"/>
              </a:rPr>
              <a:t>سایر درآمدها و هزینه </a:t>
            </a:r>
            <a:r>
              <a:rPr lang="fa-IR" sz="2400" dirty="0" smtClean="0">
                <a:solidFill>
                  <a:srgbClr val="C00000"/>
                </a:solidFill>
                <a:latin typeface="IranNastaliq" pitchFamily="18" charset="0"/>
                <a:cs typeface="IranNastaliq" pitchFamily="18" charset="0"/>
              </a:rPr>
              <a:t>ها</a:t>
            </a:r>
            <a:endParaRPr lang="fa-IR" sz="2400" dirty="0">
              <a:latin typeface="IranNastaliq" pitchFamily="18" charset="0"/>
              <a:cs typeface="IranNastaliq" pitchFamily="18" charset="0"/>
            </a:endParaRPr>
          </a:p>
          <a:p>
            <a:pPr algn="just">
              <a:buClr>
                <a:schemeClr val="accent6">
                  <a:lumMod val="60000"/>
                  <a:lumOff val="40000"/>
                </a:schemeClr>
              </a:buClr>
              <a:buSzPct val="100000"/>
              <a:buFont typeface="Wingdings" pitchFamily="2" charset="2"/>
              <a:buChar char="ü"/>
            </a:pPr>
            <a:r>
              <a:rPr lang="fa-IR" sz="2400" dirty="0" smtClean="0">
                <a:solidFill>
                  <a:srgbClr val="7030A0"/>
                </a:solidFill>
                <a:latin typeface="IranNastaliq" pitchFamily="18" charset="0"/>
                <a:cs typeface="IranNastaliq" pitchFamily="18" charset="0"/>
              </a:rPr>
              <a:t>در </a:t>
            </a:r>
            <a:r>
              <a:rPr lang="fa-IR" sz="2400" dirty="0">
                <a:solidFill>
                  <a:srgbClr val="7030A0"/>
                </a:solidFill>
                <a:latin typeface="IranNastaliq" pitchFamily="18" charset="0"/>
                <a:cs typeface="IranNastaliq" pitchFamily="18" charset="0"/>
              </a:rPr>
              <a:t>موسسات بیمه نیز همانند سایر موسسات غیر بیمه ای درآمدها و هزینه های غیر عملیاتی وجود دارد که هیچ گونه ارتباطی به عملیات بیمه ای ندارد مانند سود و زیان حاصل از فروش دارائیها، درآمد و یا هزینه اجاره و ... </a:t>
            </a:r>
          </a:p>
          <a:p>
            <a:pPr algn="just">
              <a:buClr>
                <a:schemeClr val="accent6">
                  <a:lumMod val="60000"/>
                  <a:lumOff val="40000"/>
                </a:schemeClr>
              </a:buClr>
              <a:buSzPct val="100000"/>
              <a:buFont typeface="Wingdings" pitchFamily="2" charset="2"/>
              <a:buChar char="ü"/>
            </a:pPr>
            <a:endParaRPr lang="fa-IR" sz="2400" dirty="0">
              <a:latin typeface="IranNastaliq" pitchFamily="18" charset="0"/>
              <a:cs typeface="IranNastaliq" pitchFamily="18" charset="0"/>
            </a:endParaRPr>
          </a:p>
        </p:txBody>
      </p:sp>
      <p:pic>
        <p:nvPicPr>
          <p:cNvPr id="5" name="Picture 2" descr="E:\تصاویر\5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616263" y="5157192"/>
            <a:ext cx="2351900" cy="147520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971600" y="529283"/>
            <a:ext cx="5040559" cy="584775"/>
          </a:xfrm>
          <a:prstGeom prst="rect">
            <a:avLst/>
          </a:prstGeom>
        </p:spPr>
        <p:txBody>
          <a:bodyPr wrap="square">
            <a:spAutoFit/>
          </a:bodyPr>
          <a:lstStyle/>
          <a:p>
            <a:r>
              <a:rPr lang="fa-IR" sz="3200" b="1" dirty="0">
                <a:solidFill>
                  <a:srgbClr val="C00000"/>
                </a:solidFill>
                <a:latin typeface="IranNastaliq" pitchFamily="18" charset="0"/>
                <a:cs typeface="IranNastaliq" pitchFamily="18" charset="0"/>
              </a:rPr>
              <a:t>هزینه های عملیاتی در موسسات بیمه</a:t>
            </a:r>
            <a:endParaRPr lang="fa-IR" sz="3200" dirty="0">
              <a:latin typeface="IranNastaliq" pitchFamily="18" charset="0"/>
              <a:cs typeface="IranNastaliq" pitchFamily="18" charset="0"/>
            </a:endParaRPr>
          </a:p>
        </p:txBody>
      </p:sp>
      <p:sp>
        <p:nvSpPr>
          <p:cNvPr id="7" name="Rectangle 6"/>
          <p:cNvSpPr/>
          <p:nvPr/>
        </p:nvSpPr>
        <p:spPr>
          <a:xfrm>
            <a:off x="7978080" y="249018"/>
            <a:ext cx="914400" cy="535414"/>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1">
            <a:schemeClr val="accent6"/>
          </a:lnRef>
          <a:fillRef idx="2">
            <a:schemeClr val="accent6"/>
          </a:fillRef>
          <a:effectRef idx="1">
            <a:schemeClr val="accent6"/>
          </a:effectRef>
          <a:fontRef idx="minor">
            <a:schemeClr val="dk1"/>
          </a:fontRef>
        </p:style>
        <p:txBody>
          <a:bodyPr rtlCol="1" anchor="ctr"/>
          <a:lstStyle/>
          <a:p>
            <a:pPr algn="ctr"/>
            <a:r>
              <a:rPr lang="fa-IR" sz="2400" dirty="0" smtClean="0">
                <a:solidFill>
                  <a:srgbClr val="FF0000"/>
                </a:solidFill>
                <a:latin typeface="IranNastaliq" pitchFamily="18" charset="0"/>
                <a:cs typeface="IranNastaliq" pitchFamily="18" charset="0"/>
              </a:rPr>
              <a:t>هزینه ها</a:t>
            </a:r>
            <a:endParaRPr lang="fa-IR" sz="2400" dirty="0">
              <a:solidFill>
                <a:srgbClr val="FF0000"/>
              </a:solidFill>
              <a:latin typeface="IranNastaliq" pitchFamily="18" charset="0"/>
              <a:cs typeface="IranNastaliq" pitchFamily="18" charset="0"/>
            </a:endParaRPr>
          </a:p>
        </p:txBody>
      </p:sp>
    </p:spTree>
    <p:extLst>
      <p:ext uri="{BB962C8B-B14F-4D97-AF65-F5344CB8AC3E}">
        <p14:creationId xmlns:p14="http://schemas.microsoft.com/office/powerpoint/2010/main" val="308911268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grpId="0" nodeType="withEffect" nodePh="1">
                                  <p:stCondLst>
                                    <p:cond delay="0"/>
                                  </p:stCondLst>
                                  <p:endCondLst>
                                    <p:cond evt="begin" delay="0">
                                      <p:tn val="8"/>
                                    </p:cond>
                                  </p:end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2000"/>
                                        <p:tgtEl>
                                          <p:spTgt spid="2"/>
                                        </p:tgtEl>
                                      </p:cBhvr>
                                    </p:animEffect>
                                  </p:childTnLst>
                                </p:cTn>
                              </p:par>
                              <p:par>
                                <p:cTn id="11" presetID="6" presetClass="entr" presetSubtype="16" fill="hold" grpId="0" nodeType="withEffect" nodePh="1">
                                  <p:stCondLst>
                                    <p:cond delay="0"/>
                                  </p:stCondLst>
                                  <p:endCondLst>
                                    <p:cond evt="begin" delay="0">
                                      <p:tn val="11"/>
                                    </p:cond>
                                  </p:end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circle(in)">
                                      <p:cBhvr>
                                        <p:cTn id="13" dur="2000"/>
                                        <p:tgtEl>
                                          <p:spTgt spid="3">
                                            <p:txEl>
                                              <p:pRg st="0" end="0"/>
                                            </p:txEl>
                                          </p:spTgt>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circle(in)">
                                      <p:cBhvr>
                                        <p:cTn id="16" dur="2000"/>
                                        <p:tgtEl>
                                          <p:spTgt spid="4"/>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ircle(in)">
                                      <p:cBhvr>
                                        <p:cTn id="19" dur="2000"/>
                                        <p:tgtEl>
                                          <p:spTgt spid="6"/>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ircle(in)">
                                      <p:cBhvr>
                                        <p:cTn id="2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animBg="1"/>
      <p:bldP spid="6" grpId="0"/>
      <p:bldP spid="7"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latin typeface="IranNastaliq" pitchFamily="18" charset="0"/>
              <a:cs typeface="IranNastaliq" pitchFamily="18" charset="0"/>
            </a:endParaRPr>
          </a:p>
        </p:txBody>
      </p:sp>
      <p:sp>
        <p:nvSpPr>
          <p:cNvPr id="3" name="Content Placeholder 2"/>
          <p:cNvSpPr>
            <a:spLocks noGrp="1"/>
          </p:cNvSpPr>
          <p:nvPr>
            <p:ph idx="1"/>
          </p:nvPr>
        </p:nvSpPr>
        <p:spPr/>
        <p:txBody>
          <a:bodyPr/>
          <a:lstStyle/>
          <a:p>
            <a:endParaRPr lang="fa-IR" dirty="0">
              <a:latin typeface="IranNastaliq" pitchFamily="18" charset="0"/>
              <a:cs typeface="IranNastaliq" pitchFamily="18" charset="0"/>
            </a:endParaRPr>
          </a:p>
        </p:txBody>
      </p:sp>
      <p:sp>
        <p:nvSpPr>
          <p:cNvPr id="6" name="Rectangle 5"/>
          <p:cNvSpPr/>
          <p:nvPr/>
        </p:nvSpPr>
        <p:spPr>
          <a:xfrm>
            <a:off x="179512" y="260648"/>
            <a:ext cx="8712968" cy="6336704"/>
          </a:xfrm>
          <a:prstGeom prst="rect">
            <a:avLst/>
          </a:prstGeom>
        </p:spPr>
        <p:style>
          <a:lnRef idx="1">
            <a:schemeClr val="accent6"/>
          </a:lnRef>
          <a:fillRef idx="2">
            <a:schemeClr val="accent6"/>
          </a:fillRef>
          <a:effectRef idx="1">
            <a:schemeClr val="accent6"/>
          </a:effectRef>
          <a:fontRef idx="minor">
            <a:schemeClr val="dk1"/>
          </a:fontRef>
        </p:style>
        <p:txBody>
          <a:bodyPr rtlCol="1" anchor="ctr"/>
          <a:lstStyle/>
          <a:p>
            <a:pPr algn="just">
              <a:buClr>
                <a:schemeClr val="accent6">
                  <a:lumMod val="60000"/>
                  <a:lumOff val="40000"/>
                </a:schemeClr>
              </a:buClr>
              <a:buSzPct val="100000"/>
            </a:pPr>
            <a:r>
              <a:rPr lang="fa-IR" sz="3200" dirty="0">
                <a:solidFill>
                  <a:srgbClr val="7030A0"/>
                </a:solidFill>
                <a:latin typeface="IranNastaliq" pitchFamily="18" charset="0"/>
                <a:cs typeface="IranNastaliq" pitchFamily="18" charset="0"/>
              </a:rPr>
              <a:t>با توجه به اینکه حق بیمه در اول قرارداد اخذ می شود ولی پرداخت خسارت به تدریج انجام می گیرد لذا قبل از این که حق بیمه ها کاملا منقضی گردد مدتی در اختیار بیمه گر می ماند. از این حق بیمه ها مبالغی برای انجام تعهدات آتی کنار گذاشته می شود که این مبالغ را ذخایر فنی می گویند.</a:t>
            </a:r>
          </a:p>
          <a:p>
            <a:pPr algn="just">
              <a:buClr>
                <a:schemeClr val="accent6">
                  <a:lumMod val="60000"/>
                  <a:lumOff val="40000"/>
                </a:schemeClr>
              </a:buClr>
              <a:buSzPct val="100000"/>
            </a:pPr>
            <a:r>
              <a:rPr lang="fa-IR" sz="3200" i="1" dirty="0">
                <a:solidFill>
                  <a:srgbClr val="7030A0"/>
                </a:solidFill>
                <a:latin typeface="IranNastaliq" pitchFamily="18" charset="0"/>
                <a:cs typeface="IranNastaliq" pitchFamily="18" charset="0"/>
              </a:rPr>
              <a:t>انواع ذخایر فنی:</a:t>
            </a:r>
          </a:p>
          <a:p>
            <a:pPr algn="just">
              <a:buClr>
                <a:schemeClr val="accent6">
                  <a:lumMod val="60000"/>
                  <a:lumOff val="40000"/>
                </a:schemeClr>
              </a:buClr>
              <a:buSzPct val="100000"/>
              <a:buFont typeface="Wingdings" pitchFamily="2" charset="2"/>
              <a:buChar char="ü"/>
            </a:pPr>
            <a:r>
              <a:rPr lang="fa-IR" sz="3200" dirty="0">
                <a:solidFill>
                  <a:srgbClr val="7030A0"/>
                </a:solidFill>
                <a:latin typeface="IranNastaliq" pitchFamily="18" charset="0"/>
                <a:cs typeface="IranNastaliq" pitchFamily="18" charset="0"/>
              </a:rPr>
              <a:t>ذخیره حق بیمه(حق بیمه عاید نشده)</a:t>
            </a:r>
          </a:p>
          <a:p>
            <a:pPr algn="just">
              <a:buClr>
                <a:schemeClr val="accent6">
                  <a:lumMod val="60000"/>
                  <a:lumOff val="40000"/>
                </a:schemeClr>
              </a:buClr>
              <a:buSzPct val="100000"/>
              <a:buFont typeface="Wingdings" pitchFamily="2" charset="2"/>
              <a:buChar char="ü"/>
            </a:pPr>
            <a:r>
              <a:rPr lang="fa-IR" sz="3200" dirty="0">
                <a:solidFill>
                  <a:srgbClr val="7030A0"/>
                </a:solidFill>
                <a:latin typeface="IranNastaliq" pitchFamily="18" charset="0"/>
                <a:cs typeface="IranNastaliq" pitchFamily="18" charset="0"/>
              </a:rPr>
              <a:t>ذخیره خسارتهای معوق(خسارتهای پرداخت نشده)</a:t>
            </a:r>
          </a:p>
          <a:p>
            <a:pPr algn="just">
              <a:buClr>
                <a:schemeClr val="accent6">
                  <a:lumMod val="60000"/>
                  <a:lumOff val="40000"/>
                </a:schemeClr>
              </a:buClr>
              <a:buSzPct val="100000"/>
              <a:buFont typeface="Wingdings" pitchFamily="2" charset="2"/>
              <a:buChar char="ü"/>
            </a:pPr>
            <a:r>
              <a:rPr lang="fa-IR" sz="3200" dirty="0">
                <a:solidFill>
                  <a:srgbClr val="7030A0"/>
                </a:solidFill>
                <a:latin typeface="IranNastaliq" pitchFamily="18" charset="0"/>
                <a:cs typeface="IranNastaliq" pitchFamily="18" charset="0"/>
              </a:rPr>
              <a:t>ذخیره مشارکت در منافع</a:t>
            </a:r>
          </a:p>
          <a:p>
            <a:pPr algn="just">
              <a:buClr>
                <a:schemeClr val="accent6">
                  <a:lumMod val="60000"/>
                  <a:lumOff val="40000"/>
                </a:schemeClr>
              </a:buClr>
              <a:buSzPct val="100000"/>
              <a:buFont typeface="Wingdings" pitchFamily="2" charset="2"/>
              <a:buChar char="ü"/>
            </a:pPr>
            <a:r>
              <a:rPr lang="fa-IR" sz="3200" dirty="0">
                <a:solidFill>
                  <a:srgbClr val="7030A0"/>
                </a:solidFill>
                <a:latin typeface="IranNastaliq" pitchFamily="18" charset="0"/>
                <a:cs typeface="IranNastaliq" pitchFamily="18" charset="0"/>
              </a:rPr>
              <a:t>ذخیره تکمیلی</a:t>
            </a:r>
          </a:p>
          <a:p>
            <a:pPr algn="just">
              <a:buClr>
                <a:schemeClr val="accent6">
                  <a:lumMod val="60000"/>
                  <a:lumOff val="40000"/>
                </a:schemeClr>
              </a:buClr>
              <a:buSzPct val="100000"/>
              <a:buFont typeface="Wingdings" pitchFamily="2" charset="2"/>
              <a:buChar char="ü"/>
            </a:pPr>
            <a:r>
              <a:rPr lang="fa-IR" sz="3200" dirty="0">
                <a:solidFill>
                  <a:srgbClr val="7030A0"/>
                </a:solidFill>
                <a:latin typeface="IranNastaliq" pitchFamily="18" charset="0"/>
                <a:cs typeface="IranNastaliq" pitchFamily="18" charset="0"/>
              </a:rPr>
              <a:t>ذخیره فنی خطرات طبیعی</a:t>
            </a:r>
          </a:p>
        </p:txBody>
      </p:sp>
      <p:pic>
        <p:nvPicPr>
          <p:cNvPr id="7" name="Picture 2" descr="E:\تصاویر\5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616263" y="5157192"/>
            <a:ext cx="2351900" cy="1475206"/>
          </a:xfrm>
          <a:prstGeom prst="rect">
            <a:avLst/>
          </a:prstGeom>
          <a:noFill/>
          <a:extLst>
            <a:ext uri="{909E8E84-426E-40DD-AFC4-6F175D3DCCD1}">
              <a14:hiddenFill xmlns:a14="http://schemas.microsoft.com/office/drawing/2010/main">
                <a:solidFill>
                  <a:srgbClr val="FFFFFF"/>
                </a:solidFill>
              </a14:hiddenFill>
            </a:ext>
          </a:extLst>
        </p:spPr>
      </p:pic>
      <p:sp>
        <p:nvSpPr>
          <p:cNvPr id="8" name="Title 2"/>
          <p:cNvSpPr txBox="1">
            <a:spLocks/>
          </p:cNvSpPr>
          <p:nvPr/>
        </p:nvSpPr>
        <p:spPr>
          <a:xfrm>
            <a:off x="1403648" y="381000"/>
            <a:ext cx="6388565" cy="671736"/>
          </a:xfrm>
          <a:prstGeom prst="rect">
            <a:avLst/>
          </a:prstGeom>
        </p:spPr>
        <p:txBody>
          <a:bodyPr vert="horz" lIns="91440" tIns="45720" rIns="91440" bIns="45720" rtlCol="1" anchor="ctr">
            <a:normAutofit fontScale="92500" lnSpcReduction="10000"/>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fa-IR" b="1" dirty="0" smtClean="0">
                <a:solidFill>
                  <a:srgbClr val="C00000"/>
                </a:solidFill>
                <a:latin typeface="IranNastaliq" pitchFamily="18" charset="0"/>
                <a:cs typeface="IranNastaliq" pitchFamily="18" charset="0"/>
              </a:rPr>
              <a:t>ذخایر فنی</a:t>
            </a:r>
            <a:endParaRPr lang="en-US" b="1" dirty="0">
              <a:solidFill>
                <a:srgbClr val="C00000"/>
              </a:solidFill>
              <a:latin typeface="IranNastaliq" pitchFamily="18" charset="0"/>
              <a:cs typeface="IranNastaliq" pitchFamily="18" charset="0"/>
            </a:endParaRPr>
          </a:p>
        </p:txBody>
      </p:sp>
      <p:sp>
        <p:nvSpPr>
          <p:cNvPr id="9" name="Rectangle 8"/>
          <p:cNvSpPr/>
          <p:nvPr/>
        </p:nvSpPr>
        <p:spPr>
          <a:xfrm>
            <a:off x="7920372" y="548680"/>
            <a:ext cx="792088" cy="504056"/>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1">
            <a:schemeClr val="accent2"/>
          </a:lnRef>
          <a:fillRef idx="2">
            <a:schemeClr val="accent2"/>
          </a:fillRef>
          <a:effectRef idx="1">
            <a:schemeClr val="accent2"/>
          </a:effectRef>
          <a:fontRef idx="minor">
            <a:schemeClr val="dk1"/>
          </a:fontRef>
        </p:style>
        <p:txBody>
          <a:bodyPr rtlCol="1" anchor="ctr"/>
          <a:lstStyle/>
          <a:p>
            <a:pPr algn="ctr"/>
            <a:r>
              <a:rPr lang="fa-IR" sz="2400" dirty="0" smtClean="0">
                <a:solidFill>
                  <a:srgbClr val="FF0000"/>
                </a:solidFill>
                <a:latin typeface="IranNastaliq" pitchFamily="18" charset="0"/>
                <a:cs typeface="IranNastaliq" pitchFamily="18" charset="0"/>
              </a:rPr>
              <a:t>ذخایر</a:t>
            </a:r>
            <a:endParaRPr lang="fa-IR" sz="2400" dirty="0">
              <a:solidFill>
                <a:srgbClr val="FF0000"/>
              </a:solidFill>
              <a:latin typeface="IranNastaliq" pitchFamily="18" charset="0"/>
              <a:cs typeface="IranNastaliq" pitchFamily="18" charset="0"/>
            </a:endParaRPr>
          </a:p>
        </p:txBody>
      </p:sp>
    </p:spTree>
    <p:extLst>
      <p:ext uri="{BB962C8B-B14F-4D97-AF65-F5344CB8AC3E}">
        <p14:creationId xmlns:p14="http://schemas.microsoft.com/office/powerpoint/2010/main" val="394480954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grpId="0" nodeType="withEffect" nodePh="1">
                                  <p:stCondLst>
                                    <p:cond delay="0"/>
                                  </p:stCondLst>
                                  <p:endCondLst>
                                    <p:cond evt="begin" delay="0">
                                      <p:tn val="8"/>
                                    </p:cond>
                                  </p:end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2000"/>
                                        <p:tgtEl>
                                          <p:spTgt spid="2"/>
                                        </p:tgtEl>
                                      </p:cBhvr>
                                    </p:animEffect>
                                  </p:childTnLst>
                                </p:cTn>
                              </p:par>
                              <p:par>
                                <p:cTn id="11" presetID="6" presetClass="entr" presetSubtype="16" fill="hold" grpId="0" nodeType="withEffect" nodePh="1">
                                  <p:stCondLst>
                                    <p:cond delay="0"/>
                                  </p:stCondLst>
                                  <p:endCondLst>
                                    <p:cond evt="begin" delay="0">
                                      <p:tn val="11"/>
                                    </p:cond>
                                  </p:end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circle(in)">
                                      <p:cBhvr>
                                        <p:cTn id="13" dur="2000"/>
                                        <p:tgtEl>
                                          <p:spTgt spid="3">
                                            <p:txEl>
                                              <p:pRg st="0" end="0"/>
                                            </p:txEl>
                                          </p:spTgt>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circle(in)">
                                      <p:cBhvr>
                                        <p:cTn id="16" dur="2000"/>
                                        <p:tgtEl>
                                          <p:spTgt spid="6"/>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circle(in)">
                                      <p:cBhvr>
                                        <p:cTn id="19" dur="2000"/>
                                        <p:tgtEl>
                                          <p:spTgt spid="8"/>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ircle(in)">
                                      <p:cBhvr>
                                        <p:cTn id="2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6" grpId="0" animBg="1"/>
      <p:bldP spid="8" grpId="0"/>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9038" y="294580"/>
            <a:ext cx="8229600" cy="1143000"/>
          </a:xfrm>
        </p:spPr>
        <p:txBody>
          <a:bodyPr/>
          <a:lstStyle/>
          <a:p>
            <a:endParaRPr lang="fa-IR"/>
          </a:p>
        </p:txBody>
      </p:sp>
      <p:sp>
        <p:nvSpPr>
          <p:cNvPr id="5" name="Rectangle 4"/>
          <p:cNvSpPr/>
          <p:nvPr/>
        </p:nvSpPr>
        <p:spPr>
          <a:xfrm>
            <a:off x="179513" y="449288"/>
            <a:ext cx="8788650" cy="6408712"/>
          </a:xfrm>
          <a:prstGeom prst="rect">
            <a:avLst/>
          </a:prstGeom>
        </p:spPr>
        <p:style>
          <a:lnRef idx="1">
            <a:schemeClr val="accent2"/>
          </a:lnRef>
          <a:fillRef idx="2">
            <a:schemeClr val="accent2"/>
          </a:fillRef>
          <a:effectRef idx="1">
            <a:schemeClr val="accent2"/>
          </a:effectRef>
          <a:fontRef idx="minor">
            <a:schemeClr val="dk1"/>
          </a:fontRef>
        </p:style>
        <p:txBody>
          <a:bodyPr rtlCol="1" anchor="ctr"/>
          <a:lstStyle/>
          <a:p>
            <a:pPr algn="ctr"/>
            <a:endParaRPr lang="fa-IR" dirty="0"/>
          </a:p>
        </p:txBody>
      </p:sp>
      <p:pic>
        <p:nvPicPr>
          <p:cNvPr id="6" name="Picture 2" descr="E:\تصاویر\5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616263" y="5157192"/>
            <a:ext cx="2351900" cy="1475206"/>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6"/>
          <p:cNvSpPr>
            <a:spLocks noGrp="1"/>
          </p:cNvSpPr>
          <p:nvPr>
            <p:ph idx="1"/>
          </p:nvPr>
        </p:nvSpPr>
        <p:spPr>
          <a:xfrm>
            <a:off x="179513" y="620688"/>
            <a:ext cx="8229600" cy="5832648"/>
          </a:xfrm>
        </p:spPr>
        <p:txBody>
          <a:bodyPr>
            <a:normAutofit/>
          </a:bodyPr>
          <a:lstStyle/>
          <a:p>
            <a:pPr marL="0" indent="0">
              <a:buNone/>
            </a:pPr>
            <a:endParaRPr lang="fa-IR" sz="2400" b="1" dirty="0">
              <a:solidFill>
                <a:srgbClr val="7030A0"/>
              </a:solidFill>
              <a:latin typeface="IranNastaliq" pitchFamily="18" charset="0"/>
              <a:cs typeface="IranNastaliq" pitchFamily="18" charset="0"/>
            </a:endParaRPr>
          </a:p>
        </p:txBody>
      </p:sp>
      <p:sp>
        <p:nvSpPr>
          <p:cNvPr id="8" name="Rectangle 7"/>
          <p:cNvSpPr/>
          <p:nvPr/>
        </p:nvSpPr>
        <p:spPr>
          <a:xfrm rot="197836">
            <a:off x="1619671" y="1049599"/>
            <a:ext cx="6408712" cy="948321"/>
          </a:xfrm>
          <a:prstGeom prst="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1">
            <a:schemeClr val="accent6"/>
          </a:lnRef>
          <a:fillRef idx="2">
            <a:schemeClr val="accent6"/>
          </a:fillRef>
          <a:effectRef idx="1">
            <a:schemeClr val="accent6"/>
          </a:effectRef>
          <a:fontRef idx="minor">
            <a:schemeClr val="dk1"/>
          </a:fontRef>
        </p:style>
        <p:txBody>
          <a:bodyPr rtlCol="1" anchor="ctr"/>
          <a:lstStyle/>
          <a:p>
            <a:pPr algn="ctr"/>
            <a:endParaRPr lang="fa-IR" sz="4800" b="1" dirty="0" smtClean="0">
              <a:solidFill>
                <a:srgbClr val="FF0000"/>
              </a:solidFill>
              <a:latin typeface="IranNastaliq" pitchFamily="18" charset="0"/>
              <a:cs typeface="IranNastaliq" pitchFamily="18" charset="0"/>
            </a:endParaRPr>
          </a:p>
          <a:p>
            <a:pPr algn="ctr"/>
            <a:r>
              <a:rPr lang="fa-IR" sz="4800" b="1" dirty="0">
                <a:solidFill>
                  <a:srgbClr val="FF0000"/>
                </a:solidFill>
                <a:latin typeface="IranNastaliq" pitchFamily="18" charset="0"/>
                <a:cs typeface="IranNastaliq" pitchFamily="18" charset="0"/>
              </a:rPr>
              <a:t>ت</a:t>
            </a:r>
            <a:r>
              <a:rPr lang="fa-IR" sz="4800" b="1" dirty="0" smtClean="0">
                <a:solidFill>
                  <a:srgbClr val="FF0000"/>
                </a:solidFill>
                <a:latin typeface="IranNastaliq" pitchFamily="18" charset="0"/>
                <a:cs typeface="IranNastaliq" pitchFamily="18" charset="0"/>
              </a:rPr>
              <a:t>اریخچه   </a:t>
            </a:r>
            <a:r>
              <a:rPr lang="fa-IR" sz="4800" b="1" dirty="0">
                <a:solidFill>
                  <a:srgbClr val="FF0000"/>
                </a:solidFill>
                <a:latin typeface="IranNastaliq" pitchFamily="18" charset="0"/>
                <a:cs typeface="IranNastaliq" pitchFamily="18" charset="0"/>
              </a:rPr>
              <a:t>بیمه  در   جهان</a:t>
            </a:r>
          </a:p>
          <a:p>
            <a:pPr algn="ctr"/>
            <a:endParaRPr lang="fa-IR" sz="4800" dirty="0">
              <a:solidFill>
                <a:srgbClr val="FF0000"/>
              </a:solidFill>
            </a:endParaRPr>
          </a:p>
        </p:txBody>
      </p:sp>
      <p:sp>
        <p:nvSpPr>
          <p:cNvPr id="9" name="Rectangle 8"/>
          <p:cNvSpPr/>
          <p:nvPr/>
        </p:nvSpPr>
        <p:spPr>
          <a:xfrm rot="21419048">
            <a:off x="1842908" y="2755794"/>
            <a:ext cx="5184576" cy="914400"/>
          </a:xfrm>
          <a:prstGeom prst="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1">
            <a:schemeClr val="accent6"/>
          </a:lnRef>
          <a:fillRef idx="2">
            <a:schemeClr val="accent6"/>
          </a:fillRef>
          <a:effectRef idx="1">
            <a:schemeClr val="accent6"/>
          </a:effectRef>
          <a:fontRef idx="minor">
            <a:schemeClr val="dk1"/>
          </a:fontRef>
        </p:style>
        <p:txBody>
          <a:bodyPr rtlCol="1" anchor="ctr"/>
          <a:lstStyle/>
          <a:p>
            <a:pPr algn="ctr"/>
            <a:r>
              <a:rPr lang="fa-IR" sz="4400" b="1" dirty="0" smtClean="0">
                <a:solidFill>
                  <a:srgbClr val="FF0000"/>
                </a:solidFill>
                <a:latin typeface="IranNastaliq" pitchFamily="18" charset="0"/>
                <a:cs typeface="IranNastaliq" pitchFamily="18" charset="0"/>
              </a:rPr>
              <a:t>تاریخچه بیمه در ایران </a:t>
            </a:r>
            <a:endParaRPr lang="fa-IR" sz="4400" b="1" dirty="0">
              <a:solidFill>
                <a:srgbClr val="FF0000"/>
              </a:solidFill>
              <a:latin typeface="IranNastaliq" pitchFamily="18" charset="0"/>
              <a:cs typeface="IranNastaliq" pitchFamily="18" charset="0"/>
            </a:endParaRPr>
          </a:p>
        </p:txBody>
      </p:sp>
      <p:sp>
        <p:nvSpPr>
          <p:cNvPr id="10" name="Rectangle 9"/>
          <p:cNvSpPr/>
          <p:nvPr/>
        </p:nvSpPr>
        <p:spPr>
          <a:xfrm rot="21043077">
            <a:off x="2244131" y="4455348"/>
            <a:ext cx="3871860" cy="914400"/>
          </a:xfrm>
          <a:prstGeom prst="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1">
            <a:schemeClr val="accent6"/>
          </a:lnRef>
          <a:fillRef idx="2">
            <a:schemeClr val="accent6"/>
          </a:fillRef>
          <a:effectRef idx="1">
            <a:schemeClr val="accent6"/>
          </a:effectRef>
          <a:fontRef idx="minor">
            <a:schemeClr val="dk1"/>
          </a:fontRef>
        </p:style>
        <p:txBody>
          <a:bodyPr rtlCol="1" anchor="ctr"/>
          <a:lstStyle/>
          <a:p>
            <a:pPr algn="ctr"/>
            <a:r>
              <a:rPr lang="fa-IR" sz="3600" b="1" dirty="0" smtClean="0">
                <a:solidFill>
                  <a:srgbClr val="FF0000"/>
                </a:solidFill>
                <a:latin typeface="IranNastaliq" pitchFamily="18" charset="0"/>
                <a:cs typeface="IranNastaliq" pitchFamily="18" charset="0"/>
              </a:rPr>
              <a:t>جایگاه بیمه بعداز انقلاب اسلامی</a:t>
            </a:r>
            <a:endParaRPr lang="fa-IR" sz="3600" b="1" dirty="0">
              <a:solidFill>
                <a:srgbClr val="FF0000"/>
              </a:solidFill>
              <a:latin typeface="IranNastaliq" pitchFamily="18" charset="0"/>
              <a:cs typeface="IranNastaliq" pitchFamily="18" charset="0"/>
            </a:endParaRPr>
          </a:p>
        </p:txBody>
      </p:sp>
      <p:sp>
        <p:nvSpPr>
          <p:cNvPr id="11" name="Rectangle 10"/>
          <p:cNvSpPr/>
          <p:nvPr/>
        </p:nvSpPr>
        <p:spPr>
          <a:xfrm rot="17870307">
            <a:off x="-452638" y="898214"/>
            <a:ext cx="2592874" cy="773129"/>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1">
            <a:schemeClr val="accent5"/>
          </a:lnRef>
          <a:fillRef idx="3">
            <a:schemeClr val="accent5"/>
          </a:fillRef>
          <a:effectRef idx="2">
            <a:schemeClr val="accent5"/>
          </a:effectRef>
          <a:fontRef idx="minor">
            <a:schemeClr val="lt1"/>
          </a:fontRef>
        </p:style>
        <p:txBody>
          <a:bodyPr rtlCol="1" anchor="ctr"/>
          <a:lstStyle/>
          <a:p>
            <a:pPr algn="ctr"/>
            <a:r>
              <a:rPr lang="fa-IR" sz="4800" b="1" dirty="0" smtClean="0">
                <a:solidFill>
                  <a:srgbClr val="FF0000"/>
                </a:solidFill>
                <a:latin typeface="IranNastaliq" pitchFamily="18" charset="0"/>
                <a:cs typeface="IranNastaliq" pitchFamily="18" charset="0"/>
              </a:rPr>
              <a:t>تاریخچه ومحل پیدایش</a:t>
            </a:r>
            <a:endParaRPr lang="fa-IR" sz="4800" b="1" dirty="0">
              <a:solidFill>
                <a:srgbClr val="FF0000"/>
              </a:solidFill>
              <a:latin typeface="IranNastaliq" pitchFamily="18" charset="0"/>
              <a:cs typeface="IranNastaliq" pitchFamily="18" charset="0"/>
            </a:endParaRPr>
          </a:p>
        </p:txBody>
      </p:sp>
    </p:spTree>
    <p:extLst>
      <p:ext uri="{BB962C8B-B14F-4D97-AF65-F5344CB8AC3E}">
        <p14:creationId xmlns:p14="http://schemas.microsoft.com/office/powerpoint/2010/main" val="72008554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par>
                                <p:cTn id="8" presetID="6" presetClass="entr" presetSubtype="16" fill="hold" grpId="0" nodeType="withEffect" nodePh="1">
                                  <p:stCondLst>
                                    <p:cond delay="0"/>
                                  </p:stCondLst>
                                  <p:endCondLst>
                                    <p:cond evt="begin" delay="0">
                                      <p:tn val="8"/>
                                    </p:cond>
                                  </p:end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2000"/>
                                        <p:tgtEl>
                                          <p:spTgt spid="2"/>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par>
                                <p:cTn id="14" presetID="6" presetClass="entr" presetSubtype="16" fill="hold" grpId="0" nodeType="with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circle(in)">
                                      <p:cBhvr>
                                        <p:cTn id="16" dur="2000"/>
                                        <p:tgtEl>
                                          <p:spTgt spid="7">
                                            <p:txEl>
                                              <p:pRg st="0" end="0"/>
                                            </p:txEl>
                                          </p:spTgt>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circle(in)">
                                      <p:cBhvr>
                                        <p:cTn id="19" dur="2000"/>
                                        <p:tgtEl>
                                          <p:spTgt spid="11"/>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ircle(in)">
                                      <p:cBhvr>
                                        <p:cTn id="22" dur="2000"/>
                                        <p:tgtEl>
                                          <p:spTgt spid="8"/>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circle(in)">
                                      <p:cBhvr>
                                        <p:cTn id="25" dur="2000"/>
                                        <p:tgtEl>
                                          <p:spTgt spid="9"/>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circle(in)">
                                      <p:cBhvr>
                                        <p:cTn id="28"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7" grpId="0" build="p"/>
      <p:bldP spid="8" grpId="0" animBg="1"/>
      <p:bldP spid="9" grpId="0" animBg="1"/>
      <p:bldP spid="10" grpId="0" animBg="1"/>
      <p:bldP spid="11" grpId="0" animBg="1"/>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sz="5400">
              <a:solidFill>
                <a:srgbClr val="7030A0"/>
              </a:solidFill>
            </a:endParaRPr>
          </a:p>
        </p:txBody>
      </p:sp>
      <p:sp>
        <p:nvSpPr>
          <p:cNvPr id="3" name="Content Placeholder 2"/>
          <p:cNvSpPr>
            <a:spLocks noGrp="1"/>
          </p:cNvSpPr>
          <p:nvPr>
            <p:ph idx="1"/>
          </p:nvPr>
        </p:nvSpPr>
        <p:spPr/>
        <p:txBody>
          <a:bodyPr/>
          <a:lstStyle/>
          <a:p>
            <a:endParaRPr lang="fa-IR" sz="4000">
              <a:solidFill>
                <a:srgbClr val="7030A0"/>
              </a:solidFill>
            </a:endParaRPr>
          </a:p>
        </p:txBody>
      </p:sp>
      <p:sp>
        <p:nvSpPr>
          <p:cNvPr id="4" name="Rectangle 3"/>
          <p:cNvSpPr/>
          <p:nvPr/>
        </p:nvSpPr>
        <p:spPr>
          <a:xfrm>
            <a:off x="179512" y="260648"/>
            <a:ext cx="8712968" cy="6336704"/>
          </a:xfrm>
          <a:prstGeom prst="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endParaRPr lang="fa-IR" sz="2400">
              <a:solidFill>
                <a:srgbClr val="7030A0"/>
              </a:solidFill>
              <a:latin typeface="IranNastaliq" pitchFamily="18" charset="0"/>
              <a:cs typeface="IranNastaliq" pitchFamily="18" charset="0"/>
            </a:endParaRPr>
          </a:p>
        </p:txBody>
      </p:sp>
      <p:pic>
        <p:nvPicPr>
          <p:cNvPr id="5" name="Picture 2" descr="E:\تصاویر\5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616263" y="5157192"/>
            <a:ext cx="2351900" cy="1475206"/>
          </a:xfrm>
          <a:prstGeom prst="rect">
            <a:avLst/>
          </a:prstGeom>
          <a:noFill/>
          <a:extLst>
            <a:ext uri="{909E8E84-426E-40DD-AFC4-6F175D3DCCD1}">
              <a14:hiddenFill xmlns:a14="http://schemas.microsoft.com/office/drawing/2010/main">
                <a:solidFill>
                  <a:srgbClr val="FFFFFF"/>
                </a:solidFill>
              </a14:hiddenFill>
            </a:ext>
          </a:extLst>
        </p:spPr>
      </p:pic>
      <p:sp>
        <p:nvSpPr>
          <p:cNvPr id="6" name="Title 2"/>
          <p:cNvSpPr txBox="1">
            <a:spLocks/>
          </p:cNvSpPr>
          <p:nvPr/>
        </p:nvSpPr>
        <p:spPr>
          <a:xfrm>
            <a:off x="381000" y="381000"/>
            <a:ext cx="8382000" cy="457200"/>
          </a:xfrm>
          <a:prstGeom prst="rect">
            <a:avLst/>
          </a:prstGeom>
        </p:spPr>
        <p:txBody>
          <a:bodyPr vert="horz" lIns="91440" tIns="45720" rIns="91440" bIns="45720" rtlCol="1" anchor="ctr">
            <a:normAutofit fontScale="92500" lnSpcReduction="10000"/>
          </a:bodyPr>
          <a:lstStyle>
            <a:lvl1pPr algn="ctr" defTabSz="914400" rtl="1" eaLnBrk="1" latinLnBrk="0" hangingPunct="1">
              <a:spcBef>
                <a:spcPct val="0"/>
              </a:spcBef>
              <a:buNone/>
              <a:defRPr sz="4400" kern="1200">
                <a:solidFill>
                  <a:schemeClr val="tx1"/>
                </a:solidFill>
                <a:latin typeface="+mj-lt"/>
                <a:ea typeface="+mj-ea"/>
                <a:cs typeface="+mj-cs"/>
              </a:defRPr>
            </a:lvl1pPr>
          </a:lstStyle>
          <a:p>
            <a:endParaRPr lang="en-US" sz="2800" b="1" dirty="0">
              <a:solidFill>
                <a:srgbClr val="7030A0"/>
              </a:solidFill>
            </a:endParaRPr>
          </a:p>
        </p:txBody>
      </p:sp>
      <p:sp>
        <p:nvSpPr>
          <p:cNvPr id="7" name="Title 2"/>
          <p:cNvSpPr txBox="1">
            <a:spLocks/>
          </p:cNvSpPr>
          <p:nvPr/>
        </p:nvSpPr>
        <p:spPr>
          <a:xfrm>
            <a:off x="381000" y="381000"/>
            <a:ext cx="8382000" cy="457200"/>
          </a:xfrm>
          <a:prstGeom prst="rect">
            <a:avLst/>
          </a:prstGeom>
        </p:spPr>
        <p:txBody>
          <a:bodyPr vert="horz" lIns="91440" tIns="45720" rIns="91440" bIns="45720" rtlCol="1" anchor="ctr">
            <a:normAutofit fontScale="92500" lnSpcReduction="10000"/>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fa-IR" sz="2800" b="1" dirty="0" smtClean="0">
                <a:solidFill>
                  <a:srgbClr val="FF0000"/>
                </a:solidFill>
                <a:latin typeface="IranNastaliq" pitchFamily="18" charset="0"/>
                <a:cs typeface="IranNastaliq" pitchFamily="18" charset="0"/>
              </a:rPr>
              <a:t>ذخیره حق بیمه</a:t>
            </a:r>
            <a:endParaRPr lang="en-US" sz="2800" b="1" dirty="0">
              <a:solidFill>
                <a:srgbClr val="FF0000"/>
              </a:solidFill>
              <a:latin typeface="IranNastaliq" pitchFamily="18" charset="0"/>
              <a:cs typeface="IranNastaliq" pitchFamily="18" charset="0"/>
            </a:endParaRPr>
          </a:p>
        </p:txBody>
      </p:sp>
      <p:sp>
        <p:nvSpPr>
          <p:cNvPr id="8" name="Content Placeholder 3"/>
          <p:cNvSpPr txBox="1">
            <a:spLocks/>
          </p:cNvSpPr>
          <p:nvPr/>
        </p:nvSpPr>
        <p:spPr>
          <a:xfrm>
            <a:off x="533400" y="838200"/>
            <a:ext cx="8077200" cy="5486400"/>
          </a:xfrm>
          <a:prstGeom prst="rect">
            <a:avLst/>
          </a:prstGeom>
        </p:spPr>
        <p:txBody>
          <a:bodyPr vert="horz" lIns="91440" tIns="45720" rIns="91440" bIns="45720" rtlCol="1">
            <a:norm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Clr>
                <a:schemeClr val="accent6">
                  <a:lumMod val="60000"/>
                  <a:lumOff val="40000"/>
                </a:schemeClr>
              </a:buClr>
              <a:buSzPct val="100000"/>
            </a:pPr>
            <a:r>
              <a:rPr lang="fa-IR" dirty="0" smtClean="0">
                <a:solidFill>
                  <a:srgbClr val="7030A0"/>
                </a:solidFill>
                <a:latin typeface="IranNastaliq" pitchFamily="18" charset="0"/>
                <a:cs typeface="IranNastaliq" pitchFamily="18" charset="0"/>
              </a:rPr>
              <a:t>بخشی از حق بیمه مرتبط با بیمه نامه های صادره طی دوره مالی که قابل انتساب به پوشش خطر بعد از پایان دوره مالی است تحت عنوان حق بیمه عاید نشده یا ذخیره حق بیمه نامیده می شود. در مواردی که الگوی وقوع خطر در طول دوره بیمه نامه تقریبا یکنواخت است برای محاسبه حق بیمه عاید نشده از روش تناسب زمانی استفاده می شود که انواع آن به شرح زیر است:</a:t>
            </a:r>
          </a:p>
          <a:p>
            <a:pPr algn="just">
              <a:buClr>
                <a:schemeClr val="accent6">
                  <a:lumMod val="60000"/>
                  <a:lumOff val="40000"/>
                </a:schemeClr>
              </a:buClr>
              <a:buSzPct val="100000"/>
              <a:buFont typeface="Wingdings" pitchFamily="2" charset="2"/>
              <a:buChar char="ü"/>
            </a:pPr>
            <a:r>
              <a:rPr lang="fa-IR" sz="2800" dirty="0" smtClean="0">
                <a:solidFill>
                  <a:srgbClr val="7030A0"/>
                </a:solidFill>
                <a:latin typeface="IranNastaliq" pitchFamily="18" charset="0"/>
                <a:cs typeface="IranNastaliq" pitchFamily="18" charset="0"/>
              </a:rPr>
              <a:t>روش نسبی سالانه یا 1/2</a:t>
            </a:r>
          </a:p>
          <a:p>
            <a:pPr algn="just">
              <a:buClr>
                <a:schemeClr val="accent6">
                  <a:lumMod val="60000"/>
                  <a:lumOff val="40000"/>
                </a:schemeClr>
              </a:buClr>
              <a:buSzPct val="100000"/>
              <a:buFont typeface="Wingdings" pitchFamily="2" charset="2"/>
              <a:buChar char="ü"/>
            </a:pPr>
            <a:r>
              <a:rPr lang="fa-IR" sz="2800" dirty="0" smtClean="0">
                <a:solidFill>
                  <a:srgbClr val="7030A0"/>
                </a:solidFill>
                <a:latin typeface="IranNastaliq" pitchFamily="18" charset="0"/>
                <a:cs typeface="IranNastaliq" pitchFamily="18" charset="0"/>
              </a:rPr>
              <a:t>روش نسبی شش ماهه یا 1/4</a:t>
            </a:r>
          </a:p>
          <a:p>
            <a:pPr algn="just">
              <a:buClr>
                <a:schemeClr val="accent6">
                  <a:lumMod val="60000"/>
                  <a:lumOff val="40000"/>
                </a:schemeClr>
              </a:buClr>
              <a:buSzPct val="100000"/>
              <a:buFont typeface="Wingdings" pitchFamily="2" charset="2"/>
              <a:buChar char="ü"/>
            </a:pPr>
            <a:r>
              <a:rPr lang="fa-IR" sz="2800" dirty="0" smtClean="0">
                <a:solidFill>
                  <a:srgbClr val="7030A0"/>
                </a:solidFill>
                <a:latin typeface="IranNastaliq" pitchFamily="18" charset="0"/>
                <a:cs typeface="IranNastaliq" pitchFamily="18" charset="0"/>
              </a:rPr>
              <a:t>روش نسبی سه ماهه یا 1/8</a:t>
            </a:r>
          </a:p>
          <a:p>
            <a:pPr algn="just">
              <a:buClr>
                <a:schemeClr val="accent6">
                  <a:lumMod val="60000"/>
                  <a:lumOff val="40000"/>
                </a:schemeClr>
              </a:buClr>
              <a:buSzPct val="100000"/>
              <a:buFont typeface="Wingdings" pitchFamily="2" charset="2"/>
              <a:buChar char="ü"/>
            </a:pPr>
            <a:r>
              <a:rPr lang="fa-IR" sz="2800" dirty="0" smtClean="0">
                <a:solidFill>
                  <a:srgbClr val="7030A0"/>
                </a:solidFill>
                <a:latin typeface="IranNastaliq" pitchFamily="18" charset="0"/>
                <a:cs typeface="IranNastaliq" pitchFamily="18" charset="0"/>
              </a:rPr>
              <a:t>روش نسبی ماهانه یا 1/24</a:t>
            </a:r>
          </a:p>
          <a:p>
            <a:pPr algn="just">
              <a:buClr>
                <a:schemeClr val="accent6">
                  <a:lumMod val="60000"/>
                  <a:lumOff val="40000"/>
                </a:schemeClr>
              </a:buClr>
              <a:buSzPct val="100000"/>
              <a:buFont typeface="Wingdings" pitchFamily="2" charset="2"/>
              <a:buChar char="ü"/>
            </a:pPr>
            <a:r>
              <a:rPr lang="fa-IR" sz="2800" dirty="0" smtClean="0">
                <a:solidFill>
                  <a:srgbClr val="7030A0"/>
                </a:solidFill>
                <a:latin typeface="IranNastaliq" pitchFamily="18" charset="0"/>
                <a:cs typeface="IranNastaliq" pitchFamily="18" charset="0"/>
              </a:rPr>
              <a:t>روش روزشمار یا 1/365</a:t>
            </a:r>
          </a:p>
          <a:p>
            <a:pPr algn="just">
              <a:buClr>
                <a:schemeClr val="accent6">
                  <a:lumMod val="60000"/>
                  <a:lumOff val="40000"/>
                </a:schemeClr>
              </a:buClr>
              <a:buSzPct val="100000"/>
              <a:buFont typeface="Wingdings" pitchFamily="2" charset="2"/>
              <a:buChar char="ü"/>
            </a:pPr>
            <a:r>
              <a:rPr lang="fa-IR" sz="2800" dirty="0" smtClean="0">
                <a:solidFill>
                  <a:srgbClr val="7030A0"/>
                </a:solidFill>
                <a:latin typeface="IranNastaliq" pitchFamily="18" charset="0"/>
                <a:cs typeface="IranNastaliq" pitchFamily="18" charset="0"/>
              </a:rPr>
              <a:t>روش ساده</a:t>
            </a:r>
          </a:p>
          <a:p>
            <a:pPr algn="just">
              <a:buClr>
                <a:schemeClr val="accent6">
                  <a:lumMod val="60000"/>
                  <a:lumOff val="40000"/>
                </a:schemeClr>
              </a:buClr>
              <a:buSzPct val="100000"/>
            </a:pPr>
            <a:endParaRPr lang="fa-IR" dirty="0" smtClean="0">
              <a:solidFill>
                <a:srgbClr val="7030A0"/>
              </a:solidFill>
              <a:latin typeface="IranNastaliq" pitchFamily="18" charset="0"/>
              <a:cs typeface="IranNastaliq" pitchFamily="18" charset="0"/>
            </a:endParaRPr>
          </a:p>
        </p:txBody>
      </p:sp>
      <p:sp>
        <p:nvSpPr>
          <p:cNvPr id="9" name="Rectangle 8"/>
          <p:cNvSpPr/>
          <p:nvPr/>
        </p:nvSpPr>
        <p:spPr>
          <a:xfrm>
            <a:off x="7970912" y="381000"/>
            <a:ext cx="792088" cy="504056"/>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1">
            <a:schemeClr val="accent2"/>
          </a:lnRef>
          <a:fillRef idx="2">
            <a:schemeClr val="accent2"/>
          </a:fillRef>
          <a:effectRef idx="1">
            <a:schemeClr val="accent2"/>
          </a:effectRef>
          <a:fontRef idx="minor">
            <a:schemeClr val="dk1"/>
          </a:fontRef>
        </p:style>
        <p:txBody>
          <a:bodyPr rtlCol="1" anchor="ctr"/>
          <a:lstStyle/>
          <a:p>
            <a:pPr algn="ctr"/>
            <a:r>
              <a:rPr lang="fa-IR" sz="2400" dirty="0" smtClean="0">
                <a:solidFill>
                  <a:srgbClr val="FF0000"/>
                </a:solidFill>
                <a:latin typeface="IranNastaliq" pitchFamily="18" charset="0"/>
                <a:cs typeface="IranNastaliq" pitchFamily="18" charset="0"/>
              </a:rPr>
              <a:t>ذخایر</a:t>
            </a:r>
            <a:endParaRPr lang="fa-IR" sz="2400" dirty="0">
              <a:solidFill>
                <a:srgbClr val="FF0000"/>
              </a:solidFill>
              <a:latin typeface="IranNastaliq" pitchFamily="18" charset="0"/>
              <a:cs typeface="IranNastaliq" pitchFamily="18" charset="0"/>
            </a:endParaRPr>
          </a:p>
        </p:txBody>
      </p:sp>
    </p:spTree>
    <p:extLst>
      <p:ext uri="{BB962C8B-B14F-4D97-AF65-F5344CB8AC3E}">
        <p14:creationId xmlns:p14="http://schemas.microsoft.com/office/powerpoint/2010/main" val="213309482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grpId="0" nodeType="withEffect" nodePh="1">
                                  <p:stCondLst>
                                    <p:cond delay="0"/>
                                  </p:stCondLst>
                                  <p:endCondLst>
                                    <p:cond evt="begin" delay="0">
                                      <p:tn val="8"/>
                                    </p:cond>
                                  </p:end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2000"/>
                                        <p:tgtEl>
                                          <p:spTgt spid="2"/>
                                        </p:tgtEl>
                                      </p:cBhvr>
                                    </p:animEffect>
                                  </p:childTnLst>
                                </p:cTn>
                              </p:par>
                              <p:par>
                                <p:cTn id="11" presetID="6" presetClass="entr" presetSubtype="16" fill="hold" grpId="0" nodeType="withEffect" nodePh="1">
                                  <p:stCondLst>
                                    <p:cond delay="0"/>
                                  </p:stCondLst>
                                  <p:endCondLst>
                                    <p:cond evt="begin" delay="0">
                                      <p:tn val="11"/>
                                    </p:cond>
                                  </p:end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circle(in)">
                                      <p:cBhvr>
                                        <p:cTn id="13" dur="2000"/>
                                        <p:tgtEl>
                                          <p:spTgt spid="3">
                                            <p:txEl>
                                              <p:pRg st="0" end="0"/>
                                            </p:txEl>
                                          </p:spTgt>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circle(in)">
                                      <p:cBhvr>
                                        <p:cTn id="16" dur="2000"/>
                                        <p:tgtEl>
                                          <p:spTgt spid="4"/>
                                        </p:tgtEl>
                                      </p:cBhvr>
                                    </p:animEffect>
                                  </p:childTnLst>
                                </p:cTn>
                              </p:par>
                              <p:par>
                                <p:cTn id="17" presetID="6" presetClass="entr" presetSubtype="16" fill="hold" grpId="0" nodeType="withEffect" nodePh="1">
                                  <p:stCondLst>
                                    <p:cond delay="0"/>
                                  </p:stCondLst>
                                  <p:endCondLst>
                                    <p:cond evt="begin" delay="0">
                                      <p:tn val="17"/>
                                    </p:cond>
                                  </p:endCondLst>
                                  <p:childTnLst>
                                    <p:set>
                                      <p:cBhvr>
                                        <p:cTn id="18" dur="1" fill="hold">
                                          <p:stCondLst>
                                            <p:cond delay="0"/>
                                          </p:stCondLst>
                                        </p:cTn>
                                        <p:tgtEl>
                                          <p:spTgt spid="6"/>
                                        </p:tgtEl>
                                        <p:attrNameLst>
                                          <p:attrName>style.visibility</p:attrName>
                                        </p:attrNameLst>
                                      </p:cBhvr>
                                      <p:to>
                                        <p:strVal val="visible"/>
                                      </p:to>
                                    </p:set>
                                    <p:animEffect transition="in" filter="circle(in)">
                                      <p:cBhvr>
                                        <p:cTn id="19" dur="2000"/>
                                        <p:tgtEl>
                                          <p:spTgt spid="6"/>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ircle(in)">
                                      <p:cBhvr>
                                        <p:cTn id="22" dur="2000"/>
                                        <p:tgtEl>
                                          <p:spTgt spid="7"/>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circle(in)">
                                      <p:cBhvr>
                                        <p:cTn id="25" dur="2000"/>
                                        <p:tgtEl>
                                          <p:spTgt spid="8"/>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circle(in)">
                                      <p:cBhvr>
                                        <p:cTn id="28"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animBg="1"/>
      <p:bldP spid="6" grpId="0"/>
      <p:bldP spid="7" grpId="0"/>
      <p:bldP spid="8" grpId="0"/>
      <p:bldP spid="9"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sz="5400">
              <a:solidFill>
                <a:srgbClr val="7030A0"/>
              </a:solidFill>
              <a:latin typeface="IranNastaliq" pitchFamily="18" charset="0"/>
              <a:cs typeface="IranNastaliq" pitchFamily="18" charset="0"/>
            </a:endParaRPr>
          </a:p>
        </p:txBody>
      </p:sp>
      <p:sp>
        <p:nvSpPr>
          <p:cNvPr id="3" name="Content Placeholder 2"/>
          <p:cNvSpPr>
            <a:spLocks noGrp="1"/>
          </p:cNvSpPr>
          <p:nvPr>
            <p:ph idx="1"/>
          </p:nvPr>
        </p:nvSpPr>
        <p:spPr/>
        <p:txBody>
          <a:bodyPr/>
          <a:lstStyle/>
          <a:p>
            <a:endParaRPr lang="fa-IR" sz="4000">
              <a:solidFill>
                <a:srgbClr val="7030A0"/>
              </a:solidFill>
              <a:latin typeface="IranNastaliq" pitchFamily="18" charset="0"/>
              <a:cs typeface="IranNastaliq" pitchFamily="18" charset="0"/>
            </a:endParaRPr>
          </a:p>
        </p:txBody>
      </p:sp>
      <p:sp>
        <p:nvSpPr>
          <p:cNvPr id="4" name="Rectangle 3"/>
          <p:cNvSpPr/>
          <p:nvPr/>
        </p:nvSpPr>
        <p:spPr>
          <a:xfrm>
            <a:off x="161936" y="280381"/>
            <a:ext cx="8712968" cy="6336704"/>
          </a:xfrm>
          <a:prstGeom prst="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endParaRPr lang="fa-IR" sz="2400">
              <a:solidFill>
                <a:srgbClr val="7030A0"/>
              </a:solidFill>
              <a:latin typeface="IranNastaliq" pitchFamily="18" charset="0"/>
              <a:cs typeface="IranNastaliq" pitchFamily="18" charset="0"/>
            </a:endParaRPr>
          </a:p>
        </p:txBody>
      </p:sp>
      <p:pic>
        <p:nvPicPr>
          <p:cNvPr id="5" name="Picture 2" descr="E:\تصاویر\5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616263" y="5157192"/>
            <a:ext cx="2351900" cy="1475206"/>
          </a:xfrm>
          <a:prstGeom prst="rect">
            <a:avLst/>
          </a:prstGeom>
          <a:noFill/>
          <a:extLst>
            <a:ext uri="{909E8E84-426E-40DD-AFC4-6F175D3DCCD1}">
              <a14:hiddenFill xmlns:a14="http://schemas.microsoft.com/office/drawing/2010/main">
                <a:solidFill>
                  <a:srgbClr val="FFFFFF"/>
                </a:solidFill>
              </a14:hiddenFill>
            </a:ext>
          </a:extLst>
        </p:spPr>
      </p:pic>
      <p:sp>
        <p:nvSpPr>
          <p:cNvPr id="6" name="Title 2"/>
          <p:cNvSpPr txBox="1">
            <a:spLocks/>
          </p:cNvSpPr>
          <p:nvPr/>
        </p:nvSpPr>
        <p:spPr>
          <a:xfrm>
            <a:off x="381000" y="381000"/>
            <a:ext cx="8382000" cy="457200"/>
          </a:xfrm>
          <a:prstGeom prst="rect">
            <a:avLst/>
          </a:prstGeom>
        </p:spPr>
        <p:txBody>
          <a:bodyPr vert="horz" lIns="91440" tIns="45720" rIns="91440" bIns="45720" rtlCol="1" anchor="ctr">
            <a:normAutofit fontScale="92500" lnSpcReduction="10000"/>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fa-IR" sz="2800" b="1" dirty="0" smtClean="0">
                <a:solidFill>
                  <a:srgbClr val="FF0000"/>
                </a:solidFill>
                <a:latin typeface="IranNastaliq" pitchFamily="18" charset="0"/>
                <a:cs typeface="IranNastaliq" pitchFamily="18" charset="0"/>
              </a:rPr>
              <a:t>ذخیره حق بیمه</a:t>
            </a:r>
            <a:endParaRPr lang="en-US" sz="2800" b="1" dirty="0">
              <a:solidFill>
                <a:srgbClr val="FF0000"/>
              </a:solidFill>
              <a:latin typeface="IranNastaliq" pitchFamily="18" charset="0"/>
              <a:cs typeface="IranNastaliq" pitchFamily="18" charset="0"/>
            </a:endParaRPr>
          </a:p>
        </p:txBody>
      </p:sp>
      <p:sp>
        <p:nvSpPr>
          <p:cNvPr id="7" name="Content Placeholder 3"/>
          <p:cNvSpPr txBox="1">
            <a:spLocks/>
          </p:cNvSpPr>
          <p:nvPr/>
        </p:nvSpPr>
        <p:spPr>
          <a:xfrm>
            <a:off x="533400" y="838200"/>
            <a:ext cx="8077200" cy="5486400"/>
          </a:xfrm>
          <a:prstGeom prst="rect">
            <a:avLst/>
          </a:prstGeom>
        </p:spPr>
        <p:txBody>
          <a:bodyPr vert="horz" lIns="91440" tIns="45720" rIns="91440" bIns="45720" rtlCol="1">
            <a:norm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Clr>
                <a:schemeClr val="accent6">
                  <a:lumMod val="60000"/>
                  <a:lumOff val="40000"/>
                </a:schemeClr>
              </a:buClr>
              <a:buSzPct val="100000"/>
            </a:pPr>
            <a:r>
              <a:rPr lang="fa-IR" sz="2800" dirty="0" smtClean="0">
                <a:solidFill>
                  <a:srgbClr val="7030A0"/>
                </a:solidFill>
                <a:latin typeface="IranNastaliq" pitchFamily="18" charset="0"/>
                <a:cs typeface="IranNastaliq" pitchFamily="18" charset="0"/>
              </a:rPr>
              <a:t>روش نسبی سه ماهه یا 1/8: چنانچه بیمه نامه های یک شرکت به طور یکنواخت صادر و حق بیمه های دریافتی نیز به طور یکنواخت عاید شده باشد با استفاده از روش میانگین تاریخ صدور بیمه نامه ها از وسط هر سه ماه شروع و محاسبه خواهد شد. بدین ترتیب:</a:t>
            </a:r>
          </a:p>
          <a:p>
            <a:pPr algn="just">
              <a:buClr>
                <a:schemeClr val="accent6">
                  <a:lumMod val="60000"/>
                  <a:lumOff val="40000"/>
                </a:schemeClr>
              </a:buClr>
              <a:buSzPct val="100000"/>
            </a:pPr>
            <a:r>
              <a:rPr lang="fa-IR" sz="2800" dirty="0" smtClean="0">
                <a:solidFill>
                  <a:srgbClr val="7030A0"/>
                </a:solidFill>
                <a:latin typeface="IranNastaliq" pitchFamily="18" charset="0"/>
                <a:cs typeface="IranNastaliq" pitchFamily="18" charset="0"/>
              </a:rPr>
              <a:t>سه ماهه اول1/8     سه ماهه دوم3/8      سه ماهه سوم 5/8      سه ماهه چهارم7/8</a:t>
            </a:r>
          </a:p>
          <a:p>
            <a:pPr algn="just">
              <a:buClr>
                <a:schemeClr val="accent6">
                  <a:lumMod val="60000"/>
                  <a:lumOff val="40000"/>
                </a:schemeClr>
              </a:buClr>
              <a:buSzPct val="100000"/>
            </a:pPr>
            <a:r>
              <a:rPr lang="fa-IR" sz="4000" dirty="0" smtClean="0">
                <a:solidFill>
                  <a:srgbClr val="7030A0"/>
                </a:solidFill>
                <a:latin typeface="IranNastaliq" pitchFamily="18" charset="0"/>
                <a:cs typeface="IranNastaliq" pitchFamily="18" charset="0"/>
              </a:rPr>
              <a:t>مثال: </a:t>
            </a:r>
            <a:r>
              <a:rPr lang="fa-IR" sz="2800" dirty="0" smtClean="0">
                <a:solidFill>
                  <a:srgbClr val="7030A0"/>
                </a:solidFill>
                <a:latin typeface="IranNastaliq" pitchFamily="18" charset="0"/>
                <a:cs typeface="IranNastaliq" pitchFamily="18" charset="0"/>
              </a:rPr>
              <a:t>برای شرکت بیمه آریا بیمه های صادر شده به شرح ذیل می باشد:</a:t>
            </a:r>
          </a:p>
          <a:p>
            <a:pPr algn="just">
              <a:buClr>
                <a:schemeClr val="accent6">
                  <a:lumMod val="60000"/>
                  <a:lumOff val="40000"/>
                </a:schemeClr>
              </a:buClr>
              <a:buSzPct val="100000"/>
            </a:pPr>
            <a:endParaRPr lang="fa-IR" sz="2800" dirty="0" smtClean="0">
              <a:solidFill>
                <a:srgbClr val="7030A0"/>
              </a:solidFill>
              <a:latin typeface="IranNastaliq" pitchFamily="18" charset="0"/>
              <a:cs typeface="IranNastaliq" pitchFamily="18" charset="0"/>
            </a:endParaRPr>
          </a:p>
          <a:p>
            <a:pPr algn="just">
              <a:buClr>
                <a:schemeClr val="accent6">
                  <a:lumMod val="60000"/>
                  <a:lumOff val="40000"/>
                </a:schemeClr>
              </a:buClr>
              <a:buSzPct val="100000"/>
            </a:pPr>
            <a:endParaRPr lang="fa-IR" sz="2800" dirty="0" smtClean="0">
              <a:solidFill>
                <a:srgbClr val="7030A0"/>
              </a:solidFill>
              <a:latin typeface="IranNastaliq" pitchFamily="18" charset="0"/>
              <a:cs typeface="IranNastaliq" pitchFamily="18" charset="0"/>
            </a:endParaRPr>
          </a:p>
        </p:txBody>
      </p:sp>
      <p:graphicFrame>
        <p:nvGraphicFramePr>
          <p:cNvPr id="8" name="Table 7"/>
          <p:cNvGraphicFramePr>
            <a:graphicFrameLocks noGrp="1"/>
          </p:cNvGraphicFramePr>
          <p:nvPr>
            <p:extLst>
              <p:ext uri="{D42A27DB-BD31-4B8C-83A1-F6EECF244321}">
                <p14:modId xmlns:p14="http://schemas.microsoft.com/office/powerpoint/2010/main" val="1010999254"/>
              </p:ext>
            </p:extLst>
          </p:nvPr>
        </p:nvGraphicFramePr>
        <p:xfrm>
          <a:off x="520263" y="3126709"/>
          <a:ext cx="6096000" cy="2743200"/>
        </p:xfrm>
        <a:graphic>
          <a:graphicData uri="http://schemas.openxmlformats.org/drawingml/2006/table">
            <a:tbl>
              <a:tblPr firstRow="1" bandRow="1">
                <a:effectLst>
                  <a:outerShdw blurRad="76200" dir="13500000" sy="23000" kx="1200000" algn="br" rotWithShape="0">
                    <a:prstClr val="black">
                      <a:alpha val="20000"/>
                    </a:prstClr>
                  </a:outerShdw>
                </a:effectLst>
                <a:tableStyleId>{3B4B98B0-60AC-42C2-AFA5-B58CD77FA1E5}</a:tableStyleId>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tblGrid>
              <a:tr h="370840">
                <a:tc>
                  <a:txBody>
                    <a:bodyPr/>
                    <a:lstStyle/>
                    <a:p>
                      <a:pPr algn="ctr" rtl="1"/>
                      <a:r>
                        <a:rPr lang="fa-IR" sz="2400" b="0" dirty="0" smtClean="0">
                          <a:latin typeface="IranNastaliq" pitchFamily="18" charset="0"/>
                          <a:cs typeface="IranNastaliq" pitchFamily="18" charset="0"/>
                        </a:rPr>
                        <a:t>محاسبات ذخیره</a:t>
                      </a:r>
                      <a:endParaRPr lang="en-US" sz="2400" b="0" dirty="0">
                        <a:latin typeface="IranNastaliq" pitchFamily="18" charset="0"/>
                        <a:cs typeface="IranNastaliq" pitchFamily="18" charset="0"/>
                      </a:endParaRPr>
                    </a:p>
                  </a:txBody>
                  <a:tcPr>
                    <a:gradFill flip="none" rotWithShape="1">
                      <a:gsLst>
                        <a:gs pos="0">
                          <a:srgbClr val="66FF66">
                            <a:tint val="66000"/>
                            <a:satMod val="160000"/>
                          </a:srgbClr>
                        </a:gs>
                        <a:gs pos="50000">
                          <a:srgbClr val="66FF66">
                            <a:tint val="44500"/>
                            <a:satMod val="160000"/>
                          </a:srgbClr>
                        </a:gs>
                        <a:gs pos="100000">
                          <a:srgbClr val="66FF66">
                            <a:tint val="23500"/>
                            <a:satMod val="160000"/>
                          </a:srgbClr>
                        </a:gs>
                      </a:gsLst>
                      <a:lin ang="2700000" scaled="1"/>
                      <a:tileRect/>
                    </a:gradFill>
                  </a:tcPr>
                </a:tc>
                <a:tc>
                  <a:txBody>
                    <a:bodyPr/>
                    <a:lstStyle/>
                    <a:p>
                      <a:pPr algn="ctr" rtl="1"/>
                      <a:r>
                        <a:rPr lang="fa-IR" sz="2400" b="0" dirty="0" smtClean="0">
                          <a:latin typeface="IranNastaliq" pitchFamily="18" charset="0"/>
                          <a:cs typeface="IranNastaliq" pitchFamily="18" charset="0"/>
                        </a:rPr>
                        <a:t>نسبتها</a:t>
                      </a:r>
                      <a:endParaRPr lang="en-US" sz="2400" b="0" dirty="0">
                        <a:latin typeface="IranNastaliq" pitchFamily="18" charset="0"/>
                        <a:cs typeface="IranNastaliq" pitchFamily="18" charset="0"/>
                      </a:endParaRPr>
                    </a:p>
                  </a:txBody>
                  <a:tcPr>
                    <a:gradFill flip="none" rotWithShape="1">
                      <a:gsLst>
                        <a:gs pos="0">
                          <a:srgbClr val="66FF66">
                            <a:tint val="66000"/>
                            <a:satMod val="160000"/>
                          </a:srgbClr>
                        </a:gs>
                        <a:gs pos="50000">
                          <a:srgbClr val="66FF66">
                            <a:tint val="44500"/>
                            <a:satMod val="160000"/>
                          </a:srgbClr>
                        </a:gs>
                        <a:gs pos="100000">
                          <a:srgbClr val="66FF66">
                            <a:tint val="23500"/>
                            <a:satMod val="160000"/>
                          </a:srgbClr>
                        </a:gs>
                      </a:gsLst>
                      <a:lin ang="2700000" scaled="1"/>
                      <a:tileRect/>
                    </a:gradFill>
                  </a:tcPr>
                </a:tc>
                <a:tc>
                  <a:txBody>
                    <a:bodyPr/>
                    <a:lstStyle/>
                    <a:p>
                      <a:pPr algn="ctr" rtl="1"/>
                      <a:r>
                        <a:rPr lang="fa-IR" sz="2400" b="0" dirty="0" smtClean="0">
                          <a:latin typeface="IranNastaliq" pitchFamily="18" charset="0"/>
                          <a:cs typeface="IranNastaliq" pitchFamily="18" charset="0"/>
                        </a:rPr>
                        <a:t>حق بیمه صادره</a:t>
                      </a:r>
                      <a:endParaRPr lang="en-US" sz="2400" b="0" dirty="0">
                        <a:latin typeface="IranNastaliq" pitchFamily="18" charset="0"/>
                        <a:cs typeface="IranNastaliq" pitchFamily="18" charset="0"/>
                      </a:endParaRPr>
                    </a:p>
                  </a:txBody>
                  <a:tcPr>
                    <a:gradFill flip="none" rotWithShape="1">
                      <a:gsLst>
                        <a:gs pos="0">
                          <a:srgbClr val="66FF66">
                            <a:tint val="66000"/>
                            <a:satMod val="160000"/>
                          </a:srgbClr>
                        </a:gs>
                        <a:gs pos="50000">
                          <a:srgbClr val="66FF66">
                            <a:tint val="44500"/>
                            <a:satMod val="160000"/>
                          </a:srgbClr>
                        </a:gs>
                        <a:gs pos="100000">
                          <a:srgbClr val="66FF66">
                            <a:tint val="23500"/>
                            <a:satMod val="160000"/>
                          </a:srgbClr>
                        </a:gs>
                      </a:gsLst>
                      <a:lin ang="2700000" scaled="1"/>
                      <a:tileRect/>
                    </a:gradFill>
                  </a:tcPr>
                </a:tc>
                <a:tc>
                  <a:txBody>
                    <a:bodyPr/>
                    <a:lstStyle/>
                    <a:p>
                      <a:pPr algn="ctr" rtl="1"/>
                      <a:r>
                        <a:rPr lang="fa-IR" sz="2400" b="0" dirty="0" smtClean="0">
                          <a:latin typeface="IranNastaliq" pitchFamily="18" charset="0"/>
                          <a:cs typeface="IranNastaliq" pitchFamily="18" charset="0"/>
                        </a:rPr>
                        <a:t>سه ماهه</a:t>
                      </a:r>
                    </a:p>
                  </a:txBody>
                  <a:tcPr>
                    <a:gradFill flip="none" rotWithShape="1">
                      <a:gsLst>
                        <a:gs pos="0">
                          <a:srgbClr val="66FF66">
                            <a:tint val="66000"/>
                            <a:satMod val="160000"/>
                          </a:srgbClr>
                        </a:gs>
                        <a:gs pos="50000">
                          <a:srgbClr val="66FF66">
                            <a:tint val="44500"/>
                            <a:satMod val="160000"/>
                          </a:srgbClr>
                        </a:gs>
                        <a:gs pos="100000">
                          <a:srgbClr val="66FF66">
                            <a:tint val="23500"/>
                            <a:satMod val="160000"/>
                          </a:srgbClr>
                        </a:gs>
                      </a:gsLst>
                      <a:lin ang="2700000" scaled="1"/>
                      <a:tileRect/>
                    </a:gradFill>
                  </a:tcPr>
                </a:tc>
                <a:extLst>
                  <a:ext uri="{0D108BD9-81ED-4DB2-BD59-A6C34878D82A}">
                    <a16:rowId xmlns:a16="http://schemas.microsoft.com/office/drawing/2014/main" val="10000"/>
                  </a:ext>
                </a:extLst>
              </a:tr>
              <a:tr h="370840">
                <a:tc>
                  <a:txBody>
                    <a:bodyPr/>
                    <a:lstStyle/>
                    <a:p>
                      <a:pPr algn="ctr" rtl="1"/>
                      <a:r>
                        <a:rPr lang="fa-IR" sz="2400" dirty="0" smtClean="0">
                          <a:latin typeface="IranNastaliq" pitchFamily="18" charset="0"/>
                          <a:cs typeface="IranNastaliq" pitchFamily="18" charset="0"/>
                        </a:rPr>
                        <a:t>12500</a:t>
                      </a:r>
                      <a:endParaRPr lang="en-US" sz="2400" dirty="0">
                        <a:latin typeface="IranNastaliq" pitchFamily="18" charset="0"/>
                        <a:cs typeface="IranNastaliq" pitchFamily="18" charset="0"/>
                      </a:endParaRPr>
                    </a:p>
                  </a:txBody>
                  <a:tcPr>
                    <a:gradFill flip="none" rotWithShape="1">
                      <a:gsLst>
                        <a:gs pos="0">
                          <a:srgbClr val="66FF66">
                            <a:tint val="66000"/>
                            <a:satMod val="160000"/>
                          </a:srgbClr>
                        </a:gs>
                        <a:gs pos="50000">
                          <a:srgbClr val="66FF66">
                            <a:tint val="44500"/>
                            <a:satMod val="160000"/>
                          </a:srgbClr>
                        </a:gs>
                        <a:gs pos="100000">
                          <a:srgbClr val="66FF66">
                            <a:tint val="23500"/>
                            <a:satMod val="160000"/>
                          </a:srgbClr>
                        </a:gs>
                      </a:gsLst>
                      <a:lin ang="2700000" scaled="1"/>
                      <a:tileRect/>
                    </a:gradFill>
                  </a:tcPr>
                </a:tc>
                <a:tc>
                  <a:txBody>
                    <a:bodyPr/>
                    <a:lstStyle/>
                    <a:p>
                      <a:pPr algn="ctr" rtl="1"/>
                      <a:r>
                        <a:rPr lang="fa-IR" sz="2400" dirty="0" smtClean="0">
                          <a:latin typeface="IranNastaliq" pitchFamily="18" charset="0"/>
                          <a:cs typeface="IranNastaliq" pitchFamily="18" charset="0"/>
                        </a:rPr>
                        <a:t>1/8</a:t>
                      </a:r>
                      <a:endParaRPr lang="en-US" sz="2400" dirty="0">
                        <a:latin typeface="IranNastaliq" pitchFamily="18" charset="0"/>
                        <a:cs typeface="IranNastaliq" pitchFamily="18" charset="0"/>
                      </a:endParaRPr>
                    </a:p>
                  </a:txBody>
                  <a:tcPr>
                    <a:gradFill flip="none" rotWithShape="1">
                      <a:gsLst>
                        <a:gs pos="0">
                          <a:srgbClr val="66FF66">
                            <a:tint val="66000"/>
                            <a:satMod val="160000"/>
                          </a:srgbClr>
                        </a:gs>
                        <a:gs pos="50000">
                          <a:srgbClr val="66FF66">
                            <a:tint val="44500"/>
                            <a:satMod val="160000"/>
                          </a:srgbClr>
                        </a:gs>
                        <a:gs pos="100000">
                          <a:srgbClr val="66FF66">
                            <a:tint val="23500"/>
                            <a:satMod val="160000"/>
                          </a:srgbClr>
                        </a:gs>
                      </a:gsLst>
                      <a:lin ang="2700000" scaled="1"/>
                      <a:tileRect/>
                    </a:gradFill>
                  </a:tcPr>
                </a:tc>
                <a:tc>
                  <a:txBody>
                    <a:bodyPr/>
                    <a:lstStyle/>
                    <a:p>
                      <a:pPr algn="ctr" rtl="1"/>
                      <a:r>
                        <a:rPr lang="fa-IR" sz="2400" dirty="0" smtClean="0">
                          <a:latin typeface="IranNastaliq" pitchFamily="18" charset="0"/>
                          <a:cs typeface="IranNastaliq" pitchFamily="18" charset="0"/>
                        </a:rPr>
                        <a:t>100000</a:t>
                      </a:r>
                      <a:endParaRPr lang="en-US" sz="2400" dirty="0">
                        <a:latin typeface="IranNastaliq" pitchFamily="18" charset="0"/>
                        <a:cs typeface="IranNastaliq" pitchFamily="18" charset="0"/>
                      </a:endParaRPr>
                    </a:p>
                  </a:txBody>
                  <a:tcPr>
                    <a:gradFill flip="none" rotWithShape="1">
                      <a:gsLst>
                        <a:gs pos="0">
                          <a:srgbClr val="66FF66">
                            <a:tint val="66000"/>
                            <a:satMod val="160000"/>
                          </a:srgbClr>
                        </a:gs>
                        <a:gs pos="50000">
                          <a:srgbClr val="66FF66">
                            <a:tint val="44500"/>
                            <a:satMod val="160000"/>
                          </a:srgbClr>
                        </a:gs>
                        <a:gs pos="100000">
                          <a:srgbClr val="66FF66">
                            <a:tint val="23500"/>
                            <a:satMod val="160000"/>
                          </a:srgbClr>
                        </a:gs>
                      </a:gsLst>
                      <a:lin ang="2700000" scaled="1"/>
                      <a:tileRect/>
                    </a:gradFill>
                  </a:tcPr>
                </a:tc>
                <a:tc>
                  <a:txBody>
                    <a:bodyPr/>
                    <a:lstStyle/>
                    <a:p>
                      <a:pPr algn="ctr" rtl="1"/>
                      <a:r>
                        <a:rPr lang="fa-IR" sz="2400" dirty="0" smtClean="0">
                          <a:latin typeface="IranNastaliq" pitchFamily="18" charset="0"/>
                          <a:cs typeface="IranNastaliq" pitchFamily="18" charset="0"/>
                        </a:rPr>
                        <a:t>اول</a:t>
                      </a:r>
                      <a:endParaRPr lang="en-US" sz="2400" dirty="0">
                        <a:latin typeface="IranNastaliq" pitchFamily="18" charset="0"/>
                        <a:cs typeface="IranNastaliq" pitchFamily="18" charset="0"/>
                      </a:endParaRPr>
                    </a:p>
                  </a:txBody>
                  <a:tcPr>
                    <a:gradFill flip="none" rotWithShape="1">
                      <a:gsLst>
                        <a:gs pos="0">
                          <a:srgbClr val="66FF66">
                            <a:tint val="66000"/>
                            <a:satMod val="160000"/>
                          </a:srgbClr>
                        </a:gs>
                        <a:gs pos="50000">
                          <a:srgbClr val="66FF66">
                            <a:tint val="44500"/>
                            <a:satMod val="160000"/>
                          </a:srgbClr>
                        </a:gs>
                        <a:gs pos="100000">
                          <a:srgbClr val="66FF66">
                            <a:tint val="23500"/>
                            <a:satMod val="160000"/>
                          </a:srgbClr>
                        </a:gs>
                      </a:gsLst>
                      <a:lin ang="2700000" scaled="1"/>
                      <a:tileRect/>
                    </a:gradFill>
                  </a:tcPr>
                </a:tc>
                <a:extLst>
                  <a:ext uri="{0D108BD9-81ED-4DB2-BD59-A6C34878D82A}">
                    <a16:rowId xmlns:a16="http://schemas.microsoft.com/office/drawing/2014/main" val="10001"/>
                  </a:ext>
                </a:extLst>
              </a:tr>
              <a:tr h="370840">
                <a:tc>
                  <a:txBody>
                    <a:bodyPr/>
                    <a:lstStyle/>
                    <a:p>
                      <a:pPr algn="ctr" rtl="1"/>
                      <a:r>
                        <a:rPr lang="fa-IR" sz="2400" dirty="0" smtClean="0">
                          <a:latin typeface="IranNastaliq" pitchFamily="18" charset="0"/>
                          <a:cs typeface="IranNastaliq" pitchFamily="18" charset="0"/>
                        </a:rPr>
                        <a:t>45000</a:t>
                      </a:r>
                      <a:endParaRPr lang="en-US" sz="2400" dirty="0">
                        <a:latin typeface="IranNastaliq" pitchFamily="18" charset="0"/>
                        <a:cs typeface="IranNastaliq" pitchFamily="18" charset="0"/>
                      </a:endParaRPr>
                    </a:p>
                  </a:txBody>
                  <a:tcPr>
                    <a:gradFill flip="none" rotWithShape="1">
                      <a:gsLst>
                        <a:gs pos="0">
                          <a:srgbClr val="66FF66">
                            <a:tint val="66000"/>
                            <a:satMod val="160000"/>
                          </a:srgbClr>
                        </a:gs>
                        <a:gs pos="50000">
                          <a:srgbClr val="66FF66">
                            <a:tint val="44500"/>
                            <a:satMod val="160000"/>
                          </a:srgbClr>
                        </a:gs>
                        <a:gs pos="100000">
                          <a:srgbClr val="66FF66">
                            <a:tint val="23500"/>
                            <a:satMod val="160000"/>
                          </a:srgbClr>
                        </a:gs>
                      </a:gsLst>
                      <a:lin ang="2700000" scaled="1"/>
                      <a:tileRect/>
                    </a:gradFill>
                  </a:tcPr>
                </a:tc>
                <a:tc>
                  <a:txBody>
                    <a:bodyPr/>
                    <a:lstStyle/>
                    <a:p>
                      <a:pPr algn="ctr" rtl="1"/>
                      <a:r>
                        <a:rPr lang="fa-IR" sz="2400" dirty="0" smtClean="0">
                          <a:latin typeface="IranNastaliq" pitchFamily="18" charset="0"/>
                          <a:cs typeface="IranNastaliq" pitchFamily="18" charset="0"/>
                        </a:rPr>
                        <a:t>3/8</a:t>
                      </a:r>
                      <a:endParaRPr lang="en-US" sz="2400" dirty="0">
                        <a:latin typeface="IranNastaliq" pitchFamily="18" charset="0"/>
                        <a:cs typeface="IranNastaliq" pitchFamily="18" charset="0"/>
                      </a:endParaRPr>
                    </a:p>
                  </a:txBody>
                  <a:tcPr>
                    <a:gradFill flip="none" rotWithShape="1">
                      <a:gsLst>
                        <a:gs pos="0">
                          <a:srgbClr val="66FF66">
                            <a:tint val="66000"/>
                            <a:satMod val="160000"/>
                          </a:srgbClr>
                        </a:gs>
                        <a:gs pos="50000">
                          <a:srgbClr val="66FF66">
                            <a:tint val="44500"/>
                            <a:satMod val="160000"/>
                          </a:srgbClr>
                        </a:gs>
                        <a:gs pos="100000">
                          <a:srgbClr val="66FF66">
                            <a:tint val="23500"/>
                            <a:satMod val="160000"/>
                          </a:srgbClr>
                        </a:gs>
                      </a:gsLst>
                      <a:lin ang="2700000" scaled="1"/>
                      <a:tileRect/>
                    </a:gradFill>
                  </a:tcPr>
                </a:tc>
                <a:tc>
                  <a:txBody>
                    <a:bodyPr/>
                    <a:lstStyle/>
                    <a:p>
                      <a:pPr algn="ctr" rtl="1"/>
                      <a:r>
                        <a:rPr lang="fa-IR" sz="2400" dirty="0" smtClean="0">
                          <a:latin typeface="IranNastaliq" pitchFamily="18" charset="0"/>
                          <a:cs typeface="IranNastaliq" pitchFamily="18" charset="0"/>
                        </a:rPr>
                        <a:t>120000</a:t>
                      </a:r>
                      <a:endParaRPr lang="en-US" sz="2400" dirty="0">
                        <a:latin typeface="IranNastaliq" pitchFamily="18" charset="0"/>
                        <a:cs typeface="IranNastaliq" pitchFamily="18" charset="0"/>
                      </a:endParaRPr>
                    </a:p>
                  </a:txBody>
                  <a:tcPr>
                    <a:gradFill flip="none" rotWithShape="1">
                      <a:gsLst>
                        <a:gs pos="0">
                          <a:srgbClr val="66FF66">
                            <a:tint val="66000"/>
                            <a:satMod val="160000"/>
                          </a:srgbClr>
                        </a:gs>
                        <a:gs pos="50000">
                          <a:srgbClr val="66FF66">
                            <a:tint val="44500"/>
                            <a:satMod val="160000"/>
                          </a:srgbClr>
                        </a:gs>
                        <a:gs pos="100000">
                          <a:srgbClr val="66FF66">
                            <a:tint val="23500"/>
                            <a:satMod val="160000"/>
                          </a:srgbClr>
                        </a:gs>
                      </a:gsLst>
                      <a:lin ang="2700000" scaled="1"/>
                      <a:tileRect/>
                    </a:gradFill>
                  </a:tcPr>
                </a:tc>
                <a:tc>
                  <a:txBody>
                    <a:bodyPr/>
                    <a:lstStyle/>
                    <a:p>
                      <a:pPr algn="ctr" rtl="1"/>
                      <a:r>
                        <a:rPr lang="fa-IR" sz="2400" dirty="0" smtClean="0">
                          <a:latin typeface="IranNastaliq" pitchFamily="18" charset="0"/>
                          <a:cs typeface="IranNastaliq" pitchFamily="18" charset="0"/>
                        </a:rPr>
                        <a:t>دوم</a:t>
                      </a:r>
                      <a:endParaRPr lang="en-US" sz="2400" dirty="0">
                        <a:latin typeface="IranNastaliq" pitchFamily="18" charset="0"/>
                        <a:cs typeface="IranNastaliq" pitchFamily="18" charset="0"/>
                      </a:endParaRPr>
                    </a:p>
                  </a:txBody>
                  <a:tcPr>
                    <a:gradFill flip="none" rotWithShape="1">
                      <a:gsLst>
                        <a:gs pos="0">
                          <a:srgbClr val="66FF66">
                            <a:tint val="66000"/>
                            <a:satMod val="160000"/>
                          </a:srgbClr>
                        </a:gs>
                        <a:gs pos="50000">
                          <a:srgbClr val="66FF66">
                            <a:tint val="44500"/>
                            <a:satMod val="160000"/>
                          </a:srgbClr>
                        </a:gs>
                        <a:gs pos="100000">
                          <a:srgbClr val="66FF66">
                            <a:tint val="23500"/>
                            <a:satMod val="160000"/>
                          </a:srgbClr>
                        </a:gs>
                      </a:gsLst>
                      <a:lin ang="2700000" scaled="1"/>
                      <a:tileRect/>
                    </a:gradFill>
                  </a:tcPr>
                </a:tc>
                <a:extLst>
                  <a:ext uri="{0D108BD9-81ED-4DB2-BD59-A6C34878D82A}">
                    <a16:rowId xmlns:a16="http://schemas.microsoft.com/office/drawing/2014/main" val="10002"/>
                  </a:ext>
                </a:extLst>
              </a:tr>
              <a:tr h="370840">
                <a:tc>
                  <a:txBody>
                    <a:bodyPr/>
                    <a:lstStyle/>
                    <a:p>
                      <a:pPr algn="ctr" rtl="1"/>
                      <a:r>
                        <a:rPr lang="fa-IR" sz="2400" dirty="0" smtClean="0">
                          <a:latin typeface="IranNastaliq" pitchFamily="18" charset="0"/>
                          <a:cs typeface="IranNastaliq" pitchFamily="18" charset="0"/>
                        </a:rPr>
                        <a:t>125000</a:t>
                      </a:r>
                      <a:endParaRPr lang="en-US" sz="2400" dirty="0">
                        <a:latin typeface="IranNastaliq" pitchFamily="18" charset="0"/>
                        <a:cs typeface="IranNastaliq" pitchFamily="18" charset="0"/>
                      </a:endParaRPr>
                    </a:p>
                  </a:txBody>
                  <a:tcPr>
                    <a:gradFill flip="none" rotWithShape="1">
                      <a:gsLst>
                        <a:gs pos="0">
                          <a:srgbClr val="66FF66">
                            <a:tint val="66000"/>
                            <a:satMod val="160000"/>
                          </a:srgbClr>
                        </a:gs>
                        <a:gs pos="50000">
                          <a:srgbClr val="66FF66">
                            <a:tint val="44500"/>
                            <a:satMod val="160000"/>
                          </a:srgbClr>
                        </a:gs>
                        <a:gs pos="100000">
                          <a:srgbClr val="66FF66">
                            <a:tint val="23500"/>
                            <a:satMod val="160000"/>
                          </a:srgbClr>
                        </a:gs>
                      </a:gsLst>
                      <a:lin ang="2700000" scaled="1"/>
                      <a:tileRect/>
                    </a:gradFill>
                  </a:tcPr>
                </a:tc>
                <a:tc>
                  <a:txBody>
                    <a:bodyPr/>
                    <a:lstStyle/>
                    <a:p>
                      <a:pPr algn="ctr" rtl="1"/>
                      <a:r>
                        <a:rPr lang="fa-IR" sz="2400" dirty="0" smtClean="0">
                          <a:latin typeface="IranNastaliq" pitchFamily="18" charset="0"/>
                          <a:cs typeface="IranNastaliq" pitchFamily="18" charset="0"/>
                        </a:rPr>
                        <a:t>5/8</a:t>
                      </a:r>
                      <a:endParaRPr lang="en-US" sz="2400" dirty="0">
                        <a:latin typeface="IranNastaliq" pitchFamily="18" charset="0"/>
                        <a:cs typeface="IranNastaliq" pitchFamily="18" charset="0"/>
                      </a:endParaRPr>
                    </a:p>
                  </a:txBody>
                  <a:tcPr>
                    <a:gradFill flip="none" rotWithShape="1">
                      <a:gsLst>
                        <a:gs pos="0">
                          <a:srgbClr val="66FF66">
                            <a:tint val="66000"/>
                            <a:satMod val="160000"/>
                          </a:srgbClr>
                        </a:gs>
                        <a:gs pos="50000">
                          <a:srgbClr val="66FF66">
                            <a:tint val="44500"/>
                            <a:satMod val="160000"/>
                          </a:srgbClr>
                        </a:gs>
                        <a:gs pos="100000">
                          <a:srgbClr val="66FF66">
                            <a:tint val="23500"/>
                            <a:satMod val="160000"/>
                          </a:srgbClr>
                        </a:gs>
                      </a:gsLst>
                      <a:lin ang="2700000" scaled="1"/>
                      <a:tileRect/>
                    </a:gradFill>
                  </a:tcPr>
                </a:tc>
                <a:tc>
                  <a:txBody>
                    <a:bodyPr/>
                    <a:lstStyle/>
                    <a:p>
                      <a:pPr algn="ctr" rtl="1"/>
                      <a:r>
                        <a:rPr lang="fa-IR" sz="2400" dirty="0" smtClean="0">
                          <a:latin typeface="IranNastaliq" pitchFamily="18" charset="0"/>
                          <a:cs typeface="IranNastaliq" pitchFamily="18" charset="0"/>
                        </a:rPr>
                        <a:t>200000</a:t>
                      </a:r>
                      <a:endParaRPr lang="en-US" sz="2400" dirty="0">
                        <a:latin typeface="IranNastaliq" pitchFamily="18" charset="0"/>
                        <a:cs typeface="IranNastaliq" pitchFamily="18" charset="0"/>
                      </a:endParaRPr>
                    </a:p>
                  </a:txBody>
                  <a:tcPr>
                    <a:gradFill flip="none" rotWithShape="1">
                      <a:gsLst>
                        <a:gs pos="0">
                          <a:srgbClr val="66FF66">
                            <a:tint val="66000"/>
                            <a:satMod val="160000"/>
                          </a:srgbClr>
                        </a:gs>
                        <a:gs pos="50000">
                          <a:srgbClr val="66FF66">
                            <a:tint val="44500"/>
                            <a:satMod val="160000"/>
                          </a:srgbClr>
                        </a:gs>
                        <a:gs pos="100000">
                          <a:srgbClr val="66FF66">
                            <a:tint val="23500"/>
                            <a:satMod val="160000"/>
                          </a:srgbClr>
                        </a:gs>
                      </a:gsLst>
                      <a:lin ang="2700000" scaled="1"/>
                      <a:tileRect/>
                    </a:gradFill>
                  </a:tcPr>
                </a:tc>
                <a:tc>
                  <a:txBody>
                    <a:bodyPr/>
                    <a:lstStyle/>
                    <a:p>
                      <a:pPr algn="ctr" rtl="1"/>
                      <a:r>
                        <a:rPr lang="fa-IR" sz="2400" dirty="0" smtClean="0">
                          <a:latin typeface="IranNastaliq" pitchFamily="18" charset="0"/>
                          <a:cs typeface="IranNastaliq" pitchFamily="18" charset="0"/>
                        </a:rPr>
                        <a:t>سوم</a:t>
                      </a:r>
                      <a:endParaRPr lang="en-US" sz="2400" dirty="0">
                        <a:latin typeface="IranNastaliq" pitchFamily="18" charset="0"/>
                        <a:cs typeface="IranNastaliq" pitchFamily="18" charset="0"/>
                      </a:endParaRPr>
                    </a:p>
                  </a:txBody>
                  <a:tcPr>
                    <a:gradFill flip="none" rotWithShape="1">
                      <a:gsLst>
                        <a:gs pos="0">
                          <a:srgbClr val="66FF66">
                            <a:tint val="66000"/>
                            <a:satMod val="160000"/>
                          </a:srgbClr>
                        </a:gs>
                        <a:gs pos="50000">
                          <a:srgbClr val="66FF66">
                            <a:tint val="44500"/>
                            <a:satMod val="160000"/>
                          </a:srgbClr>
                        </a:gs>
                        <a:gs pos="100000">
                          <a:srgbClr val="66FF66">
                            <a:tint val="23500"/>
                            <a:satMod val="160000"/>
                          </a:srgbClr>
                        </a:gs>
                      </a:gsLst>
                      <a:lin ang="2700000" scaled="1"/>
                      <a:tileRect/>
                    </a:gradFill>
                  </a:tcPr>
                </a:tc>
                <a:extLst>
                  <a:ext uri="{0D108BD9-81ED-4DB2-BD59-A6C34878D82A}">
                    <a16:rowId xmlns:a16="http://schemas.microsoft.com/office/drawing/2014/main" val="10003"/>
                  </a:ext>
                </a:extLst>
              </a:tr>
              <a:tr h="370840">
                <a:tc>
                  <a:txBody>
                    <a:bodyPr/>
                    <a:lstStyle/>
                    <a:p>
                      <a:pPr algn="ctr" rtl="1"/>
                      <a:r>
                        <a:rPr lang="fa-IR" sz="2400" dirty="0" smtClean="0">
                          <a:latin typeface="IranNastaliq" pitchFamily="18" charset="0"/>
                          <a:cs typeface="IranNastaliq" pitchFamily="18" charset="0"/>
                        </a:rPr>
                        <a:t>280000</a:t>
                      </a:r>
                      <a:endParaRPr lang="en-US" sz="2400" dirty="0">
                        <a:latin typeface="IranNastaliq" pitchFamily="18" charset="0"/>
                        <a:cs typeface="IranNastaliq" pitchFamily="18" charset="0"/>
                      </a:endParaRPr>
                    </a:p>
                  </a:txBody>
                  <a:tcPr>
                    <a:gradFill flip="none" rotWithShape="1">
                      <a:gsLst>
                        <a:gs pos="0">
                          <a:srgbClr val="66FF66">
                            <a:tint val="66000"/>
                            <a:satMod val="160000"/>
                          </a:srgbClr>
                        </a:gs>
                        <a:gs pos="50000">
                          <a:srgbClr val="66FF66">
                            <a:tint val="44500"/>
                            <a:satMod val="160000"/>
                          </a:srgbClr>
                        </a:gs>
                        <a:gs pos="100000">
                          <a:srgbClr val="66FF66">
                            <a:tint val="23500"/>
                            <a:satMod val="160000"/>
                          </a:srgbClr>
                        </a:gs>
                      </a:gsLst>
                      <a:lin ang="2700000" scaled="1"/>
                      <a:tileRect/>
                    </a:gradFill>
                  </a:tcPr>
                </a:tc>
                <a:tc>
                  <a:txBody>
                    <a:bodyPr/>
                    <a:lstStyle/>
                    <a:p>
                      <a:pPr algn="ctr" rtl="1"/>
                      <a:r>
                        <a:rPr lang="fa-IR" sz="2400" dirty="0" smtClean="0">
                          <a:latin typeface="IranNastaliq" pitchFamily="18" charset="0"/>
                          <a:cs typeface="IranNastaliq" pitchFamily="18" charset="0"/>
                        </a:rPr>
                        <a:t>7/8</a:t>
                      </a:r>
                      <a:endParaRPr lang="en-US" sz="2400" dirty="0">
                        <a:latin typeface="IranNastaliq" pitchFamily="18" charset="0"/>
                        <a:cs typeface="IranNastaliq" pitchFamily="18" charset="0"/>
                      </a:endParaRPr>
                    </a:p>
                  </a:txBody>
                  <a:tcPr>
                    <a:gradFill flip="none" rotWithShape="1">
                      <a:gsLst>
                        <a:gs pos="0">
                          <a:srgbClr val="66FF66">
                            <a:tint val="66000"/>
                            <a:satMod val="160000"/>
                          </a:srgbClr>
                        </a:gs>
                        <a:gs pos="50000">
                          <a:srgbClr val="66FF66">
                            <a:tint val="44500"/>
                            <a:satMod val="160000"/>
                          </a:srgbClr>
                        </a:gs>
                        <a:gs pos="100000">
                          <a:srgbClr val="66FF66">
                            <a:tint val="23500"/>
                            <a:satMod val="160000"/>
                          </a:srgbClr>
                        </a:gs>
                      </a:gsLst>
                      <a:lin ang="2700000" scaled="1"/>
                      <a:tileRect/>
                    </a:gradFill>
                  </a:tcPr>
                </a:tc>
                <a:tc>
                  <a:txBody>
                    <a:bodyPr/>
                    <a:lstStyle/>
                    <a:p>
                      <a:pPr algn="ctr" rtl="1"/>
                      <a:r>
                        <a:rPr lang="fa-IR" sz="2400" dirty="0" smtClean="0">
                          <a:latin typeface="IranNastaliq" pitchFamily="18" charset="0"/>
                          <a:cs typeface="IranNastaliq" pitchFamily="18" charset="0"/>
                        </a:rPr>
                        <a:t>320000</a:t>
                      </a:r>
                      <a:endParaRPr lang="en-US" sz="2400" dirty="0">
                        <a:latin typeface="IranNastaliq" pitchFamily="18" charset="0"/>
                        <a:cs typeface="IranNastaliq" pitchFamily="18" charset="0"/>
                      </a:endParaRPr>
                    </a:p>
                  </a:txBody>
                  <a:tcPr>
                    <a:gradFill flip="none" rotWithShape="1">
                      <a:gsLst>
                        <a:gs pos="0">
                          <a:srgbClr val="66FF66">
                            <a:tint val="66000"/>
                            <a:satMod val="160000"/>
                          </a:srgbClr>
                        </a:gs>
                        <a:gs pos="50000">
                          <a:srgbClr val="66FF66">
                            <a:tint val="44500"/>
                            <a:satMod val="160000"/>
                          </a:srgbClr>
                        </a:gs>
                        <a:gs pos="100000">
                          <a:srgbClr val="66FF66">
                            <a:tint val="23500"/>
                            <a:satMod val="160000"/>
                          </a:srgbClr>
                        </a:gs>
                      </a:gsLst>
                      <a:lin ang="2700000" scaled="1"/>
                      <a:tileRect/>
                    </a:gradFill>
                  </a:tcPr>
                </a:tc>
                <a:tc>
                  <a:txBody>
                    <a:bodyPr/>
                    <a:lstStyle/>
                    <a:p>
                      <a:pPr algn="ctr" rtl="1"/>
                      <a:r>
                        <a:rPr lang="fa-IR" sz="2400" dirty="0" smtClean="0">
                          <a:latin typeface="IranNastaliq" pitchFamily="18" charset="0"/>
                          <a:cs typeface="IranNastaliq" pitchFamily="18" charset="0"/>
                        </a:rPr>
                        <a:t>چهارم</a:t>
                      </a:r>
                      <a:endParaRPr lang="en-US" sz="2400" dirty="0">
                        <a:latin typeface="IranNastaliq" pitchFamily="18" charset="0"/>
                        <a:cs typeface="IranNastaliq" pitchFamily="18" charset="0"/>
                      </a:endParaRPr>
                    </a:p>
                  </a:txBody>
                  <a:tcPr>
                    <a:gradFill flip="none" rotWithShape="1">
                      <a:gsLst>
                        <a:gs pos="0">
                          <a:srgbClr val="66FF66">
                            <a:tint val="66000"/>
                            <a:satMod val="160000"/>
                          </a:srgbClr>
                        </a:gs>
                        <a:gs pos="50000">
                          <a:srgbClr val="66FF66">
                            <a:tint val="44500"/>
                            <a:satMod val="160000"/>
                          </a:srgbClr>
                        </a:gs>
                        <a:gs pos="100000">
                          <a:srgbClr val="66FF66">
                            <a:tint val="23500"/>
                            <a:satMod val="160000"/>
                          </a:srgbClr>
                        </a:gs>
                      </a:gsLst>
                      <a:lin ang="2700000" scaled="1"/>
                      <a:tileRect/>
                    </a:gradFill>
                  </a:tcPr>
                </a:tc>
                <a:extLst>
                  <a:ext uri="{0D108BD9-81ED-4DB2-BD59-A6C34878D82A}">
                    <a16:rowId xmlns:a16="http://schemas.microsoft.com/office/drawing/2014/main" val="10004"/>
                  </a:ext>
                </a:extLst>
              </a:tr>
              <a:tr h="370840">
                <a:tc>
                  <a:txBody>
                    <a:bodyPr/>
                    <a:lstStyle/>
                    <a:p>
                      <a:pPr algn="ctr" rtl="1"/>
                      <a:r>
                        <a:rPr lang="fa-IR" sz="2400" dirty="0" smtClean="0">
                          <a:latin typeface="IranNastaliq" pitchFamily="18" charset="0"/>
                          <a:cs typeface="IranNastaliq" pitchFamily="18" charset="0"/>
                        </a:rPr>
                        <a:t>462500</a:t>
                      </a:r>
                      <a:endParaRPr lang="en-US" sz="2400" dirty="0">
                        <a:latin typeface="IranNastaliq" pitchFamily="18" charset="0"/>
                        <a:cs typeface="IranNastaliq" pitchFamily="18" charset="0"/>
                      </a:endParaRPr>
                    </a:p>
                  </a:txBody>
                  <a:tcPr>
                    <a:gradFill flip="none" rotWithShape="1">
                      <a:gsLst>
                        <a:gs pos="0">
                          <a:srgbClr val="66FF66">
                            <a:tint val="66000"/>
                            <a:satMod val="160000"/>
                          </a:srgbClr>
                        </a:gs>
                        <a:gs pos="50000">
                          <a:srgbClr val="66FF66">
                            <a:tint val="44500"/>
                            <a:satMod val="160000"/>
                          </a:srgbClr>
                        </a:gs>
                        <a:gs pos="100000">
                          <a:srgbClr val="66FF66">
                            <a:tint val="23500"/>
                            <a:satMod val="160000"/>
                          </a:srgbClr>
                        </a:gs>
                      </a:gsLst>
                      <a:lin ang="2700000" scaled="1"/>
                      <a:tileRect/>
                    </a:gradFill>
                  </a:tcPr>
                </a:tc>
                <a:tc>
                  <a:txBody>
                    <a:bodyPr/>
                    <a:lstStyle/>
                    <a:p>
                      <a:pPr algn="ctr" rtl="1"/>
                      <a:endParaRPr lang="en-US" sz="2400" dirty="0">
                        <a:latin typeface="IranNastaliq" pitchFamily="18" charset="0"/>
                        <a:cs typeface="IranNastaliq" pitchFamily="18" charset="0"/>
                      </a:endParaRPr>
                    </a:p>
                  </a:txBody>
                  <a:tcPr>
                    <a:gradFill flip="none" rotWithShape="1">
                      <a:gsLst>
                        <a:gs pos="0">
                          <a:srgbClr val="66FF66">
                            <a:tint val="66000"/>
                            <a:satMod val="160000"/>
                          </a:srgbClr>
                        </a:gs>
                        <a:gs pos="50000">
                          <a:srgbClr val="66FF66">
                            <a:tint val="44500"/>
                            <a:satMod val="160000"/>
                          </a:srgbClr>
                        </a:gs>
                        <a:gs pos="100000">
                          <a:srgbClr val="66FF66">
                            <a:tint val="23500"/>
                            <a:satMod val="160000"/>
                          </a:srgbClr>
                        </a:gs>
                      </a:gsLst>
                      <a:lin ang="2700000" scaled="1"/>
                      <a:tileRect/>
                    </a:gradFill>
                  </a:tcPr>
                </a:tc>
                <a:tc>
                  <a:txBody>
                    <a:bodyPr/>
                    <a:lstStyle/>
                    <a:p>
                      <a:pPr algn="ctr" rtl="1"/>
                      <a:r>
                        <a:rPr lang="fa-IR" sz="2400" dirty="0" smtClean="0">
                          <a:latin typeface="IranNastaliq" pitchFamily="18" charset="0"/>
                          <a:cs typeface="IranNastaliq" pitchFamily="18" charset="0"/>
                        </a:rPr>
                        <a:t>740000</a:t>
                      </a:r>
                      <a:endParaRPr lang="en-US" sz="2400" dirty="0">
                        <a:latin typeface="IranNastaliq" pitchFamily="18" charset="0"/>
                        <a:cs typeface="IranNastaliq" pitchFamily="18" charset="0"/>
                      </a:endParaRPr>
                    </a:p>
                  </a:txBody>
                  <a:tcPr>
                    <a:gradFill flip="none" rotWithShape="1">
                      <a:gsLst>
                        <a:gs pos="0">
                          <a:srgbClr val="66FF66">
                            <a:tint val="66000"/>
                            <a:satMod val="160000"/>
                          </a:srgbClr>
                        </a:gs>
                        <a:gs pos="50000">
                          <a:srgbClr val="66FF66">
                            <a:tint val="44500"/>
                            <a:satMod val="160000"/>
                          </a:srgbClr>
                        </a:gs>
                        <a:gs pos="100000">
                          <a:srgbClr val="66FF66">
                            <a:tint val="23500"/>
                            <a:satMod val="160000"/>
                          </a:srgbClr>
                        </a:gs>
                      </a:gsLst>
                      <a:lin ang="2700000" scaled="1"/>
                      <a:tileRect/>
                    </a:gradFill>
                  </a:tcPr>
                </a:tc>
                <a:tc>
                  <a:txBody>
                    <a:bodyPr/>
                    <a:lstStyle/>
                    <a:p>
                      <a:pPr algn="ctr" rtl="1"/>
                      <a:r>
                        <a:rPr lang="fa-IR" sz="2400" dirty="0" smtClean="0">
                          <a:latin typeface="IranNastaliq" pitchFamily="18" charset="0"/>
                          <a:cs typeface="IranNastaliq" pitchFamily="18" charset="0"/>
                        </a:rPr>
                        <a:t>جمع</a:t>
                      </a:r>
                      <a:endParaRPr lang="en-US" sz="2400" dirty="0">
                        <a:latin typeface="IranNastaliq" pitchFamily="18" charset="0"/>
                        <a:cs typeface="IranNastaliq" pitchFamily="18" charset="0"/>
                      </a:endParaRPr>
                    </a:p>
                  </a:txBody>
                  <a:tcPr>
                    <a:gradFill flip="none" rotWithShape="1">
                      <a:gsLst>
                        <a:gs pos="0">
                          <a:srgbClr val="66FF66">
                            <a:tint val="66000"/>
                            <a:satMod val="160000"/>
                          </a:srgbClr>
                        </a:gs>
                        <a:gs pos="50000">
                          <a:srgbClr val="66FF66">
                            <a:tint val="44500"/>
                            <a:satMod val="160000"/>
                          </a:srgbClr>
                        </a:gs>
                        <a:gs pos="100000">
                          <a:srgbClr val="66FF66">
                            <a:tint val="23500"/>
                            <a:satMod val="160000"/>
                          </a:srgbClr>
                        </a:gs>
                      </a:gsLst>
                      <a:lin ang="2700000" scaled="1"/>
                      <a:tileRect/>
                    </a:gradFill>
                  </a:tcPr>
                </a:tc>
                <a:extLst>
                  <a:ext uri="{0D108BD9-81ED-4DB2-BD59-A6C34878D82A}">
                    <a16:rowId xmlns:a16="http://schemas.microsoft.com/office/drawing/2014/main" val="10005"/>
                  </a:ext>
                </a:extLst>
              </a:tr>
            </a:tbl>
          </a:graphicData>
        </a:graphic>
      </p:graphicFrame>
      <p:sp>
        <p:nvSpPr>
          <p:cNvPr id="9" name="Rectangle 8"/>
          <p:cNvSpPr/>
          <p:nvPr/>
        </p:nvSpPr>
        <p:spPr>
          <a:xfrm>
            <a:off x="7920372" y="404664"/>
            <a:ext cx="792088" cy="504056"/>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1">
            <a:schemeClr val="accent2"/>
          </a:lnRef>
          <a:fillRef idx="2">
            <a:schemeClr val="accent2"/>
          </a:fillRef>
          <a:effectRef idx="1">
            <a:schemeClr val="accent2"/>
          </a:effectRef>
          <a:fontRef idx="minor">
            <a:schemeClr val="dk1"/>
          </a:fontRef>
        </p:style>
        <p:txBody>
          <a:bodyPr rtlCol="1" anchor="ctr"/>
          <a:lstStyle/>
          <a:p>
            <a:pPr algn="ctr"/>
            <a:r>
              <a:rPr lang="fa-IR" sz="3200" dirty="0" smtClean="0">
                <a:solidFill>
                  <a:srgbClr val="7030A0"/>
                </a:solidFill>
                <a:latin typeface="IranNastaliq" pitchFamily="18" charset="0"/>
                <a:cs typeface="IranNastaliq" pitchFamily="18" charset="0"/>
              </a:rPr>
              <a:t>ذخایر</a:t>
            </a:r>
            <a:endParaRPr lang="fa-IR" sz="3200" dirty="0">
              <a:solidFill>
                <a:srgbClr val="7030A0"/>
              </a:solidFill>
              <a:latin typeface="IranNastaliq" pitchFamily="18" charset="0"/>
              <a:cs typeface="IranNastaliq" pitchFamily="18" charset="0"/>
            </a:endParaRPr>
          </a:p>
        </p:txBody>
      </p:sp>
    </p:spTree>
    <p:extLst>
      <p:ext uri="{BB962C8B-B14F-4D97-AF65-F5344CB8AC3E}">
        <p14:creationId xmlns:p14="http://schemas.microsoft.com/office/powerpoint/2010/main" val="119595638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grpId="0" nodeType="withEffect" nodePh="1">
                                  <p:stCondLst>
                                    <p:cond delay="0"/>
                                  </p:stCondLst>
                                  <p:endCondLst>
                                    <p:cond evt="begin" delay="0">
                                      <p:tn val="8"/>
                                    </p:cond>
                                  </p:end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2000"/>
                                        <p:tgtEl>
                                          <p:spTgt spid="2"/>
                                        </p:tgtEl>
                                      </p:cBhvr>
                                    </p:animEffect>
                                  </p:childTnLst>
                                </p:cTn>
                              </p:par>
                              <p:par>
                                <p:cTn id="11" presetID="6" presetClass="entr" presetSubtype="16" fill="hold" grpId="0" nodeType="withEffect" nodePh="1">
                                  <p:stCondLst>
                                    <p:cond delay="0"/>
                                  </p:stCondLst>
                                  <p:endCondLst>
                                    <p:cond evt="begin" delay="0">
                                      <p:tn val="11"/>
                                    </p:cond>
                                  </p:end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circle(in)">
                                      <p:cBhvr>
                                        <p:cTn id="13" dur="2000"/>
                                        <p:tgtEl>
                                          <p:spTgt spid="3">
                                            <p:txEl>
                                              <p:pRg st="0" end="0"/>
                                            </p:txEl>
                                          </p:spTgt>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circle(in)">
                                      <p:cBhvr>
                                        <p:cTn id="16" dur="2000"/>
                                        <p:tgtEl>
                                          <p:spTgt spid="4"/>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ircle(in)">
                                      <p:cBhvr>
                                        <p:cTn id="19" dur="2000"/>
                                        <p:tgtEl>
                                          <p:spTgt spid="6"/>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ircle(in)">
                                      <p:cBhvr>
                                        <p:cTn id="22" dur="2000"/>
                                        <p:tgtEl>
                                          <p:spTgt spid="7"/>
                                        </p:tgtEl>
                                      </p:cBhvr>
                                    </p:animEffect>
                                  </p:childTnLst>
                                </p:cTn>
                              </p:par>
                              <p:par>
                                <p:cTn id="23" presetID="6" presetClass="entr" presetSubtype="16"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circle(in)">
                                      <p:cBhvr>
                                        <p:cTn id="25" dur="2000"/>
                                        <p:tgtEl>
                                          <p:spTgt spid="8"/>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circle(in)">
                                      <p:cBhvr>
                                        <p:cTn id="28"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animBg="1"/>
      <p:bldP spid="6" grpId="0"/>
      <p:bldP spid="7" grpId="0"/>
      <p:bldP spid="9" grpId="0" animBg="1"/>
    </p:bld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sz="6000">
              <a:solidFill>
                <a:srgbClr val="7030A0"/>
              </a:solidFill>
              <a:latin typeface="IranNastaliq" pitchFamily="18" charset="0"/>
              <a:cs typeface="IranNastaliq" pitchFamily="18" charset="0"/>
            </a:endParaRPr>
          </a:p>
        </p:txBody>
      </p:sp>
      <p:sp>
        <p:nvSpPr>
          <p:cNvPr id="3" name="Content Placeholder 2"/>
          <p:cNvSpPr>
            <a:spLocks noGrp="1"/>
          </p:cNvSpPr>
          <p:nvPr>
            <p:ph idx="1"/>
          </p:nvPr>
        </p:nvSpPr>
        <p:spPr/>
        <p:txBody>
          <a:bodyPr/>
          <a:lstStyle/>
          <a:p>
            <a:endParaRPr lang="fa-IR" sz="4400">
              <a:solidFill>
                <a:srgbClr val="7030A0"/>
              </a:solidFill>
              <a:latin typeface="IranNastaliq" pitchFamily="18" charset="0"/>
              <a:cs typeface="IranNastaliq" pitchFamily="18" charset="0"/>
            </a:endParaRPr>
          </a:p>
        </p:txBody>
      </p:sp>
      <p:sp>
        <p:nvSpPr>
          <p:cNvPr id="4" name="Rectangle 3"/>
          <p:cNvSpPr/>
          <p:nvPr/>
        </p:nvSpPr>
        <p:spPr>
          <a:xfrm>
            <a:off x="179512" y="260648"/>
            <a:ext cx="8712968" cy="6336704"/>
          </a:xfrm>
          <a:prstGeom prst="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endParaRPr lang="fa-IR">
              <a:solidFill>
                <a:srgbClr val="7030A0"/>
              </a:solidFill>
            </a:endParaRPr>
          </a:p>
        </p:txBody>
      </p:sp>
      <p:pic>
        <p:nvPicPr>
          <p:cNvPr id="5" name="Picture 2" descr="E:\تصاویر\5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616263" y="5157192"/>
            <a:ext cx="2351900" cy="1475206"/>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0"/>
          <p:cNvSpPr txBox="1">
            <a:spLocks/>
          </p:cNvSpPr>
          <p:nvPr/>
        </p:nvSpPr>
        <p:spPr>
          <a:xfrm>
            <a:off x="381000" y="381000"/>
            <a:ext cx="8382000" cy="457200"/>
          </a:xfrm>
          <a:prstGeom prst="rect">
            <a:avLst/>
          </a:prstGeom>
        </p:spPr>
        <p:txBody>
          <a:bodyPr vert="horz" lIns="91440" tIns="45720" rIns="91440" bIns="45720" rtlCol="1" anchor="ctr">
            <a:no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fa-IR" sz="3600" b="1" dirty="0" smtClean="0">
                <a:solidFill>
                  <a:srgbClr val="C00000"/>
                </a:solidFill>
                <a:latin typeface="IranNastaliq" pitchFamily="18" charset="0"/>
                <a:cs typeface="IranNastaliq" pitchFamily="18" charset="0"/>
              </a:rPr>
              <a:t>ثبتهای</a:t>
            </a:r>
            <a:r>
              <a:rPr lang="fa-IR" sz="3200" b="1" dirty="0" smtClean="0">
                <a:solidFill>
                  <a:srgbClr val="C00000"/>
                </a:solidFill>
                <a:latin typeface="IranNastaliq" pitchFamily="18" charset="0"/>
                <a:cs typeface="IranNastaliq" pitchFamily="18" charset="0"/>
              </a:rPr>
              <a:t> حسابداری</a:t>
            </a:r>
            <a:endParaRPr lang="en-US" sz="3200" b="1" dirty="0">
              <a:solidFill>
                <a:srgbClr val="C00000"/>
              </a:solidFill>
              <a:latin typeface="IranNastaliq" pitchFamily="18" charset="0"/>
              <a:cs typeface="IranNastaliq" pitchFamily="18" charset="0"/>
            </a:endParaRPr>
          </a:p>
        </p:txBody>
      </p:sp>
      <p:sp>
        <p:nvSpPr>
          <p:cNvPr id="7" name="Right Brace 6"/>
          <p:cNvSpPr/>
          <p:nvPr/>
        </p:nvSpPr>
        <p:spPr>
          <a:xfrm>
            <a:off x="8458200" y="1295400"/>
            <a:ext cx="228600" cy="838200"/>
          </a:xfrm>
          <a:prstGeom prst="righ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US" sz="2800">
              <a:solidFill>
                <a:srgbClr val="7030A0"/>
              </a:solidFill>
              <a:latin typeface="IranNastaliq" pitchFamily="18" charset="0"/>
              <a:cs typeface="IranNastaliq" pitchFamily="18" charset="0"/>
            </a:endParaRPr>
          </a:p>
        </p:txBody>
      </p:sp>
      <p:sp>
        <p:nvSpPr>
          <p:cNvPr id="8" name="TextBox 7"/>
          <p:cNvSpPr txBox="1"/>
          <p:nvPr/>
        </p:nvSpPr>
        <p:spPr>
          <a:xfrm>
            <a:off x="5867400" y="1295400"/>
            <a:ext cx="2590800" cy="523220"/>
          </a:xfrm>
          <a:prstGeom prst="rect">
            <a:avLst/>
          </a:prstGeom>
          <a:noFill/>
        </p:spPr>
        <p:txBody>
          <a:bodyPr wrap="square" rtlCol="0">
            <a:spAutoFit/>
          </a:bodyPr>
          <a:lstStyle/>
          <a:p>
            <a:pPr algn="r" rtl="1"/>
            <a:r>
              <a:rPr lang="fa-IR" sz="2800" dirty="0" smtClean="0">
                <a:solidFill>
                  <a:srgbClr val="7030A0"/>
                </a:solidFill>
                <a:latin typeface="IranNastaliq" pitchFamily="18" charset="0"/>
                <a:cs typeface="IranNastaliq" pitchFamily="18" charset="0"/>
              </a:rPr>
              <a:t>بانک                   740000</a:t>
            </a:r>
            <a:endParaRPr lang="en-US" sz="2800" dirty="0">
              <a:solidFill>
                <a:srgbClr val="7030A0"/>
              </a:solidFill>
              <a:latin typeface="IranNastaliq" pitchFamily="18" charset="0"/>
              <a:cs typeface="IranNastaliq" pitchFamily="18" charset="0"/>
            </a:endParaRPr>
          </a:p>
        </p:txBody>
      </p:sp>
      <p:sp>
        <p:nvSpPr>
          <p:cNvPr id="9" name="TextBox 8"/>
          <p:cNvSpPr txBox="1"/>
          <p:nvPr/>
        </p:nvSpPr>
        <p:spPr>
          <a:xfrm>
            <a:off x="5029200" y="1752600"/>
            <a:ext cx="3064118" cy="523220"/>
          </a:xfrm>
          <a:prstGeom prst="rect">
            <a:avLst/>
          </a:prstGeom>
          <a:noFill/>
        </p:spPr>
        <p:txBody>
          <a:bodyPr wrap="square" rtlCol="0">
            <a:spAutoFit/>
          </a:bodyPr>
          <a:lstStyle/>
          <a:p>
            <a:pPr algn="r" rtl="1"/>
            <a:r>
              <a:rPr lang="fa-IR" sz="2800" dirty="0" smtClean="0">
                <a:solidFill>
                  <a:srgbClr val="7030A0"/>
                </a:solidFill>
                <a:latin typeface="IranNastaliq" pitchFamily="18" charset="0"/>
                <a:cs typeface="IranNastaliq" pitchFamily="18" charset="0"/>
              </a:rPr>
              <a:t>حق بیمه صادره           740000</a:t>
            </a:r>
            <a:endParaRPr lang="en-US" sz="2800" dirty="0">
              <a:solidFill>
                <a:srgbClr val="7030A0"/>
              </a:solidFill>
              <a:latin typeface="IranNastaliq" pitchFamily="18" charset="0"/>
              <a:cs typeface="IranNastaliq" pitchFamily="18" charset="0"/>
            </a:endParaRPr>
          </a:p>
        </p:txBody>
      </p:sp>
      <p:sp>
        <p:nvSpPr>
          <p:cNvPr id="10" name="Right Brace 9"/>
          <p:cNvSpPr/>
          <p:nvPr/>
        </p:nvSpPr>
        <p:spPr>
          <a:xfrm>
            <a:off x="8458200" y="2590800"/>
            <a:ext cx="228600" cy="838200"/>
          </a:xfrm>
          <a:prstGeom prst="righ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US" sz="2800">
              <a:solidFill>
                <a:srgbClr val="7030A0"/>
              </a:solidFill>
              <a:latin typeface="IranNastaliq" pitchFamily="18" charset="0"/>
              <a:cs typeface="IranNastaliq" pitchFamily="18" charset="0"/>
            </a:endParaRPr>
          </a:p>
        </p:txBody>
      </p:sp>
      <p:sp>
        <p:nvSpPr>
          <p:cNvPr id="11" name="TextBox 10"/>
          <p:cNvSpPr txBox="1"/>
          <p:nvPr/>
        </p:nvSpPr>
        <p:spPr>
          <a:xfrm>
            <a:off x="6936630" y="2590800"/>
            <a:ext cx="1521570" cy="523220"/>
          </a:xfrm>
          <a:prstGeom prst="rect">
            <a:avLst/>
          </a:prstGeom>
          <a:noFill/>
        </p:spPr>
        <p:txBody>
          <a:bodyPr wrap="none" rtlCol="0">
            <a:spAutoFit/>
          </a:bodyPr>
          <a:lstStyle/>
          <a:p>
            <a:r>
              <a:rPr lang="fa-IR" sz="2800" dirty="0" smtClean="0">
                <a:solidFill>
                  <a:srgbClr val="7030A0"/>
                </a:solidFill>
                <a:latin typeface="IranNastaliq" pitchFamily="18" charset="0"/>
                <a:cs typeface="IranNastaliq" pitchFamily="18" charset="0"/>
              </a:rPr>
              <a:t>حق بیمه صادره          740000</a:t>
            </a:r>
            <a:endParaRPr lang="en-US" sz="2800" dirty="0">
              <a:solidFill>
                <a:srgbClr val="7030A0"/>
              </a:solidFill>
              <a:latin typeface="IranNastaliq" pitchFamily="18" charset="0"/>
              <a:cs typeface="IranNastaliq" pitchFamily="18" charset="0"/>
            </a:endParaRPr>
          </a:p>
        </p:txBody>
      </p:sp>
      <p:sp>
        <p:nvSpPr>
          <p:cNvPr id="12" name="TextBox 11"/>
          <p:cNvSpPr txBox="1"/>
          <p:nvPr/>
        </p:nvSpPr>
        <p:spPr>
          <a:xfrm>
            <a:off x="5988452" y="3048000"/>
            <a:ext cx="1451038" cy="523220"/>
          </a:xfrm>
          <a:prstGeom prst="rect">
            <a:avLst/>
          </a:prstGeom>
          <a:noFill/>
        </p:spPr>
        <p:txBody>
          <a:bodyPr wrap="none" rtlCol="0">
            <a:spAutoFit/>
          </a:bodyPr>
          <a:lstStyle/>
          <a:p>
            <a:r>
              <a:rPr lang="fa-IR" sz="2800" dirty="0" smtClean="0">
                <a:solidFill>
                  <a:srgbClr val="7030A0"/>
                </a:solidFill>
                <a:latin typeface="IranNastaliq" pitchFamily="18" charset="0"/>
                <a:cs typeface="IranNastaliq" pitchFamily="18" charset="0"/>
              </a:rPr>
              <a:t>سود وزیان                  740000</a:t>
            </a:r>
            <a:endParaRPr lang="en-US" sz="2800" dirty="0">
              <a:solidFill>
                <a:srgbClr val="7030A0"/>
              </a:solidFill>
              <a:latin typeface="IranNastaliq" pitchFamily="18" charset="0"/>
              <a:cs typeface="IranNastaliq" pitchFamily="18" charset="0"/>
            </a:endParaRPr>
          </a:p>
        </p:txBody>
      </p:sp>
      <p:sp>
        <p:nvSpPr>
          <p:cNvPr id="13" name="Right Brace 12"/>
          <p:cNvSpPr/>
          <p:nvPr/>
        </p:nvSpPr>
        <p:spPr>
          <a:xfrm>
            <a:off x="8458200" y="3810000"/>
            <a:ext cx="228600" cy="838200"/>
          </a:xfrm>
          <a:prstGeom prst="righ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US" sz="2800">
              <a:solidFill>
                <a:srgbClr val="7030A0"/>
              </a:solidFill>
              <a:latin typeface="IranNastaliq" pitchFamily="18" charset="0"/>
              <a:cs typeface="IranNastaliq" pitchFamily="18" charset="0"/>
            </a:endParaRPr>
          </a:p>
        </p:txBody>
      </p:sp>
      <p:sp>
        <p:nvSpPr>
          <p:cNvPr id="14" name="TextBox 13"/>
          <p:cNvSpPr txBox="1"/>
          <p:nvPr/>
        </p:nvSpPr>
        <p:spPr>
          <a:xfrm>
            <a:off x="7055799" y="3810000"/>
            <a:ext cx="1409360" cy="523220"/>
          </a:xfrm>
          <a:prstGeom prst="rect">
            <a:avLst/>
          </a:prstGeom>
          <a:noFill/>
        </p:spPr>
        <p:txBody>
          <a:bodyPr wrap="none" rtlCol="0">
            <a:spAutoFit/>
          </a:bodyPr>
          <a:lstStyle/>
          <a:p>
            <a:r>
              <a:rPr lang="fa-IR" sz="2800" dirty="0" smtClean="0">
                <a:solidFill>
                  <a:srgbClr val="7030A0"/>
                </a:solidFill>
                <a:latin typeface="IranNastaliq" pitchFamily="18" charset="0"/>
                <a:cs typeface="IranNastaliq" pitchFamily="18" charset="0"/>
              </a:rPr>
              <a:t>سود و زیان       462500</a:t>
            </a:r>
            <a:endParaRPr lang="en-US" sz="2800" dirty="0">
              <a:solidFill>
                <a:srgbClr val="7030A0"/>
              </a:solidFill>
              <a:latin typeface="IranNastaliq" pitchFamily="18" charset="0"/>
              <a:cs typeface="IranNastaliq" pitchFamily="18" charset="0"/>
            </a:endParaRPr>
          </a:p>
        </p:txBody>
      </p:sp>
      <p:sp>
        <p:nvSpPr>
          <p:cNvPr id="15" name="TextBox 14"/>
          <p:cNvSpPr txBox="1"/>
          <p:nvPr/>
        </p:nvSpPr>
        <p:spPr>
          <a:xfrm>
            <a:off x="6295287" y="4267200"/>
            <a:ext cx="1584088" cy="523220"/>
          </a:xfrm>
          <a:prstGeom prst="rect">
            <a:avLst/>
          </a:prstGeom>
          <a:noFill/>
        </p:spPr>
        <p:txBody>
          <a:bodyPr wrap="none" rtlCol="0">
            <a:spAutoFit/>
          </a:bodyPr>
          <a:lstStyle/>
          <a:p>
            <a:r>
              <a:rPr lang="fa-IR" sz="2800" dirty="0" smtClean="0">
                <a:solidFill>
                  <a:srgbClr val="7030A0"/>
                </a:solidFill>
                <a:latin typeface="IranNastaliq" pitchFamily="18" charset="0"/>
                <a:cs typeface="IranNastaliq" pitchFamily="18" charset="0"/>
              </a:rPr>
              <a:t>ذخیره حق بیمه         462500</a:t>
            </a:r>
            <a:endParaRPr lang="en-US" sz="2800" dirty="0">
              <a:solidFill>
                <a:srgbClr val="7030A0"/>
              </a:solidFill>
              <a:latin typeface="IranNastaliq" pitchFamily="18" charset="0"/>
              <a:cs typeface="IranNastaliq" pitchFamily="18" charset="0"/>
            </a:endParaRPr>
          </a:p>
        </p:txBody>
      </p:sp>
      <p:sp>
        <p:nvSpPr>
          <p:cNvPr id="16" name="TextBox 15"/>
          <p:cNvSpPr txBox="1"/>
          <p:nvPr/>
        </p:nvSpPr>
        <p:spPr>
          <a:xfrm>
            <a:off x="179512" y="4790420"/>
            <a:ext cx="6534459" cy="954107"/>
          </a:xfrm>
          <a:prstGeom prst="rect">
            <a:avLst/>
          </a:prstGeom>
          <a:noFill/>
        </p:spPr>
        <p:txBody>
          <a:bodyPr wrap="square" rtlCol="0">
            <a:spAutoFit/>
          </a:bodyPr>
          <a:lstStyle/>
          <a:p>
            <a:pPr algn="r" rtl="1"/>
            <a:r>
              <a:rPr lang="fa-IR" sz="2800" dirty="0" smtClean="0">
                <a:solidFill>
                  <a:srgbClr val="7030A0"/>
                </a:solidFill>
                <a:latin typeface="IranNastaliq" pitchFamily="18" charset="0"/>
                <a:cs typeface="IranNastaliq" pitchFamily="18" charset="0"/>
              </a:rPr>
              <a:t>چناچه دوره بیمه نامه بیش از یک سال باشد در اعمال روش تناسب زمانی حق بیمه یک ساله در محاسبات مد نظر </a:t>
            </a:r>
          </a:p>
          <a:p>
            <a:pPr algn="r" rtl="1"/>
            <a:r>
              <a:rPr lang="fa-IR" sz="2800" dirty="0" smtClean="0">
                <a:solidFill>
                  <a:srgbClr val="7030A0"/>
                </a:solidFill>
                <a:latin typeface="IranNastaliq" pitchFamily="18" charset="0"/>
                <a:cs typeface="IranNastaliq" pitchFamily="18" charset="0"/>
              </a:rPr>
              <a:t>قرار می گیرد و حق بیمه مازاد بر یک سال به طور کامل به عنوان حق بیمه عاید نشده محسوب می گردد.   </a:t>
            </a:r>
            <a:endParaRPr lang="en-US" sz="2800" dirty="0">
              <a:solidFill>
                <a:srgbClr val="7030A0"/>
              </a:solidFill>
              <a:latin typeface="IranNastaliq" pitchFamily="18" charset="0"/>
              <a:cs typeface="IranNastaliq" pitchFamily="18" charset="0"/>
            </a:endParaRPr>
          </a:p>
        </p:txBody>
      </p:sp>
      <p:sp>
        <p:nvSpPr>
          <p:cNvPr id="17" name="Rectangle 16"/>
          <p:cNvSpPr/>
          <p:nvPr/>
        </p:nvSpPr>
        <p:spPr>
          <a:xfrm>
            <a:off x="7920372" y="404664"/>
            <a:ext cx="792088" cy="504056"/>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1">
            <a:schemeClr val="accent2"/>
          </a:lnRef>
          <a:fillRef idx="2">
            <a:schemeClr val="accent2"/>
          </a:fillRef>
          <a:effectRef idx="1">
            <a:schemeClr val="accent2"/>
          </a:effectRef>
          <a:fontRef idx="minor">
            <a:schemeClr val="dk1"/>
          </a:fontRef>
        </p:style>
        <p:txBody>
          <a:bodyPr rtlCol="1" anchor="ctr"/>
          <a:lstStyle/>
          <a:p>
            <a:pPr algn="ctr"/>
            <a:r>
              <a:rPr lang="fa-IR" sz="2400" dirty="0" smtClean="0">
                <a:solidFill>
                  <a:srgbClr val="FF0000"/>
                </a:solidFill>
                <a:latin typeface="IranNastaliq" pitchFamily="18" charset="0"/>
                <a:cs typeface="IranNastaliq" pitchFamily="18" charset="0"/>
              </a:rPr>
              <a:t>ذخایر</a:t>
            </a:r>
            <a:endParaRPr lang="fa-IR" sz="2400" dirty="0">
              <a:solidFill>
                <a:srgbClr val="FF0000"/>
              </a:solidFill>
              <a:latin typeface="IranNastaliq" pitchFamily="18" charset="0"/>
              <a:cs typeface="IranNastaliq" pitchFamily="18" charset="0"/>
            </a:endParaRPr>
          </a:p>
        </p:txBody>
      </p:sp>
    </p:spTree>
    <p:extLst>
      <p:ext uri="{BB962C8B-B14F-4D97-AF65-F5344CB8AC3E}">
        <p14:creationId xmlns:p14="http://schemas.microsoft.com/office/powerpoint/2010/main" val="343270774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grpId="0" nodeType="withEffect" nodePh="1">
                                  <p:stCondLst>
                                    <p:cond delay="0"/>
                                  </p:stCondLst>
                                  <p:endCondLst>
                                    <p:cond evt="begin" delay="0">
                                      <p:tn val="8"/>
                                    </p:cond>
                                  </p:end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2000"/>
                                        <p:tgtEl>
                                          <p:spTgt spid="2"/>
                                        </p:tgtEl>
                                      </p:cBhvr>
                                    </p:animEffect>
                                  </p:childTnLst>
                                </p:cTn>
                              </p:par>
                              <p:par>
                                <p:cTn id="11" presetID="6" presetClass="entr" presetSubtype="16" fill="hold" grpId="0" nodeType="withEffect" nodePh="1">
                                  <p:stCondLst>
                                    <p:cond delay="0"/>
                                  </p:stCondLst>
                                  <p:endCondLst>
                                    <p:cond evt="begin" delay="0">
                                      <p:tn val="11"/>
                                    </p:cond>
                                  </p:end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circle(in)">
                                      <p:cBhvr>
                                        <p:cTn id="13" dur="2000"/>
                                        <p:tgtEl>
                                          <p:spTgt spid="3">
                                            <p:txEl>
                                              <p:pRg st="0" end="0"/>
                                            </p:txEl>
                                          </p:spTgt>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circle(in)">
                                      <p:cBhvr>
                                        <p:cTn id="16" dur="2000"/>
                                        <p:tgtEl>
                                          <p:spTgt spid="4"/>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ircle(in)">
                                      <p:cBhvr>
                                        <p:cTn id="19" dur="2000"/>
                                        <p:tgtEl>
                                          <p:spTgt spid="6"/>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ircle(in)">
                                      <p:cBhvr>
                                        <p:cTn id="22" dur="2000"/>
                                        <p:tgtEl>
                                          <p:spTgt spid="7"/>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circle(in)">
                                      <p:cBhvr>
                                        <p:cTn id="25" dur="2000"/>
                                        <p:tgtEl>
                                          <p:spTgt spid="8"/>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circle(in)">
                                      <p:cBhvr>
                                        <p:cTn id="28" dur="2000"/>
                                        <p:tgtEl>
                                          <p:spTgt spid="9"/>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circle(in)">
                                      <p:cBhvr>
                                        <p:cTn id="31" dur="2000"/>
                                        <p:tgtEl>
                                          <p:spTgt spid="10"/>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circle(in)">
                                      <p:cBhvr>
                                        <p:cTn id="34" dur="2000"/>
                                        <p:tgtEl>
                                          <p:spTgt spid="11"/>
                                        </p:tgtEl>
                                      </p:cBhvr>
                                    </p:animEffect>
                                  </p:childTnLst>
                                </p:cTn>
                              </p:par>
                              <p:par>
                                <p:cTn id="35" presetID="6" presetClass="entr" presetSubtype="16"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circle(in)">
                                      <p:cBhvr>
                                        <p:cTn id="37" dur="2000"/>
                                        <p:tgtEl>
                                          <p:spTgt spid="12"/>
                                        </p:tgtEl>
                                      </p:cBhvr>
                                    </p:animEffect>
                                  </p:childTnLst>
                                </p:cTn>
                              </p:par>
                              <p:par>
                                <p:cTn id="38" presetID="6" presetClass="entr" presetSubtype="16"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circle(in)">
                                      <p:cBhvr>
                                        <p:cTn id="40" dur="2000"/>
                                        <p:tgtEl>
                                          <p:spTgt spid="13"/>
                                        </p:tgtEl>
                                      </p:cBhvr>
                                    </p:animEffect>
                                  </p:childTnLst>
                                </p:cTn>
                              </p:par>
                              <p:par>
                                <p:cTn id="41" presetID="6" presetClass="entr" presetSubtype="16"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circle(in)">
                                      <p:cBhvr>
                                        <p:cTn id="43" dur="2000"/>
                                        <p:tgtEl>
                                          <p:spTgt spid="14"/>
                                        </p:tgtEl>
                                      </p:cBhvr>
                                    </p:animEffect>
                                  </p:childTnLst>
                                </p:cTn>
                              </p:par>
                              <p:par>
                                <p:cTn id="44" presetID="6" presetClass="entr" presetSubtype="16" fill="hold" grpId="0"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circle(in)">
                                      <p:cBhvr>
                                        <p:cTn id="46" dur="2000"/>
                                        <p:tgtEl>
                                          <p:spTgt spid="15"/>
                                        </p:tgtEl>
                                      </p:cBhvr>
                                    </p:animEffect>
                                  </p:childTnLst>
                                </p:cTn>
                              </p:par>
                              <p:par>
                                <p:cTn id="47" presetID="6" presetClass="entr" presetSubtype="16"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circle(in)">
                                      <p:cBhvr>
                                        <p:cTn id="49" dur="2000"/>
                                        <p:tgtEl>
                                          <p:spTgt spid="16"/>
                                        </p:tgtEl>
                                      </p:cBhvr>
                                    </p:animEffect>
                                  </p:childTnLst>
                                </p:cTn>
                              </p:par>
                              <p:par>
                                <p:cTn id="50" presetID="6" presetClass="entr" presetSubtype="16" fill="hold" grpId="0" nodeType="with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circle(in)">
                                      <p:cBhvr>
                                        <p:cTn id="52"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animBg="1"/>
      <p:bldP spid="6" grpId="0"/>
      <p:bldP spid="7" grpId="0" animBg="1"/>
      <p:bldP spid="8" grpId="0"/>
      <p:bldP spid="9" grpId="0"/>
      <p:bldP spid="10" grpId="0" animBg="1"/>
      <p:bldP spid="11" grpId="0"/>
      <p:bldP spid="12" grpId="0"/>
      <p:bldP spid="13" grpId="0" animBg="1"/>
      <p:bldP spid="14" grpId="0"/>
      <p:bldP spid="15" grpId="0"/>
      <p:bldP spid="16" grpId="0"/>
      <p:bldP spid="17"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sp>
        <p:nvSpPr>
          <p:cNvPr id="4" name="Rectangle 3"/>
          <p:cNvSpPr/>
          <p:nvPr/>
        </p:nvSpPr>
        <p:spPr>
          <a:xfrm>
            <a:off x="179512" y="260648"/>
            <a:ext cx="8712968" cy="6336704"/>
          </a:xfrm>
          <a:prstGeom prst="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endParaRPr lang="fa-IR"/>
          </a:p>
        </p:txBody>
      </p:sp>
      <p:pic>
        <p:nvPicPr>
          <p:cNvPr id="5" name="Picture 2" descr="E:\تصاویر\5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616263" y="5157192"/>
            <a:ext cx="2351900" cy="1475206"/>
          </a:xfrm>
          <a:prstGeom prst="rect">
            <a:avLst/>
          </a:prstGeom>
          <a:noFill/>
          <a:extLst>
            <a:ext uri="{909E8E84-426E-40DD-AFC4-6F175D3DCCD1}">
              <a14:hiddenFill xmlns:a14="http://schemas.microsoft.com/office/drawing/2010/main">
                <a:solidFill>
                  <a:srgbClr val="FFFFFF"/>
                </a:solidFill>
              </a14:hiddenFill>
            </a:ext>
          </a:extLst>
        </p:spPr>
      </p:pic>
      <p:sp>
        <p:nvSpPr>
          <p:cNvPr id="6" name="Title 2"/>
          <p:cNvSpPr txBox="1">
            <a:spLocks/>
          </p:cNvSpPr>
          <p:nvPr/>
        </p:nvSpPr>
        <p:spPr bwMode="auto">
          <a:xfrm>
            <a:off x="304800" y="457200"/>
            <a:ext cx="8382000"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a:solidFill>
                  <a:schemeClr val="tx1"/>
                </a:solidFill>
                <a:latin typeface="+mj-lt"/>
                <a:ea typeface="+mj-ea"/>
                <a:cs typeface="+mj-cs"/>
              </a:defRPr>
            </a:lvl1pPr>
            <a:lvl2pPr algn="l" rtl="0" eaLnBrk="1" fontAlgn="base" hangingPunct="1">
              <a:spcBef>
                <a:spcPct val="0"/>
              </a:spcBef>
              <a:spcAft>
                <a:spcPct val="0"/>
              </a:spcAft>
              <a:defRPr sz="3600">
                <a:solidFill>
                  <a:schemeClr val="tx1"/>
                </a:solidFill>
                <a:latin typeface="Impact" pitchFamily="34" charset="0"/>
              </a:defRPr>
            </a:lvl2pPr>
            <a:lvl3pPr algn="l" rtl="0" eaLnBrk="1" fontAlgn="base" hangingPunct="1">
              <a:spcBef>
                <a:spcPct val="0"/>
              </a:spcBef>
              <a:spcAft>
                <a:spcPct val="0"/>
              </a:spcAft>
              <a:defRPr sz="3600">
                <a:solidFill>
                  <a:schemeClr val="tx1"/>
                </a:solidFill>
                <a:latin typeface="Impact" pitchFamily="34" charset="0"/>
              </a:defRPr>
            </a:lvl3pPr>
            <a:lvl4pPr algn="l" rtl="0" eaLnBrk="1" fontAlgn="base" hangingPunct="1">
              <a:spcBef>
                <a:spcPct val="0"/>
              </a:spcBef>
              <a:spcAft>
                <a:spcPct val="0"/>
              </a:spcAft>
              <a:defRPr sz="3600">
                <a:solidFill>
                  <a:schemeClr val="tx1"/>
                </a:solidFill>
                <a:latin typeface="Impact" pitchFamily="34" charset="0"/>
              </a:defRPr>
            </a:lvl4pPr>
            <a:lvl5pPr algn="l" rtl="0" eaLnBrk="1" fontAlgn="base" hangingPunct="1">
              <a:spcBef>
                <a:spcPct val="0"/>
              </a:spcBef>
              <a:spcAft>
                <a:spcPct val="0"/>
              </a:spcAft>
              <a:defRPr sz="3600">
                <a:solidFill>
                  <a:schemeClr val="tx1"/>
                </a:solidFill>
                <a:latin typeface="Impact" pitchFamily="34" charset="0"/>
              </a:defRPr>
            </a:lvl5pPr>
            <a:lvl6pPr marL="457200" algn="l" rtl="0" eaLnBrk="1" fontAlgn="base" hangingPunct="1">
              <a:spcBef>
                <a:spcPct val="0"/>
              </a:spcBef>
              <a:spcAft>
                <a:spcPct val="0"/>
              </a:spcAft>
              <a:defRPr sz="3600">
                <a:solidFill>
                  <a:schemeClr val="tx1"/>
                </a:solidFill>
                <a:latin typeface="Impact" pitchFamily="34" charset="0"/>
              </a:defRPr>
            </a:lvl6pPr>
            <a:lvl7pPr marL="914400" algn="l" rtl="0" eaLnBrk="1" fontAlgn="base" hangingPunct="1">
              <a:spcBef>
                <a:spcPct val="0"/>
              </a:spcBef>
              <a:spcAft>
                <a:spcPct val="0"/>
              </a:spcAft>
              <a:defRPr sz="3600">
                <a:solidFill>
                  <a:schemeClr val="tx1"/>
                </a:solidFill>
                <a:latin typeface="Impact" pitchFamily="34" charset="0"/>
              </a:defRPr>
            </a:lvl7pPr>
            <a:lvl8pPr marL="1371600" algn="l" rtl="0" eaLnBrk="1" fontAlgn="base" hangingPunct="1">
              <a:spcBef>
                <a:spcPct val="0"/>
              </a:spcBef>
              <a:spcAft>
                <a:spcPct val="0"/>
              </a:spcAft>
              <a:defRPr sz="3600">
                <a:solidFill>
                  <a:schemeClr val="tx1"/>
                </a:solidFill>
                <a:latin typeface="Impact" pitchFamily="34" charset="0"/>
              </a:defRPr>
            </a:lvl8pPr>
            <a:lvl9pPr marL="1828800" algn="l" rtl="0" eaLnBrk="1" fontAlgn="base" hangingPunct="1">
              <a:spcBef>
                <a:spcPct val="0"/>
              </a:spcBef>
              <a:spcAft>
                <a:spcPct val="0"/>
              </a:spcAft>
              <a:defRPr sz="3600">
                <a:solidFill>
                  <a:schemeClr val="tx1"/>
                </a:solidFill>
                <a:latin typeface="Impact" pitchFamily="34" charset="0"/>
              </a:defRPr>
            </a:lvl9pPr>
          </a:lstStyle>
          <a:p>
            <a:pPr algn="ctr" rtl="1"/>
            <a:r>
              <a:rPr lang="fa-IR" sz="3200" b="1" smtClean="0">
                <a:solidFill>
                  <a:srgbClr val="C00000"/>
                </a:solidFill>
              </a:rPr>
              <a:t>ذخیره خسارتهای معوق(خسارتهای پرداخت نشده)</a:t>
            </a:r>
            <a:endParaRPr lang="en-US" sz="3200" b="1" dirty="0">
              <a:solidFill>
                <a:srgbClr val="C00000"/>
              </a:solidFill>
            </a:endParaRPr>
          </a:p>
        </p:txBody>
      </p:sp>
      <p:sp>
        <p:nvSpPr>
          <p:cNvPr id="7" name="Content Placeholder 3"/>
          <p:cNvSpPr txBox="1">
            <a:spLocks/>
          </p:cNvSpPr>
          <p:nvPr/>
        </p:nvSpPr>
        <p:spPr bwMode="auto">
          <a:xfrm>
            <a:off x="457200" y="1447800"/>
            <a:ext cx="8077200" cy="3657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SzPct val="200000"/>
              <a:defRPr sz="2400" b="1">
                <a:solidFill>
                  <a:schemeClr val="tx1"/>
                </a:solidFill>
                <a:latin typeface="+mn-lt"/>
                <a:ea typeface="+mn-ea"/>
                <a:cs typeface="+mn-cs"/>
              </a:defRPr>
            </a:lvl1pPr>
            <a:lvl2pPr marL="742950" indent="-285750" algn="l" rtl="0" eaLnBrk="1" fontAlgn="base" hangingPunct="1">
              <a:spcBef>
                <a:spcPct val="20000"/>
              </a:spcBef>
              <a:spcAft>
                <a:spcPct val="0"/>
              </a:spcAft>
              <a:buSzPct val="200000"/>
              <a:defRPr sz="2000" b="1">
                <a:solidFill>
                  <a:schemeClr val="tx1"/>
                </a:solidFill>
                <a:latin typeface="+mn-lt"/>
              </a:defRPr>
            </a:lvl2pPr>
            <a:lvl3pPr marL="1143000" indent="-228600" algn="l" rtl="0" eaLnBrk="1" fontAlgn="base" hangingPunct="1">
              <a:spcBef>
                <a:spcPct val="20000"/>
              </a:spcBef>
              <a:spcAft>
                <a:spcPct val="0"/>
              </a:spcAft>
              <a:buSzPct val="200000"/>
              <a:defRPr b="1">
                <a:solidFill>
                  <a:schemeClr val="tx1"/>
                </a:solidFill>
                <a:latin typeface="+mn-lt"/>
              </a:defRPr>
            </a:lvl3pPr>
            <a:lvl4pPr marL="1600200" indent="-228600" algn="l" rtl="0" eaLnBrk="1" fontAlgn="base" hangingPunct="1">
              <a:spcBef>
                <a:spcPct val="20000"/>
              </a:spcBef>
              <a:spcAft>
                <a:spcPct val="0"/>
              </a:spcAft>
              <a:buSzPct val="200000"/>
              <a:defRPr sz="1600" b="1">
                <a:solidFill>
                  <a:schemeClr val="tx1"/>
                </a:solidFill>
                <a:latin typeface="+mn-lt"/>
              </a:defRPr>
            </a:lvl4pPr>
            <a:lvl5pPr marL="2057400" indent="-228600" algn="l" rtl="0" eaLnBrk="1" fontAlgn="base" hangingPunct="1">
              <a:spcBef>
                <a:spcPct val="20000"/>
              </a:spcBef>
              <a:spcAft>
                <a:spcPct val="0"/>
              </a:spcAft>
              <a:buSzPct val="200000"/>
              <a:defRPr sz="1600" b="1">
                <a:solidFill>
                  <a:schemeClr val="tx1"/>
                </a:solidFill>
                <a:latin typeface="+mn-lt"/>
              </a:defRPr>
            </a:lvl5pPr>
            <a:lvl6pPr marL="2514600" indent="-228600" algn="l" rtl="0" eaLnBrk="1" fontAlgn="base" hangingPunct="1">
              <a:spcBef>
                <a:spcPct val="20000"/>
              </a:spcBef>
              <a:spcAft>
                <a:spcPct val="0"/>
              </a:spcAft>
              <a:buSzPct val="200000"/>
              <a:defRPr sz="1600" b="1">
                <a:solidFill>
                  <a:schemeClr val="tx1"/>
                </a:solidFill>
                <a:latin typeface="+mn-lt"/>
              </a:defRPr>
            </a:lvl6pPr>
            <a:lvl7pPr marL="2971800" indent="-228600" algn="l" rtl="0" eaLnBrk="1" fontAlgn="base" hangingPunct="1">
              <a:spcBef>
                <a:spcPct val="20000"/>
              </a:spcBef>
              <a:spcAft>
                <a:spcPct val="0"/>
              </a:spcAft>
              <a:buSzPct val="200000"/>
              <a:defRPr sz="1600" b="1">
                <a:solidFill>
                  <a:schemeClr val="tx1"/>
                </a:solidFill>
                <a:latin typeface="+mn-lt"/>
              </a:defRPr>
            </a:lvl7pPr>
            <a:lvl8pPr marL="3429000" indent="-228600" algn="l" rtl="0" eaLnBrk="1" fontAlgn="base" hangingPunct="1">
              <a:spcBef>
                <a:spcPct val="20000"/>
              </a:spcBef>
              <a:spcAft>
                <a:spcPct val="0"/>
              </a:spcAft>
              <a:buSzPct val="200000"/>
              <a:defRPr sz="1600" b="1">
                <a:solidFill>
                  <a:schemeClr val="tx1"/>
                </a:solidFill>
                <a:latin typeface="+mn-lt"/>
              </a:defRPr>
            </a:lvl8pPr>
            <a:lvl9pPr marL="3886200" indent="-228600" algn="l" rtl="0" eaLnBrk="1" fontAlgn="base" hangingPunct="1">
              <a:spcBef>
                <a:spcPct val="20000"/>
              </a:spcBef>
              <a:spcAft>
                <a:spcPct val="0"/>
              </a:spcAft>
              <a:buSzPct val="200000"/>
              <a:defRPr sz="1600" b="1">
                <a:solidFill>
                  <a:schemeClr val="tx1"/>
                </a:solidFill>
                <a:latin typeface="+mn-lt"/>
              </a:defRPr>
            </a:lvl9pPr>
          </a:lstStyle>
          <a:p>
            <a:pPr algn="just" rtl="1">
              <a:buClr>
                <a:schemeClr val="accent6">
                  <a:lumMod val="60000"/>
                  <a:lumOff val="40000"/>
                </a:schemeClr>
              </a:buClr>
              <a:buSzPct val="100000"/>
            </a:pPr>
            <a:r>
              <a:rPr lang="fa-IR" sz="2200" b="0" dirty="0" smtClean="0">
                <a:cs typeface="B Zar" pitchFamily="2" charset="-78"/>
              </a:rPr>
              <a:t>پس از حق بیمه که یکی از مهمترین عوامل درآمدی شرکتهای بیمه است، خسارت هم یکی از مهمترین عوامل هزینه ای این شرکتها محسوب می شود که موسسات ذخیره لازم را برای آن در پایان سال مالی منظور می کنند.</a:t>
            </a:r>
          </a:p>
          <a:p>
            <a:pPr algn="just" rtl="1">
              <a:buClr>
                <a:schemeClr val="accent6">
                  <a:lumMod val="60000"/>
                  <a:lumOff val="40000"/>
                </a:schemeClr>
              </a:buClr>
              <a:buSzPct val="100000"/>
            </a:pPr>
            <a:r>
              <a:rPr lang="fa-IR" sz="2200" b="0" dirty="0" smtClean="0">
                <a:cs typeface="B Zar" pitchFamily="2" charset="-78"/>
              </a:rPr>
              <a:t>در شرکتهای بیمه علاوه بر خسارتهای پرداختی ضمن سال، خسارتهای دیگری هم وجود دارد که به علل مختلف تا پایان سال پرداخت نمی شود و آن شامل خسارتهایی است که ممکن است در روزهای پایانی سال اتفاق افتاده؛ ولی به علت قطعی نشدن خسارتها و یا به علت ضیغ وقت ارزیابی مبالغ قطعی آن، برای پرداخت تا پایان سال ممکن نباشد و یا به علت اختلاف در مبالغ پرداختی از طریق دادگاه تحت رسیدگی  بوده و شرایط پرداخت آن تا پایان سال مالی مهیا نباشد که برای این دسته از هزینه های احتمالی طبق اصل محافظه کاری حسابدار باید ذخیره در نظر گرفته و متناسب با خسارتهای معوقه مبالغی را از سود کنار بگذارد.</a:t>
            </a:r>
          </a:p>
        </p:txBody>
      </p:sp>
      <p:sp>
        <p:nvSpPr>
          <p:cNvPr id="8" name="Rectangle 7"/>
          <p:cNvSpPr/>
          <p:nvPr/>
        </p:nvSpPr>
        <p:spPr>
          <a:xfrm>
            <a:off x="7920372" y="404664"/>
            <a:ext cx="792088" cy="504056"/>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1">
            <a:schemeClr val="accent2"/>
          </a:lnRef>
          <a:fillRef idx="2">
            <a:schemeClr val="accent2"/>
          </a:fillRef>
          <a:effectRef idx="1">
            <a:schemeClr val="accent2"/>
          </a:effectRef>
          <a:fontRef idx="minor">
            <a:schemeClr val="dk1"/>
          </a:fontRef>
        </p:style>
        <p:txBody>
          <a:bodyPr rtlCol="1" anchor="ctr"/>
          <a:lstStyle/>
          <a:p>
            <a:pPr algn="ctr"/>
            <a:r>
              <a:rPr lang="fa-IR" sz="2400" dirty="0" smtClean="0">
                <a:latin typeface="IranNastaliq" pitchFamily="18" charset="0"/>
                <a:cs typeface="IranNastaliq" pitchFamily="18" charset="0"/>
              </a:rPr>
              <a:t>ذخایر</a:t>
            </a:r>
            <a:endParaRPr lang="fa-IR" sz="2400" dirty="0">
              <a:latin typeface="IranNastaliq" pitchFamily="18" charset="0"/>
              <a:cs typeface="IranNastaliq" pitchFamily="18" charset="0"/>
            </a:endParaRPr>
          </a:p>
        </p:txBody>
      </p:sp>
      <p:sp>
        <p:nvSpPr>
          <p:cNvPr id="9" name="Title 1"/>
          <p:cNvSpPr txBox="1">
            <a:spLocks/>
          </p:cNvSpPr>
          <p:nvPr/>
        </p:nvSpPr>
        <p:spPr>
          <a:xfrm>
            <a:off x="491544" y="274638"/>
            <a:ext cx="8229600" cy="1143000"/>
          </a:xfrm>
          <a:prstGeom prst="rect">
            <a:avLst/>
          </a:prstGeom>
        </p:spPr>
        <p:txBody>
          <a:bodyPr vert="horz" lIns="91440" tIns="45720" rIns="91440" bIns="45720" rtlCol="1"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endParaRPr lang="fa-IR" sz="6000">
              <a:solidFill>
                <a:srgbClr val="7030A0"/>
              </a:solidFill>
              <a:latin typeface="IranNastaliq" pitchFamily="18" charset="0"/>
              <a:cs typeface="IranNastaliq" pitchFamily="18" charset="0"/>
            </a:endParaRPr>
          </a:p>
        </p:txBody>
      </p:sp>
      <p:sp>
        <p:nvSpPr>
          <p:cNvPr id="10" name="Content Placeholder 2"/>
          <p:cNvSpPr txBox="1">
            <a:spLocks/>
          </p:cNvSpPr>
          <p:nvPr/>
        </p:nvSpPr>
        <p:spPr>
          <a:xfrm>
            <a:off x="491544" y="1600200"/>
            <a:ext cx="8229600" cy="4525963"/>
          </a:xfrm>
          <a:prstGeom prst="rect">
            <a:avLst/>
          </a:prstGeom>
        </p:spPr>
        <p:txBody>
          <a:bodyPr vert="horz" lIns="91440" tIns="45720" rIns="91440" bIns="45720" rtlCol="1">
            <a:norm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fa-IR" sz="4400">
              <a:solidFill>
                <a:srgbClr val="7030A0"/>
              </a:solidFill>
              <a:latin typeface="IranNastaliq" pitchFamily="18" charset="0"/>
              <a:cs typeface="IranNastaliq" pitchFamily="18" charset="0"/>
            </a:endParaRPr>
          </a:p>
        </p:txBody>
      </p:sp>
      <p:sp>
        <p:nvSpPr>
          <p:cNvPr id="11" name="Rectangle 10"/>
          <p:cNvSpPr/>
          <p:nvPr/>
        </p:nvSpPr>
        <p:spPr>
          <a:xfrm>
            <a:off x="213856" y="260648"/>
            <a:ext cx="8712968" cy="6336704"/>
          </a:xfrm>
          <a:prstGeom prst="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endParaRPr lang="fa-IR" sz="2800">
              <a:solidFill>
                <a:srgbClr val="7030A0"/>
              </a:solidFill>
              <a:latin typeface="IranNastaliq" pitchFamily="18" charset="0"/>
              <a:cs typeface="IranNastaliq" pitchFamily="18" charset="0"/>
            </a:endParaRPr>
          </a:p>
        </p:txBody>
      </p:sp>
      <p:pic>
        <p:nvPicPr>
          <p:cNvPr id="12" name="Picture 2" descr="E:\تصاویر\5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650607" y="5157192"/>
            <a:ext cx="2351900" cy="1475206"/>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2"/>
          <p:cNvSpPr txBox="1">
            <a:spLocks/>
          </p:cNvSpPr>
          <p:nvPr/>
        </p:nvSpPr>
        <p:spPr bwMode="auto">
          <a:xfrm>
            <a:off x="339144" y="457200"/>
            <a:ext cx="8382000"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a:solidFill>
                  <a:schemeClr val="tx1"/>
                </a:solidFill>
                <a:latin typeface="+mj-lt"/>
                <a:ea typeface="+mj-ea"/>
                <a:cs typeface="+mj-cs"/>
              </a:defRPr>
            </a:lvl1pPr>
            <a:lvl2pPr algn="l" rtl="0" eaLnBrk="1" fontAlgn="base" hangingPunct="1">
              <a:spcBef>
                <a:spcPct val="0"/>
              </a:spcBef>
              <a:spcAft>
                <a:spcPct val="0"/>
              </a:spcAft>
              <a:defRPr sz="3600">
                <a:solidFill>
                  <a:schemeClr val="tx1"/>
                </a:solidFill>
                <a:latin typeface="Impact" pitchFamily="34" charset="0"/>
              </a:defRPr>
            </a:lvl2pPr>
            <a:lvl3pPr algn="l" rtl="0" eaLnBrk="1" fontAlgn="base" hangingPunct="1">
              <a:spcBef>
                <a:spcPct val="0"/>
              </a:spcBef>
              <a:spcAft>
                <a:spcPct val="0"/>
              </a:spcAft>
              <a:defRPr sz="3600">
                <a:solidFill>
                  <a:schemeClr val="tx1"/>
                </a:solidFill>
                <a:latin typeface="Impact" pitchFamily="34" charset="0"/>
              </a:defRPr>
            </a:lvl3pPr>
            <a:lvl4pPr algn="l" rtl="0" eaLnBrk="1" fontAlgn="base" hangingPunct="1">
              <a:spcBef>
                <a:spcPct val="0"/>
              </a:spcBef>
              <a:spcAft>
                <a:spcPct val="0"/>
              </a:spcAft>
              <a:defRPr sz="3600">
                <a:solidFill>
                  <a:schemeClr val="tx1"/>
                </a:solidFill>
                <a:latin typeface="Impact" pitchFamily="34" charset="0"/>
              </a:defRPr>
            </a:lvl4pPr>
            <a:lvl5pPr algn="l" rtl="0" eaLnBrk="1" fontAlgn="base" hangingPunct="1">
              <a:spcBef>
                <a:spcPct val="0"/>
              </a:spcBef>
              <a:spcAft>
                <a:spcPct val="0"/>
              </a:spcAft>
              <a:defRPr sz="3600">
                <a:solidFill>
                  <a:schemeClr val="tx1"/>
                </a:solidFill>
                <a:latin typeface="Impact" pitchFamily="34" charset="0"/>
              </a:defRPr>
            </a:lvl5pPr>
            <a:lvl6pPr marL="457200" algn="l" rtl="0" eaLnBrk="1" fontAlgn="base" hangingPunct="1">
              <a:spcBef>
                <a:spcPct val="0"/>
              </a:spcBef>
              <a:spcAft>
                <a:spcPct val="0"/>
              </a:spcAft>
              <a:defRPr sz="3600">
                <a:solidFill>
                  <a:schemeClr val="tx1"/>
                </a:solidFill>
                <a:latin typeface="Impact" pitchFamily="34" charset="0"/>
              </a:defRPr>
            </a:lvl6pPr>
            <a:lvl7pPr marL="914400" algn="l" rtl="0" eaLnBrk="1" fontAlgn="base" hangingPunct="1">
              <a:spcBef>
                <a:spcPct val="0"/>
              </a:spcBef>
              <a:spcAft>
                <a:spcPct val="0"/>
              </a:spcAft>
              <a:defRPr sz="3600">
                <a:solidFill>
                  <a:schemeClr val="tx1"/>
                </a:solidFill>
                <a:latin typeface="Impact" pitchFamily="34" charset="0"/>
              </a:defRPr>
            </a:lvl7pPr>
            <a:lvl8pPr marL="1371600" algn="l" rtl="0" eaLnBrk="1" fontAlgn="base" hangingPunct="1">
              <a:spcBef>
                <a:spcPct val="0"/>
              </a:spcBef>
              <a:spcAft>
                <a:spcPct val="0"/>
              </a:spcAft>
              <a:defRPr sz="3600">
                <a:solidFill>
                  <a:schemeClr val="tx1"/>
                </a:solidFill>
                <a:latin typeface="Impact" pitchFamily="34" charset="0"/>
              </a:defRPr>
            </a:lvl8pPr>
            <a:lvl9pPr marL="1828800" algn="l" rtl="0" eaLnBrk="1" fontAlgn="base" hangingPunct="1">
              <a:spcBef>
                <a:spcPct val="0"/>
              </a:spcBef>
              <a:spcAft>
                <a:spcPct val="0"/>
              </a:spcAft>
              <a:defRPr sz="3600">
                <a:solidFill>
                  <a:schemeClr val="tx1"/>
                </a:solidFill>
                <a:latin typeface="Impact" pitchFamily="34" charset="0"/>
              </a:defRPr>
            </a:lvl9pPr>
          </a:lstStyle>
          <a:p>
            <a:pPr algn="ctr" rtl="1"/>
            <a:r>
              <a:rPr lang="fa-IR" sz="4400" b="1" smtClean="0">
                <a:solidFill>
                  <a:srgbClr val="C00000"/>
                </a:solidFill>
                <a:latin typeface="IranNastaliq" pitchFamily="18" charset="0"/>
                <a:cs typeface="IranNastaliq" pitchFamily="18" charset="0"/>
              </a:rPr>
              <a:t>ذخیره خسارتهای معوق(خسارتهای پرداخت نشده)</a:t>
            </a:r>
            <a:endParaRPr lang="en-US" sz="4400" b="1" dirty="0">
              <a:solidFill>
                <a:srgbClr val="C00000"/>
              </a:solidFill>
              <a:latin typeface="IranNastaliq" pitchFamily="18" charset="0"/>
              <a:cs typeface="IranNastaliq" pitchFamily="18" charset="0"/>
            </a:endParaRPr>
          </a:p>
        </p:txBody>
      </p:sp>
      <p:sp>
        <p:nvSpPr>
          <p:cNvPr id="14" name="Content Placeholder 3"/>
          <p:cNvSpPr txBox="1">
            <a:spLocks/>
          </p:cNvSpPr>
          <p:nvPr/>
        </p:nvSpPr>
        <p:spPr bwMode="auto">
          <a:xfrm>
            <a:off x="491544" y="1447800"/>
            <a:ext cx="8077200" cy="3657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SzPct val="200000"/>
              <a:defRPr sz="2400" b="1">
                <a:solidFill>
                  <a:schemeClr val="tx1"/>
                </a:solidFill>
                <a:latin typeface="+mn-lt"/>
                <a:ea typeface="+mn-ea"/>
                <a:cs typeface="+mn-cs"/>
              </a:defRPr>
            </a:lvl1pPr>
            <a:lvl2pPr marL="742950" indent="-285750" algn="l" rtl="0" eaLnBrk="1" fontAlgn="base" hangingPunct="1">
              <a:spcBef>
                <a:spcPct val="20000"/>
              </a:spcBef>
              <a:spcAft>
                <a:spcPct val="0"/>
              </a:spcAft>
              <a:buSzPct val="200000"/>
              <a:defRPr sz="2000" b="1">
                <a:solidFill>
                  <a:schemeClr val="tx1"/>
                </a:solidFill>
                <a:latin typeface="+mn-lt"/>
              </a:defRPr>
            </a:lvl2pPr>
            <a:lvl3pPr marL="1143000" indent="-228600" algn="l" rtl="0" eaLnBrk="1" fontAlgn="base" hangingPunct="1">
              <a:spcBef>
                <a:spcPct val="20000"/>
              </a:spcBef>
              <a:spcAft>
                <a:spcPct val="0"/>
              </a:spcAft>
              <a:buSzPct val="200000"/>
              <a:defRPr b="1">
                <a:solidFill>
                  <a:schemeClr val="tx1"/>
                </a:solidFill>
                <a:latin typeface="+mn-lt"/>
              </a:defRPr>
            </a:lvl3pPr>
            <a:lvl4pPr marL="1600200" indent="-228600" algn="l" rtl="0" eaLnBrk="1" fontAlgn="base" hangingPunct="1">
              <a:spcBef>
                <a:spcPct val="20000"/>
              </a:spcBef>
              <a:spcAft>
                <a:spcPct val="0"/>
              </a:spcAft>
              <a:buSzPct val="200000"/>
              <a:defRPr sz="1600" b="1">
                <a:solidFill>
                  <a:schemeClr val="tx1"/>
                </a:solidFill>
                <a:latin typeface="+mn-lt"/>
              </a:defRPr>
            </a:lvl4pPr>
            <a:lvl5pPr marL="2057400" indent="-228600" algn="l" rtl="0" eaLnBrk="1" fontAlgn="base" hangingPunct="1">
              <a:spcBef>
                <a:spcPct val="20000"/>
              </a:spcBef>
              <a:spcAft>
                <a:spcPct val="0"/>
              </a:spcAft>
              <a:buSzPct val="200000"/>
              <a:defRPr sz="1600" b="1">
                <a:solidFill>
                  <a:schemeClr val="tx1"/>
                </a:solidFill>
                <a:latin typeface="+mn-lt"/>
              </a:defRPr>
            </a:lvl5pPr>
            <a:lvl6pPr marL="2514600" indent="-228600" algn="l" rtl="0" eaLnBrk="1" fontAlgn="base" hangingPunct="1">
              <a:spcBef>
                <a:spcPct val="20000"/>
              </a:spcBef>
              <a:spcAft>
                <a:spcPct val="0"/>
              </a:spcAft>
              <a:buSzPct val="200000"/>
              <a:defRPr sz="1600" b="1">
                <a:solidFill>
                  <a:schemeClr val="tx1"/>
                </a:solidFill>
                <a:latin typeface="+mn-lt"/>
              </a:defRPr>
            </a:lvl6pPr>
            <a:lvl7pPr marL="2971800" indent="-228600" algn="l" rtl="0" eaLnBrk="1" fontAlgn="base" hangingPunct="1">
              <a:spcBef>
                <a:spcPct val="20000"/>
              </a:spcBef>
              <a:spcAft>
                <a:spcPct val="0"/>
              </a:spcAft>
              <a:buSzPct val="200000"/>
              <a:defRPr sz="1600" b="1">
                <a:solidFill>
                  <a:schemeClr val="tx1"/>
                </a:solidFill>
                <a:latin typeface="+mn-lt"/>
              </a:defRPr>
            </a:lvl7pPr>
            <a:lvl8pPr marL="3429000" indent="-228600" algn="l" rtl="0" eaLnBrk="1" fontAlgn="base" hangingPunct="1">
              <a:spcBef>
                <a:spcPct val="20000"/>
              </a:spcBef>
              <a:spcAft>
                <a:spcPct val="0"/>
              </a:spcAft>
              <a:buSzPct val="200000"/>
              <a:defRPr sz="1600" b="1">
                <a:solidFill>
                  <a:schemeClr val="tx1"/>
                </a:solidFill>
                <a:latin typeface="+mn-lt"/>
              </a:defRPr>
            </a:lvl8pPr>
            <a:lvl9pPr marL="3886200" indent="-228600" algn="l" rtl="0" eaLnBrk="1" fontAlgn="base" hangingPunct="1">
              <a:spcBef>
                <a:spcPct val="20000"/>
              </a:spcBef>
              <a:spcAft>
                <a:spcPct val="0"/>
              </a:spcAft>
              <a:buSzPct val="200000"/>
              <a:defRPr sz="1600" b="1">
                <a:solidFill>
                  <a:schemeClr val="tx1"/>
                </a:solidFill>
                <a:latin typeface="+mn-lt"/>
              </a:defRPr>
            </a:lvl9pPr>
          </a:lstStyle>
          <a:p>
            <a:pPr algn="just" rtl="1">
              <a:buClr>
                <a:schemeClr val="accent6">
                  <a:lumMod val="60000"/>
                  <a:lumOff val="40000"/>
                </a:schemeClr>
              </a:buClr>
              <a:buSzPct val="100000"/>
            </a:pPr>
            <a:r>
              <a:rPr lang="fa-IR" sz="3200" b="0" dirty="0" smtClean="0">
                <a:solidFill>
                  <a:srgbClr val="7030A0"/>
                </a:solidFill>
                <a:latin typeface="IranNastaliq" pitchFamily="18" charset="0"/>
                <a:cs typeface="IranNastaliq" pitchFamily="18" charset="0"/>
              </a:rPr>
              <a:t>پس از حق بیمه که یکی از مهمترین عوامل درآمدی شرکتهای بیمه است، خسارت هم یکی از مهمترین عوامل هزینه ای این شرکتها محسوب می شود که موسسات ذخیره لازم را برای آن در پایان سال مالی منظور می کنند.</a:t>
            </a:r>
          </a:p>
          <a:p>
            <a:pPr algn="just" rtl="1">
              <a:buClr>
                <a:schemeClr val="accent6">
                  <a:lumMod val="60000"/>
                  <a:lumOff val="40000"/>
                </a:schemeClr>
              </a:buClr>
              <a:buSzPct val="100000"/>
            </a:pPr>
            <a:r>
              <a:rPr lang="fa-IR" sz="3200" b="0" dirty="0" smtClean="0">
                <a:solidFill>
                  <a:srgbClr val="7030A0"/>
                </a:solidFill>
                <a:latin typeface="IranNastaliq" pitchFamily="18" charset="0"/>
                <a:cs typeface="IranNastaliq" pitchFamily="18" charset="0"/>
              </a:rPr>
              <a:t>در شرکتهای بیمه علاوه بر خسارتهای پرداختی ضمن سال، خسارتهای دیگری هم وجود دارد که به علل مختلف تا پایان سال پرداخت نمی شود و آن شامل خسارتهایی است که ممکن است در روزهای پایانی سال اتفاق افتاده؛ ولی به علت قطعی نشدن خسارتها و یا به علت ضیغ وقت ارزیابی مبالغ قطعی آن، برای پرداخت تا پایان سال ممکن نباشد و یا به علت اختلاف در مبالغ پرداختی از طریق دادگاه تحت رسیدگی  بوده و شرایط پرداخت آن تا پایان سال مالی مهیا نباشد که برای این دسته از هزینه های احتمالی طبق اصل محافظه کاری حسابدار باید ذخیره در نظر گرفته و متناسب با خسارتهای معوقه مبالغی را از سود کنار بگذارد.</a:t>
            </a:r>
          </a:p>
        </p:txBody>
      </p:sp>
      <p:sp>
        <p:nvSpPr>
          <p:cNvPr id="15" name="Rectangle 14"/>
          <p:cNvSpPr/>
          <p:nvPr/>
        </p:nvSpPr>
        <p:spPr>
          <a:xfrm>
            <a:off x="7954716" y="404664"/>
            <a:ext cx="792088" cy="504056"/>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1">
            <a:schemeClr val="accent2"/>
          </a:lnRef>
          <a:fillRef idx="2">
            <a:schemeClr val="accent2"/>
          </a:fillRef>
          <a:effectRef idx="1">
            <a:schemeClr val="accent2"/>
          </a:effectRef>
          <a:fontRef idx="minor">
            <a:schemeClr val="dk1"/>
          </a:fontRef>
        </p:style>
        <p:txBody>
          <a:bodyPr rtlCol="1" anchor="ctr"/>
          <a:lstStyle/>
          <a:p>
            <a:pPr algn="ctr"/>
            <a:r>
              <a:rPr lang="fa-IR" sz="2400" dirty="0" smtClean="0">
                <a:solidFill>
                  <a:srgbClr val="FF0000"/>
                </a:solidFill>
                <a:latin typeface="IranNastaliq" pitchFamily="18" charset="0"/>
                <a:cs typeface="IranNastaliq" pitchFamily="18" charset="0"/>
              </a:rPr>
              <a:t>ذخایر</a:t>
            </a:r>
            <a:endParaRPr lang="fa-IR" sz="2400" dirty="0">
              <a:solidFill>
                <a:srgbClr val="FF0000"/>
              </a:solidFill>
              <a:latin typeface="IranNastaliq" pitchFamily="18" charset="0"/>
              <a:cs typeface="IranNastaliq" pitchFamily="18" charset="0"/>
            </a:endParaRPr>
          </a:p>
        </p:txBody>
      </p:sp>
    </p:spTree>
    <p:extLst>
      <p:ext uri="{BB962C8B-B14F-4D97-AF65-F5344CB8AC3E}">
        <p14:creationId xmlns:p14="http://schemas.microsoft.com/office/powerpoint/2010/main" val="319702970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circle(in)">
                                      <p:cBhvr>
                                        <p:cTn id="10" dur="2000"/>
                                        <p:tgtEl>
                                          <p:spTgt spid="12"/>
                                        </p:tgtEl>
                                      </p:cBhvr>
                                    </p:animEffect>
                                  </p:childTnLst>
                                </p:cTn>
                              </p:par>
                              <p:par>
                                <p:cTn id="11" presetID="6" presetClass="entr" presetSubtype="16" fill="hold" grpId="0" nodeType="withEffect" nodePh="1">
                                  <p:stCondLst>
                                    <p:cond delay="0"/>
                                  </p:stCondLst>
                                  <p:endCondLst>
                                    <p:cond evt="begin" delay="0">
                                      <p:tn val="11"/>
                                    </p:cond>
                                  </p:endCondLst>
                                  <p:childTnLst>
                                    <p:set>
                                      <p:cBhvr>
                                        <p:cTn id="12" dur="1" fill="hold">
                                          <p:stCondLst>
                                            <p:cond delay="0"/>
                                          </p:stCondLst>
                                        </p:cTn>
                                        <p:tgtEl>
                                          <p:spTgt spid="2"/>
                                        </p:tgtEl>
                                        <p:attrNameLst>
                                          <p:attrName>style.visibility</p:attrName>
                                        </p:attrNameLst>
                                      </p:cBhvr>
                                      <p:to>
                                        <p:strVal val="visible"/>
                                      </p:to>
                                    </p:set>
                                    <p:animEffect transition="in" filter="circle(in)">
                                      <p:cBhvr>
                                        <p:cTn id="13" dur="2000"/>
                                        <p:tgtEl>
                                          <p:spTgt spid="2"/>
                                        </p:tgtEl>
                                      </p:cBhvr>
                                    </p:animEffect>
                                  </p:childTnLst>
                                </p:cTn>
                              </p:par>
                              <p:par>
                                <p:cTn id="14" presetID="6" presetClass="entr" presetSubtype="16" fill="hold" grpId="0" nodeType="withEffect" nodePh="1">
                                  <p:stCondLst>
                                    <p:cond delay="0"/>
                                  </p:stCondLst>
                                  <p:endCondLst>
                                    <p:cond evt="begin" delay="0">
                                      <p:tn val="14"/>
                                    </p:cond>
                                  </p:end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circle(in)">
                                      <p:cBhvr>
                                        <p:cTn id="16" dur="2000"/>
                                        <p:tgtEl>
                                          <p:spTgt spid="3">
                                            <p:txEl>
                                              <p:pRg st="0" end="0"/>
                                            </p:txEl>
                                          </p:spTgt>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circle(in)">
                                      <p:cBhvr>
                                        <p:cTn id="19" dur="2000"/>
                                        <p:tgtEl>
                                          <p:spTgt spid="4"/>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ircle(in)">
                                      <p:cBhvr>
                                        <p:cTn id="22" dur="2000"/>
                                        <p:tgtEl>
                                          <p:spTgt spid="6"/>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circle(in)">
                                      <p:cBhvr>
                                        <p:cTn id="25" dur="2000"/>
                                        <p:tgtEl>
                                          <p:spTgt spid="7"/>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circle(in)">
                                      <p:cBhvr>
                                        <p:cTn id="28" dur="2000"/>
                                        <p:tgtEl>
                                          <p:spTgt spid="8"/>
                                        </p:tgtEl>
                                      </p:cBhvr>
                                    </p:animEffect>
                                  </p:childTnLst>
                                </p:cTn>
                              </p:par>
                              <p:par>
                                <p:cTn id="29" presetID="6" presetClass="entr" presetSubtype="16" fill="hold" grpId="0" nodeType="withEffect" nodePh="1">
                                  <p:stCondLst>
                                    <p:cond delay="0"/>
                                  </p:stCondLst>
                                  <p:endCondLst>
                                    <p:cond evt="begin" delay="0">
                                      <p:tn val="29"/>
                                    </p:cond>
                                  </p:endCondLst>
                                  <p:childTnLst>
                                    <p:set>
                                      <p:cBhvr>
                                        <p:cTn id="30" dur="1" fill="hold">
                                          <p:stCondLst>
                                            <p:cond delay="0"/>
                                          </p:stCondLst>
                                        </p:cTn>
                                        <p:tgtEl>
                                          <p:spTgt spid="9"/>
                                        </p:tgtEl>
                                        <p:attrNameLst>
                                          <p:attrName>style.visibility</p:attrName>
                                        </p:attrNameLst>
                                      </p:cBhvr>
                                      <p:to>
                                        <p:strVal val="visible"/>
                                      </p:to>
                                    </p:set>
                                    <p:animEffect transition="in" filter="circle(in)">
                                      <p:cBhvr>
                                        <p:cTn id="31" dur="2000"/>
                                        <p:tgtEl>
                                          <p:spTgt spid="9"/>
                                        </p:tgtEl>
                                      </p:cBhvr>
                                    </p:animEffect>
                                  </p:childTnLst>
                                </p:cTn>
                              </p:par>
                              <p:par>
                                <p:cTn id="32" presetID="6" presetClass="entr" presetSubtype="16" fill="hold" grpId="0" nodeType="withEffect" nodePh="1">
                                  <p:stCondLst>
                                    <p:cond delay="0"/>
                                  </p:stCondLst>
                                  <p:endCondLst>
                                    <p:cond evt="begin" delay="0">
                                      <p:tn val="32"/>
                                    </p:cond>
                                  </p:endCondLst>
                                  <p:childTnLst>
                                    <p:set>
                                      <p:cBhvr>
                                        <p:cTn id="33" dur="1" fill="hold">
                                          <p:stCondLst>
                                            <p:cond delay="0"/>
                                          </p:stCondLst>
                                        </p:cTn>
                                        <p:tgtEl>
                                          <p:spTgt spid="10"/>
                                        </p:tgtEl>
                                        <p:attrNameLst>
                                          <p:attrName>style.visibility</p:attrName>
                                        </p:attrNameLst>
                                      </p:cBhvr>
                                      <p:to>
                                        <p:strVal val="visible"/>
                                      </p:to>
                                    </p:set>
                                    <p:animEffect transition="in" filter="circle(in)">
                                      <p:cBhvr>
                                        <p:cTn id="34" dur="2000"/>
                                        <p:tgtEl>
                                          <p:spTgt spid="10"/>
                                        </p:tgtEl>
                                      </p:cBhvr>
                                    </p:animEffect>
                                  </p:childTnLst>
                                </p:cTn>
                              </p:par>
                              <p:par>
                                <p:cTn id="35" presetID="6" presetClass="entr" presetSubtype="16"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circle(in)">
                                      <p:cBhvr>
                                        <p:cTn id="37" dur="2000"/>
                                        <p:tgtEl>
                                          <p:spTgt spid="11"/>
                                        </p:tgtEl>
                                      </p:cBhvr>
                                    </p:animEffect>
                                  </p:childTnLst>
                                </p:cTn>
                              </p:par>
                              <p:par>
                                <p:cTn id="38" presetID="6" presetClass="entr" presetSubtype="16"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circle(in)">
                                      <p:cBhvr>
                                        <p:cTn id="40" dur="2000"/>
                                        <p:tgtEl>
                                          <p:spTgt spid="13"/>
                                        </p:tgtEl>
                                      </p:cBhvr>
                                    </p:animEffect>
                                  </p:childTnLst>
                                </p:cTn>
                              </p:par>
                              <p:par>
                                <p:cTn id="41" presetID="6" presetClass="entr" presetSubtype="16"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circle(in)">
                                      <p:cBhvr>
                                        <p:cTn id="43" dur="2000"/>
                                        <p:tgtEl>
                                          <p:spTgt spid="14"/>
                                        </p:tgtEl>
                                      </p:cBhvr>
                                    </p:animEffect>
                                  </p:childTnLst>
                                </p:cTn>
                              </p:par>
                              <p:par>
                                <p:cTn id="44" presetID="6" presetClass="entr" presetSubtype="16" fill="hold" grpId="0"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circle(in)">
                                      <p:cBhvr>
                                        <p:cTn id="46"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animBg="1"/>
      <p:bldP spid="6" grpId="0"/>
      <p:bldP spid="7" grpId="0"/>
      <p:bldP spid="8" grpId="0" animBg="1"/>
      <p:bldP spid="9" grpId="0"/>
      <p:bldP spid="10" grpId="0"/>
      <p:bldP spid="11" grpId="0" animBg="1"/>
      <p:bldP spid="13" grpId="0"/>
      <p:bldP spid="14" grpId="0"/>
      <p:bldP spid="15"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sz="5400">
              <a:latin typeface="IranNastaliq" pitchFamily="18" charset="0"/>
              <a:cs typeface="IranNastaliq" pitchFamily="18" charset="0"/>
            </a:endParaRPr>
          </a:p>
        </p:txBody>
      </p:sp>
      <p:sp>
        <p:nvSpPr>
          <p:cNvPr id="3" name="Content Placeholder 2"/>
          <p:cNvSpPr>
            <a:spLocks noGrp="1"/>
          </p:cNvSpPr>
          <p:nvPr>
            <p:ph idx="1"/>
          </p:nvPr>
        </p:nvSpPr>
        <p:spPr/>
        <p:txBody>
          <a:bodyPr/>
          <a:lstStyle/>
          <a:p>
            <a:endParaRPr lang="fa-IR" sz="4000">
              <a:latin typeface="IranNastaliq" pitchFamily="18" charset="0"/>
              <a:cs typeface="IranNastaliq" pitchFamily="18" charset="0"/>
            </a:endParaRPr>
          </a:p>
        </p:txBody>
      </p:sp>
      <p:sp>
        <p:nvSpPr>
          <p:cNvPr id="4" name="Rectangle 3"/>
          <p:cNvSpPr/>
          <p:nvPr/>
        </p:nvSpPr>
        <p:spPr>
          <a:xfrm>
            <a:off x="179512" y="260648"/>
            <a:ext cx="8712968" cy="6336704"/>
          </a:xfrm>
          <a:prstGeom prst="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endParaRPr lang="fa-IR" sz="2400">
              <a:latin typeface="IranNastaliq" pitchFamily="18" charset="0"/>
              <a:cs typeface="IranNastaliq" pitchFamily="18" charset="0"/>
            </a:endParaRPr>
          </a:p>
        </p:txBody>
      </p:sp>
      <p:pic>
        <p:nvPicPr>
          <p:cNvPr id="5" name="Picture 2" descr="E:\تصاویر\5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616263" y="5157192"/>
            <a:ext cx="2351900" cy="1475206"/>
          </a:xfrm>
          <a:prstGeom prst="rect">
            <a:avLst/>
          </a:prstGeom>
          <a:noFill/>
          <a:extLst>
            <a:ext uri="{909E8E84-426E-40DD-AFC4-6F175D3DCCD1}">
              <a14:hiddenFill xmlns:a14="http://schemas.microsoft.com/office/drawing/2010/main">
                <a:solidFill>
                  <a:srgbClr val="FFFFFF"/>
                </a:solidFill>
              </a14:hiddenFill>
            </a:ext>
          </a:extLst>
        </p:spPr>
      </p:pic>
      <p:sp>
        <p:nvSpPr>
          <p:cNvPr id="6" name="Title 2"/>
          <p:cNvSpPr txBox="1">
            <a:spLocks/>
          </p:cNvSpPr>
          <p:nvPr/>
        </p:nvSpPr>
        <p:spPr>
          <a:xfrm>
            <a:off x="381000" y="381000"/>
            <a:ext cx="8382000" cy="457200"/>
          </a:xfrm>
          <a:prstGeom prst="rect">
            <a:avLst/>
          </a:prstGeom>
        </p:spPr>
        <p:txBody>
          <a:bodyPr vert="horz" lIns="91440" tIns="45720" rIns="91440" bIns="45720" rtlCol="1" anchor="ctr">
            <a:no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fa-IR" sz="3200" b="1" dirty="0" smtClean="0">
                <a:solidFill>
                  <a:srgbClr val="C00000"/>
                </a:solidFill>
                <a:latin typeface="IranNastaliq" pitchFamily="18" charset="0"/>
                <a:cs typeface="IranNastaliq" pitchFamily="18" charset="0"/>
              </a:rPr>
              <a:t>ذخیره خسارتهای معوق(خسارتهای پرداخت نشده)</a:t>
            </a:r>
            <a:endParaRPr lang="en-US" sz="3200" b="1" dirty="0">
              <a:solidFill>
                <a:srgbClr val="C00000"/>
              </a:solidFill>
              <a:latin typeface="IranNastaliq" pitchFamily="18" charset="0"/>
              <a:cs typeface="IranNastaliq" pitchFamily="18" charset="0"/>
            </a:endParaRPr>
          </a:p>
        </p:txBody>
      </p:sp>
      <p:sp>
        <p:nvSpPr>
          <p:cNvPr id="7" name="Content Placeholder 3"/>
          <p:cNvSpPr txBox="1">
            <a:spLocks/>
          </p:cNvSpPr>
          <p:nvPr/>
        </p:nvSpPr>
        <p:spPr>
          <a:xfrm>
            <a:off x="533400" y="1219200"/>
            <a:ext cx="8077200" cy="5181600"/>
          </a:xfrm>
          <a:prstGeom prst="rect">
            <a:avLst/>
          </a:prstGeom>
        </p:spPr>
        <p:txBody>
          <a:bodyPr vert="horz" lIns="91440" tIns="45720" rIns="91440" bIns="45720" rtlCol="1">
            <a:norm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Clr>
                <a:schemeClr val="accent6">
                  <a:lumMod val="60000"/>
                  <a:lumOff val="40000"/>
                </a:schemeClr>
              </a:buClr>
              <a:buSzPct val="100000"/>
            </a:pPr>
            <a:r>
              <a:rPr lang="fa-IR" sz="2800" dirty="0" smtClean="0">
                <a:solidFill>
                  <a:srgbClr val="7030A0"/>
                </a:solidFill>
                <a:latin typeface="IranNastaliq" pitchFamily="18" charset="0"/>
                <a:cs typeface="IranNastaliq" pitchFamily="18" charset="0"/>
              </a:rPr>
              <a:t>طبق استاندارد ایران(شماره 28) بدهی بابت خسارت معوق باید شامل مبالغ زیر باشد:</a:t>
            </a:r>
          </a:p>
          <a:p>
            <a:pPr algn="just">
              <a:buClr>
                <a:schemeClr val="accent6">
                  <a:lumMod val="60000"/>
                  <a:lumOff val="40000"/>
                </a:schemeClr>
              </a:buClr>
              <a:buSzPct val="100000"/>
              <a:buFont typeface="Wingdings" pitchFamily="2" charset="2"/>
              <a:buChar char="ü"/>
            </a:pPr>
            <a:r>
              <a:rPr lang="fa-IR" sz="2800" dirty="0" smtClean="0">
                <a:solidFill>
                  <a:srgbClr val="7030A0"/>
                </a:solidFill>
                <a:latin typeface="IranNastaliq" pitchFamily="18" charset="0"/>
                <a:cs typeface="IranNastaliq" pitchFamily="18" charset="0"/>
              </a:rPr>
              <a:t>خسارت واقع شده ای که گزارش نشده</a:t>
            </a:r>
          </a:p>
          <a:p>
            <a:pPr algn="just">
              <a:buClr>
                <a:schemeClr val="accent6">
                  <a:lumMod val="60000"/>
                  <a:lumOff val="40000"/>
                </a:schemeClr>
              </a:buClr>
              <a:buSzPct val="100000"/>
              <a:buFont typeface="Wingdings" pitchFamily="2" charset="2"/>
              <a:buChar char="ü"/>
            </a:pPr>
            <a:r>
              <a:rPr lang="fa-IR" sz="2800" dirty="0" smtClean="0">
                <a:solidFill>
                  <a:srgbClr val="7030A0"/>
                </a:solidFill>
                <a:latin typeface="IranNastaliq" pitchFamily="18" charset="0"/>
                <a:cs typeface="IranNastaliq" pitchFamily="18" charset="0"/>
              </a:rPr>
              <a:t>خسارت گزارش شده ای که پرداخت نشده</a:t>
            </a:r>
          </a:p>
          <a:p>
            <a:pPr algn="just">
              <a:buClr>
                <a:schemeClr val="accent6">
                  <a:lumMod val="60000"/>
                  <a:lumOff val="40000"/>
                </a:schemeClr>
              </a:buClr>
              <a:buSzPct val="100000"/>
              <a:buFont typeface="Wingdings" pitchFamily="2" charset="2"/>
              <a:buChar char="ü"/>
            </a:pPr>
            <a:r>
              <a:rPr lang="fa-IR" sz="2800" dirty="0" smtClean="0">
                <a:solidFill>
                  <a:srgbClr val="7030A0"/>
                </a:solidFill>
                <a:latin typeface="IranNastaliq" pitchFamily="18" charset="0"/>
                <a:cs typeface="IranNastaliq" pitchFamily="18" charset="0"/>
              </a:rPr>
              <a:t>خسارتی که به طور کامل گزارش نشده</a:t>
            </a:r>
          </a:p>
          <a:p>
            <a:pPr algn="just">
              <a:buClr>
                <a:schemeClr val="accent6">
                  <a:lumMod val="60000"/>
                  <a:lumOff val="40000"/>
                </a:schemeClr>
              </a:buClr>
              <a:buSzPct val="100000"/>
              <a:buFont typeface="Wingdings" pitchFamily="2" charset="2"/>
              <a:buChar char="ü"/>
            </a:pPr>
            <a:r>
              <a:rPr lang="fa-IR" sz="2800" dirty="0" smtClean="0">
                <a:solidFill>
                  <a:srgbClr val="7030A0"/>
                </a:solidFill>
                <a:latin typeface="IranNastaliq" pitchFamily="18" charset="0"/>
                <a:cs typeface="IranNastaliq" pitchFamily="18" charset="0"/>
              </a:rPr>
              <a:t>مخارج برآوردی تسویه خسارت</a:t>
            </a:r>
          </a:p>
          <a:p>
            <a:pPr algn="just">
              <a:buClr>
                <a:schemeClr val="accent6">
                  <a:lumMod val="60000"/>
                  <a:lumOff val="40000"/>
                </a:schemeClr>
              </a:buClr>
              <a:buSzPct val="100000"/>
            </a:pPr>
            <a:r>
              <a:rPr lang="fa-IR" sz="2800" dirty="0" smtClean="0">
                <a:solidFill>
                  <a:srgbClr val="7030A0"/>
                </a:solidFill>
                <a:latin typeface="IranNastaliq" pitchFamily="18" charset="0"/>
                <a:cs typeface="IranNastaliq" pitchFamily="18" charset="0"/>
              </a:rPr>
              <a:t>نحوه ثبت ذخیره خسارتهای معوق:   هزینه خسارتهای معوق             ***</a:t>
            </a:r>
          </a:p>
          <a:p>
            <a:pPr algn="just">
              <a:buClr>
                <a:schemeClr val="accent6">
                  <a:lumMod val="60000"/>
                  <a:lumOff val="40000"/>
                </a:schemeClr>
              </a:buClr>
              <a:buSzPct val="100000"/>
            </a:pPr>
            <a:r>
              <a:rPr lang="fa-IR" sz="2800" dirty="0" smtClean="0">
                <a:solidFill>
                  <a:srgbClr val="7030A0"/>
                </a:solidFill>
                <a:latin typeface="IranNastaliq" pitchFamily="18" charset="0"/>
                <a:cs typeface="IranNastaliq" pitchFamily="18" charset="0"/>
              </a:rPr>
              <a:t>                                                                                                                                                                                        ذخیره خسارتهای معوق           ***</a:t>
            </a:r>
          </a:p>
          <a:p>
            <a:pPr algn="just">
              <a:buClr>
                <a:schemeClr val="accent6">
                  <a:lumMod val="60000"/>
                  <a:lumOff val="40000"/>
                </a:schemeClr>
              </a:buClr>
              <a:buSzPct val="100000"/>
            </a:pPr>
            <a:endParaRPr lang="fa-IR" sz="2800" dirty="0" smtClean="0">
              <a:solidFill>
                <a:srgbClr val="7030A0"/>
              </a:solidFill>
              <a:latin typeface="IranNastaliq" pitchFamily="18" charset="0"/>
              <a:cs typeface="IranNastaliq" pitchFamily="18" charset="0"/>
            </a:endParaRPr>
          </a:p>
          <a:p>
            <a:pPr algn="just">
              <a:buClr>
                <a:schemeClr val="accent6">
                  <a:lumMod val="60000"/>
                  <a:lumOff val="40000"/>
                </a:schemeClr>
              </a:buClr>
              <a:buSzPct val="100000"/>
            </a:pPr>
            <a:r>
              <a:rPr lang="fa-IR" sz="2800" dirty="0" smtClean="0">
                <a:solidFill>
                  <a:srgbClr val="7030A0"/>
                </a:solidFill>
                <a:latin typeface="IranNastaliq" pitchFamily="18" charset="0"/>
                <a:cs typeface="IranNastaliq" pitchFamily="18" charset="0"/>
              </a:rPr>
              <a:t>    </a:t>
            </a:r>
          </a:p>
        </p:txBody>
      </p:sp>
      <p:sp>
        <p:nvSpPr>
          <p:cNvPr id="8" name="Cloud 7"/>
          <p:cNvSpPr/>
          <p:nvPr/>
        </p:nvSpPr>
        <p:spPr>
          <a:xfrm>
            <a:off x="179512" y="4782780"/>
            <a:ext cx="6408488" cy="1990711"/>
          </a:xfrm>
          <a:prstGeom prst="cloud">
            <a:avLst/>
          </a:prstGeom>
        </p:spPr>
        <p:style>
          <a:lnRef idx="1">
            <a:schemeClr val="accent6"/>
          </a:lnRef>
          <a:fillRef idx="3">
            <a:schemeClr val="accent6"/>
          </a:fillRef>
          <a:effectRef idx="2">
            <a:schemeClr val="accent6"/>
          </a:effectRef>
          <a:fontRef idx="minor">
            <a:schemeClr val="lt1"/>
          </a:fontRef>
        </p:style>
        <p:txBody>
          <a:bodyPr rtlCol="1" anchor="ctr"/>
          <a:lstStyle/>
          <a:p>
            <a:pPr algn="r" rtl="1"/>
            <a:r>
              <a:rPr lang="fa-IR" sz="2800" dirty="0" smtClean="0">
                <a:solidFill>
                  <a:srgbClr val="009900"/>
                </a:solidFill>
                <a:latin typeface="IranNastaliq" pitchFamily="18" charset="0"/>
                <a:cs typeface="IranNastaliq" pitchFamily="18" charset="0"/>
              </a:rPr>
              <a:t>هزینه خسارت دوره مالی= خسارت پرداختی در دوره جاری + ذخیره معوق در پایان سال جاری  - ذخیره خسات معوق دوره قبلی</a:t>
            </a:r>
            <a:endParaRPr lang="fa-IR" sz="2800" dirty="0">
              <a:solidFill>
                <a:srgbClr val="009900"/>
              </a:solidFill>
              <a:latin typeface="IranNastaliq" pitchFamily="18" charset="0"/>
              <a:cs typeface="IranNastaliq" pitchFamily="18" charset="0"/>
            </a:endParaRPr>
          </a:p>
        </p:txBody>
      </p:sp>
      <p:sp>
        <p:nvSpPr>
          <p:cNvPr id="9" name="Rectangle 8"/>
          <p:cNvSpPr/>
          <p:nvPr/>
        </p:nvSpPr>
        <p:spPr>
          <a:xfrm>
            <a:off x="7920372" y="404664"/>
            <a:ext cx="792088" cy="504056"/>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1">
            <a:schemeClr val="accent2"/>
          </a:lnRef>
          <a:fillRef idx="2">
            <a:schemeClr val="accent2"/>
          </a:fillRef>
          <a:effectRef idx="1">
            <a:schemeClr val="accent2"/>
          </a:effectRef>
          <a:fontRef idx="minor">
            <a:schemeClr val="dk1"/>
          </a:fontRef>
        </p:style>
        <p:txBody>
          <a:bodyPr rtlCol="1" anchor="ctr"/>
          <a:lstStyle/>
          <a:p>
            <a:pPr algn="ctr"/>
            <a:r>
              <a:rPr lang="fa-IR" sz="3200" dirty="0" smtClean="0">
                <a:solidFill>
                  <a:srgbClr val="FF0000"/>
                </a:solidFill>
                <a:latin typeface="IranNastaliq" pitchFamily="18" charset="0"/>
                <a:cs typeface="IranNastaliq" pitchFamily="18" charset="0"/>
              </a:rPr>
              <a:t>ذخایر</a:t>
            </a:r>
            <a:endParaRPr lang="fa-IR" sz="3200" dirty="0">
              <a:solidFill>
                <a:srgbClr val="FF0000"/>
              </a:solidFill>
              <a:latin typeface="IranNastaliq" pitchFamily="18" charset="0"/>
              <a:cs typeface="IranNastaliq" pitchFamily="18" charset="0"/>
            </a:endParaRPr>
          </a:p>
        </p:txBody>
      </p:sp>
    </p:spTree>
    <p:extLst>
      <p:ext uri="{BB962C8B-B14F-4D97-AF65-F5344CB8AC3E}">
        <p14:creationId xmlns:p14="http://schemas.microsoft.com/office/powerpoint/2010/main" val="311639214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grpId="0" nodeType="withEffect" nodePh="1">
                                  <p:stCondLst>
                                    <p:cond delay="0"/>
                                  </p:stCondLst>
                                  <p:endCondLst>
                                    <p:cond evt="begin" delay="0">
                                      <p:tn val="8"/>
                                    </p:cond>
                                  </p:end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2000"/>
                                        <p:tgtEl>
                                          <p:spTgt spid="2"/>
                                        </p:tgtEl>
                                      </p:cBhvr>
                                    </p:animEffect>
                                  </p:childTnLst>
                                </p:cTn>
                              </p:par>
                              <p:par>
                                <p:cTn id="11" presetID="6" presetClass="entr" presetSubtype="16" fill="hold" grpId="0" nodeType="withEffect" nodePh="1">
                                  <p:stCondLst>
                                    <p:cond delay="0"/>
                                  </p:stCondLst>
                                  <p:endCondLst>
                                    <p:cond evt="begin" delay="0">
                                      <p:tn val="11"/>
                                    </p:cond>
                                  </p:end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circle(in)">
                                      <p:cBhvr>
                                        <p:cTn id="13" dur="2000"/>
                                        <p:tgtEl>
                                          <p:spTgt spid="3">
                                            <p:txEl>
                                              <p:pRg st="0" end="0"/>
                                            </p:txEl>
                                          </p:spTgt>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circle(in)">
                                      <p:cBhvr>
                                        <p:cTn id="16" dur="2000"/>
                                        <p:tgtEl>
                                          <p:spTgt spid="4"/>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ircle(in)">
                                      <p:cBhvr>
                                        <p:cTn id="19" dur="2000"/>
                                        <p:tgtEl>
                                          <p:spTgt spid="6"/>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ircle(in)">
                                      <p:cBhvr>
                                        <p:cTn id="22" dur="2000"/>
                                        <p:tgtEl>
                                          <p:spTgt spid="7"/>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circle(in)">
                                      <p:cBhvr>
                                        <p:cTn id="25" dur="2000"/>
                                        <p:tgtEl>
                                          <p:spTgt spid="8"/>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circle(in)">
                                      <p:cBhvr>
                                        <p:cTn id="28"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animBg="1"/>
      <p:bldP spid="6" grpId="0"/>
      <p:bldP spid="7" grpId="0"/>
      <p:bldP spid="8" grpId="0" animBg="1"/>
      <p:bldP spid="9" grpId="0" animBg="1"/>
    </p:bld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sz="6000">
              <a:solidFill>
                <a:srgbClr val="7030A0"/>
              </a:solidFill>
              <a:latin typeface="IranNastaliq" pitchFamily="18" charset="0"/>
              <a:cs typeface="IranNastaliq" pitchFamily="18" charset="0"/>
            </a:endParaRPr>
          </a:p>
        </p:txBody>
      </p:sp>
      <p:sp>
        <p:nvSpPr>
          <p:cNvPr id="3" name="Content Placeholder 2"/>
          <p:cNvSpPr>
            <a:spLocks noGrp="1"/>
          </p:cNvSpPr>
          <p:nvPr>
            <p:ph idx="1"/>
          </p:nvPr>
        </p:nvSpPr>
        <p:spPr/>
        <p:txBody>
          <a:bodyPr/>
          <a:lstStyle/>
          <a:p>
            <a:endParaRPr lang="fa-IR" sz="4400">
              <a:solidFill>
                <a:srgbClr val="7030A0"/>
              </a:solidFill>
              <a:latin typeface="IranNastaliq" pitchFamily="18" charset="0"/>
              <a:cs typeface="IranNastaliq" pitchFamily="18" charset="0"/>
            </a:endParaRPr>
          </a:p>
        </p:txBody>
      </p:sp>
      <p:sp>
        <p:nvSpPr>
          <p:cNvPr id="4" name="Rectangle 3"/>
          <p:cNvSpPr/>
          <p:nvPr/>
        </p:nvSpPr>
        <p:spPr>
          <a:xfrm>
            <a:off x="179512" y="260648"/>
            <a:ext cx="8712968" cy="6336704"/>
          </a:xfrm>
          <a:prstGeom prst="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endParaRPr lang="fa-IR" sz="2800">
              <a:solidFill>
                <a:srgbClr val="7030A0"/>
              </a:solidFill>
              <a:latin typeface="IranNastaliq" pitchFamily="18" charset="0"/>
              <a:cs typeface="IranNastaliq" pitchFamily="18" charset="0"/>
            </a:endParaRPr>
          </a:p>
        </p:txBody>
      </p:sp>
      <p:pic>
        <p:nvPicPr>
          <p:cNvPr id="5" name="Picture 2" descr="E:\تصاویر\5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616263" y="5157192"/>
            <a:ext cx="2351900" cy="1475206"/>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3"/>
          <p:cNvSpPr txBox="1">
            <a:spLocks/>
          </p:cNvSpPr>
          <p:nvPr/>
        </p:nvSpPr>
        <p:spPr>
          <a:xfrm>
            <a:off x="533400" y="656692"/>
            <a:ext cx="8077200" cy="5744108"/>
          </a:xfrm>
          <a:prstGeom prst="rect">
            <a:avLst/>
          </a:prstGeom>
        </p:spPr>
        <p:txBody>
          <a:bodyPr vert="horz" lIns="91440" tIns="45720" rIns="91440" bIns="45720" rtlCol="1">
            <a:norm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Clr>
                <a:schemeClr val="accent6">
                  <a:lumMod val="60000"/>
                  <a:lumOff val="40000"/>
                </a:schemeClr>
              </a:buClr>
              <a:buSzPct val="100000"/>
              <a:buNone/>
            </a:pPr>
            <a:r>
              <a:rPr lang="fa-IR" sz="4800" dirty="0" smtClean="0">
                <a:solidFill>
                  <a:srgbClr val="FF0000"/>
                </a:solidFill>
                <a:latin typeface="IranNastaliq" pitchFamily="18" charset="0"/>
                <a:ea typeface="+mj-ea"/>
                <a:cs typeface="IranNastaliq" pitchFamily="18" charset="0"/>
              </a:rPr>
              <a:t>ذخیره تکمیلی</a:t>
            </a:r>
          </a:p>
          <a:p>
            <a:pPr marL="0" indent="0" algn="ctr">
              <a:buClr>
                <a:schemeClr val="accent6">
                  <a:lumMod val="60000"/>
                  <a:lumOff val="40000"/>
                </a:schemeClr>
              </a:buClr>
              <a:buSzPct val="100000"/>
              <a:buNone/>
            </a:pPr>
            <a:endParaRPr lang="fa-IR" sz="4800" dirty="0" smtClean="0">
              <a:solidFill>
                <a:srgbClr val="FF0000"/>
              </a:solidFill>
              <a:latin typeface="IranNastaliq" pitchFamily="18" charset="0"/>
              <a:ea typeface="+mj-ea"/>
              <a:cs typeface="IranNastaliq" pitchFamily="18" charset="0"/>
            </a:endParaRPr>
          </a:p>
          <a:p>
            <a:pPr algn="just">
              <a:buClr>
                <a:schemeClr val="accent6">
                  <a:lumMod val="60000"/>
                  <a:lumOff val="40000"/>
                </a:schemeClr>
              </a:buClr>
              <a:buSzPct val="100000"/>
            </a:pPr>
            <a:r>
              <a:rPr lang="fa-IR" dirty="0" smtClean="0">
                <a:solidFill>
                  <a:srgbClr val="7030A0"/>
                </a:solidFill>
                <a:latin typeface="IranNastaliq" pitchFamily="18" charset="0"/>
                <a:cs typeface="IranNastaliq" pitchFamily="18" charset="0"/>
              </a:rPr>
              <a:t>چنانچه حق بیمه های عاید نشده برای پوشش خسارت مورد انتظار مربوط به بیمه نامه های منقضی نشده در تاریخ ترازنامه کافی نباشد، باید ذخیره فنی تکمیلی لازم برای آن شناسایی شود. برای تعیین ذخیره تکمیلی هر رشته از فعالیتهای بیمه ای به طور جداگانه در نظر گرفته می شود. برای این منظور، مجموع حق بیمه عاید نشده هر رشته با مجموع خسارت مورد انتظار و هزینه های مربوط به آن مقایسه، و در صورت وجود کسری ذخیره تکمیلی شناسایی می شود.</a:t>
            </a:r>
          </a:p>
        </p:txBody>
      </p:sp>
      <p:sp>
        <p:nvSpPr>
          <p:cNvPr id="7" name="Rectangle 6"/>
          <p:cNvSpPr/>
          <p:nvPr/>
        </p:nvSpPr>
        <p:spPr>
          <a:xfrm>
            <a:off x="7932263" y="404664"/>
            <a:ext cx="792088" cy="504056"/>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1">
            <a:schemeClr val="accent2"/>
          </a:lnRef>
          <a:fillRef idx="2">
            <a:schemeClr val="accent2"/>
          </a:fillRef>
          <a:effectRef idx="1">
            <a:schemeClr val="accent2"/>
          </a:effectRef>
          <a:fontRef idx="minor">
            <a:schemeClr val="dk1"/>
          </a:fontRef>
        </p:style>
        <p:txBody>
          <a:bodyPr rtlCol="1" anchor="ctr"/>
          <a:lstStyle/>
          <a:p>
            <a:pPr algn="ctr"/>
            <a:r>
              <a:rPr lang="fa-IR" sz="2400" dirty="0" smtClean="0">
                <a:solidFill>
                  <a:srgbClr val="FF0000"/>
                </a:solidFill>
                <a:latin typeface="IranNastaliq" pitchFamily="18" charset="0"/>
                <a:cs typeface="IranNastaliq" pitchFamily="18" charset="0"/>
              </a:rPr>
              <a:t>ذخایر</a:t>
            </a:r>
            <a:endParaRPr lang="fa-IR" sz="2400" dirty="0">
              <a:solidFill>
                <a:srgbClr val="FF0000"/>
              </a:solidFill>
              <a:latin typeface="IranNastaliq" pitchFamily="18" charset="0"/>
              <a:cs typeface="IranNastaliq" pitchFamily="18" charset="0"/>
            </a:endParaRPr>
          </a:p>
        </p:txBody>
      </p:sp>
    </p:spTree>
    <p:extLst>
      <p:ext uri="{BB962C8B-B14F-4D97-AF65-F5344CB8AC3E}">
        <p14:creationId xmlns:p14="http://schemas.microsoft.com/office/powerpoint/2010/main" val="154632236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grpId="0" nodeType="withEffect" nodePh="1">
                                  <p:stCondLst>
                                    <p:cond delay="0"/>
                                  </p:stCondLst>
                                  <p:endCondLst>
                                    <p:cond evt="begin" delay="0">
                                      <p:tn val="8"/>
                                    </p:cond>
                                  </p:end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2000"/>
                                        <p:tgtEl>
                                          <p:spTgt spid="2"/>
                                        </p:tgtEl>
                                      </p:cBhvr>
                                    </p:animEffect>
                                  </p:childTnLst>
                                </p:cTn>
                              </p:par>
                              <p:par>
                                <p:cTn id="11" presetID="6" presetClass="entr" presetSubtype="16" fill="hold" grpId="0" nodeType="withEffect" nodePh="1">
                                  <p:stCondLst>
                                    <p:cond delay="0"/>
                                  </p:stCondLst>
                                  <p:endCondLst>
                                    <p:cond evt="begin" delay="0">
                                      <p:tn val="11"/>
                                    </p:cond>
                                  </p:end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circle(in)">
                                      <p:cBhvr>
                                        <p:cTn id="13" dur="2000"/>
                                        <p:tgtEl>
                                          <p:spTgt spid="3">
                                            <p:txEl>
                                              <p:pRg st="0" end="0"/>
                                            </p:txEl>
                                          </p:spTgt>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circle(in)">
                                      <p:cBhvr>
                                        <p:cTn id="16" dur="2000"/>
                                        <p:tgtEl>
                                          <p:spTgt spid="4"/>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ircle(in)">
                                      <p:cBhvr>
                                        <p:cTn id="19" dur="2000"/>
                                        <p:tgtEl>
                                          <p:spTgt spid="6"/>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ircle(in)">
                                      <p:cBhvr>
                                        <p:cTn id="2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animBg="1"/>
      <p:bldP spid="6" grpId="0"/>
      <p:bldP spid="7" grpId="0" animBg="1"/>
    </p:bld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solidFill>
                <a:srgbClr val="7030A0"/>
              </a:solidFill>
              <a:latin typeface="IranNastaliq" pitchFamily="18" charset="0"/>
              <a:cs typeface="IranNastaliq" pitchFamily="18" charset="0"/>
            </a:endParaRPr>
          </a:p>
        </p:txBody>
      </p:sp>
      <p:sp>
        <p:nvSpPr>
          <p:cNvPr id="3" name="Content Placeholder 2"/>
          <p:cNvSpPr>
            <a:spLocks noGrp="1"/>
          </p:cNvSpPr>
          <p:nvPr>
            <p:ph idx="1"/>
          </p:nvPr>
        </p:nvSpPr>
        <p:spPr/>
        <p:txBody>
          <a:bodyPr/>
          <a:lstStyle/>
          <a:p>
            <a:endParaRPr lang="fa-IR">
              <a:solidFill>
                <a:srgbClr val="7030A0"/>
              </a:solidFill>
              <a:latin typeface="IranNastaliq" pitchFamily="18" charset="0"/>
              <a:cs typeface="IranNastaliq" pitchFamily="18" charset="0"/>
            </a:endParaRPr>
          </a:p>
        </p:txBody>
      </p:sp>
      <p:sp>
        <p:nvSpPr>
          <p:cNvPr id="4" name="Rectangle 3"/>
          <p:cNvSpPr/>
          <p:nvPr/>
        </p:nvSpPr>
        <p:spPr>
          <a:xfrm>
            <a:off x="179512" y="260648"/>
            <a:ext cx="8712968" cy="6336704"/>
          </a:xfrm>
          <a:prstGeom prst="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endParaRPr lang="fa-IR">
              <a:solidFill>
                <a:srgbClr val="7030A0"/>
              </a:solidFill>
              <a:latin typeface="IranNastaliq" pitchFamily="18" charset="0"/>
              <a:cs typeface="IranNastaliq" pitchFamily="18" charset="0"/>
            </a:endParaRPr>
          </a:p>
        </p:txBody>
      </p:sp>
      <p:pic>
        <p:nvPicPr>
          <p:cNvPr id="5" name="Picture 2" descr="E:\تصاویر\5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616263" y="5157192"/>
            <a:ext cx="2351900" cy="1475206"/>
          </a:xfrm>
          <a:prstGeom prst="rect">
            <a:avLst/>
          </a:prstGeom>
          <a:noFill/>
          <a:extLst>
            <a:ext uri="{909E8E84-426E-40DD-AFC4-6F175D3DCCD1}">
              <a14:hiddenFill xmlns:a14="http://schemas.microsoft.com/office/drawing/2010/main">
                <a:solidFill>
                  <a:srgbClr val="FFFFFF"/>
                </a:solidFill>
              </a14:hiddenFill>
            </a:ext>
          </a:extLst>
        </p:spPr>
      </p:pic>
      <p:sp>
        <p:nvSpPr>
          <p:cNvPr id="6" name="Title 2"/>
          <p:cNvSpPr txBox="1">
            <a:spLocks/>
          </p:cNvSpPr>
          <p:nvPr/>
        </p:nvSpPr>
        <p:spPr>
          <a:xfrm>
            <a:off x="381000" y="381000"/>
            <a:ext cx="8382000" cy="457200"/>
          </a:xfrm>
          <a:prstGeom prst="rect">
            <a:avLst/>
          </a:prstGeom>
        </p:spPr>
        <p:txBody>
          <a:bodyPr vert="horz" lIns="91440" tIns="45720" rIns="91440" bIns="45720" rtlCol="1" anchor="ctr">
            <a:no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fa-IR" sz="3600" b="1" dirty="0" smtClean="0">
                <a:solidFill>
                  <a:srgbClr val="FF0000"/>
                </a:solidFill>
                <a:latin typeface="IranNastaliq" pitchFamily="18" charset="0"/>
                <a:cs typeface="IranNastaliq" pitchFamily="18" charset="0"/>
              </a:rPr>
              <a:t>ذخیره مشارکت در منافع</a:t>
            </a:r>
            <a:endParaRPr lang="en-US" sz="3600" b="1" dirty="0">
              <a:solidFill>
                <a:srgbClr val="FF0000"/>
              </a:solidFill>
              <a:latin typeface="IranNastaliq" pitchFamily="18" charset="0"/>
              <a:cs typeface="IranNastaliq" pitchFamily="18" charset="0"/>
            </a:endParaRPr>
          </a:p>
        </p:txBody>
      </p:sp>
      <p:sp>
        <p:nvSpPr>
          <p:cNvPr id="7" name="Content Placeholder 3"/>
          <p:cNvSpPr txBox="1">
            <a:spLocks/>
          </p:cNvSpPr>
          <p:nvPr/>
        </p:nvSpPr>
        <p:spPr>
          <a:xfrm>
            <a:off x="533400" y="1219200"/>
            <a:ext cx="8077200" cy="5181600"/>
          </a:xfrm>
          <a:prstGeom prst="rect">
            <a:avLst/>
          </a:prstGeom>
        </p:spPr>
        <p:txBody>
          <a:bodyPr vert="horz" lIns="91440" tIns="45720" rIns="91440" bIns="45720" rtlCol="1">
            <a:norm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chemeClr val="accent6">
                  <a:lumMod val="60000"/>
                  <a:lumOff val="40000"/>
                </a:schemeClr>
              </a:buClr>
              <a:buSzPct val="100000"/>
            </a:pPr>
            <a:r>
              <a:rPr lang="fa-IR" sz="2800" dirty="0" smtClean="0">
                <a:solidFill>
                  <a:srgbClr val="7030A0"/>
                </a:solidFill>
                <a:latin typeface="IranNastaliq" pitchFamily="18" charset="0"/>
                <a:cs typeface="IranNastaliq" pitchFamily="18" charset="0"/>
              </a:rPr>
              <a:t>یعنی درصدی از منافع حاصل از سرمایه گذاری ذخایر فنی که به موجب شرایط قرارداد بیمه قابل پرداخت به بیمه گذاران باشد. این ذخیره می تواند در انواع بیمه باشد ولی عملا در شرکتهای بیمه در مورد بیمه عمر(زندگی) مورد استفاده قرار می گیرد.</a:t>
            </a:r>
          </a:p>
          <a:p>
            <a:pPr>
              <a:buClr>
                <a:schemeClr val="accent6">
                  <a:lumMod val="60000"/>
                  <a:lumOff val="40000"/>
                </a:schemeClr>
              </a:buClr>
              <a:buSzPct val="100000"/>
            </a:pPr>
            <a:r>
              <a:rPr lang="fa-IR" sz="4000" dirty="0" smtClean="0">
                <a:solidFill>
                  <a:srgbClr val="FF0000"/>
                </a:solidFill>
                <a:latin typeface="IranNastaliq" pitchFamily="18" charset="0"/>
                <a:ea typeface="+mj-ea"/>
                <a:cs typeface="IranNastaliq" pitchFamily="18" charset="0"/>
              </a:rPr>
              <a:t>ذخیره حق بیمه برگشتی</a:t>
            </a:r>
            <a:r>
              <a:rPr lang="fa-IR" sz="4000" dirty="0" smtClean="0">
                <a:solidFill>
                  <a:srgbClr val="7030A0"/>
                </a:solidFill>
                <a:latin typeface="IranNastaliq" pitchFamily="18" charset="0"/>
                <a:ea typeface="+mj-ea"/>
                <a:cs typeface="IranNastaliq" pitchFamily="18" charset="0"/>
              </a:rPr>
              <a:t>: </a:t>
            </a:r>
            <a:r>
              <a:rPr lang="fa-IR" sz="2800" dirty="0" smtClean="0">
                <a:solidFill>
                  <a:srgbClr val="7030A0"/>
                </a:solidFill>
                <a:latin typeface="IranNastaliq" pitchFamily="18" charset="0"/>
                <a:cs typeface="IranNastaliq" pitchFamily="18" charset="0"/>
              </a:rPr>
              <a:t>طبق آیین نامه شماره 22، مصوب شورای عالی بیمه به شرح زیر قابل محاسبه است:</a:t>
            </a:r>
          </a:p>
          <a:p>
            <a:pPr>
              <a:buClr>
                <a:schemeClr val="accent6">
                  <a:lumMod val="60000"/>
                  <a:lumOff val="40000"/>
                </a:schemeClr>
              </a:buClr>
              <a:buSzPct val="100000"/>
            </a:pPr>
            <a:endParaRPr lang="fa-IR" sz="2200" dirty="0" smtClean="0">
              <a:solidFill>
                <a:srgbClr val="7030A0"/>
              </a:solidFill>
              <a:latin typeface="IranNastaliq" pitchFamily="18" charset="0"/>
              <a:cs typeface="IranNastaliq" pitchFamily="18" charset="0"/>
            </a:endParaRPr>
          </a:p>
        </p:txBody>
      </p:sp>
      <p:sp>
        <p:nvSpPr>
          <p:cNvPr id="8" name="Cloud 7"/>
          <p:cNvSpPr/>
          <p:nvPr/>
        </p:nvSpPr>
        <p:spPr>
          <a:xfrm>
            <a:off x="17500" y="3253439"/>
            <a:ext cx="7411213" cy="3096344"/>
          </a:xfrm>
          <a:prstGeom prst="cloud">
            <a:avLst/>
          </a:prstGeom>
        </p:spPr>
        <p:style>
          <a:lnRef idx="1">
            <a:schemeClr val="accent6"/>
          </a:lnRef>
          <a:fillRef idx="3">
            <a:schemeClr val="accent6"/>
          </a:fillRef>
          <a:effectRef idx="2">
            <a:schemeClr val="accent6"/>
          </a:effectRef>
          <a:fontRef idx="minor">
            <a:schemeClr val="lt1"/>
          </a:fontRef>
        </p:style>
        <p:txBody>
          <a:bodyPr rtlCol="1" anchor="ctr"/>
          <a:lstStyle/>
          <a:p>
            <a:r>
              <a:rPr lang="fa-IR" sz="2200" dirty="0">
                <a:solidFill>
                  <a:srgbClr val="92D050"/>
                </a:solidFill>
                <a:latin typeface="IranNastaliq" pitchFamily="18" charset="0"/>
                <a:cs typeface="IranNastaliq" pitchFamily="18" charset="0"/>
              </a:rPr>
              <a:t> </a:t>
            </a:r>
          </a:p>
        </p:txBody>
      </p:sp>
      <p:cxnSp>
        <p:nvCxnSpPr>
          <p:cNvPr id="9" name="Straight Connector 8"/>
          <p:cNvCxnSpPr/>
          <p:nvPr/>
        </p:nvCxnSpPr>
        <p:spPr>
          <a:xfrm flipH="1">
            <a:off x="3705606" y="4570779"/>
            <a:ext cx="1918656" cy="23328"/>
          </a:xfrm>
          <a:prstGeom prst="line">
            <a:avLst/>
          </a:prstGeom>
          <a:ln>
            <a:solidFill>
              <a:srgbClr val="00990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263079" y="4103085"/>
            <a:ext cx="1609736" cy="430887"/>
          </a:xfrm>
          <a:prstGeom prst="rect">
            <a:avLst/>
          </a:prstGeom>
          <a:noFill/>
        </p:spPr>
        <p:txBody>
          <a:bodyPr wrap="none" rtlCol="1">
            <a:spAutoFit/>
          </a:bodyPr>
          <a:lstStyle/>
          <a:p>
            <a:pPr algn="r" rtl="1"/>
            <a:r>
              <a:rPr lang="fa-IR" sz="2200" dirty="0" smtClean="0">
                <a:solidFill>
                  <a:srgbClr val="92D050"/>
                </a:solidFill>
                <a:latin typeface="IranNastaliq" pitchFamily="18" charset="0"/>
                <a:cs typeface="IranNastaliq" pitchFamily="18" charset="0"/>
              </a:rPr>
              <a:t>حق بیمه های برگشتی در سه سال قبل</a:t>
            </a:r>
            <a:endParaRPr lang="fa-IR" sz="2200" dirty="0">
              <a:solidFill>
                <a:srgbClr val="92D050"/>
              </a:solidFill>
              <a:latin typeface="IranNastaliq" pitchFamily="18" charset="0"/>
              <a:cs typeface="IranNastaliq" pitchFamily="18" charset="0"/>
            </a:endParaRPr>
          </a:p>
        </p:txBody>
      </p:sp>
      <p:sp>
        <p:nvSpPr>
          <p:cNvPr id="11" name="TextBox 10"/>
          <p:cNvSpPr txBox="1"/>
          <p:nvPr/>
        </p:nvSpPr>
        <p:spPr>
          <a:xfrm>
            <a:off x="2453770" y="4570779"/>
            <a:ext cx="3477234" cy="461665"/>
          </a:xfrm>
          <a:prstGeom prst="rect">
            <a:avLst/>
          </a:prstGeom>
          <a:noFill/>
        </p:spPr>
        <p:txBody>
          <a:bodyPr wrap="square" rtlCol="1">
            <a:spAutoFit/>
          </a:bodyPr>
          <a:lstStyle/>
          <a:p>
            <a:pPr algn="r" rtl="1"/>
            <a:r>
              <a:rPr lang="fa-IR" sz="2400" dirty="0" smtClean="0">
                <a:solidFill>
                  <a:srgbClr val="92D050"/>
                </a:solidFill>
                <a:latin typeface="IranNastaliq" pitchFamily="18" charset="0"/>
                <a:cs typeface="IranNastaliq" pitchFamily="18" charset="0"/>
              </a:rPr>
              <a:t>کل حق بیمه های صادره در سه سال قبل</a:t>
            </a:r>
            <a:endParaRPr lang="fa-IR" sz="2400" dirty="0">
              <a:solidFill>
                <a:srgbClr val="92D050"/>
              </a:solidFill>
              <a:latin typeface="IranNastaliq" pitchFamily="18" charset="0"/>
              <a:cs typeface="IranNastaliq" pitchFamily="18" charset="0"/>
            </a:endParaRPr>
          </a:p>
        </p:txBody>
      </p:sp>
      <p:sp>
        <p:nvSpPr>
          <p:cNvPr id="12" name="TextBox 11"/>
          <p:cNvSpPr txBox="1"/>
          <p:nvPr/>
        </p:nvSpPr>
        <p:spPr>
          <a:xfrm>
            <a:off x="645020" y="4355335"/>
            <a:ext cx="3078087" cy="430887"/>
          </a:xfrm>
          <a:prstGeom prst="rect">
            <a:avLst/>
          </a:prstGeom>
          <a:noFill/>
        </p:spPr>
        <p:txBody>
          <a:bodyPr wrap="none" rtlCol="1">
            <a:spAutoFit/>
          </a:bodyPr>
          <a:lstStyle/>
          <a:p>
            <a:pPr algn="r" rtl="1"/>
            <a:r>
              <a:rPr lang="fa-IR" sz="2200" dirty="0" smtClean="0">
                <a:solidFill>
                  <a:srgbClr val="92D050"/>
                </a:solidFill>
                <a:latin typeface="IranNastaliq" pitchFamily="18" charset="0"/>
                <a:cs typeface="IranNastaliq" pitchFamily="18" charset="0"/>
              </a:rPr>
              <a:t>× حق بیمه های صادره سال جاری پس از کسر حق بیمه اتکایی واگذاری</a:t>
            </a:r>
            <a:endParaRPr lang="fa-IR" sz="2200" dirty="0">
              <a:solidFill>
                <a:srgbClr val="92D050"/>
              </a:solidFill>
              <a:latin typeface="IranNastaliq" pitchFamily="18" charset="0"/>
              <a:cs typeface="IranNastaliq" pitchFamily="18" charset="0"/>
            </a:endParaRPr>
          </a:p>
        </p:txBody>
      </p:sp>
      <p:sp>
        <p:nvSpPr>
          <p:cNvPr id="13" name="Rectangle 12"/>
          <p:cNvSpPr/>
          <p:nvPr/>
        </p:nvSpPr>
        <p:spPr>
          <a:xfrm>
            <a:off x="7920372" y="404664"/>
            <a:ext cx="792088" cy="504056"/>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1">
            <a:schemeClr val="accent2"/>
          </a:lnRef>
          <a:fillRef idx="2">
            <a:schemeClr val="accent2"/>
          </a:fillRef>
          <a:effectRef idx="1">
            <a:schemeClr val="accent2"/>
          </a:effectRef>
          <a:fontRef idx="minor">
            <a:schemeClr val="dk1"/>
          </a:fontRef>
        </p:style>
        <p:txBody>
          <a:bodyPr rtlCol="1" anchor="ctr"/>
          <a:lstStyle/>
          <a:p>
            <a:pPr algn="ctr"/>
            <a:r>
              <a:rPr lang="fa-IR" sz="2400" dirty="0" smtClean="0">
                <a:solidFill>
                  <a:srgbClr val="7030A0"/>
                </a:solidFill>
                <a:latin typeface="IranNastaliq" pitchFamily="18" charset="0"/>
                <a:cs typeface="IranNastaliq" pitchFamily="18" charset="0"/>
              </a:rPr>
              <a:t>ذخایر</a:t>
            </a:r>
            <a:endParaRPr lang="fa-IR" sz="2400" dirty="0">
              <a:solidFill>
                <a:srgbClr val="7030A0"/>
              </a:solidFill>
              <a:latin typeface="IranNastaliq" pitchFamily="18" charset="0"/>
              <a:cs typeface="IranNastaliq" pitchFamily="18" charset="0"/>
            </a:endParaRPr>
          </a:p>
        </p:txBody>
      </p:sp>
      <p:sp>
        <p:nvSpPr>
          <p:cNvPr id="15" name="TextBox 14"/>
          <p:cNvSpPr txBox="1"/>
          <p:nvPr/>
        </p:nvSpPr>
        <p:spPr>
          <a:xfrm>
            <a:off x="5364088" y="4374448"/>
            <a:ext cx="1908211" cy="461665"/>
          </a:xfrm>
          <a:prstGeom prst="rect">
            <a:avLst/>
          </a:prstGeom>
          <a:noFill/>
        </p:spPr>
        <p:txBody>
          <a:bodyPr wrap="square" rtlCol="1">
            <a:spAutoFit/>
          </a:bodyPr>
          <a:lstStyle/>
          <a:p>
            <a:r>
              <a:rPr lang="fa-IR" sz="2400" dirty="0">
                <a:solidFill>
                  <a:srgbClr val="92D050"/>
                </a:solidFill>
                <a:latin typeface="IranNastaliq" pitchFamily="18" charset="0"/>
                <a:cs typeface="IranNastaliq" pitchFamily="18" charset="0"/>
              </a:rPr>
              <a:t> ذخیره حق بیمه برگشتی = 50</a:t>
            </a:r>
            <a:r>
              <a:rPr lang="fa-IR" sz="2400" dirty="0" smtClean="0">
                <a:solidFill>
                  <a:srgbClr val="92D050"/>
                </a:solidFill>
                <a:latin typeface="IranNastaliq" pitchFamily="18" charset="0"/>
                <a:cs typeface="IranNastaliq" pitchFamily="18" charset="0"/>
              </a:rPr>
              <a:t>%* </a:t>
            </a:r>
            <a:endParaRPr lang="fa-IR" sz="2400" dirty="0">
              <a:solidFill>
                <a:srgbClr val="92D050"/>
              </a:solidFill>
            </a:endParaRPr>
          </a:p>
        </p:txBody>
      </p:sp>
    </p:spTree>
    <p:extLst>
      <p:ext uri="{BB962C8B-B14F-4D97-AF65-F5344CB8AC3E}">
        <p14:creationId xmlns:p14="http://schemas.microsoft.com/office/powerpoint/2010/main" val="167248479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grpId="0" nodeType="withEffect" nodePh="1">
                                  <p:stCondLst>
                                    <p:cond delay="0"/>
                                  </p:stCondLst>
                                  <p:endCondLst>
                                    <p:cond evt="begin" delay="0">
                                      <p:tn val="8"/>
                                    </p:cond>
                                  </p:end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2000"/>
                                        <p:tgtEl>
                                          <p:spTgt spid="2"/>
                                        </p:tgtEl>
                                      </p:cBhvr>
                                    </p:animEffect>
                                  </p:childTnLst>
                                </p:cTn>
                              </p:par>
                              <p:par>
                                <p:cTn id="11" presetID="6" presetClass="entr" presetSubtype="16" fill="hold" grpId="0" nodeType="withEffect" nodePh="1">
                                  <p:stCondLst>
                                    <p:cond delay="0"/>
                                  </p:stCondLst>
                                  <p:endCondLst>
                                    <p:cond evt="begin" delay="0">
                                      <p:tn val="11"/>
                                    </p:cond>
                                  </p:end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circle(in)">
                                      <p:cBhvr>
                                        <p:cTn id="13" dur="2000"/>
                                        <p:tgtEl>
                                          <p:spTgt spid="3">
                                            <p:txEl>
                                              <p:pRg st="0" end="0"/>
                                            </p:txEl>
                                          </p:spTgt>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circle(in)">
                                      <p:cBhvr>
                                        <p:cTn id="16" dur="2000"/>
                                        <p:tgtEl>
                                          <p:spTgt spid="4"/>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ircle(in)">
                                      <p:cBhvr>
                                        <p:cTn id="19" dur="2000"/>
                                        <p:tgtEl>
                                          <p:spTgt spid="6"/>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ircle(in)">
                                      <p:cBhvr>
                                        <p:cTn id="22" dur="2000"/>
                                        <p:tgtEl>
                                          <p:spTgt spid="7"/>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circle(in)">
                                      <p:cBhvr>
                                        <p:cTn id="25" dur="2000"/>
                                        <p:tgtEl>
                                          <p:spTgt spid="8"/>
                                        </p:tgtEl>
                                      </p:cBhvr>
                                    </p:animEffect>
                                  </p:childTnLst>
                                </p:cTn>
                              </p:par>
                              <p:par>
                                <p:cTn id="26" presetID="6" presetClass="entr" presetSubtype="16"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circle(in)">
                                      <p:cBhvr>
                                        <p:cTn id="28" dur="2000"/>
                                        <p:tgtEl>
                                          <p:spTgt spid="9"/>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circle(in)">
                                      <p:cBhvr>
                                        <p:cTn id="31" dur="2000"/>
                                        <p:tgtEl>
                                          <p:spTgt spid="10"/>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circle(in)">
                                      <p:cBhvr>
                                        <p:cTn id="34" dur="2000"/>
                                        <p:tgtEl>
                                          <p:spTgt spid="11"/>
                                        </p:tgtEl>
                                      </p:cBhvr>
                                    </p:animEffect>
                                  </p:childTnLst>
                                </p:cTn>
                              </p:par>
                              <p:par>
                                <p:cTn id="35" presetID="6" presetClass="entr" presetSubtype="16"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circle(in)">
                                      <p:cBhvr>
                                        <p:cTn id="37" dur="2000"/>
                                        <p:tgtEl>
                                          <p:spTgt spid="12"/>
                                        </p:tgtEl>
                                      </p:cBhvr>
                                    </p:animEffect>
                                  </p:childTnLst>
                                </p:cTn>
                              </p:par>
                              <p:par>
                                <p:cTn id="38" presetID="6" presetClass="entr" presetSubtype="16"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circle(in)">
                                      <p:cBhvr>
                                        <p:cTn id="40" dur="2000"/>
                                        <p:tgtEl>
                                          <p:spTgt spid="13"/>
                                        </p:tgtEl>
                                      </p:cBhvr>
                                    </p:animEffect>
                                  </p:childTnLst>
                                </p:cTn>
                              </p:par>
                              <p:par>
                                <p:cTn id="41" presetID="6" presetClass="entr" presetSubtype="16"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circle(in)">
                                      <p:cBhvr>
                                        <p:cTn id="43"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animBg="1"/>
      <p:bldP spid="6" grpId="0"/>
      <p:bldP spid="7" grpId="0"/>
      <p:bldP spid="8" grpId="0" animBg="1"/>
      <p:bldP spid="10" grpId="0"/>
      <p:bldP spid="11" grpId="0"/>
      <p:bldP spid="12" grpId="0"/>
      <p:bldP spid="13" grpId="0" animBg="1"/>
      <p:bldP spid="15" grpId="0"/>
    </p:bld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fa-IR" sz="6000">
              <a:latin typeface="IranNastaliq" pitchFamily="18" charset="0"/>
              <a:cs typeface="IranNastaliq" pitchFamily="18" charset="0"/>
            </a:endParaRPr>
          </a:p>
        </p:txBody>
      </p:sp>
      <p:sp>
        <p:nvSpPr>
          <p:cNvPr id="3" name="Content Placeholder 2"/>
          <p:cNvSpPr>
            <a:spLocks noGrp="1"/>
          </p:cNvSpPr>
          <p:nvPr>
            <p:ph idx="1"/>
          </p:nvPr>
        </p:nvSpPr>
        <p:spPr/>
        <p:txBody>
          <a:bodyPr/>
          <a:lstStyle/>
          <a:p>
            <a:endParaRPr lang="fa-IR" sz="5400">
              <a:latin typeface="IranNastaliq" pitchFamily="18" charset="0"/>
              <a:cs typeface="IranNastaliq" pitchFamily="18" charset="0"/>
            </a:endParaRPr>
          </a:p>
        </p:txBody>
      </p:sp>
      <p:sp>
        <p:nvSpPr>
          <p:cNvPr id="4" name="Rectangle 3"/>
          <p:cNvSpPr/>
          <p:nvPr/>
        </p:nvSpPr>
        <p:spPr>
          <a:xfrm>
            <a:off x="190536" y="275116"/>
            <a:ext cx="8712968" cy="6336704"/>
          </a:xfrm>
          <a:prstGeom prst="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endParaRPr lang="fa-IR" sz="3600">
              <a:latin typeface="IranNastaliq" pitchFamily="18" charset="0"/>
              <a:cs typeface="IranNastaliq" pitchFamily="18" charset="0"/>
            </a:endParaRPr>
          </a:p>
        </p:txBody>
      </p:sp>
      <p:pic>
        <p:nvPicPr>
          <p:cNvPr id="5" name="Picture 2" descr="E:\تصاویر\5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616263" y="5157192"/>
            <a:ext cx="2351900" cy="1475206"/>
          </a:xfrm>
          <a:prstGeom prst="rect">
            <a:avLst/>
          </a:prstGeom>
          <a:noFill/>
          <a:extLst>
            <a:ext uri="{909E8E84-426E-40DD-AFC4-6F175D3DCCD1}">
              <a14:hiddenFill xmlns:a14="http://schemas.microsoft.com/office/drawing/2010/main">
                <a:solidFill>
                  <a:srgbClr val="FFFFFF"/>
                </a:solidFill>
              </a14:hiddenFill>
            </a:ext>
          </a:extLst>
        </p:spPr>
      </p:pic>
      <p:sp>
        <p:nvSpPr>
          <p:cNvPr id="6" name="Title 2"/>
          <p:cNvSpPr txBox="1">
            <a:spLocks/>
          </p:cNvSpPr>
          <p:nvPr/>
        </p:nvSpPr>
        <p:spPr>
          <a:xfrm>
            <a:off x="0" y="381000"/>
            <a:ext cx="8382000" cy="457200"/>
          </a:xfrm>
          <a:prstGeom prst="rect">
            <a:avLst/>
          </a:prstGeom>
        </p:spPr>
        <p:txBody>
          <a:bodyPr vert="horz" lIns="91440" tIns="45720" rIns="91440" bIns="45720" rtlCol="1" anchor="ctr">
            <a:no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endParaRPr lang="fa-IR" b="1" dirty="0" smtClean="0">
              <a:solidFill>
                <a:srgbClr val="C00000"/>
              </a:solidFill>
              <a:latin typeface="IranNastaliq" pitchFamily="18" charset="0"/>
              <a:cs typeface="IranNastaliq" pitchFamily="18" charset="0"/>
            </a:endParaRPr>
          </a:p>
          <a:p>
            <a:r>
              <a:rPr lang="fa-IR" b="1" dirty="0" smtClean="0">
                <a:solidFill>
                  <a:srgbClr val="C00000"/>
                </a:solidFill>
                <a:latin typeface="IranNastaliq" pitchFamily="18" charset="0"/>
                <a:cs typeface="IranNastaliq" pitchFamily="18" charset="0"/>
              </a:rPr>
              <a:t>ذخیره فنی خطرات طبیعی</a:t>
            </a:r>
            <a:endParaRPr lang="en-US" b="1" dirty="0">
              <a:solidFill>
                <a:srgbClr val="C00000"/>
              </a:solidFill>
              <a:latin typeface="IranNastaliq" pitchFamily="18" charset="0"/>
              <a:cs typeface="IranNastaliq" pitchFamily="18" charset="0"/>
            </a:endParaRPr>
          </a:p>
        </p:txBody>
      </p:sp>
      <p:sp>
        <p:nvSpPr>
          <p:cNvPr id="7" name="Cloud 6"/>
          <p:cNvSpPr/>
          <p:nvPr/>
        </p:nvSpPr>
        <p:spPr>
          <a:xfrm>
            <a:off x="990600" y="2057400"/>
            <a:ext cx="6858000" cy="3200400"/>
          </a:xfrm>
          <a:prstGeom prst="cloud">
            <a:avLst/>
          </a:prstGeom>
        </p:spPr>
        <p:style>
          <a:lnRef idx="1">
            <a:schemeClr val="accent6"/>
          </a:lnRef>
          <a:fillRef idx="3">
            <a:schemeClr val="accent6"/>
          </a:fillRef>
          <a:effectRef idx="2">
            <a:schemeClr val="accent6"/>
          </a:effectRef>
          <a:fontRef idx="minor">
            <a:schemeClr val="lt1"/>
          </a:fontRef>
        </p:style>
        <p:txBody>
          <a:bodyPr rtlCol="1" anchor="ctr"/>
          <a:lstStyle/>
          <a:p>
            <a:pPr algn="r" rtl="1"/>
            <a:r>
              <a:rPr lang="fa-IR" sz="3200" dirty="0" smtClean="0">
                <a:solidFill>
                  <a:srgbClr val="009900"/>
                </a:solidFill>
                <a:latin typeface="IranNastaliq" pitchFamily="18" charset="0"/>
                <a:cs typeface="IranNastaliq" pitchFamily="18" charset="0"/>
              </a:rPr>
              <a:t>ذخیره فنی خطرات طبیعی = 2.5% ( کل حق بیمه های دریافتی - حق بیمه های اتکایی واگذاری) + ذخایر فنی خطرات طبیعی منتقل شده از سال قبل</a:t>
            </a:r>
            <a:endParaRPr lang="fa-IR" sz="3200" dirty="0">
              <a:solidFill>
                <a:srgbClr val="009900"/>
              </a:solidFill>
              <a:latin typeface="IranNastaliq" pitchFamily="18" charset="0"/>
              <a:cs typeface="IranNastaliq" pitchFamily="18" charset="0"/>
            </a:endParaRPr>
          </a:p>
        </p:txBody>
      </p:sp>
      <p:sp>
        <p:nvSpPr>
          <p:cNvPr id="8" name="Rectangle 7"/>
          <p:cNvSpPr/>
          <p:nvPr/>
        </p:nvSpPr>
        <p:spPr>
          <a:xfrm>
            <a:off x="7920372" y="404664"/>
            <a:ext cx="792088" cy="504056"/>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1">
            <a:schemeClr val="accent2"/>
          </a:lnRef>
          <a:fillRef idx="2">
            <a:schemeClr val="accent2"/>
          </a:fillRef>
          <a:effectRef idx="1">
            <a:schemeClr val="accent2"/>
          </a:effectRef>
          <a:fontRef idx="minor">
            <a:schemeClr val="dk1"/>
          </a:fontRef>
        </p:style>
        <p:txBody>
          <a:bodyPr rtlCol="1" anchor="ctr"/>
          <a:lstStyle/>
          <a:p>
            <a:pPr algn="ctr"/>
            <a:r>
              <a:rPr lang="fa-IR" sz="3200" dirty="0" smtClean="0">
                <a:solidFill>
                  <a:srgbClr val="FF0000"/>
                </a:solidFill>
                <a:latin typeface="IranNastaliq" pitchFamily="18" charset="0"/>
                <a:cs typeface="IranNastaliq" pitchFamily="18" charset="0"/>
              </a:rPr>
              <a:t>ذخایر</a:t>
            </a:r>
            <a:endParaRPr lang="fa-IR" sz="3200" dirty="0">
              <a:solidFill>
                <a:srgbClr val="FF0000"/>
              </a:solidFill>
              <a:latin typeface="IranNastaliq" pitchFamily="18" charset="0"/>
              <a:cs typeface="IranNastaliq" pitchFamily="18" charset="0"/>
            </a:endParaRPr>
          </a:p>
        </p:txBody>
      </p:sp>
    </p:spTree>
    <p:extLst>
      <p:ext uri="{BB962C8B-B14F-4D97-AF65-F5344CB8AC3E}">
        <p14:creationId xmlns:p14="http://schemas.microsoft.com/office/powerpoint/2010/main" val="190782538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grpId="0" nodeType="withEffect" nodePh="1">
                                  <p:stCondLst>
                                    <p:cond delay="0"/>
                                  </p:stCondLst>
                                  <p:endCondLst>
                                    <p:cond evt="begin" delay="0">
                                      <p:tn val="8"/>
                                    </p:cond>
                                  </p:end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2000"/>
                                        <p:tgtEl>
                                          <p:spTgt spid="2"/>
                                        </p:tgtEl>
                                      </p:cBhvr>
                                    </p:animEffect>
                                  </p:childTnLst>
                                </p:cTn>
                              </p:par>
                              <p:par>
                                <p:cTn id="11" presetID="6" presetClass="entr" presetSubtype="16" fill="hold" grpId="0" nodeType="withEffect" nodePh="1">
                                  <p:stCondLst>
                                    <p:cond delay="0"/>
                                  </p:stCondLst>
                                  <p:endCondLst>
                                    <p:cond evt="begin" delay="0">
                                      <p:tn val="11"/>
                                    </p:cond>
                                  </p:end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circle(in)">
                                      <p:cBhvr>
                                        <p:cTn id="13" dur="2000"/>
                                        <p:tgtEl>
                                          <p:spTgt spid="3">
                                            <p:txEl>
                                              <p:pRg st="0" end="0"/>
                                            </p:txEl>
                                          </p:spTgt>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circle(in)">
                                      <p:cBhvr>
                                        <p:cTn id="16" dur="2000"/>
                                        <p:tgtEl>
                                          <p:spTgt spid="4"/>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ircle(in)">
                                      <p:cBhvr>
                                        <p:cTn id="19" dur="2000"/>
                                        <p:tgtEl>
                                          <p:spTgt spid="6"/>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ircle(in)">
                                      <p:cBhvr>
                                        <p:cTn id="22" dur="2000"/>
                                        <p:tgtEl>
                                          <p:spTgt spid="7"/>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circle(in)">
                                      <p:cBhvr>
                                        <p:cTn id="25"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animBg="1"/>
      <p:bldP spid="6" grpId="0"/>
      <p:bldP spid="7" grpId="0" animBg="1"/>
      <p:bldP spid="8" grpId="0" animBg="1"/>
    </p:bld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sz="4800">
              <a:latin typeface="IranNastaliq" pitchFamily="18" charset="0"/>
              <a:cs typeface="IranNastaliq" pitchFamily="18" charset="0"/>
            </a:endParaRPr>
          </a:p>
        </p:txBody>
      </p:sp>
      <p:sp>
        <p:nvSpPr>
          <p:cNvPr id="3" name="Content Placeholder 2"/>
          <p:cNvSpPr>
            <a:spLocks noGrp="1"/>
          </p:cNvSpPr>
          <p:nvPr>
            <p:ph idx="1"/>
          </p:nvPr>
        </p:nvSpPr>
        <p:spPr/>
        <p:txBody>
          <a:bodyPr/>
          <a:lstStyle/>
          <a:p>
            <a:endParaRPr lang="fa-IR" sz="3600">
              <a:latin typeface="IranNastaliq" pitchFamily="18" charset="0"/>
              <a:cs typeface="IranNastaliq" pitchFamily="18" charset="0"/>
            </a:endParaRPr>
          </a:p>
        </p:txBody>
      </p:sp>
      <p:sp>
        <p:nvSpPr>
          <p:cNvPr id="4" name="Rectangle 3"/>
          <p:cNvSpPr/>
          <p:nvPr/>
        </p:nvSpPr>
        <p:spPr>
          <a:xfrm>
            <a:off x="179512" y="260648"/>
            <a:ext cx="8712968" cy="6336704"/>
          </a:xfrm>
          <a:prstGeom prst="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endParaRPr lang="fa-IR" sz="2000">
              <a:latin typeface="IranNastaliq" pitchFamily="18" charset="0"/>
              <a:cs typeface="IranNastaliq" pitchFamily="18" charset="0"/>
            </a:endParaRPr>
          </a:p>
        </p:txBody>
      </p:sp>
      <p:pic>
        <p:nvPicPr>
          <p:cNvPr id="5" name="Picture 2" descr="E:\تصاویر\5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540580" y="5301208"/>
            <a:ext cx="2351900" cy="1475206"/>
          </a:xfrm>
          <a:prstGeom prst="rect">
            <a:avLst/>
          </a:prstGeom>
          <a:noFill/>
          <a:extLst>
            <a:ext uri="{909E8E84-426E-40DD-AFC4-6F175D3DCCD1}">
              <a14:hiddenFill xmlns:a14="http://schemas.microsoft.com/office/drawing/2010/main">
                <a:solidFill>
                  <a:srgbClr val="FFFFFF"/>
                </a:solidFill>
              </a14:hiddenFill>
            </a:ext>
          </a:extLst>
        </p:spPr>
      </p:pic>
      <p:sp>
        <p:nvSpPr>
          <p:cNvPr id="6" name="Title 2"/>
          <p:cNvSpPr txBox="1">
            <a:spLocks/>
          </p:cNvSpPr>
          <p:nvPr/>
        </p:nvSpPr>
        <p:spPr>
          <a:xfrm>
            <a:off x="381000" y="381000"/>
            <a:ext cx="8382000" cy="457200"/>
          </a:xfrm>
          <a:prstGeom prst="rect">
            <a:avLst/>
          </a:prstGeom>
        </p:spPr>
        <p:txBody>
          <a:bodyPr vert="horz" lIns="91440" tIns="45720" rIns="91440" bIns="45720" rtlCol="1" anchor="ctr">
            <a:no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fa-IR" sz="4000" b="1" dirty="0" smtClean="0">
                <a:solidFill>
                  <a:srgbClr val="C00000"/>
                </a:solidFill>
                <a:latin typeface="IranNastaliq" pitchFamily="18" charset="0"/>
                <a:cs typeface="IranNastaliq" pitchFamily="18" charset="0"/>
              </a:rPr>
              <a:t>عملیات بیمه اتکایی</a:t>
            </a:r>
            <a:endParaRPr lang="en-US" sz="4000" b="1" dirty="0">
              <a:solidFill>
                <a:srgbClr val="C00000"/>
              </a:solidFill>
              <a:latin typeface="IranNastaliq" pitchFamily="18" charset="0"/>
              <a:cs typeface="IranNastaliq" pitchFamily="18" charset="0"/>
            </a:endParaRPr>
          </a:p>
        </p:txBody>
      </p:sp>
      <p:sp>
        <p:nvSpPr>
          <p:cNvPr id="7" name="Content Placeholder 3"/>
          <p:cNvSpPr txBox="1">
            <a:spLocks/>
          </p:cNvSpPr>
          <p:nvPr/>
        </p:nvSpPr>
        <p:spPr>
          <a:xfrm>
            <a:off x="533400" y="1219200"/>
            <a:ext cx="8077200" cy="4572000"/>
          </a:xfrm>
          <a:prstGeom prst="rect">
            <a:avLst/>
          </a:prstGeom>
        </p:spPr>
        <p:txBody>
          <a:bodyPr vert="horz" lIns="91440" tIns="45720" rIns="91440" bIns="45720" rtlCol="1">
            <a:no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Clr>
                <a:schemeClr val="accent6">
                  <a:lumMod val="60000"/>
                  <a:lumOff val="40000"/>
                </a:schemeClr>
              </a:buClr>
              <a:buSzPct val="100000"/>
            </a:pPr>
            <a:r>
              <a:rPr lang="fa-IR" sz="3600" dirty="0" smtClean="0">
                <a:solidFill>
                  <a:srgbClr val="FF0000"/>
                </a:solidFill>
                <a:latin typeface="IranNastaliq" pitchFamily="18" charset="0"/>
                <a:cs typeface="IranNastaliq" pitchFamily="18" charset="0"/>
              </a:rPr>
              <a:t>اصطلاحات بیمه اتکایی</a:t>
            </a:r>
          </a:p>
          <a:p>
            <a:pPr algn="just">
              <a:buClr>
                <a:schemeClr val="accent6">
                  <a:lumMod val="60000"/>
                  <a:lumOff val="40000"/>
                </a:schemeClr>
              </a:buClr>
              <a:buSzPct val="100000"/>
            </a:pPr>
            <a:r>
              <a:rPr lang="fa-IR" sz="2800" dirty="0" smtClean="0">
                <a:solidFill>
                  <a:srgbClr val="FF0000"/>
                </a:solidFill>
                <a:latin typeface="IranNastaliq" pitchFamily="18" charset="0"/>
                <a:cs typeface="IranNastaliq" pitchFamily="18" charset="0"/>
              </a:rPr>
              <a:t>کارمزد اتکایی: </a:t>
            </a:r>
            <a:r>
              <a:rPr lang="fa-IR" sz="2800" dirty="0" smtClean="0">
                <a:solidFill>
                  <a:srgbClr val="7030A0"/>
                </a:solidFill>
                <a:latin typeface="IranNastaliq" pitchFamily="18" charset="0"/>
                <a:cs typeface="IranNastaliq" pitchFamily="18" charset="0"/>
              </a:rPr>
              <a:t>عبارت است از درصد معینی از قرارداد بیمه اتکایی در خصوص بیمه های واگذار شده که بیمه گر اتکایی بابت سهمی از هزینه تحصیل بیمه و صدور بیمه نامه و هزینه های اداری، به بیمه گر واگذارنده پرداخت می کند. بنابراین ماهیت کارمزد اتکایی برای بیمه گر واگذارنده درآمد و برای بیمه گر اتکایی نوعی هزینه محسوب می شود.</a:t>
            </a:r>
          </a:p>
          <a:p>
            <a:pPr algn="just">
              <a:buClr>
                <a:schemeClr val="accent6">
                  <a:lumMod val="60000"/>
                  <a:lumOff val="40000"/>
                </a:schemeClr>
              </a:buClr>
              <a:buSzPct val="100000"/>
            </a:pPr>
            <a:r>
              <a:rPr lang="fa-IR" sz="2800" dirty="0" smtClean="0">
                <a:solidFill>
                  <a:srgbClr val="FF0000"/>
                </a:solidFill>
                <a:latin typeface="IranNastaliq" pitchFamily="18" charset="0"/>
                <a:cs typeface="IranNastaliq" pitchFamily="18" charset="0"/>
              </a:rPr>
              <a:t>خسارت اتکایی واگذاری: </a:t>
            </a:r>
            <a:r>
              <a:rPr lang="fa-IR" sz="2800" dirty="0" smtClean="0">
                <a:solidFill>
                  <a:srgbClr val="7030A0"/>
                </a:solidFill>
                <a:latin typeface="IranNastaliq" pitchFamily="18" charset="0"/>
                <a:cs typeface="IranNastaliq" pitchFamily="18" charset="0"/>
              </a:rPr>
              <a:t>توسط بیمه گر اتکایی به بیمه گر واگذارنده برای تامین خسارت ایجاد شده پرداخت می شود. بنابراین ماهیت خسارت اتکایی واگذاری برای بیمه گر اتکایی هزینه و برای بیمه گر واگذارنده درآمد محسوب می شود.</a:t>
            </a:r>
          </a:p>
          <a:p>
            <a:pPr algn="just">
              <a:buClr>
                <a:schemeClr val="accent6">
                  <a:lumMod val="60000"/>
                  <a:lumOff val="40000"/>
                </a:schemeClr>
              </a:buClr>
              <a:buSzPct val="100000"/>
            </a:pPr>
            <a:r>
              <a:rPr lang="fa-IR" sz="2800" dirty="0" smtClean="0">
                <a:solidFill>
                  <a:srgbClr val="FF0000"/>
                </a:solidFill>
                <a:latin typeface="IranNastaliq" pitchFamily="18" charset="0"/>
                <a:cs typeface="IranNastaliq" pitchFamily="18" charset="0"/>
              </a:rPr>
              <a:t>سپرده حق بیمه:</a:t>
            </a:r>
            <a:r>
              <a:rPr lang="fa-IR" sz="2800" dirty="0" smtClean="0">
                <a:latin typeface="IranNastaliq" pitchFamily="18" charset="0"/>
                <a:cs typeface="IranNastaliq" pitchFamily="18" charset="0"/>
              </a:rPr>
              <a:t> </a:t>
            </a:r>
            <a:r>
              <a:rPr lang="fa-IR" sz="2800" dirty="0" smtClean="0">
                <a:solidFill>
                  <a:srgbClr val="7030A0"/>
                </a:solidFill>
                <a:latin typeface="IranNastaliq" pitchFamily="18" charset="0"/>
                <a:cs typeface="IranNastaliq" pitchFamily="18" charset="0"/>
              </a:rPr>
              <a:t>از حق بیمه ای که برای یک سال بیمه گر واگذارنده موظف است به حساب بیمه گر اتکایی منظورکند مقداری را به عنوان ذخیره حق بیمه به منظور جبران ریسکهای جاری از حساب او کسر کرده، بعد از گذشتن یک سال به حساب او برگشت می دهد. این مقدار از حق بیمه اتکایی را سپرده حق بیمه می نامند.</a:t>
            </a:r>
          </a:p>
        </p:txBody>
      </p:sp>
    </p:spTree>
    <p:extLst>
      <p:ext uri="{BB962C8B-B14F-4D97-AF65-F5344CB8AC3E}">
        <p14:creationId xmlns:p14="http://schemas.microsoft.com/office/powerpoint/2010/main" val="219279302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grpId="0" nodeType="withEffect" nodePh="1">
                                  <p:stCondLst>
                                    <p:cond delay="0"/>
                                  </p:stCondLst>
                                  <p:endCondLst>
                                    <p:cond evt="begin" delay="0">
                                      <p:tn val="8"/>
                                    </p:cond>
                                  </p:end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2000"/>
                                        <p:tgtEl>
                                          <p:spTgt spid="2"/>
                                        </p:tgtEl>
                                      </p:cBhvr>
                                    </p:animEffect>
                                  </p:childTnLst>
                                </p:cTn>
                              </p:par>
                              <p:par>
                                <p:cTn id="11" presetID="6" presetClass="entr" presetSubtype="16" fill="hold" grpId="0" nodeType="withEffect" nodePh="1">
                                  <p:stCondLst>
                                    <p:cond delay="0"/>
                                  </p:stCondLst>
                                  <p:endCondLst>
                                    <p:cond evt="begin" delay="0">
                                      <p:tn val="11"/>
                                    </p:cond>
                                  </p:end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circle(in)">
                                      <p:cBhvr>
                                        <p:cTn id="13" dur="2000"/>
                                        <p:tgtEl>
                                          <p:spTgt spid="3">
                                            <p:txEl>
                                              <p:pRg st="0" end="0"/>
                                            </p:txEl>
                                          </p:spTgt>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circle(in)">
                                      <p:cBhvr>
                                        <p:cTn id="16" dur="2000"/>
                                        <p:tgtEl>
                                          <p:spTgt spid="4"/>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ircle(in)">
                                      <p:cBhvr>
                                        <p:cTn id="19" dur="2000"/>
                                        <p:tgtEl>
                                          <p:spTgt spid="6"/>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ircle(in)">
                                      <p:cBhvr>
                                        <p:cTn id="2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animBg="1"/>
      <p:bldP spid="6" grpId="0"/>
      <p:bldP spid="7" grpId="0"/>
    </p:bld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sz="5400">
              <a:latin typeface="IranNastaliq" pitchFamily="18" charset="0"/>
              <a:cs typeface="IranNastaliq" pitchFamily="18" charset="0"/>
            </a:endParaRPr>
          </a:p>
        </p:txBody>
      </p:sp>
      <p:sp>
        <p:nvSpPr>
          <p:cNvPr id="3" name="Content Placeholder 2"/>
          <p:cNvSpPr>
            <a:spLocks noGrp="1"/>
          </p:cNvSpPr>
          <p:nvPr>
            <p:ph idx="1"/>
          </p:nvPr>
        </p:nvSpPr>
        <p:spPr/>
        <p:txBody>
          <a:bodyPr/>
          <a:lstStyle/>
          <a:p>
            <a:endParaRPr lang="fa-IR" sz="4000">
              <a:latin typeface="IranNastaliq" pitchFamily="18" charset="0"/>
              <a:cs typeface="IranNastaliq" pitchFamily="18" charset="0"/>
            </a:endParaRPr>
          </a:p>
        </p:txBody>
      </p:sp>
      <p:sp>
        <p:nvSpPr>
          <p:cNvPr id="4" name="Rectangle 3"/>
          <p:cNvSpPr/>
          <p:nvPr/>
        </p:nvSpPr>
        <p:spPr>
          <a:xfrm>
            <a:off x="179512" y="260648"/>
            <a:ext cx="8712968" cy="6336704"/>
          </a:xfrm>
          <a:prstGeom prst="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endParaRPr lang="fa-IR" sz="2400">
              <a:latin typeface="IranNastaliq" pitchFamily="18" charset="0"/>
              <a:cs typeface="IranNastaliq" pitchFamily="18" charset="0"/>
            </a:endParaRPr>
          </a:p>
        </p:txBody>
      </p:sp>
      <p:pic>
        <p:nvPicPr>
          <p:cNvPr id="5" name="Picture 2" descr="E:\تصاویر\5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616263" y="5157192"/>
            <a:ext cx="2351900" cy="1475206"/>
          </a:xfrm>
          <a:prstGeom prst="rect">
            <a:avLst/>
          </a:prstGeom>
          <a:noFill/>
          <a:extLst>
            <a:ext uri="{909E8E84-426E-40DD-AFC4-6F175D3DCCD1}">
              <a14:hiddenFill xmlns:a14="http://schemas.microsoft.com/office/drawing/2010/main">
                <a:solidFill>
                  <a:srgbClr val="FFFFFF"/>
                </a:solidFill>
              </a14:hiddenFill>
            </a:ext>
          </a:extLst>
        </p:spPr>
      </p:pic>
      <p:sp>
        <p:nvSpPr>
          <p:cNvPr id="6" name="Title 2"/>
          <p:cNvSpPr txBox="1">
            <a:spLocks/>
          </p:cNvSpPr>
          <p:nvPr/>
        </p:nvSpPr>
        <p:spPr>
          <a:xfrm>
            <a:off x="381000" y="381000"/>
            <a:ext cx="8382000" cy="457200"/>
          </a:xfrm>
          <a:prstGeom prst="rect">
            <a:avLst/>
          </a:prstGeom>
        </p:spPr>
        <p:txBody>
          <a:bodyPr vert="horz" lIns="91440" tIns="45720" rIns="91440" bIns="45720" rtlCol="1" anchor="ctr">
            <a:no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endParaRPr lang="fa-IR" sz="4000" b="1" dirty="0" smtClean="0">
              <a:solidFill>
                <a:srgbClr val="C00000"/>
              </a:solidFill>
              <a:latin typeface="IranNastaliq" pitchFamily="18" charset="0"/>
              <a:cs typeface="IranNastaliq" pitchFamily="18" charset="0"/>
            </a:endParaRPr>
          </a:p>
          <a:p>
            <a:r>
              <a:rPr lang="fa-IR" sz="4000" b="1" dirty="0" smtClean="0">
                <a:solidFill>
                  <a:srgbClr val="C00000"/>
                </a:solidFill>
                <a:latin typeface="IranNastaliq" pitchFamily="18" charset="0"/>
                <a:cs typeface="IranNastaliq" pitchFamily="18" charset="0"/>
              </a:rPr>
              <a:t>عملیات بیمه اتکایی</a:t>
            </a:r>
            <a:endParaRPr lang="en-US" sz="4000" b="1" dirty="0">
              <a:solidFill>
                <a:srgbClr val="C00000"/>
              </a:solidFill>
              <a:latin typeface="IranNastaliq" pitchFamily="18" charset="0"/>
              <a:cs typeface="IranNastaliq" pitchFamily="18" charset="0"/>
            </a:endParaRPr>
          </a:p>
        </p:txBody>
      </p:sp>
      <p:sp>
        <p:nvSpPr>
          <p:cNvPr id="7" name="Content Placeholder 3"/>
          <p:cNvSpPr txBox="1">
            <a:spLocks/>
          </p:cNvSpPr>
          <p:nvPr/>
        </p:nvSpPr>
        <p:spPr>
          <a:xfrm>
            <a:off x="533400" y="1219200"/>
            <a:ext cx="8077200" cy="3001888"/>
          </a:xfrm>
          <a:prstGeom prst="rect">
            <a:avLst/>
          </a:prstGeom>
        </p:spPr>
        <p:txBody>
          <a:bodyPr vert="horz" lIns="91440" tIns="45720" rIns="91440" bIns="45720" rtlCol="1">
            <a:normAutofit lnSpcReduction="10000"/>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Clr>
                <a:schemeClr val="accent6">
                  <a:lumMod val="60000"/>
                  <a:lumOff val="40000"/>
                </a:schemeClr>
              </a:buClr>
              <a:buSzPct val="100000"/>
            </a:pPr>
            <a:endParaRPr lang="fa-IR" sz="2800" i="1" dirty="0" smtClean="0">
              <a:solidFill>
                <a:srgbClr val="FF0000"/>
              </a:solidFill>
              <a:latin typeface="IranNastaliq" pitchFamily="18" charset="0"/>
              <a:cs typeface="IranNastaliq" pitchFamily="18" charset="0"/>
            </a:endParaRPr>
          </a:p>
          <a:p>
            <a:pPr algn="just">
              <a:buClr>
                <a:schemeClr val="accent6">
                  <a:lumMod val="60000"/>
                  <a:lumOff val="40000"/>
                </a:schemeClr>
              </a:buClr>
              <a:buSzPct val="100000"/>
            </a:pPr>
            <a:endParaRPr lang="fa-IR" sz="2800" i="1" dirty="0">
              <a:solidFill>
                <a:srgbClr val="FF0000"/>
              </a:solidFill>
              <a:latin typeface="IranNastaliq" pitchFamily="18" charset="0"/>
              <a:cs typeface="IranNastaliq" pitchFamily="18" charset="0"/>
            </a:endParaRPr>
          </a:p>
          <a:p>
            <a:pPr algn="just">
              <a:buClr>
                <a:schemeClr val="accent6">
                  <a:lumMod val="60000"/>
                  <a:lumOff val="40000"/>
                </a:schemeClr>
              </a:buClr>
              <a:buSzPct val="100000"/>
            </a:pPr>
            <a:endParaRPr lang="fa-IR" sz="2800" i="1" dirty="0" smtClean="0">
              <a:solidFill>
                <a:srgbClr val="FF0000"/>
              </a:solidFill>
              <a:latin typeface="IranNastaliq" pitchFamily="18" charset="0"/>
              <a:cs typeface="IranNastaliq" pitchFamily="18" charset="0"/>
            </a:endParaRPr>
          </a:p>
          <a:p>
            <a:pPr algn="just">
              <a:buClr>
                <a:schemeClr val="accent6">
                  <a:lumMod val="60000"/>
                  <a:lumOff val="40000"/>
                </a:schemeClr>
              </a:buClr>
              <a:buSzPct val="100000"/>
            </a:pPr>
            <a:r>
              <a:rPr lang="fa-IR" i="1" dirty="0" smtClean="0">
                <a:solidFill>
                  <a:srgbClr val="FF0000"/>
                </a:solidFill>
                <a:latin typeface="IranNastaliq" pitchFamily="18" charset="0"/>
                <a:cs typeface="IranNastaliq" pitchFamily="18" charset="0"/>
              </a:rPr>
              <a:t>سپرده های تضمینی</a:t>
            </a:r>
            <a:r>
              <a:rPr lang="fa-IR" sz="3500" i="1" dirty="0" smtClean="0">
                <a:solidFill>
                  <a:srgbClr val="7030A0"/>
                </a:solidFill>
                <a:latin typeface="IranNastaliq" pitchFamily="18" charset="0"/>
                <a:cs typeface="IranNastaliq" pitchFamily="18" charset="0"/>
              </a:rPr>
              <a:t>: </a:t>
            </a:r>
            <a:r>
              <a:rPr lang="fa-IR" sz="3500" dirty="0" smtClean="0">
                <a:solidFill>
                  <a:srgbClr val="7030A0"/>
                </a:solidFill>
                <a:latin typeface="IranNastaliq" pitchFamily="18" charset="0"/>
                <a:cs typeface="IranNastaliq" pitchFamily="18" charset="0"/>
              </a:rPr>
              <a:t>وثیقه ای است که بیمه گر اتکایی در مقابل تعهدات خود(پرداخت خسارت) به بیمه گر واگذارنده می دهد که معمولا مبلغ معینی از حق بیمه نامه های اتکایی است که بیمه گر واگذارنده از حساب بیمه گر اتکایی کسر می کند.</a:t>
            </a:r>
          </a:p>
          <a:p>
            <a:pPr algn="just">
              <a:buClr>
                <a:schemeClr val="accent6">
                  <a:lumMod val="60000"/>
                  <a:lumOff val="40000"/>
                </a:schemeClr>
              </a:buClr>
              <a:buSzPct val="100000"/>
            </a:pPr>
            <a:endParaRPr lang="fa-IR" sz="2800" dirty="0" smtClean="0">
              <a:latin typeface="IranNastaliq" pitchFamily="18" charset="0"/>
              <a:cs typeface="IranNastaliq" pitchFamily="18" charset="0"/>
            </a:endParaRPr>
          </a:p>
        </p:txBody>
      </p:sp>
    </p:spTree>
    <p:extLst>
      <p:ext uri="{BB962C8B-B14F-4D97-AF65-F5344CB8AC3E}">
        <p14:creationId xmlns:p14="http://schemas.microsoft.com/office/powerpoint/2010/main" val="112265236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grpId="0" nodeType="withEffect" nodePh="1">
                                  <p:stCondLst>
                                    <p:cond delay="0"/>
                                  </p:stCondLst>
                                  <p:endCondLst>
                                    <p:cond evt="begin" delay="0">
                                      <p:tn val="8"/>
                                    </p:cond>
                                  </p:end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2000"/>
                                        <p:tgtEl>
                                          <p:spTgt spid="2"/>
                                        </p:tgtEl>
                                      </p:cBhvr>
                                    </p:animEffect>
                                  </p:childTnLst>
                                </p:cTn>
                              </p:par>
                              <p:par>
                                <p:cTn id="11" presetID="6" presetClass="entr" presetSubtype="16" fill="hold" grpId="0" nodeType="withEffect" nodePh="1">
                                  <p:stCondLst>
                                    <p:cond delay="0"/>
                                  </p:stCondLst>
                                  <p:endCondLst>
                                    <p:cond evt="begin" delay="0">
                                      <p:tn val="11"/>
                                    </p:cond>
                                  </p:end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circle(in)">
                                      <p:cBhvr>
                                        <p:cTn id="13" dur="2000"/>
                                        <p:tgtEl>
                                          <p:spTgt spid="3">
                                            <p:txEl>
                                              <p:pRg st="0" end="0"/>
                                            </p:txEl>
                                          </p:spTgt>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circle(in)">
                                      <p:cBhvr>
                                        <p:cTn id="16" dur="2000"/>
                                        <p:tgtEl>
                                          <p:spTgt spid="4"/>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ircle(in)">
                                      <p:cBhvr>
                                        <p:cTn id="19" dur="2000"/>
                                        <p:tgtEl>
                                          <p:spTgt spid="6"/>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ircle(in)">
                                      <p:cBhvr>
                                        <p:cTn id="2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animBg="1"/>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sp>
        <p:nvSpPr>
          <p:cNvPr id="9" name="Content Placeholder 8"/>
          <p:cNvSpPr>
            <a:spLocks noGrp="1"/>
          </p:cNvSpPr>
          <p:nvPr>
            <p:ph idx="1"/>
          </p:nvPr>
        </p:nvSpPr>
        <p:spPr/>
        <p:txBody>
          <a:bodyPr/>
          <a:lstStyle/>
          <a:p>
            <a:endParaRPr lang="fa-IR"/>
          </a:p>
        </p:txBody>
      </p:sp>
      <p:sp>
        <p:nvSpPr>
          <p:cNvPr id="10" name="Rectangle 9"/>
          <p:cNvSpPr/>
          <p:nvPr/>
        </p:nvSpPr>
        <p:spPr>
          <a:xfrm>
            <a:off x="199526" y="281187"/>
            <a:ext cx="8784976" cy="6371750"/>
          </a:xfrm>
          <a:prstGeom prst="rect">
            <a:avLst/>
          </a:prstGeom>
        </p:spPr>
        <p:style>
          <a:lnRef idx="1">
            <a:schemeClr val="accent6"/>
          </a:lnRef>
          <a:fillRef idx="2">
            <a:schemeClr val="accent6"/>
          </a:fillRef>
          <a:effectRef idx="1">
            <a:schemeClr val="accent6"/>
          </a:effectRef>
          <a:fontRef idx="minor">
            <a:schemeClr val="dk1"/>
          </a:fontRef>
        </p:style>
        <p:txBody>
          <a:bodyPr rtlCol="1" anchor="ctr"/>
          <a:lstStyle/>
          <a:p>
            <a:endParaRPr lang="fa-IR" sz="2000" b="1" dirty="0" smtClean="0">
              <a:solidFill>
                <a:srgbClr val="002060"/>
              </a:solidFill>
              <a:latin typeface="IranNastaliq" pitchFamily="18" charset="0"/>
              <a:cs typeface="IranNastaliq" pitchFamily="18" charset="0"/>
            </a:endParaRPr>
          </a:p>
          <a:p>
            <a:endParaRPr lang="fa-IR" sz="2000" b="1" dirty="0">
              <a:solidFill>
                <a:srgbClr val="002060"/>
              </a:solidFill>
              <a:latin typeface="IranNastaliq" pitchFamily="18" charset="0"/>
              <a:cs typeface="IranNastaliq" pitchFamily="18" charset="0"/>
            </a:endParaRPr>
          </a:p>
          <a:p>
            <a:endParaRPr lang="fa-IR" sz="2000" b="1" dirty="0" smtClean="0">
              <a:solidFill>
                <a:srgbClr val="002060"/>
              </a:solidFill>
              <a:latin typeface="IranNastaliq" pitchFamily="18" charset="0"/>
              <a:cs typeface="IranNastaliq" pitchFamily="18" charset="0"/>
            </a:endParaRPr>
          </a:p>
          <a:p>
            <a:endParaRPr lang="fa-IR" sz="2000" b="1" dirty="0">
              <a:solidFill>
                <a:srgbClr val="002060"/>
              </a:solidFill>
              <a:latin typeface="IranNastaliq" pitchFamily="18" charset="0"/>
              <a:cs typeface="IranNastaliq" pitchFamily="18" charset="0"/>
            </a:endParaRPr>
          </a:p>
          <a:p>
            <a:endParaRPr lang="fa-IR" sz="2000" b="1" dirty="0" smtClean="0">
              <a:solidFill>
                <a:srgbClr val="002060"/>
              </a:solidFill>
              <a:latin typeface="IranNastaliq" pitchFamily="18" charset="0"/>
              <a:cs typeface="IranNastaliq" pitchFamily="18" charset="0"/>
            </a:endParaRPr>
          </a:p>
          <a:p>
            <a:endParaRPr lang="fa-IR" sz="2000" b="1" dirty="0">
              <a:solidFill>
                <a:srgbClr val="002060"/>
              </a:solidFill>
              <a:latin typeface="IranNastaliq" pitchFamily="18" charset="0"/>
              <a:cs typeface="IranNastaliq" pitchFamily="18" charset="0"/>
            </a:endParaRPr>
          </a:p>
          <a:p>
            <a:endParaRPr lang="fa-IR" sz="2000" b="1" dirty="0" smtClean="0">
              <a:solidFill>
                <a:srgbClr val="002060"/>
              </a:solidFill>
              <a:latin typeface="IranNastaliq" pitchFamily="18" charset="0"/>
              <a:cs typeface="IranNastaliq" pitchFamily="18" charset="0"/>
            </a:endParaRPr>
          </a:p>
          <a:p>
            <a:endParaRPr lang="fa-IR" sz="2000" b="1" dirty="0">
              <a:solidFill>
                <a:srgbClr val="002060"/>
              </a:solidFill>
              <a:latin typeface="IranNastaliq" pitchFamily="18" charset="0"/>
              <a:cs typeface="IranNastaliq" pitchFamily="18" charset="0"/>
            </a:endParaRPr>
          </a:p>
          <a:p>
            <a:endParaRPr lang="fa-IR" sz="2000" b="1" dirty="0" smtClean="0">
              <a:solidFill>
                <a:srgbClr val="002060"/>
              </a:solidFill>
              <a:latin typeface="IranNastaliq" pitchFamily="18" charset="0"/>
              <a:cs typeface="IranNastaliq" pitchFamily="18" charset="0"/>
            </a:endParaRPr>
          </a:p>
          <a:p>
            <a:endParaRPr lang="fa-IR" sz="2000" b="1" dirty="0">
              <a:solidFill>
                <a:srgbClr val="002060"/>
              </a:solidFill>
              <a:latin typeface="IranNastaliq" pitchFamily="18" charset="0"/>
              <a:cs typeface="IranNastaliq" pitchFamily="18" charset="0"/>
            </a:endParaRPr>
          </a:p>
          <a:p>
            <a:endParaRPr lang="fa-IR" sz="2000" b="1" dirty="0" smtClean="0">
              <a:solidFill>
                <a:srgbClr val="002060"/>
              </a:solidFill>
              <a:latin typeface="IranNastaliq" pitchFamily="18" charset="0"/>
              <a:cs typeface="IranNastaliq" pitchFamily="18" charset="0"/>
            </a:endParaRPr>
          </a:p>
          <a:p>
            <a:endParaRPr lang="fa-IR" sz="2000" b="1" dirty="0">
              <a:solidFill>
                <a:srgbClr val="002060"/>
              </a:solidFill>
              <a:latin typeface="IranNastaliq" pitchFamily="18" charset="0"/>
              <a:cs typeface="IranNastaliq" pitchFamily="18" charset="0"/>
            </a:endParaRPr>
          </a:p>
          <a:p>
            <a:endParaRPr lang="fa-IR" sz="2000" b="1" dirty="0" smtClean="0">
              <a:solidFill>
                <a:srgbClr val="002060"/>
              </a:solidFill>
              <a:latin typeface="IranNastaliq" pitchFamily="18" charset="0"/>
              <a:cs typeface="IranNastaliq" pitchFamily="18" charset="0"/>
            </a:endParaRPr>
          </a:p>
          <a:p>
            <a:endParaRPr lang="fa-IR" sz="2000" b="1" dirty="0">
              <a:solidFill>
                <a:srgbClr val="002060"/>
              </a:solidFill>
              <a:latin typeface="IranNastaliq" pitchFamily="18" charset="0"/>
              <a:cs typeface="IranNastaliq" pitchFamily="18" charset="0"/>
            </a:endParaRPr>
          </a:p>
          <a:p>
            <a:endParaRPr lang="fa-IR" sz="2000" b="1" dirty="0" smtClean="0">
              <a:solidFill>
                <a:srgbClr val="002060"/>
              </a:solidFill>
              <a:latin typeface="IranNastaliq" pitchFamily="18" charset="0"/>
              <a:cs typeface="IranNastaliq" pitchFamily="18" charset="0"/>
            </a:endParaRPr>
          </a:p>
          <a:p>
            <a:endParaRPr lang="fa-IR" sz="2000" b="1" dirty="0">
              <a:solidFill>
                <a:srgbClr val="002060"/>
              </a:solidFill>
              <a:latin typeface="IranNastaliq" pitchFamily="18" charset="0"/>
              <a:cs typeface="IranNastaliq" pitchFamily="18" charset="0"/>
            </a:endParaRPr>
          </a:p>
          <a:p>
            <a:r>
              <a:rPr lang="fa-IR" sz="2000" b="1" dirty="0" smtClean="0">
                <a:solidFill>
                  <a:srgbClr val="002060"/>
                </a:solidFill>
                <a:latin typeface="IranNastaliq" pitchFamily="18" charset="0"/>
                <a:cs typeface="IranNastaliq" pitchFamily="18" charset="0"/>
              </a:rPr>
              <a:t>	</a:t>
            </a:r>
          </a:p>
          <a:p>
            <a:endParaRPr lang="fa-IR" sz="2000" b="1" dirty="0">
              <a:solidFill>
                <a:srgbClr val="002060"/>
              </a:solidFill>
              <a:latin typeface="IranNastaliq" pitchFamily="18" charset="0"/>
              <a:cs typeface="IranNastaliq" pitchFamily="18" charset="0"/>
            </a:endParaRPr>
          </a:p>
          <a:p>
            <a:endParaRPr lang="fa-IR" sz="2000" b="1" dirty="0" smtClean="0">
              <a:solidFill>
                <a:srgbClr val="002060"/>
              </a:solidFill>
              <a:latin typeface="IranNastaliq" pitchFamily="18" charset="0"/>
              <a:cs typeface="IranNastaliq" pitchFamily="18" charset="0"/>
            </a:endParaRPr>
          </a:p>
          <a:p>
            <a:endParaRPr lang="fa-IR" sz="2000" b="1" dirty="0">
              <a:solidFill>
                <a:srgbClr val="002060"/>
              </a:solidFill>
              <a:latin typeface="IranNastaliq" pitchFamily="18" charset="0"/>
              <a:cs typeface="IranNastaliq" pitchFamily="18" charset="0"/>
            </a:endParaRPr>
          </a:p>
          <a:p>
            <a:endParaRPr lang="fa-IR" sz="2000" b="1" dirty="0" smtClean="0">
              <a:solidFill>
                <a:srgbClr val="002060"/>
              </a:solidFill>
              <a:latin typeface="IranNastaliq" pitchFamily="18" charset="0"/>
              <a:cs typeface="IranNastaliq" pitchFamily="18" charset="0"/>
            </a:endParaRPr>
          </a:p>
          <a:p>
            <a:endParaRPr lang="fa-IR" sz="2000" b="1" dirty="0">
              <a:solidFill>
                <a:srgbClr val="002060"/>
              </a:solidFill>
              <a:latin typeface="IranNastaliq" pitchFamily="18" charset="0"/>
              <a:cs typeface="IranNastaliq" pitchFamily="18" charset="0"/>
            </a:endParaRPr>
          </a:p>
          <a:p>
            <a:r>
              <a:rPr lang="fa-IR" sz="3200" b="1" dirty="0" smtClean="0">
                <a:solidFill>
                  <a:srgbClr val="002060"/>
                </a:solidFill>
                <a:latin typeface="IranNastaliq" pitchFamily="18" charset="0"/>
                <a:cs typeface="IranNastaliq" pitchFamily="18" charset="0"/>
              </a:rPr>
              <a:t>تاریخچه       بیمه     را      میتوان   به  دوره      مدون   و  غیر   مدون تقسیم     بندی کرد:</a:t>
            </a:r>
          </a:p>
          <a:p>
            <a:r>
              <a:rPr lang="fa-IR" sz="3200" b="1" dirty="0" smtClean="0">
                <a:solidFill>
                  <a:srgbClr val="002060"/>
                </a:solidFill>
                <a:latin typeface="IranNastaliq" pitchFamily="18" charset="0"/>
                <a:cs typeface="IranNastaliq" pitchFamily="18" charset="0"/>
              </a:rPr>
              <a:t>دوره غیر     مدون    حاکی    از   موارد   زیر  بود:</a:t>
            </a:r>
          </a:p>
          <a:p>
            <a:endParaRPr lang="fa-IR" sz="3200" b="1" dirty="0" smtClean="0">
              <a:solidFill>
                <a:srgbClr val="002060"/>
              </a:solidFill>
              <a:latin typeface="IranNastaliq" pitchFamily="18" charset="0"/>
              <a:cs typeface="IranNastaliq" pitchFamily="18" charset="0"/>
            </a:endParaRPr>
          </a:p>
          <a:p>
            <a:pPr marL="457200" indent="-457200">
              <a:buFont typeface="Wingdings" pitchFamily="2" charset="2"/>
              <a:buChar char="ü"/>
            </a:pPr>
            <a:r>
              <a:rPr lang="fa-IR" sz="3200" b="1" dirty="0" smtClean="0">
                <a:solidFill>
                  <a:srgbClr val="002060"/>
                </a:solidFill>
                <a:latin typeface="IranNastaliq" pitchFamily="18" charset="0"/>
                <a:cs typeface="IranNastaliq" pitchFamily="18" charset="0"/>
              </a:rPr>
              <a:t>قومی   به       نام    چپین     به   اصل  تقسیم   خطر   اعتقاد   داشتند  و  برای حمل   کا  لا  ها   به جای  یک  شناور  از چند شناور استفاده می کردند</a:t>
            </a:r>
          </a:p>
          <a:p>
            <a:pPr marL="457200" indent="-457200">
              <a:buFont typeface="Wingdings" pitchFamily="2" charset="2"/>
              <a:buChar char="ü"/>
            </a:pPr>
            <a:endParaRPr lang="fa-IR" sz="3200" b="1" dirty="0">
              <a:solidFill>
                <a:srgbClr val="002060"/>
              </a:solidFill>
              <a:latin typeface="IranNastaliq" pitchFamily="18" charset="0"/>
              <a:cs typeface="IranNastaliq" pitchFamily="18" charset="0"/>
            </a:endParaRPr>
          </a:p>
          <a:p>
            <a:pPr marL="457200" indent="-457200">
              <a:buFont typeface="Wingdings" pitchFamily="2" charset="2"/>
              <a:buChar char="ü"/>
            </a:pPr>
            <a:r>
              <a:rPr lang="fa-IR" sz="3200" b="1" dirty="0" smtClean="0">
                <a:solidFill>
                  <a:srgbClr val="002060"/>
                </a:solidFill>
                <a:latin typeface="IranNastaliq" pitchFamily="18" charset="0"/>
                <a:cs typeface="IranNastaliq" pitchFamily="18" charset="0"/>
              </a:rPr>
              <a:t>هامورابی   پادشاه    بابل به اصل مشارکت گروهی  معتقد  بودو خسارت   وارده  به      بازرگانان   را    در اطراف شهر   بابل  جبران میکرد </a:t>
            </a:r>
          </a:p>
          <a:p>
            <a:pPr marL="457200" indent="-457200">
              <a:buFont typeface="Wingdings" pitchFamily="2" charset="2"/>
              <a:buChar char="ü"/>
            </a:pPr>
            <a:endParaRPr lang="fa-IR" sz="3200" b="1" dirty="0" smtClean="0">
              <a:solidFill>
                <a:srgbClr val="002060"/>
              </a:solidFill>
              <a:latin typeface="IranNastaliq" pitchFamily="18" charset="0"/>
              <a:cs typeface="IranNastaliq" pitchFamily="18" charset="0"/>
            </a:endParaRPr>
          </a:p>
          <a:p>
            <a:endParaRPr lang="fa-IR" sz="3200" b="1" dirty="0" smtClean="0">
              <a:solidFill>
                <a:srgbClr val="002060"/>
              </a:solidFill>
              <a:latin typeface="IranNastaliq" pitchFamily="18" charset="0"/>
              <a:cs typeface="IranNastaliq" pitchFamily="18" charset="0"/>
            </a:endParaRPr>
          </a:p>
          <a:p>
            <a:pPr marL="457200" indent="-457200">
              <a:buFont typeface="Wingdings" pitchFamily="2" charset="2"/>
              <a:buChar char="ü"/>
            </a:pPr>
            <a:r>
              <a:rPr lang="fa-IR" sz="3200" b="1" dirty="0" smtClean="0">
                <a:solidFill>
                  <a:srgbClr val="002060"/>
                </a:solidFill>
                <a:latin typeface="IranNastaliq" pitchFamily="18" charset="0"/>
                <a:cs typeface="IranNastaliq" pitchFamily="18" charset="0"/>
              </a:rPr>
              <a:t>قومی به نام کارتاژها  ،معتقد بودند که خسارت   وارده   بر کشتی ویا محموله  ای   که ناخدا به ناچار برای نجات  جان افراد  و یا   سایر   کا لا ها به در یا می انداخت باید توسط صاحب کشتی     یا    تجاری که کالا ی آنان   سالم به مقصد رسیده جبران گردد</a:t>
            </a:r>
          </a:p>
          <a:p>
            <a:endParaRPr lang="fa-IR" sz="3200" b="1" dirty="0">
              <a:solidFill>
                <a:srgbClr val="002060"/>
              </a:solidFill>
              <a:latin typeface="IranNastaliq" pitchFamily="18" charset="0"/>
              <a:cs typeface="IranNastaliq" pitchFamily="18" charset="0"/>
            </a:endParaRPr>
          </a:p>
          <a:p>
            <a:endParaRPr lang="fa-IR" sz="3200" b="1" dirty="0" smtClean="0">
              <a:solidFill>
                <a:srgbClr val="002060"/>
              </a:solidFill>
              <a:latin typeface="IranNastaliq" pitchFamily="18" charset="0"/>
              <a:cs typeface="IranNastaliq" pitchFamily="18" charset="0"/>
            </a:endParaRPr>
          </a:p>
          <a:p>
            <a:endParaRPr lang="fa-IR" sz="3200" b="1" dirty="0">
              <a:solidFill>
                <a:srgbClr val="002060"/>
              </a:solidFill>
              <a:latin typeface="IranNastaliq" pitchFamily="18" charset="0"/>
              <a:cs typeface="IranNastaliq" pitchFamily="18" charset="0"/>
            </a:endParaRPr>
          </a:p>
          <a:p>
            <a:endParaRPr lang="fa-IR" sz="3200" b="1" dirty="0">
              <a:solidFill>
                <a:srgbClr val="002060"/>
              </a:solidFill>
              <a:latin typeface="IranNastaliq" pitchFamily="18" charset="0"/>
              <a:cs typeface="IranNastaliq" pitchFamily="18" charset="0"/>
            </a:endParaRPr>
          </a:p>
          <a:p>
            <a:endParaRPr lang="fa-IR" sz="2000" b="1" dirty="0">
              <a:solidFill>
                <a:srgbClr val="002060"/>
              </a:solidFill>
              <a:latin typeface="IranNastaliq" pitchFamily="18" charset="0"/>
              <a:cs typeface="IranNastaliq" pitchFamily="18" charset="0"/>
            </a:endParaRPr>
          </a:p>
          <a:p>
            <a:endParaRPr lang="fa-IR" sz="2000" b="1" dirty="0" smtClean="0">
              <a:solidFill>
                <a:srgbClr val="002060"/>
              </a:solidFill>
              <a:latin typeface="IranNastaliq" pitchFamily="18" charset="0"/>
              <a:cs typeface="IranNastaliq" pitchFamily="18" charset="0"/>
            </a:endParaRPr>
          </a:p>
          <a:p>
            <a:endParaRPr lang="fa-IR" sz="2000" b="1" dirty="0">
              <a:solidFill>
                <a:srgbClr val="002060"/>
              </a:solidFill>
              <a:latin typeface="IranNastaliq" pitchFamily="18" charset="0"/>
              <a:cs typeface="IranNastaliq" pitchFamily="18" charset="0"/>
            </a:endParaRPr>
          </a:p>
          <a:p>
            <a:endParaRPr lang="fa-IR" sz="2000" b="1" dirty="0" smtClean="0">
              <a:solidFill>
                <a:srgbClr val="002060"/>
              </a:solidFill>
              <a:latin typeface="IranNastaliq" pitchFamily="18" charset="0"/>
              <a:cs typeface="IranNastaliq" pitchFamily="18" charset="0"/>
            </a:endParaRPr>
          </a:p>
          <a:p>
            <a:endParaRPr lang="fa-IR" sz="2000" b="1" dirty="0" smtClean="0">
              <a:solidFill>
                <a:srgbClr val="002060"/>
              </a:solidFill>
              <a:latin typeface="IranNastaliq" pitchFamily="18" charset="0"/>
              <a:cs typeface="IranNastaliq" pitchFamily="18" charset="0"/>
            </a:endParaRPr>
          </a:p>
          <a:p>
            <a:endParaRPr lang="fa-IR" sz="2000" b="1" dirty="0">
              <a:solidFill>
                <a:srgbClr val="002060"/>
              </a:solidFill>
              <a:latin typeface="IranNastaliq" pitchFamily="18" charset="0"/>
              <a:cs typeface="IranNastaliq" pitchFamily="18" charset="0"/>
            </a:endParaRPr>
          </a:p>
          <a:p>
            <a:endParaRPr lang="fa-IR" sz="2000" b="1" dirty="0" smtClean="0">
              <a:solidFill>
                <a:srgbClr val="002060"/>
              </a:solidFill>
              <a:latin typeface="IranNastaliq" pitchFamily="18" charset="0"/>
              <a:cs typeface="IranNastaliq" pitchFamily="18" charset="0"/>
            </a:endParaRPr>
          </a:p>
          <a:p>
            <a:endParaRPr lang="fa-IR" sz="2000" b="1" dirty="0">
              <a:solidFill>
                <a:srgbClr val="002060"/>
              </a:solidFill>
              <a:latin typeface="IranNastaliq" pitchFamily="18" charset="0"/>
              <a:cs typeface="IranNastaliq" pitchFamily="18" charset="0"/>
            </a:endParaRPr>
          </a:p>
          <a:p>
            <a:endParaRPr lang="fa-IR" sz="2000" b="1" dirty="0" smtClean="0">
              <a:solidFill>
                <a:srgbClr val="002060"/>
              </a:solidFill>
              <a:latin typeface="IranNastaliq" pitchFamily="18" charset="0"/>
              <a:cs typeface="IranNastaliq" pitchFamily="18" charset="0"/>
            </a:endParaRPr>
          </a:p>
          <a:p>
            <a:endParaRPr lang="fa-IR" sz="2000" b="1" dirty="0">
              <a:solidFill>
                <a:srgbClr val="002060"/>
              </a:solidFill>
              <a:latin typeface="IranNastaliq" pitchFamily="18" charset="0"/>
              <a:cs typeface="IranNastaliq" pitchFamily="18" charset="0"/>
            </a:endParaRPr>
          </a:p>
          <a:p>
            <a:endParaRPr lang="fa-IR" sz="2000" b="1" dirty="0" smtClean="0">
              <a:solidFill>
                <a:srgbClr val="002060"/>
              </a:solidFill>
              <a:latin typeface="IranNastaliq" pitchFamily="18" charset="0"/>
              <a:cs typeface="IranNastaliq" pitchFamily="18" charset="0"/>
            </a:endParaRPr>
          </a:p>
          <a:p>
            <a:endParaRPr lang="fa-IR" sz="2000" b="1" dirty="0">
              <a:solidFill>
                <a:srgbClr val="002060"/>
              </a:solidFill>
              <a:latin typeface="IranNastaliq" pitchFamily="18" charset="0"/>
              <a:cs typeface="IranNastaliq" pitchFamily="18" charset="0"/>
            </a:endParaRPr>
          </a:p>
          <a:p>
            <a:endParaRPr lang="fa-IR" sz="2000" b="1" dirty="0" smtClean="0">
              <a:solidFill>
                <a:srgbClr val="002060"/>
              </a:solidFill>
              <a:latin typeface="IranNastaliq" pitchFamily="18" charset="0"/>
              <a:cs typeface="IranNastaliq" pitchFamily="18" charset="0"/>
            </a:endParaRPr>
          </a:p>
          <a:p>
            <a:endParaRPr lang="fa-IR" sz="2000" b="1" dirty="0">
              <a:solidFill>
                <a:srgbClr val="002060"/>
              </a:solidFill>
              <a:latin typeface="IranNastaliq" pitchFamily="18" charset="0"/>
              <a:cs typeface="IranNastaliq" pitchFamily="18" charset="0"/>
            </a:endParaRPr>
          </a:p>
          <a:p>
            <a:endParaRPr lang="fa-IR" sz="2000" b="1" dirty="0" smtClean="0">
              <a:solidFill>
                <a:srgbClr val="002060"/>
              </a:solidFill>
              <a:latin typeface="IranNastaliq" pitchFamily="18" charset="0"/>
              <a:cs typeface="IranNastaliq" pitchFamily="18" charset="0"/>
            </a:endParaRPr>
          </a:p>
          <a:p>
            <a:endParaRPr lang="fa-IR" sz="2000" b="1" dirty="0">
              <a:solidFill>
                <a:srgbClr val="002060"/>
              </a:solidFill>
              <a:latin typeface="IranNastaliq" pitchFamily="18" charset="0"/>
              <a:cs typeface="IranNastaliq" pitchFamily="18" charset="0"/>
            </a:endParaRPr>
          </a:p>
          <a:p>
            <a:endParaRPr lang="fa-IR" sz="2000" b="1" dirty="0" smtClean="0">
              <a:solidFill>
                <a:srgbClr val="002060"/>
              </a:solidFill>
              <a:latin typeface="IranNastaliq" pitchFamily="18" charset="0"/>
              <a:cs typeface="IranNastaliq" pitchFamily="18" charset="0"/>
            </a:endParaRPr>
          </a:p>
          <a:p>
            <a:endParaRPr lang="fa-IR" sz="2000" b="1" dirty="0">
              <a:solidFill>
                <a:srgbClr val="002060"/>
              </a:solidFill>
              <a:latin typeface="IranNastaliq" pitchFamily="18" charset="0"/>
              <a:cs typeface="IranNastaliq" pitchFamily="18" charset="0"/>
            </a:endParaRPr>
          </a:p>
          <a:p>
            <a:endParaRPr lang="fa-IR" sz="2000" b="1" dirty="0" smtClean="0">
              <a:solidFill>
                <a:srgbClr val="002060"/>
              </a:solidFill>
              <a:latin typeface="IranNastaliq" pitchFamily="18" charset="0"/>
              <a:cs typeface="IranNastaliq" pitchFamily="18" charset="0"/>
            </a:endParaRPr>
          </a:p>
          <a:p>
            <a:endParaRPr lang="fa-IR" sz="2000" b="1" dirty="0" smtClean="0">
              <a:solidFill>
                <a:srgbClr val="002060"/>
              </a:solidFill>
              <a:latin typeface="IranNastaliq" pitchFamily="18" charset="0"/>
              <a:cs typeface="IranNastaliq" pitchFamily="18" charset="0"/>
            </a:endParaRPr>
          </a:p>
        </p:txBody>
      </p:sp>
      <p:pic>
        <p:nvPicPr>
          <p:cNvPr id="11" name="Picture 2" descr="E:\تصاویر\5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616263" y="5157192"/>
            <a:ext cx="2351900" cy="1475206"/>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rot="20020213">
            <a:off x="20906" y="468038"/>
            <a:ext cx="2226465" cy="791016"/>
          </a:xfrm>
          <a:prstGeom prst="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1">
            <a:schemeClr val="accent6"/>
          </a:lnRef>
          <a:fillRef idx="2">
            <a:schemeClr val="accent6"/>
          </a:fillRef>
          <a:effectRef idx="1">
            <a:schemeClr val="accent6"/>
          </a:effectRef>
          <a:fontRef idx="minor">
            <a:schemeClr val="dk1"/>
          </a:fontRef>
        </p:style>
        <p:txBody>
          <a:bodyPr rtlCol="1" anchor="ctr"/>
          <a:lstStyle/>
          <a:p>
            <a:pPr algn="ctr"/>
            <a:endParaRPr lang="fa-IR" sz="4800" b="1" dirty="0" smtClean="0">
              <a:solidFill>
                <a:srgbClr val="FF0000"/>
              </a:solidFill>
              <a:latin typeface="IranNastaliq" pitchFamily="18" charset="0"/>
              <a:cs typeface="IranNastaliq" pitchFamily="18" charset="0"/>
            </a:endParaRPr>
          </a:p>
          <a:p>
            <a:pPr algn="ctr"/>
            <a:r>
              <a:rPr lang="fa-IR" sz="4800" b="1" dirty="0">
                <a:solidFill>
                  <a:srgbClr val="FF0000"/>
                </a:solidFill>
                <a:latin typeface="IranNastaliq" pitchFamily="18" charset="0"/>
                <a:cs typeface="IranNastaliq" pitchFamily="18" charset="0"/>
              </a:rPr>
              <a:t>ت</a:t>
            </a:r>
            <a:r>
              <a:rPr lang="fa-IR" sz="4800" b="1" dirty="0" smtClean="0">
                <a:solidFill>
                  <a:srgbClr val="FF0000"/>
                </a:solidFill>
                <a:latin typeface="IranNastaliq" pitchFamily="18" charset="0"/>
                <a:cs typeface="IranNastaliq" pitchFamily="18" charset="0"/>
              </a:rPr>
              <a:t>اریخچه   </a:t>
            </a:r>
            <a:r>
              <a:rPr lang="fa-IR" sz="4800" b="1" dirty="0">
                <a:solidFill>
                  <a:srgbClr val="FF0000"/>
                </a:solidFill>
                <a:latin typeface="IranNastaliq" pitchFamily="18" charset="0"/>
                <a:cs typeface="IranNastaliq" pitchFamily="18" charset="0"/>
              </a:rPr>
              <a:t>بیمه  در   جهان</a:t>
            </a:r>
          </a:p>
          <a:p>
            <a:pPr algn="ctr"/>
            <a:endParaRPr lang="fa-IR" sz="4800" dirty="0">
              <a:solidFill>
                <a:srgbClr val="FF0000"/>
              </a:solidFill>
            </a:endParaRPr>
          </a:p>
        </p:txBody>
      </p:sp>
    </p:spTree>
    <p:extLst>
      <p:ext uri="{BB962C8B-B14F-4D97-AF65-F5344CB8AC3E}">
        <p14:creationId xmlns:p14="http://schemas.microsoft.com/office/powerpoint/2010/main" val="98842435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grpId="0" nodeType="withEffect" nodePh="1">
                                  <p:stCondLst>
                                    <p:cond delay="0"/>
                                  </p:stCondLst>
                                  <p:endCondLst>
                                    <p:cond evt="begin" delay="0">
                                      <p:tn val="8"/>
                                    </p:cond>
                                  </p:end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circle(in)">
                                      <p:cBhvr>
                                        <p:cTn id="10" dur="2000"/>
                                        <p:tgtEl>
                                          <p:spTgt spid="9">
                                            <p:txEl>
                                              <p:pRg st="0" end="0"/>
                                            </p:txEl>
                                          </p:spTgt>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circle(in)">
                                      <p:cBhvr>
                                        <p:cTn id="13" dur="2000"/>
                                        <p:tgtEl>
                                          <p:spTgt spid="10"/>
                                        </p:tgtEl>
                                      </p:cBhvr>
                                    </p:animEffect>
                                  </p:childTnLst>
                                </p:cTn>
                              </p:par>
                              <p:par>
                                <p:cTn id="14" presetID="6" presetClass="entr" presetSubtype="1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circle(in)">
                                      <p:cBhvr>
                                        <p:cTn id="16" dur="2000"/>
                                        <p:tgtEl>
                                          <p:spTgt spid="11"/>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circle(in)">
                                      <p:cBhvr>
                                        <p:cTn id="19"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build="p"/>
      <p:bldP spid="10" grpId="0" animBg="1"/>
      <p:bldP spid="12" grpId="0" animBg="1"/>
    </p:bld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latin typeface="IranNastaliq" pitchFamily="18" charset="0"/>
              <a:cs typeface="IranNastaliq" pitchFamily="18" charset="0"/>
            </a:endParaRPr>
          </a:p>
        </p:txBody>
      </p:sp>
      <p:sp>
        <p:nvSpPr>
          <p:cNvPr id="3" name="Content Placeholder 2"/>
          <p:cNvSpPr>
            <a:spLocks noGrp="1"/>
          </p:cNvSpPr>
          <p:nvPr>
            <p:ph idx="1"/>
          </p:nvPr>
        </p:nvSpPr>
        <p:spPr/>
        <p:txBody>
          <a:bodyPr/>
          <a:lstStyle/>
          <a:p>
            <a:endParaRPr lang="fa-IR">
              <a:latin typeface="IranNastaliq" pitchFamily="18" charset="0"/>
              <a:cs typeface="IranNastaliq" pitchFamily="18" charset="0"/>
            </a:endParaRPr>
          </a:p>
        </p:txBody>
      </p:sp>
      <p:sp>
        <p:nvSpPr>
          <p:cNvPr id="4" name="Rectangle 3"/>
          <p:cNvSpPr/>
          <p:nvPr/>
        </p:nvSpPr>
        <p:spPr>
          <a:xfrm>
            <a:off x="215516" y="232373"/>
            <a:ext cx="8712968" cy="6336704"/>
          </a:xfrm>
          <a:prstGeom prst="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endParaRPr lang="fa-IR">
              <a:latin typeface="IranNastaliq" pitchFamily="18" charset="0"/>
              <a:cs typeface="IranNastaliq" pitchFamily="18" charset="0"/>
            </a:endParaRPr>
          </a:p>
        </p:txBody>
      </p:sp>
      <p:pic>
        <p:nvPicPr>
          <p:cNvPr id="5" name="Picture 2" descr="E:\تصاویر\5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616263" y="5157192"/>
            <a:ext cx="2351900" cy="1475206"/>
          </a:xfrm>
          <a:prstGeom prst="rect">
            <a:avLst/>
          </a:prstGeom>
          <a:noFill/>
          <a:extLst>
            <a:ext uri="{909E8E84-426E-40DD-AFC4-6F175D3DCCD1}">
              <a14:hiddenFill xmlns:a14="http://schemas.microsoft.com/office/drawing/2010/main">
                <a:solidFill>
                  <a:srgbClr val="FFFFFF"/>
                </a:solidFill>
              </a14:hiddenFill>
            </a:ext>
          </a:extLst>
        </p:spPr>
      </p:pic>
      <p:sp>
        <p:nvSpPr>
          <p:cNvPr id="6" name="Title 2"/>
          <p:cNvSpPr txBox="1">
            <a:spLocks/>
          </p:cNvSpPr>
          <p:nvPr/>
        </p:nvSpPr>
        <p:spPr>
          <a:xfrm>
            <a:off x="381000" y="381000"/>
            <a:ext cx="8382000" cy="457200"/>
          </a:xfrm>
          <a:prstGeom prst="rect">
            <a:avLst/>
          </a:prstGeom>
        </p:spPr>
        <p:txBody>
          <a:bodyPr vert="horz" lIns="91440" tIns="45720" rIns="91440" bIns="45720" rtlCol="1" anchor="ctr">
            <a:no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endParaRPr lang="fa-IR" sz="5400" b="1" dirty="0" smtClean="0">
              <a:solidFill>
                <a:srgbClr val="C00000"/>
              </a:solidFill>
              <a:latin typeface="IranNastaliq" pitchFamily="18" charset="0"/>
              <a:cs typeface="IranNastaliq" pitchFamily="18" charset="0"/>
            </a:endParaRPr>
          </a:p>
          <a:p>
            <a:r>
              <a:rPr lang="fa-IR" sz="5400" b="1" dirty="0" smtClean="0">
                <a:solidFill>
                  <a:srgbClr val="C00000"/>
                </a:solidFill>
                <a:latin typeface="IranNastaliq" pitchFamily="18" charset="0"/>
                <a:cs typeface="IranNastaliq" pitchFamily="18" charset="0"/>
              </a:rPr>
              <a:t>مثال</a:t>
            </a:r>
            <a:endParaRPr lang="en-US" sz="5400" b="1" dirty="0">
              <a:solidFill>
                <a:srgbClr val="C00000"/>
              </a:solidFill>
              <a:latin typeface="IranNastaliq" pitchFamily="18" charset="0"/>
              <a:cs typeface="IranNastaliq" pitchFamily="18" charset="0"/>
            </a:endParaRPr>
          </a:p>
        </p:txBody>
      </p:sp>
      <p:sp>
        <p:nvSpPr>
          <p:cNvPr id="7" name="Content Placeholder 3"/>
          <p:cNvSpPr txBox="1">
            <a:spLocks/>
          </p:cNvSpPr>
          <p:nvPr/>
        </p:nvSpPr>
        <p:spPr>
          <a:xfrm>
            <a:off x="533400" y="1219200"/>
            <a:ext cx="8077200" cy="4419600"/>
          </a:xfrm>
          <a:prstGeom prst="rect">
            <a:avLst/>
          </a:prstGeom>
        </p:spPr>
        <p:txBody>
          <a:bodyPr vert="horz" lIns="91440" tIns="45720" rIns="91440" bIns="45720" rtlCol="1">
            <a:norm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Clr>
                <a:schemeClr val="accent6">
                  <a:lumMod val="60000"/>
                  <a:lumOff val="40000"/>
                </a:schemeClr>
              </a:buClr>
              <a:buSzPct val="100000"/>
            </a:pPr>
            <a:r>
              <a:rPr lang="fa-IR" sz="2800" dirty="0" smtClean="0">
                <a:solidFill>
                  <a:srgbClr val="7030A0"/>
                </a:solidFill>
                <a:latin typeface="IranNastaliq" pitchFamily="18" charset="0"/>
                <a:cs typeface="IranNastaliq" pitchFamily="18" charset="0"/>
              </a:rPr>
              <a:t>شرکت بیمه شیراز در تاریخ 1378/2/1 قراردادی به مبلغ 5/000/000/000منعقد کرده است. نرخ بیمه 4 در هزار است. شرکت بیمه شیراز 50% قرارداد خود را نزد شرکت بیمه الوند، اتکایی می کند. با فرض این که کارمزد آن 25% باشد، اگر در تاریخ 1378/10/1 خسارتی به مبلغ 2/000/000/000ریال واقع شود، مطلوب است ثبت حسابهای مربوط در دفتر روزنامه واگذارنده و اتکایی.</a:t>
            </a:r>
          </a:p>
          <a:p>
            <a:pPr algn="just">
              <a:buClr>
                <a:schemeClr val="accent6">
                  <a:lumMod val="60000"/>
                  <a:lumOff val="40000"/>
                </a:schemeClr>
              </a:buClr>
              <a:buSzPct val="100000"/>
            </a:pPr>
            <a:r>
              <a:rPr lang="fa-IR" sz="2800" dirty="0" smtClean="0">
                <a:solidFill>
                  <a:srgbClr val="7030A0"/>
                </a:solidFill>
                <a:latin typeface="IranNastaliq" pitchFamily="18" charset="0"/>
                <a:cs typeface="IranNastaliq" pitchFamily="18" charset="0"/>
              </a:rPr>
              <a:t>حق بیمه = 5/000/000/000 ×  0/004 = 20/000/000</a:t>
            </a:r>
          </a:p>
          <a:p>
            <a:pPr algn="just">
              <a:buClr>
                <a:schemeClr val="accent6">
                  <a:lumMod val="60000"/>
                  <a:lumOff val="40000"/>
                </a:schemeClr>
              </a:buClr>
              <a:buSzPct val="100000"/>
            </a:pPr>
            <a:r>
              <a:rPr lang="fa-IR" sz="2800" dirty="0" smtClean="0">
                <a:solidFill>
                  <a:srgbClr val="7030A0"/>
                </a:solidFill>
                <a:latin typeface="IranNastaliq" pitchFamily="18" charset="0"/>
                <a:cs typeface="IranNastaliq" pitchFamily="18" charset="0"/>
              </a:rPr>
              <a:t>حق بیمه واگذاری شرکت شیراز = 20/000/000 ×  50% = 10/000/000 </a:t>
            </a:r>
          </a:p>
          <a:p>
            <a:pPr algn="just">
              <a:buClr>
                <a:schemeClr val="accent6">
                  <a:lumMod val="60000"/>
                  <a:lumOff val="40000"/>
                </a:schemeClr>
              </a:buClr>
              <a:buSzPct val="100000"/>
            </a:pPr>
            <a:r>
              <a:rPr lang="fa-IR" sz="2800" dirty="0" smtClean="0">
                <a:solidFill>
                  <a:srgbClr val="7030A0"/>
                </a:solidFill>
                <a:latin typeface="IranNastaliq" pitchFamily="18" charset="0"/>
                <a:cs typeface="IranNastaliq" pitchFamily="18" charset="0"/>
              </a:rPr>
              <a:t>کارمزد اتکایی = 10/000/000 ×  25% = 2/500/000 </a:t>
            </a:r>
          </a:p>
          <a:p>
            <a:pPr algn="just">
              <a:buClr>
                <a:schemeClr val="accent6">
                  <a:lumMod val="60000"/>
                  <a:lumOff val="40000"/>
                </a:schemeClr>
              </a:buClr>
              <a:buSzPct val="100000"/>
            </a:pPr>
            <a:r>
              <a:rPr lang="fa-IR" sz="2800" dirty="0" smtClean="0">
                <a:solidFill>
                  <a:srgbClr val="7030A0"/>
                </a:solidFill>
                <a:latin typeface="IranNastaliq" pitchFamily="18" charset="0"/>
                <a:cs typeface="IranNastaliq" pitchFamily="18" charset="0"/>
              </a:rPr>
              <a:t>باقی مانده حق بیمه قابل پرداخت به شرکت بیمه اتکایی = 10/000/000– 2/500/000 = 7/500/000 </a:t>
            </a:r>
          </a:p>
          <a:p>
            <a:pPr algn="just">
              <a:buClr>
                <a:schemeClr val="accent6">
                  <a:lumMod val="60000"/>
                  <a:lumOff val="40000"/>
                </a:schemeClr>
              </a:buClr>
              <a:buSzPct val="100000"/>
            </a:pPr>
            <a:r>
              <a:rPr lang="fa-IR" sz="2800" dirty="0" smtClean="0">
                <a:solidFill>
                  <a:srgbClr val="7030A0"/>
                </a:solidFill>
                <a:latin typeface="IranNastaliq" pitchFamily="18" charset="0"/>
                <a:cs typeface="IranNastaliq" pitchFamily="18" charset="0"/>
              </a:rPr>
              <a:t>خسارت اتکایی واگذاری = 2/000/000/000 ×  50% = 1/000/000/000 </a:t>
            </a:r>
          </a:p>
          <a:p>
            <a:pPr algn="just">
              <a:buClr>
                <a:schemeClr val="accent6">
                  <a:lumMod val="60000"/>
                  <a:lumOff val="40000"/>
                </a:schemeClr>
              </a:buClr>
              <a:buSzPct val="100000"/>
            </a:pPr>
            <a:endParaRPr lang="fa-IR" sz="2800" dirty="0" smtClean="0">
              <a:solidFill>
                <a:srgbClr val="7030A0"/>
              </a:solidFill>
              <a:latin typeface="IranNastaliq" pitchFamily="18" charset="0"/>
              <a:cs typeface="IranNastaliq" pitchFamily="18" charset="0"/>
            </a:endParaRPr>
          </a:p>
          <a:p>
            <a:pPr algn="just">
              <a:buClr>
                <a:schemeClr val="accent6">
                  <a:lumMod val="60000"/>
                  <a:lumOff val="40000"/>
                </a:schemeClr>
              </a:buClr>
              <a:buSzPct val="100000"/>
            </a:pPr>
            <a:endParaRPr lang="fa-IR" sz="2800" dirty="0" smtClean="0">
              <a:solidFill>
                <a:srgbClr val="7030A0"/>
              </a:solidFill>
              <a:latin typeface="IranNastaliq" pitchFamily="18" charset="0"/>
              <a:cs typeface="IranNastaliq" pitchFamily="18" charset="0"/>
            </a:endParaRPr>
          </a:p>
          <a:p>
            <a:pPr>
              <a:buClr>
                <a:schemeClr val="accent6">
                  <a:lumMod val="60000"/>
                  <a:lumOff val="40000"/>
                </a:schemeClr>
              </a:buClr>
              <a:buSzPct val="100000"/>
            </a:pPr>
            <a:endParaRPr lang="fa-IR" sz="2800" dirty="0" smtClean="0">
              <a:solidFill>
                <a:srgbClr val="7030A0"/>
              </a:solidFill>
              <a:latin typeface="IranNastaliq" pitchFamily="18" charset="0"/>
              <a:cs typeface="IranNastaliq" pitchFamily="18" charset="0"/>
            </a:endParaRPr>
          </a:p>
          <a:p>
            <a:pPr algn="just">
              <a:buClr>
                <a:schemeClr val="accent6">
                  <a:lumMod val="60000"/>
                  <a:lumOff val="40000"/>
                </a:schemeClr>
              </a:buClr>
              <a:buSzPct val="100000"/>
            </a:pPr>
            <a:endParaRPr lang="fa-IR" sz="2800" dirty="0" smtClean="0">
              <a:solidFill>
                <a:srgbClr val="7030A0"/>
              </a:solidFill>
              <a:latin typeface="IranNastaliq" pitchFamily="18" charset="0"/>
              <a:cs typeface="IranNastaliq" pitchFamily="18" charset="0"/>
            </a:endParaRPr>
          </a:p>
        </p:txBody>
      </p:sp>
    </p:spTree>
    <p:extLst>
      <p:ext uri="{BB962C8B-B14F-4D97-AF65-F5344CB8AC3E}">
        <p14:creationId xmlns:p14="http://schemas.microsoft.com/office/powerpoint/2010/main" val="71249001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grpId="0" nodeType="withEffect" nodePh="1">
                                  <p:stCondLst>
                                    <p:cond delay="0"/>
                                  </p:stCondLst>
                                  <p:endCondLst>
                                    <p:cond evt="begin" delay="0">
                                      <p:tn val="8"/>
                                    </p:cond>
                                  </p:end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2000"/>
                                        <p:tgtEl>
                                          <p:spTgt spid="2"/>
                                        </p:tgtEl>
                                      </p:cBhvr>
                                    </p:animEffect>
                                  </p:childTnLst>
                                </p:cTn>
                              </p:par>
                              <p:par>
                                <p:cTn id="11" presetID="6" presetClass="entr" presetSubtype="16" fill="hold" grpId="0" nodeType="withEffect" nodePh="1">
                                  <p:stCondLst>
                                    <p:cond delay="0"/>
                                  </p:stCondLst>
                                  <p:endCondLst>
                                    <p:cond evt="begin" delay="0">
                                      <p:tn val="11"/>
                                    </p:cond>
                                  </p:end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circle(in)">
                                      <p:cBhvr>
                                        <p:cTn id="13" dur="2000"/>
                                        <p:tgtEl>
                                          <p:spTgt spid="3">
                                            <p:txEl>
                                              <p:pRg st="0" end="0"/>
                                            </p:txEl>
                                          </p:spTgt>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circle(in)">
                                      <p:cBhvr>
                                        <p:cTn id="16" dur="2000"/>
                                        <p:tgtEl>
                                          <p:spTgt spid="4"/>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ircle(in)">
                                      <p:cBhvr>
                                        <p:cTn id="19" dur="2000"/>
                                        <p:tgtEl>
                                          <p:spTgt spid="6"/>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ircle(in)">
                                      <p:cBhvr>
                                        <p:cTn id="2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animBg="1"/>
      <p:bldP spid="6" grpId="0"/>
      <p:bldP spid="7" grpId="0"/>
    </p:bld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dirty="0"/>
          </a:p>
        </p:txBody>
      </p:sp>
      <p:sp>
        <p:nvSpPr>
          <p:cNvPr id="4" name="Rectangle 3"/>
          <p:cNvSpPr/>
          <p:nvPr/>
        </p:nvSpPr>
        <p:spPr>
          <a:xfrm>
            <a:off x="251520" y="260648"/>
            <a:ext cx="8640960" cy="6336704"/>
          </a:xfrm>
          <a:prstGeom prst="rect">
            <a:avLst/>
          </a:prstGeom>
        </p:spPr>
        <p:style>
          <a:lnRef idx="1">
            <a:schemeClr val="accent2"/>
          </a:lnRef>
          <a:fillRef idx="2">
            <a:schemeClr val="accent2"/>
          </a:fillRef>
          <a:effectRef idx="1">
            <a:schemeClr val="accent2"/>
          </a:effectRef>
          <a:fontRef idx="minor">
            <a:schemeClr val="dk1"/>
          </a:fontRef>
        </p:style>
        <p:txBody>
          <a:bodyPr rtlCol="1" anchor="ctr"/>
          <a:lstStyle/>
          <a:p>
            <a:pPr algn="ctr"/>
            <a:endParaRPr lang="fa-IR"/>
          </a:p>
        </p:txBody>
      </p:sp>
      <p:pic>
        <p:nvPicPr>
          <p:cNvPr id="5" name="Picture 2" descr="E:\تصاویر\5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616263" y="5157192"/>
            <a:ext cx="2351900" cy="1475206"/>
          </a:xfrm>
          <a:prstGeom prst="rect">
            <a:avLst/>
          </a:prstGeom>
          <a:noFill/>
          <a:extLst>
            <a:ext uri="{909E8E84-426E-40DD-AFC4-6F175D3DCCD1}">
              <a14:hiddenFill xmlns:a14="http://schemas.microsoft.com/office/drawing/2010/main">
                <a:solidFill>
                  <a:srgbClr val="FFFFFF"/>
                </a:solidFill>
              </a14:hiddenFill>
            </a:ext>
          </a:extLst>
        </p:spPr>
      </p:pic>
      <p:sp>
        <p:nvSpPr>
          <p:cNvPr id="6" name="Title 2"/>
          <p:cNvSpPr txBox="1">
            <a:spLocks/>
          </p:cNvSpPr>
          <p:nvPr/>
        </p:nvSpPr>
        <p:spPr>
          <a:xfrm>
            <a:off x="381000" y="381000"/>
            <a:ext cx="8382000" cy="451421"/>
          </a:xfrm>
          <a:prstGeom prst="rect">
            <a:avLst/>
          </a:prstGeom>
        </p:spPr>
        <p:txBody>
          <a:bodyPr vert="horz" lIns="91440" tIns="45720" rIns="91440" bIns="45720" rtlCol="1" anchor="ctr">
            <a:normAutofit fontScale="85000" lnSpcReduction="20000"/>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fa-IR" sz="3200" b="1" smtClean="0">
                <a:solidFill>
                  <a:srgbClr val="C00000"/>
                </a:solidFill>
              </a:rPr>
              <a:t>مثال</a:t>
            </a:r>
            <a:endParaRPr lang="en-US" sz="3200" b="1" dirty="0">
              <a:solidFill>
                <a:srgbClr val="C00000"/>
              </a:solidFill>
            </a:endParaRPr>
          </a:p>
        </p:txBody>
      </p:sp>
      <p:sp>
        <p:nvSpPr>
          <p:cNvPr id="7" name="Content Placeholder 3"/>
          <p:cNvSpPr txBox="1">
            <a:spLocks/>
          </p:cNvSpPr>
          <p:nvPr/>
        </p:nvSpPr>
        <p:spPr>
          <a:xfrm>
            <a:off x="533400" y="1052736"/>
            <a:ext cx="7999040" cy="5579662"/>
          </a:xfrm>
          <a:prstGeom prst="rect">
            <a:avLst/>
          </a:prstGeom>
        </p:spPr>
        <p:txBody>
          <a:bodyPr vert="horz" lIns="91440" tIns="45720" rIns="91440" bIns="45720" rtlCol="1">
            <a:normAutofit fontScale="92500"/>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chemeClr val="accent6">
                  <a:lumMod val="60000"/>
                  <a:lumOff val="40000"/>
                </a:schemeClr>
              </a:buClr>
              <a:buSzPct val="100000"/>
            </a:pPr>
            <a:r>
              <a:rPr lang="fa-IR" sz="2200" dirty="0" smtClean="0">
                <a:solidFill>
                  <a:srgbClr val="FF0000"/>
                </a:solidFill>
                <a:cs typeface="B Zar" pitchFamily="2" charset="-78"/>
              </a:rPr>
              <a:t>      ثبت در دفتر شرکت واگذارنده(شرکت بیمه شیراز)</a:t>
            </a:r>
          </a:p>
          <a:p>
            <a:pPr algn="just">
              <a:buClr>
                <a:schemeClr val="accent6">
                  <a:lumMod val="60000"/>
                  <a:lumOff val="40000"/>
                </a:schemeClr>
              </a:buClr>
              <a:buSzPct val="100000"/>
            </a:pPr>
            <a:r>
              <a:rPr lang="fa-IR" sz="2200" i="1" dirty="0" smtClean="0">
                <a:solidFill>
                  <a:schemeClr val="tx2">
                    <a:lumMod val="85000"/>
                    <a:lumOff val="15000"/>
                  </a:schemeClr>
                </a:solidFill>
                <a:cs typeface="B Zar" pitchFamily="2" charset="-78"/>
              </a:rPr>
              <a:t>بانک                       20/000/000</a:t>
            </a:r>
          </a:p>
          <a:p>
            <a:pPr algn="just">
              <a:buClr>
                <a:schemeClr val="accent6">
                  <a:lumMod val="60000"/>
                  <a:lumOff val="40000"/>
                </a:schemeClr>
              </a:buClr>
              <a:buSzPct val="100000"/>
            </a:pPr>
            <a:r>
              <a:rPr lang="fa-IR" sz="2200" i="1" dirty="0" smtClean="0">
                <a:solidFill>
                  <a:schemeClr val="tx2">
                    <a:lumMod val="85000"/>
                    <a:lumOff val="15000"/>
                  </a:schemeClr>
                </a:solidFill>
                <a:cs typeface="B Zar" pitchFamily="2" charset="-78"/>
              </a:rPr>
              <a:t>       حق بیمه صادره               20/000/000</a:t>
            </a:r>
          </a:p>
          <a:p>
            <a:pPr algn="just">
              <a:buClr>
                <a:schemeClr val="accent6">
                  <a:lumMod val="60000"/>
                  <a:lumOff val="40000"/>
                </a:schemeClr>
              </a:buClr>
              <a:buSzPct val="100000"/>
            </a:pPr>
            <a:r>
              <a:rPr lang="fa-IR" sz="2200" i="1" dirty="0" smtClean="0">
                <a:solidFill>
                  <a:schemeClr val="tx2">
                    <a:lumMod val="85000"/>
                    <a:lumOff val="15000"/>
                  </a:schemeClr>
                </a:solidFill>
                <a:cs typeface="B Zar" pitchFamily="2" charset="-78"/>
              </a:rPr>
              <a:t>مطالبات از بیمه گران اتکایی              10/000/000</a:t>
            </a:r>
          </a:p>
          <a:p>
            <a:pPr algn="just">
              <a:buClr>
                <a:schemeClr val="accent6">
                  <a:lumMod val="60000"/>
                  <a:lumOff val="40000"/>
                </a:schemeClr>
              </a:buClr>
              <a:buSzPct val="100000"/>
            </a:pPr>
            <a:r>
              <a:rPr lang="fa-IR" sz="2200" i="1" dirty="0" smtClean="0">
                <a:solidFill>
                  <a:schemeClr val="tx2">
                    <a:lumMod val="85000"/>
                    <a:lumOff val="15000"/>
                  </a:schemeClr>
                </a:solidFill>
                <a:cs typeface="B Zar" pitchFamily="2" charset="-78"/>
              </a:rPr>
              <a:t>                                          کارمزد                  2/500/000</a:t>
            </a:r>
          </a:p>
          <a:p>
            <a:pPr algn="just">
              <a:buClr>
                <a:schemeClr val="accent6">
                  <a:lumMod val="60000"/>
                  <a:lumOff val="40000"/>
                </a:schemeClr>
              </a:buClr>
              <a:buSzPct val="100000"/>
            </a:pPr>
            <a:r>
              <a:rPr lang="fa-IR" sz="2200" i="1" dirty="0" smtClean="0">
                <a:solidFill>
                  <a:schemeClr val="tx2">
                    <a:lumMod val="85000"/>
                    <a:lumOff val="15000"/>
                  </a:schemeClr>
                </a:solidFill>
                <a:cs typeface="B Zar" pitchFamily="2" charset="-78"/>
              </a:rPr>
              <a:t>                                           وجه نقد               7/500/000</a:t>
            </a:r>
          </a:p>
          <a:p>
            <a:pPr algn="just">
              <a:buClr>
                <a:schemeClr val="accent6">
                  <a:lumMod val="60000"/>
                  <a:lumOff val="40000"/>
                </a:schemeClr>
              </a:buClr>
              <a:buSzPct val="100000"/>
            </a:pPr>
            <a:r>
              <a:rPr lang="fa-IR" sz="2200" i="1" dirty="0" smtClean="0">
                <a:solidFill>
                  <a:schemeClr val="tx2">
                    <a:lumMod val="85000"/>
                    <a:lumOff val="15000"/>
                  </a:schemeClr>
                </a:solidFill>
                <a:cs typeface="B Zar" pitchFamily="2" charset="-78"/>
              </a:rPr>
              <a:t>مطالبات از بیمه گران اتکایی                                      1/000/000/000</a:t>
            </a:r>
          </a:p>
          <a:p>
            <a:pPr algn="just">
              <a:buClr>
                <a:schemeClr val="accent6">
                  <a:lumMod val="60000"/>
                  <a:lumOff val="40000"/>
                </a:schemeClr>
              </a:buClr>
              <a:buSzPct val="100000"/>
            </a:pPr>
            <a:r>
              <a:rPr lang="fa-IR" sz="2200" i="1" dirty="0" smtClean="0">
                <a:solidFill>
                  <a:schemeClr val="tx2">
                    <a:lumMod val="85000"/>
                    <a:lumOff val="15000"/>
                  </a:schemeClr>
                </a:solidFill>
                <a:cs typeface="B Zar" pitchFamily="2" charset="-78"/>
              </a:rPr>
              <a:t>                                          خسارت اتکایی واگذاری                      1/000/000/000</a:t>
            </a:r>
          </a:p>
          <a:p>
            <a:pPr algn="just">
              <a:buClr>
                <a:schemeClr val="accent6">
                  <a:lumMod val="60000"/>
                  <a:lumOff val="40000"/>
                </a:schemeClr>
              </a:buClr>
              <a:buSzPct val="100000"/>
            </a:pPr>
            <a:r>
              <a:rPr lang="fa-IR" sz="2200" dirty="0" smtClean="0">
                <a:solidFill>
                  <a:srgbClr val="FF0000"/>
                </a:solidFill>
                <a:cs typeface="B Zar" pitchFamily="2" charset="-78"/>
              </a:rPr>
              <a:t>                                ثبت در دفاتر شرکت بیمه گر اتکایی(شرکت بیمه الوند)</a:t>
            </a:r>
          </a:p>
          <a:p>
            <a:pPr algn="just">
              <a:buClr>
                <a:schemeClr val="accent6">
                  <a:lumMod val="60000"/>
                  <a:lumOff val="40000"/>
                </a:schemeClr>
              </a:buClr>
              <a:buSzPct val="100000"/>
            </a:pPr>
            <a:r>
              <a:rPr lang="fa-IR" sz="2200" i="1" dirty="0" smtClean="0">
                <a:solidFill>
                  <a:schemeClr val="tx2">
                    <a:lumMod val="85000"/>
                    <a:lumOff val="15000"/>
                  </a:schemeClr>
                </a:solidFill>
                <a:cs typeface="B Zar" pitchFamily="2" charset="-78"/>
              </a:rPr>
              <a:t>                                   وجه نقد                                                7/500/000</a:t>
            </a:r>
          </a:p>
          <a:p>
            <a:pPr algn="just">
              <a:buClr>
                <a:schemeClr val="accent6">
                  <a:lumMod val="60000"/>
                  <a:lumOff val="40000"/>
                </a:schemeClr>
              </a:buClr>
              <a:buSzPct val="100000"/>
            </a:pPr>
            <a:r>
              <a:rPr lang="fa-IR" sz="2200" i="1" dirty="0" smtClean="0">
                <a:solidFill>
                  <a:schemeClr val="tx2">
                    <a:lumMod val="85000"/>
                    <a:lumOff val="15000"/>
                  </a:schemeClr>
                </a:solidFill>
                <a:cs typeface="B Zar" pitchFamily="2" charset="-78"/>
              </a:rPr>
              <a:t>                                     کارمزد                                                 2/500/000</a:t>
            </a:r>
          </a:p>
          <a:p>
            <a:pPr algn="just">
              <a:buClr>
                <a:schemeClr val="accent6">
                  <a:lumMod val="60000"/>
                  <a:lumOff val="40000"/>
                </a:schemeClr>
              </a:buClr>
              <a:buSzPct val="100000"/>
            </a:pPr>
            <a:r>
              <a:rPr lang="fa-IR" sz="2200" i="1" dirty="0" smtClean="0">
                <a:solidFill>
                  <a:schemeClr val="tx2">
                    <a:lumMod val="85000"/>
                    <a:lumOff val="15000"/>
                  </a:schemeClr>
                </a:solidFill>
                <a:cs typeface="B Zar" pitchFamily="2" charset="-78"/>
              </a:rPr>
              <a:t>                                                         درآمد حق بیمه اتکایی واگذاری               10/000/000</a:t>
            </a:r>
          </a:p>
          <a:p>
            <a:pPr algn="just">
              <a:buClr>
                <a:schemeClr val="accent6">
                  <a:lumMod val="60000"/>
                  <a:lumOff val="40000"/>
                </a:schemeClr>
              </a:buClr>
              <a:buSzPct val="100000"/>
            </a:pPr>
            <a:r>
              <a:rPr lang="fa-IR" sz="2200" i="1" dirty="0" smtClean="0">
                <a:solidFill>
                  <a:schemeClr val="tx2">
                    <a:lumMod val="85000"/>
                    <a:lumOff val="15000"/>
                  </a:schemeClr>
                </a:solidFill>
                <a:cs typeface="B Zar" pitchFamily="2" charset="-78"/>
              </a:rPr>
              <a:t>خسار                                            مطالبا ت اتکایی واگذاری          1/000/000/000</a:t>
            </a:r>
          </a:p>
          <a:p>
            <a:pPr algn="just">
              <a:buClr>
                <a:schemeClr val="accent6">
                  <a:lumMod val="60000"/>
                  <a:lumOff val="40000"/>
                </a:schemeClr>
              </a:buClr>
              <a:buSzPct val="100000"/>
            </a:pPr>
            <a:r>
              <a:rPr lang="fa-IR" sz="2200" i="1" dirty="0" smtClean="0">
                <a:solidFill>
                  <a:schemeClr val="tx2">
                    <a:lumMod val="85000"/>
                    <a:lumOff val="15000"/>
                  </a:schemeClr>
                </a:solidFill>
                <a:cs typeface="B Zar" pitchFamily="2" charset="-78"/>
              </a:rPr>
              <a:t>                                                                                           وجه نقد                     1/000/000/000 </a:t>
            </a:r>
          </a:p>
          <a:p>
            <a:pPr algn="just">
              <a:buClr>
                <a:schemeClr val="accent6">
                  <a:lumMod val="60000"/>
                  <a:lumOff val="40000"/>
                </a:schemeClr>
              </a:buClr>
              <a:buSzPct val="100000"/>
            </a:pPr>
            <a:endParaRPr lang="fa-IR" sz="2200" dirty="0" smtClean="0">
              <a:cs typeface="B Zar" pitchFamily="2" charset="-78"/>
            </a:endParaRPr>
          </a:p>
          <a:p>
            <a:pPr algn="just">
              <a:buClr>
                <a:schemeClr val="accent6">
                  <a:lumMod val="60000"/>
                  <a:lumOff val="40000"/>
                </a:schemeClr>
              </a:buClr>
              <a:buSzPct val="100000"/>
            </a:pPr>
            <a:endParaRPr lang="fa-IR" sz="2200" dirty="0" smtClean="0">
              <a:cs typeface="B Zar" pitchFamily="2" charset="-78"/>
            </a:endParaRPr>
          </a:p>
        </p:txBody>
      </p:sp>
      <p:sp>
        <p:nvSpPr>
          <p:cNvPr id="8" name="Right Brace 7"/>
          <p:cNvSpPr/>
          <p:nvPr/>
        </p:nvSpPr>
        <p:spPr>
          <a:xfrm>
            <a:off x="8610600" y="1295399"/>
            <a:ext cx="152400" cy="752368"/>
          </a:xfrm>
          <a:prstGeom prst="rightBrace">
            <a:avLst/>
          </a:prstGeom>
        </p:spPr>
        <p:style>
          <a:lnRef idx="2">
            <a:schemeClr val="dk1"/>
          </a:lnRef>
          <a:fillRef idx="0">
            <a:schemeClr val="dk1"/>
          </a:fillRef>
          <a:effectRef idx="1">
            <a:schemeClr val="dk1"/>
          </a:effectRef>
          <a:fontRef idx="minor">
            <a:schemeClr val="tx1"/>
          </a:fontRef>
        </p:style>
        <p:txBody>
          <a:bodyPr rtlCol="1" anchor="ctr"/>
          <a:lstStyle/>
          <a:p>
            <a:pPr algn="ctr"/>
            <a:endParaRPr lang="fa-IR"/>
          </a:p>
        </p:txBody>
      </p:sp>
      <p:sp>
        <p:nvSpPr>
          <p:cNvPr id="9" name="Right Brace 8"/>
          <p:cNvSpPr/>
          <p:nvPr/>
        </p:nvSpPr>
        <p:spPr>
          <a:xfrm>
            <a:off x="8610600" y="2133600"/>
            <a:ext cx="152400" cy="1128552"/>
          </a:xfrm>
          <a:prstGeom prst="rightBrace">
            <a:avLst/>
          </a:prstGeom>
        </p:spPr>
        <p:style>
          <a:lnRef idx="2">
            <a:schemeClr val="dk1"/>
          </a:lnRef>
          <a:fillRef idx="0">
            <a:schemeClr val="dk1"/>
          </a:fillRef>
          <a:effectRef idx="1">
            <a:schemeClr val="dk1"/>
          </a:effectRef>
          <a:fontRef idx="minor">
            <a:schemeClr val="tx1"/>
          </a:fontRef>
        </p:style>
        <p:txBody>
          <a:bodyPr rtlCol="1" anchor="ctr"/>
          <a:lstStyle/>
          <a:p>
            <a:pPr algn="ctr"/>
            <a:endParaRPr lang="fa-IR"/>
          </a:p>
        </p:txBody>
      </p:sp>
      <p:sp>
        <p:nvSpPr>
          <p:cNvPr id="10" name="Right Brace 9"/>
          <p:cNvSpPr/>
          <p:nvPr/>
        </p:nvSpPr>
        <p:spPr>
          <a:xfrm>
            <a:off x="8610600" y="3428999"/>
            <a:ext cx="152400" cy="752368"/>
          </a:xfrm>
          <a:prstGeom prst="rightBrace">
            <a:avLst/>
          </a:prstGeom>
        </p:spPr>
        <p:style>
          <a:lnRef idx="2">
            <a:schemeClr val="dk1"/>
          </a:lnRef>
          <a:fillRef idx="0">
            <a:schemeClr val="dk1"/>
          </a:fillRef>
          <a:effectRef idx="1">
            <a:schemeClr val="dk1"/>
          </a:effectRef>
          <a:fontRef idx="minor">
            <a:schemeClr val="tx1"/>
          </a:fontRef>
        </p:style>
        <p:txBody>
          <a:bodyPr rtlCol="1" anchor="ctr"/>
          <a:lstStyle/>
          <a:p>
            <a:pPr algn="ctr"/>
            <a:endParaRPr lang="fa-IR"/>
          </a:p>
        </p:txBody>
      </p:sp>
      <p:sp>
        <p:nvSpPr>
          <p:cNvPr id="11" name="Right Brace 10"/>
          <p:cNvSpPr/>
          <p:nvPr/>
        </p:nvSpPr>
        <p:spPr>
          <a:xfrm>
            <a:off x="6657966" y="4469585"/>
            <a:ext cx="152400" cy="1203789"/>
          </a:xfrm>
          <a:prstGeom prst="rightBrace">
            <a:avLst/>
          </a:prstGeom>
        </p:spPr>
        <p:style>
          <a:lnRef idx="2">
            <a:schemeClr val="dk1"/>
          </a:lnRef>
          <a:fillRef idx="0">
            <a:schemeClr val="dk1"/>
          </a:fillRef>
          <a:effectRef idx="1">
            <a:schemeClr val="dk1"/>
          </a:effectRef>
          <a:fontRef idx="minor">
            <a:schemeClr val="tx1"/>
          </a:fontRef>
        </p:style>
        <p:txBody>
          <a:bodyPr rtlCol="1" anchor="ctr"/>
          <a:lstStyle/>
          <a:p>
            <a:pPr algn="ctr"/>
            <a:endParaRPr lang="fa-IR"/>
          </a:p>
        </p:txBody>
      </p:sp>
      <p:sp>
        <p:nvSpPr>
          <p:cNvPr id="13" name="Right Brace 12"/>
          <p:cNvSpPr/>
          <p:nvPr/>
        </p:nvSpPr>
        <p:spPr>
          <a:xfrm>
            <a:off x="6012160" y="5518611"/>
            <a:ext cx="152400" cy="752368"/>
          </a:xfrm>
          <a:prstGeom prst="rightBrace">
            <a:avLst/>
          </a:prstGeom>
        </p:spPr>
        <p:style>
          <a:lnRef idx="2">
            <a:schemeClr val="dk1"/>
          </a:lnRef>
          <a:fillRef idx="0">
            <a:schemeClr val="dk1"/>
          </a:fillRef>
          <a:effectRef idx="1">
            <a:schemeClr val="dk1"/>
          </a:effectRef>
          <a:fontRef idx="minor">
            <a:schemeClr val="tx1"/>
          </a:fontRef>
        </p:style>
        <p:txBody>
          <a:bodyPr rtlCol="1" anchor="ctr"/>
          <a:lstStyle/>
          <a:p>
            <a:pPr algn="ctr"/>
            <a:endParaRPr lang="fa-IR"/>
          </a:p>
        </p:txBody>
      </p:sp>
    </p:spTree>
    <p:extLst>
      <p:ext uri="{BB962C8B-B14F-4D97-AF65-F5344CB8AC3E}">
        <p14:creationId xmlns:p14="http://schemas.microsoft.com/office/powerpoint/2010/main" val="194395658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grpId="0" nodeType="withEffect" nodePh="1">
                                  <p:stCondLst>
                                    <p:cond delay="0"/>
                                  </p:stCondLst>
                                  <p:endCondLst>
                                    <p:cond evt="begin" delay="0">
                                      <p:tn val="8"/>
                                    </p:cond>
                                  </p:end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2000"/>
                                        <p:tgtEl>
                                          <p:spTgt spid="2"/>
                                        </p:tgtEl>
                                      </p:cBhvr>
                                    </p:animEffect>
                                  </p:childTnLst>
                                </p:cTn>
                              </p:par>
                              <p:par>
                                <p:cTn id="11" presetID="6" presetClass="entr" presetSubtype="16" fill="hold" grpId="0" nodeType="withEffect" nodePh="1">
                                  <p:stCondLst>
                                    <p:cond delay="0"/>
                                  </p:stCondLst>
                                  <p:endCondLst>
                                    <p:cond evt="begin" delay="0">
                                      <p:tn val="11"/>
                                    </p:cond>
                                  </p:end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circle(in)">
                                      <p:cBhvr>
                                        <p:cTn id="13" dur="2000"/>
                                        <p:tgtEl>
                                          <p:spTgt spid="3">
                                            <p:txEl>
                                              <p:pRg st="0" end="0"/>
                                            </p:txEl>
                                          </p:spTgt>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circle(in)">
                                      <p:cBhvr>
                                        <p:cTn id="16" dur="2000"/>
                                        <p:tgtEl>
                                          <p:spTgt spid="4"/>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ircle(in)">
                                      <p:cBhvr>
                                        <p:cTn id="19" dur="2000"/>
                                        <p:tgtEl>
                                          <p:spTgt spid="6"/>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ircle(in)">
                                      <p:cBhvr>
                                        <p:cTn id="22" dur="2000"/>
                                        <p:tgtEl>
                                          <p:spTgt spid="7"/>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circle(in)">
                                      <p:cBhvr>
                                        <p:cTn id="25" dur="2000"/>
                                        <p:tgtEl>
                                          <p:spTgt spid="8"/>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circle(in)">
                                      <p:cBhvr>
                                        <p:cTn id="28" dur="2000"/>
                                        <p:tgtEl>
                                          <p:spTgt spid="9"/>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circle(in)">
                                      <p:cBhvr>
                                        <p:cTn id="31" dur="2000"/>
                                        <p:tgtEl>
                                          <p:spTgt spid="10"/>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circle(in)">
                                      <p:cBhvr>
                                        <p:cTn id="34" dur="2000"/>
                                        <p:tgtEl>
                                          <p:spTgt spid="11"/>
                                        </p:tgtEl>
                                      </p:cBhvr>
                                    </p:animEffect>
                                  </p:childTnLst>
                                </p:cTn>
                              </p:par>
                              <p:par>
                                <p:cTn id="35" presetID="6" presetClass="entr" presetSubtype="16"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circle(in)">
                                      <p:cBhvr>
                                        <p:cTn id="3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animBg="1"/>
      <p:bldP spid="6" grpId="0"/>
      <p:bldP spid="7" grpId="0"/>
      <p:bldP spid="8" grpId="0" animBg="1"/>
      <p:bldP spid="9" grpId="0" animBg="1"/>
      <p:bldP spid="10" grpId="0" animBg="1"/>
      <p:bldP spid="11" grpId="0" animBg="1"/>
      <p:bldP spid="13" grpId="0" animBg="1"/>
    </p:bld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sz="6000">
              <a:latin typeface="IranNastaliq" pitchFamily="18" charset="0"/>
              <a:cs typeface="IranNastaliq" pitchFamily="18" charset="0"/>
            </a:endParaRPr>
          </a:p>
        </p:txBody>
      </p:sp>
      <p:sp>
        <p:nvSpPr>
          <p:cNvPr id="3" name="Content Placeholder 2"/>
          <p:cNvSpPr>
            <a:spLocks noGrp="1"/>
          </p:cNvSpPr>
          <p:nvPr>
            <p:ph idx="1"/>
          </p:nvPr>
        </p:nvSpPr>
        <p:spPr/>
        <p:txBody>
          <a:bodyPr/>
          <a:lstStyle/>
          <a:p>
            <a:endParaRPr lang="fa-IR" sz="4400">
              <a:latin typeface="IranNastaliq" pitchFamily="18" charset="0"/>
              <a:cs typeface="IranNastaliq" pitchFamily="18" charset="0"/>
            </a:endParaRPr>
          </a:p>
        </p:txBody>
      </p:sp>
      <p:sp>
        <p:nvSpPr>
          <p:cNvPr id="4" name="Rectangle 3"/>
          <p:cNvSpPr/>
          <p:nvPr/>
        </p:nvSpPr>
        <p:spPr>
          <a:xfrm>
            <a:off x="179512" y="260648"/>
            <a:ext cx="8712968" cy="6336704"/>
          </a:xfrm>
          <a:prstGeom prst="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endParaRPr lang="fa-IR" sz="2800">
              <a:latin typeface="IranNastaliq" pitchFamily="18" charset="0"/>
              <a:cs typeface="IranNastaliq" pitchFamily="18" charset="0"/>
            </a:endParaRPr>
          </a:p>
        </p:txBody>
      </p:sp>
      <p:pic>
        <p:nvPicPr>
          <p:cNvPr id="5" name="Picture 2" descr="E:\تصاویر\5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616263" y="5157192"/>
            <a:ext cx="2351900" cy="1475206"/>
          </a:xfrm>
          <a:prstGeom prst="rect">
            <a:avLst/>
          </a:prstGeom>
          <a:noFill/>
          <a:extLst>
            <a:ext uri="{909E8E84-426E-40DD-AFC4-6F175D3DCCD1}">
              <a14:hiddenFill xmlns:a14="http://schemas.microsoft.com/office/drawing/2010/main">
                <a:solidFill>
                  <a:srgbClr val="FFFFFF"/>
                </a:solidFill>
              </a14:hiddenFill>
            </a:ext>
          </a:extLst>
        </p:spPr>
      </p:pic>
      <p:sp>
        <p:nvSpPr>
          <p:cNvPr id="6" name="Title 2"/>
          <p:cNvSpPr txBox="1">
            <a:spLocks/>
          </p:cNvSpPr>
          <p:nvPr/>
        </p:nvSpPr>
        <p:spPr>
          <a:xfrm>
            <a:off x="381000" y="381000"/>
            <a:ext cx="8382000" cy="457200"/>
          </a:xfrm>
          <a:prstGeom prst="rect">
            <a:avLst/>
          </a:prstGeom>
        </p:spPr>
        <p:txBody>
          <a:bodyPr vert="horz" lIns="91440" tIns="45720" rIns="91440" bIns="45720" rtlCol="1" anchor="ctr">
            <a:no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fa-IR" sz="4000" b="1" dirty="0" smtClean="0">
                <a:solidFill>
                  <a:srgbClr val="C00000"/>
                </a:solidFill>
                <a:latin typeface="IranNastaliq" pitchFamily="18" charset="0"/>
                <a:cs typeface="IranNastaliq" pitchFamily="18" charset="0"/>
              </a:rPr>
              <a:t>مثال جامع</a:t>
            </a:r>
            <a:endParaRPr lang="en-US" sz="4000" b="1" dirty="0">
              <a:solidFill>
                <a:srgbClr val="C00000"/>
              </a:solidFill>
              <a:latin typeface="IranNastaliq" pitchFamily="18" charset="0"/>
              <a:cs typeface="IranNastaliq" pitchFamily="18" charset="0"/>
            </a:endParaRPr>
          </a:p>
        </p:txBody>
      </p:sp>
      <p:sp>
        <p:nvSpPr>
          <p:cNvPr id="7" name="Content Placeholder 3"/>
          <p:cNvSpPr txBox="1">
            <a:spLocks/>
          </p:cNvSpPr>
          <p:nvPr/>
        </p:nvSpPr>
        <p:spPr>
          <a:xfrm>
            <a:off x="533400" y="1219200"/>
            <a:ext cx="8077200" cy="4419600"/>
          </a:xfrm>
          <a:prstGeom prst="rect">
            <a:avLst/>
          </a:prstGeom>
        </p:spPr>
        <p:txBody>
          <a:bodyPr vert="horz" lIns="91440" tIns="45720" rIns="91440" bIns="45720" rtlCol="1">
            <a:norm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lvl="8" indent="-342900" algn="just">
              <a:buClr>
                <a:schemeClr val="accent6">
                  <a:lumMod val="60000"/>
                  <a:lumOff val="40000"/>
                </a:schemeClr>
              </a:buClr>
              <a:buSzPct val="100000"/>
            </a:pPr>
            <a:r>
              <a:rPr lang="fa-IR" sz="2800" dirty="0">
                <a:solidFill>
                  <a:srgbClr val="7030A0"/>
                </a:solidFill>
                <a:latin typeface="IranNastaliq" pitchFamily="18" charset="0"/>
                <a:cs typeface="IranNastaliq" pitchFamily="18" charset="0"/>
              </a:rPr>
              <a:t>شرکت بیمه نمونه در طی سال ×3 بیمه نامه هایی به شرح زیر صادر نموده است(ارقام به میلیون ریال):</a:t>
            </a:r>
          </a:p>
          <a:p>
            <a:pPr algn="just">
              <a:buClr>
                <a:schemeClr val="accent6">
                  <a:lumMod val="60000"/>
                  <a:lumOff val="40000"/>
                </a:schemeClr>
              </a:buClr>
              <a:buSzPct val="100000"/>
            </a:pPr>
            <a:endParaRPr lang="fa-IR" dirty="0" smtClean="0">
              <a:latin typeface="IranNastaliq" pitchFamily="18" charset="0"/>
              <a:cs typeface="IranNastaliq" pitchFamily="18" charset="0"/>
            </a:endParaRPr>
          </a:p>
        </p:txBody>
      </p:sp>
      <p:graphicFrame>
        <p:nvGraphicFramePr>
          <p:cNvPr id="8" name="Table 7"/>
          <p:cNvGraphicFramePr>
            <a:graphicFrameLocks noGrp="1"/>
          </p:cNvGraphicFramePr>
          <p:nvPr>
            <p:extLst>
              <p:ext uri="{D42A27DB-BD31-4B8C-83A1-F6EECF244321}">
                <p14:modId xmlns:p14="http://schemas.microsoft.com/office/powerpoint/2010/main" val="3535372004"/>
              </p:ext>
            </p:extLst>
          </p:nvPr>
        </p:nvGraphicFramePr>
        <p:xfrm>
          <a:off x="503973" y="2011680"/>
          <a:ext cx="6096000" cy="3627120"/>
        </p:xfrm>
        <a:graphic>
          <a:graphicData uri="http://schemas.openxmlformats.org/drawingml/2006/table">
            <a:tbl>
              <a:tblPr rtl="1" firstRow="1" bandRow="1">
                <a:tableStyleId>{00A15C55-8517-42AA-B614-E9B94910E393}</a:tableStyleId>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tblGrid>
              <a:tr h="370840">
                <a:tc>
                  <a:txBody>
                    <a:bodyPr/>
                    <a:lstStyle/>
                    <a:p>
                      <a:pPr algn="ctr" rtl="1"/>
                      <a:r>
                        <a:rPr lang="fa-IR" sz="2800" dirty="0" smtClean="0">
                          <a:solidFill>
                            <a:srgbClr val="00B050"/>
                          </a:solidFill>
                          <a:latin typeface="IranNastaliq" pitchFamily="18" charset="0"/>
                          <a:cs typeface="IranNastaliq" pitchFamily="18" charset="0"/>
                        </a:rPr>
                        <a:t>ماه</a:t>
                      </a:r>
                      <a:endParaRPr lang="fa-IR" sz="2800" i="0" dirty="0">
                        <a:solidFill>
                          <a:srgbClr val="00B050"/>
                        </a:solidFill>
                        <a:latin typeface="IranNastaliq" pitchFamily="18" charset="0"/>
                        <a:cs typeface="IranNastaliq" pitchFamily="18" charset="0"/>
                      </a:endParaRPr>
                    </a:p>
                  </a:txBody>
                  <a:tcPr/>
                </a:tc>
                <a:tc>
                  <a:txBody>
                    <a:bodyPr/>
                    <a:lstStyle/>
                    <a:p>
                      <a:pPr algn="ctr" rtl="1"/>
                      <a:r>
                        <a:rPr lang="fa-IR" sz="2800" dirty="0" smtClean="0">
                          <a:solidFill>
                            <a:srgbClr val="00B050"/>
                          </a:solidFill>
                          <a:latin typeface="IranNastaliq" pitchFamily="18" charset="0"/>
                          <a:cs typeface="IranNastaliq" pitchFamily="18" charset="0"/>
                        </a:rPr>
                        <a:t>مبلغ</a:t>
                      </a:r>
                      <a:endParaRPr lang="fa-IR" sz="2800" i="0" dirty="0">
                        <a:solidFill>
                          <a:srgbClr val="00B050"/>
                        </a:solidFill>
                        <a:latin typeface="IranNastaliq" pitchFamily="18" charset="0"/>
                        <a:cs typeface="IranNastaliq" pitchFamily="18" charset="0"/>
                      </a:endParaRPr>
                    </a:p>
                  </a:txBody>
                  <a:tcPr/>
                </a:tc>
                <a:tc>
                  <a:txBody>
                    <a:bodyPr/>
                    <a:lstStyle/>
                    <a:p>
                      <a:pPr algn="ctr" rtl="1"/>
                      <a:r>
                        <a:rPr lang="fa-IR" sz="2800" dirty="0" smtClean="0">
                          <a:solidFill>
                            <a:srgbClr val="00B050"/>
                          </a:solidFill>
                          <a:latin typeface="IranNastaliq" pitchFamily="18" charset="0"/>
                          <a:cs typeface="IranNastaliq" pitchFamily="18" charset="0"/>
                        </a:rPr>
                        <a:t>ماه </a:t>
                      </a:r>
                      <a:endParaRPr lang="fa-IR" sz="2800" i="0" dirty="0">
                        <a:solidFill>
                          <a:srgbClr val="00B050"/>
                        </a:solidFill>
                        <a:latin typeface="IranNastaliq" pitchFamily="18" charset="0"/>
                        <a:cs typeface="IranNastaliq" pitchFamily="18" charset="0"/>
                      </a:endParaRPr>
                    </a:p>
                  </a:txBody>
                  <a:tcPr/>
                </a:tc>
                <a:tc>
                  <a:txBody>
                    <a:bodyPr/>
                    <a:lstStyle/>
                    <a:p>
                      <a:pPr algn="ctr" rtl="1"/>
                      <a:r>
                        <a:rPr lang="fa-IR" sz="2800" dirty="0" smtClean="0">
                          <a:solidFill>
                            <a:srgbClr val="00B050"/>
                          </a:solidFill>
                          <a:latin typeface="IranNastaliq" pitchFamily="18" charset="0"/>
                          <a:cs typeface="IranNastaliq" pitchFamily="18" charset="0"/>
                        </a:rPr>
                        <a:t>مبلغ</a:t>
                      </a:r>
                      <a:endParaRPr lang="fa-IR" sz="2800" i="0" dirty="0">
                        <a:solidFill>
                          <a:srgbClr val="00B050"/>
                        </a:solidFill>
                        <a:latin typeface="IranNastaliq" pitchFamily="18" charset="0"/>
                        <a:cs typeface="IranNastaliq" pitchFamily="18" charset="0"/>
                      </a:endParaRPr>
                    </a:p>
                  </a:txBody>
                  <a:tcPr/>
                </a:tc>
                <a:extLst>
                  <a:ext uri="{0D108BD9-81ED-4DB2-BD59-A6C34878D82A}">
                    <a16:rowId xmlns:a16="http://schemas.microsoft.com/office/drawing/2014/main" val="10000"/>
                  </a:ext>
                </a:extLst>
              </a:tr>
              <a:tr h="370840">
                <a:tc>
                  <a:txBody>
                    <a:bodyPr/>
                    <a:lstStyle/>
                    <a:p>
                      <a:pPr algn="ctr" rtl="1"/>
                      <a:r>
                        <a:rPr lang="fa-IR" sz="2800" dirty="0" smtClean="0">
                          <a:solidFill>
                            <a:srgbClr val="00B050"/>
                          </a:solidFill>
                          <a:latin typeface="IranNastaliq" pitchFamily="18" charset="0"/>
                          <a:cs typeface="IranNastaliq" pitchFamily="18" charset="0"/>
                        </a:rPr>
                        <a:t>فروردین </a:t>
                      </a:r>
                      <a:endParaRPr lang="fa-IR" sz="2800" i="0" dirty="0">
                        <a:solidFill>
                          <a:srgbClr val="00B050"/>
                        </a:solidFill>
                        <a:latin typeface="IranNastaliq" pitchFamily="18" charset="0"/>
                        <a:cs typeface="IranNastaliq" pitchFamily="18" charset="0"/>
                      </a:endParaRPr>
                    </a:p>
                  </a:txBody>
                  <a:tcPr/>
                </a:tc>
                <a:tc>
                  <a:txBody>
                    <a:bodyPr/>
                    <a:lstStyle/>
                    <a:p>
                      <a:pPr algn="ctr" rtl="1"/>
                      <a:r>
                        <a:rPr lang="fa-IR" sz="2800" dirty="0" smtClean="0">
                          <a:solidFill>
                            <a:srgbClr val="00B050"/>
                          </a:solidFill>
                          <a:latin typeface="IranNastaliq" pitchFamily="18" charset="0"/>
                          <a:cs typeface="IranNastaliq" pitchFamily="18" charset="0"/>
                        </a:rPr>
                        <a:t>15000</a:t>
                      </a:r>
                      <a:endParaRPr lang="fa-IR" sz="2800" i="0" dirty="0">
                        <a:solidFill>
                          <a:srgbClr val="00B050"/>
                        </a:solidFill>
                        <a:latin typeface="IranNastaliq" pitchFamily="18" charset="0"/>
                        <a:cs typeface="IranNastaliq" pitchFamily="18" charset="0"/>
                      </a:endParaRPr>
                    </a:p>
                  </a:txBody>
                  <a:tcPr/>
                </a:tc>
                <a:tc>
                  <a:txBody>
                    <a:bodyPr/>
                    <a:lstStyle/>
                    <a:p>
                      <a:pPr algn="ctr" rtl="1"/>
                      <a:r>
                        <a:rPr lang="fa-IR" sz="2800" dirty="0" smtClean="0">
                          <a:solidFill>
                            <a:srgbClr val="00B050"/>
                          </a:solidFill>
                          <a:latin typeface="IranNastaliq" pitchFamily="18" charset="0"/>
                          <a:cs typeface="IranNastaliq" pitchFamily="18" charset="0"/>
                        </a:rPr>
                        <a:t>مهر</a:t>
                      </a:r>
                      <a:endParaRPr lang="fa-IR" sz="2800" i="0" dirty="0">
                        <a:solidFill>
                          <a:srgbClr val="00B050"/>
                        </a:solidFill>
                        <a:latin typeface="IranNastaliq" pitchFamily="18" charset="0"/>
                        <a:cs typeface="IranNastaliq" pitchFamily="18" charset="0"/>
                      </a:endParaRPr>
                    </a:p>
                  </a:txBody>
                  <a:tcPr/>
                </a:tc>
                <a:tc>
                  <a:txBody>
                    <a:bodyPr/>
                    <a:lstStyle/>
                    <a:p>
                      <a:pPr algn="ctr" rtl="1"/>
                      <a:r>
                        <a:rPr lang="fa-IR" sz="2800" dirty="0" smtClean="0">
                          <a:solidFill>
                            <a:srgbClr val="00B050"/>
                          </a:solidFill>
                          <a:latin typeface="IranNastaliq" pitchFamily="18" charset="0"/>
                          <a:cs typeface="IranNastaliq" pitchFamily="18" charset="0"/>
                        </a:rPr>
                        <a:t>24000</a:t>
                      </a:r>
                      <a:endParaRPr lang="fa-IR" sz="2800" i="0" dirty="0">
                        <a:solidFill>
                          <a:srgbClr val="00B050"/>
                        </a:solidFill>
                        <a:latin typeface="IranNastaliq" pitchFamily="18" charset="0"/>
                        <a:cs typeface="IranNastaliq" pitchFamily="18" charset="0"/>
                      </a:endParaRPr>
                    </a:p>
                  </a:txBody>
                  <a:tcPr/>
                </a:tc>
                <a:extLst>
                  <a:ext uri="{0D108BD9-81ED-4DB2-BD59-A6C34878D82A}">
                    <a16:rowId xmlns:a16="http://schemas.microsoft.com/office/drawing/2014/main" val="10001"/>
                  </a:ext>
                </a:extLst>
              </a:tr>
              <a:tr h="370840">
                <a:tc>
                  <a:txBody>
                    <a:bodyPr/>
                    <a:lstStyle/>
                    <a:p>
                      <a:pPr algn="ctr" rtl="1"/>
                      <a:r>
                        <a:rPr lang="fa-IR" sz="2800" dirty="0" smtClean="0">
                          <a:solidFill>
                            <a:srgbClr val="00B050"/>
                          </a:solidFill>
                          <a:latin typeface="IranNastaliq" pitchFamily="18" charset="0"/>
                          <a:cs typeface="IranNastaliq" pitchFamily="18" charset="0"/>
                        </a:rPr>
                        <a:t>اردیبهشت</a:t>
                      </a:r>
                      <a:endParaRPr lang="fa-IR" sz="2800" i="0" dirty="0">
                        <a:solidFill>
                          <a:srgbClr val="00B050"/>
                        </a:solidFill>
                        <a:latin typeface="IranNastaliq" pitchFamily="18" charset="0"/>
                        <a:cs typeface="IranNastaliq" pitchFamily="18" charset="0"/>
                      </a:endParaRPr>
                    </a:p>
                  </a:txBody>
                  <a:tcPr/>
                </a:tc>
                <a:tc>
                  <a:txBody>
                    <a:bodyPr/>
                    <a:lstStyle/>
                    <a:p>
                      <a:pPr algn="ctr" rtl="1"/>
                      <a:r>
                        <a:rPr lang="fa-IR" sz="2800" dirty="0" smtClean="0">
                          <a:solidFill>
                            <a:srgbClr val="00B050"/>
                          </a:solidFill>
                          <a:latin typeface="IranNastaliq" pitchFamily="18" charset="0"/>
                          <a:cs typeface="IranNastaliq" pitchFamily="18" charset="0"/>
                        </a:rPr>
                        <a:t>26000</a:t>
                      </a:r>
                      <a:endParaRPr lang="fa-IR" sz="2800" i="0" dirty="0">
                        <a:solidFill>
                          <a:srgbClr val="00B050"/>
                        </a:solidFill>
                        <a:latin typeface="IranNastaliq" pitchFamily="18" charset="0"/>
                        <a:cs typeface="IranNastaliq" pitchFamily="18" charset="0"/>
                      </a:endParaRPr>
                    </a:p>
                  </a:txBody>
                  <a:tcPr/>
                </a:tc>
                <a:tc>
                  <a:txBody>
                    <a:bodyPr/>
                    <a:lstStyle/>
                    <a:p>
                      <a:pPr algn="ctr" rtl="1"/>
                      <a:r>
                        <a:rPr lang="fa-IR" sz="2800" dirty="0" smtClean="0">
                          <a:solidFill>
                            <a:srgbClr val="00B050"/>
                          </a:solidFill>
                          <a:latin typeface="IranNastaliq" pitchFamily="18" charset="0"/>
                          <a:cs typeface="IranNastaliq" pitchFamily="18" charset="0"/>
                        </a:rPr>
                        <a:t>آبان</a:t>
                      </a:r>
                      <a:endParaRPr lang="fa-IR" sz="2800" i="0" dirty="0">
                        <a:solidFill>
                          <a:srgbClr val="00B050"/>
                        </a:solidFill>
                        <a:latin typeface="IranNastaliq" pitchFamily="18" charset="0"/>
                        <a:cs typeface="IranNastaliq" pitchFamily="18" charset="0"/>
                      </a:endParaRPr>
                    </a:p>
                  </a:txBody>
                  <a:tcPr/>
                </a:tc>
                <a:tc>
                  <a:txBody>
                    <a:bodyPr/>
                    <a:lstStyle/>
                    <a:p>
                      <a:pPr algn="ctr" rtl="1"/>
                      <a:r>
                        <a:rPr lang="fa-IR" sz="2800" dirty="0" smtClean="0">
                          <a:solidFill>
                            <a:srgbClr val="00B050"/>
                          </a:solidFill>
                          <a:latin typeface="IranNastaliq" pitchFamily="18" charset="0"/>
                          <a:cs typeface="IranNastaliq" pitchFamily="18" charset="0"/>
                        </a:rPr>
                        <a:t>40000</a:t>
                      </a:r>
                      <a:endParaRPr lang="fa-IR" sz="2800" i="0" dirty="0">
                        <a:solidFill>
                          <a:srgbClr val="00B050"/>
                        </a:solidFill>
                        <a:latin typeface="IranNastaliq" pitchFamily="18" charset="0"/>
                        <a:cs typeface="IranNastaliq" pitchFamily="18" charset="0"/>
                      </a:endParaRPr>
                    </a:p>
                  </a:txBody>
                  <a:tcPr/>
                </a:tc>
                <a:extLst>
                  <a:ext uri="{0D108BD9-81ED-4DB2-BD59-A6C34878D82A}">
                    <a16:rowId xmlns:a16="http://schemas.microsoft.com/office/drawing/2014/main" val="10002"/>
                  </a:ext>
                </a:extLst>
              </a:tr>
              <a:tr h="370840">
                <a:tc>
                  <a:txBody>
                    <a:bodyPr/>
                    <a:lstStyle/>
                    <a:p>
                      <a:pPr algn="ctr" rtl="1"/>
                      <a:r>
                        <a:rPr lang="fa-IR" sz="2800" dirty="0" smtClean="0">
                          <a:solidFill>
                            <a:srgbClr val="00B050"/>
                          </a:solidFill>
                          <a:latin typeface="IranNastaliq" pitchFamily="18" charset="0"/>
                          <a:cs typeface="IranNastaliq" pitchFamily="18" charset="0"/>
                        </a:rPr>
                        <a:t>خرداد</a:t>
                      </a:r>
                      <a:endParaRPr lang="fa-IR" sz="2800" i="0" dirty="0">
                        <a:solidFill>
                          <a:srgbClr val="00B050"/>
                        </a:solidFill>
                        <a:latin typeface="IranNastaliq" pitchFamily="18" charset="0"/>
                        <a:cs typeface="IranNastaliq" pitchFamily="18" charset="0"/>
                      </a:endParaRPr>
                    </a:p>
                  </a:txBody>
                  <a:tcPr/>
                </a:tc>
                <a:tc>
                  <a:txBody>
                    <a:bodyPr/>
                    <a:lstStyle/>
                    <a:p>
                      <a:pPr algn="ctr" rtl="1"/>
                      <a:r>
                        <a:rPr lang="fa-IR" sz="2800" dirty="0" smtClean="0">
                          <a:solidFill>
                            <a:srgbClr val="00B050"/>
                          </a:solidFill>
                          <a:latin typeface="IranNastaliq" pitchFamily="18" charset="0"/>
                          <a:cs typeface="IranNastaliq" pitchFamily="18" charset="0"/>
                        </a:rPr>
                        <a:t>30000</a:t>
                      </a:r>
                      <a:endParaRPr lang="fa-IR" sz="2800" i="0" dirty="0">
                        <a:solidFill>
                          <a:srgbClr val="00B050"/>
                        </a:solidFill>
                        <a:latin typeface="IranNastaliq" pitchFamily="18" charset="0"/>
                        <a:cs typeface="IranNastaliq" pitchFamily="18" charset="0"/>
                      </a:endParaRPr>
                    </a:p>
                  </a:txBody>
                  <a:tcPr/>
                </a:tc>
                <a:tc>
                  <a:txBody>
                    <a:bodyPr/>
                    <a:lstStyle/>
                    <a:p>
                      <a:pPr algn="ctr" rtl="1"/>
                      <a:r>
                        <a:rPr lang="fa-IR" sz="2800" dirty="0" smtClean="0">
                          <a:solidFill>
                            <a:srgbClr val="00B050"/>
                          </a:solidFill>
                          <a:latin typeface="IranNastaliq" pitchFamily="18" charset="0"/>
                          <a:cs typeface="IranNastaliq" pitchFamily="18" charset="0"/>
                        </a:rPr>
                        <a:t>آذر</a:t>
                      </a:r>
                      <a:endParaRPr lang="fa-IR" sz="2800" i="0" dirty="0">
                        <a:solidFill>
                          <a:srgbClr val="00B050"/>
                        </a:solidFill>
                        <a:latin typeface="IranNastaliq" pitchFamily="18" charset="0"/>
                        <a:cs typeface="IranNastaliq" pitchFamily="18" charset="0"/>
                      </a:endParaRPr>
                    </a:p>
                  </a:txBody>
                  <a:tcPr/>
                </a:tc>
                <a:tc>
                  <a:txBody>
                    <a:bodyPr/>
                    <a:lstStyle/>
                    <a:p>
                      <a:pPr algn="ctr" rtl="1"/>
                      <a:r>
                        <a:rPr lang="fa-IR" sz="2800" dirty="0" smtClean="0">
                          <a:solidFill>
                            <a:srgbClr val="00B050"/>
                          </a:solidFill>
                          <a:latin typeface="IranNastaliq" pitchFamily="18" charset="0"/>
                          <a:cs typeface="IranNastaliq" pitchFamily="18" charset="0"/>
                        </a:rPr>
                        <a:t>18000</a:t>
                      </a:r>
                      <a:endParaRPr lang="fa-IR" sz="2800" i="0" dirty="0">
                        <a:solidFill>
                          <a:srgbClr val="00B050"/>
                        </a:solidFill>
                        <a:latin typeface="IranNastaliq" pitchFamily="18" charset="0"/>
                        <a:cs typeface="IranNastaliq" pitchFamily="18" charset="0"/>
                      </a:endParaRPr>
                    </a:p>
                  </a:txBody>
                  <a:tcPr/>
                </a:tc>
                <a:extLst>
                  <a:ext uri="{0D108BD9-81ED-4DB2-BD59-A6C34878D82A}">
                    <a16:rowId xmlns:a16="http://schemas.microsoft.com/office/drawing/2014/main" val="10003"/>
                  </a:ext>
                </a:extLst>
              </a:tr>
              <a:tr h="370840">
                <a:tc>
                  <a:txBody>
                    <a:bodyPr/>
                    <a:lstStyle/>
                    <a:p>
                      <a:pPr algn="ctr" rtl="1"/>
                      <a:r>
                        <a:rPr lang="fa-IR" sz="2800" dirty="0" smtClean="0">
                          <a:solidFill>
                            <a:srgbClr val="00B050"/>
                          </a:solidFill>
                          <a:latin typeface="IranNastaliq" pitchFamily="18" charset="0"/>
                          <a:cs typeface="IranNastaliq" pitchFamily="18" charset="0"/>
                        </a:rPr>
                        <a:t>تیر</a:t>
                      </a:r>
                      <a:endParaRPr lang="fa-IR" sz="2800" i="0" dirty="0">
                        <a:solidFill>
                          <a:srgbClr val="00B050"/>
                        </a:solidFill>
                        <a:latin typeface="IranNastaliq" pitchFamily="18" charset="0"/>
                        <a:cs typeface="IranNastaliq" pitchFamily="18" charset="0"/>
                      </a:endParaRPr>
                    </a:p>
                  </a:txBody>
                  <a:tcPr/>
                </a:tc>
                <a:tc>
                  <a:txBody>
                    <a:bodyPr/>
                    <a:lstStyle/>
                    <a:p>
                      <a:pPr algn="ctr" rtl="1"/>
                      <a:r>
                        <a:rPr lang="fa-IR" sz="2800" dirty="0" smtClean="0">
                          <a:solidFill>
                            <a:srgbClr val="00B050"/>
                          </a:solidFill>
                          <a:latin typeface="IranNastaliq" pitchFamily="18" charset="0"/>
                          <a:cs typeface="IranNastaliq" pitchFamily="18" charset="0"/>
                        </a:rPr>
                        <a:t>9000</a:t>
                      </a:r>
                      <a:endParaRPr lang="fa-IR" sz="2800" i="0" dirty="0">
                        <a:solidFill>
                          <a:srgbClr val="00B050"/>
                        </a:solidFill>
                        <a:latin typeface="IranNastaliq" pitchFamily="18" charset="0"/>
                        <a:cs typeface="IranNastaliq" pitchFamily="18" charset="0"/>
                      </a:endParaRPr>
                    </a:p>
                  </a:txBody>
                  <a:tcPr/>
                </a:tc>
                <a:tc>
                  <a:txBody>
                    <a:bodyPr/>
                    <a:lstStyle/>
                    <a:p>
                      <a:pPr algn="ctr" rtl="1"/>
                      <a:r>
                        <a:rPr lang="fa-IR" sz="2800" dirty="0" smtClean="0">
                          <a:solidFill>
                            <a:srgbClr val="00B050"/>
                          </a:solidFill>
                          <a:latin typeface="IranNastaliq" pitchFamily="18" charset="0"/>
                          <a:cs typeface="IranNastaliq" pitchFamily="18" charset="0"/>
                        </a:rPr>
                        <a:t>دی</a:t>
                      </a:r>
                      <a:endParaRPr lang="fa-IR" sz="2800" i="0" dirty="0">
                        <a:solidFill>
                          <a:srgbClr val="00B050"/>
                        </a:solidFill>
                        <a:latin typeface="IranNastaliq" pitchFamily="18" charset="0"/>
                        <a:cs typeface="IranNastaliq" pitchFamily="18" charset="0"/>
                      </a:endParaRPr>
                    </a:p>
                  </a:txBody>
                  <a:tcPr/>
                </a:tc>
                <a:tc>
                  <a:txBody>
                    <a:bodyPr/>
                    <a:lstStyle/>
                    <a:p>
                      <a:pPr algn="ctr" rtl="1"/>
                      <a:r>
                        <a:rPr lang="fa-IR" sz="2800" dirty="0" smtClean="0">
                          <a:solidFill>
                            <a:srgbClr val="00B050"/>
                          </a:solidFill>
                          <a:latin typeface="IranNastaliq" pitchFamily="18" charset="0"/>
                          <a:cs typeface="IranNastaliq" pitchFamily="18" charset="0"/>
                        </a:rPr>
                        <a:t>21000</a:t>
                      </a:r>
                      <a:endParaRPr lang="fa-IR" sz="2800" i="0" dirty="0">
                        <a:solidFill>
                          <a:srgbClr val="00B050"/>
                        </a:solidFill>
                        <a:latin typeface="IranNastaliq" pitchFamily="18" charset="0"/>
                        <a:cs typeface="IranNastaliq" pitchFamily="18" charset="0"/>
                      </a:endParaRPr>
                    </a:p>
                  </a:txBody>
                  <a:tcPr/>
                </a:tc>
                <a:extLst>
                  <a:ext uri="{0D108BD9-81ED-4DB2-BD59-A6C34878D82A}">
                    <a16:rowId xmlns:a16="http://schemas.microsoft.com/office/drawing/2014/main" val="10004"/>
                  </a:ext>
                </a:extLst>
              </a:tr>
              <a:tr h="370840">
                <a:tc>
                  <a:txBody>
                    <a:bodyPr/>
                    <a:lstStyle/>
                    <a:p>
                      <a:pPr algn="ctr" rtl="1"/>
                      <a:r>
                        <a:rPr lang="fa-IR" sz="2800" dirty="0" smtClean="0">
                          <a:solidFill>
                            <a:srgbClr val="00B050"/>
                          </a:solidFill>
                          <a:latin typeface="IranNastaliq" pitchFamily="18" charset="0"/>
                          <a:cs typeface="IranNastaliq" pitchFamily="18" charset="0"/>
                        </a:rPr>
                        <a:t>مرداد</a:t>
                      </a:r>
                      <a:endParaRPr lang="fa-IR" sz="2800" i="0" dirty="0">
                        <a:solidFill>
                          <a:srgbClr val="00B050"/>
                        </a:solidFill>
                        <a:latin typeface="IranNastaliq" pitchFamily="18" charset="0"/>
                        <a:cs typeface="IranNastaliq" pitchFamily="18" charset="0"/>
                      </a:endParaRPr>
                    </a:p>
                  </a:txBody>
                  <a:tcPr/>
                </a:tc>
                <a:tc>
                  <a:txBody>
                    <a:bodyPr/>
                    <a:lstStyle/>
                    <a:p>
                      <a:pPr algn="ctr" rtl="1"/>
                      <a:r>
                        <a:rPr lang="fa-IR" sz="2800" dirty="0" smtClean="0">
                          <a:solidFill>
                            <a:srgbClr val="00B050"/>
                          </a:solidFill>
                          <a:latin typeface="IranNastaliq" pitchFamily="18" charset="0"/>
                          <a:cs typeface="IranNastaliq" pitchFamily="18" charset="0"/>
                        </a:rPr>
                        <a:t>20000</a:t>
                      </a:r>
                      <a:endParaRPr lang="fa-IR" sz="2800" i="0" dirty="0">
                        <a:solidFill>
                          <a:srgbClr val="00B050"/>
                        </a:solidFill>
                        <a:latin typeface="IranNastaliq" pitchFamily="18" charset="0"/>
                        <a:cs typeface="IranNastaliq" pitchFamily="18" charset="0"/>
                      </a:endParaRPr>
                    </a:p>
                  </a:txBody>
                  <a:tcPr/>
                </a:tc>
                <a:tc>
                  <a:txBody>
                    <a:bodyPr/>
                    <a:lstStyle/>
                    <a:p>
                      <a:pPr algn="ctr" rtl="1"/>
                      <a:r>
                        <a:rPr lang="fa-IR" sz="2800" dirty="0" smtClean="0">
                          <a:solidFill>
                            <a:srgbClr val="00B050"/>
                          </a:solidFill>
                          <a:latin typeface="IranNastaliq" pitchFamily="18" charset="0"/>
                          <a:cs typeface="IranNastaliq" pitchFamily="18" charset="0"/>
                        </a:rPr>
                        <a:t>بهمن</a:t>
                      </a:r>
                      <a:endParaRPr lang="fa-IR" sz="2800" i="0" dirty="0">
                        <a:solidFill>
                          <a:srgbClr val="00B050"/>
                        </a:solidFill>
                        <a:latin typeface="IranNastaliq" pitchFamily="18" charset="0"/>
                        <a:cs typeface="IranNastaliq" pitchFamily="18" charset="0"/>
                      </a:endParaRPr>
                    </a:p>
                  </a:txBody>
                  <a:tcPr/>
                </a:tc>
                <a:tc>
                  <a:txBody>
                    <a:bodyPr/>
                    <a:lstStyle/>
                    <a:p>
                      <a:pPr algn="ctr" rtl="1"/>
                      <a:r>
                        <a:rPr lang="fa-IR" sz="2800" dirty="0" smtClean="0">
                          <a:solidFill>
                            <a:srgbClr val="00B050"/>
                          </a:solidFill>
                          <a:latin typeface="IranNastaliq" pitchFamily="18" charset="0"/>
                          <a:cs typeface="IranNastaliq" pitchFamily="18" charset="0"/>
                        </a:rPr>
                        <a:t>22000</a:t>
                      </a:r>
                      <a:endParaRPr lang="fa-IR" sz="2800" i="0" dirty="0">
                        <a:solidFill>
                          <a:srgbClr val="00B050"/>
                        </a:solidFill>
                        <a:latin typeface="IranNastaliq" pitchFamily="18" charset="0"/>
                        <a:cs typeface="IranNastaliq" pitchFamily="18" charset="0"/>
                      </a:endParaRPr>
                    </a:p>
                  </a:txBody>
                  <a:tcPr/>
                </a:tc>
                <a:extLst>
                  <a:ext uri="{0D108BD9-81ED-4DB2-BD59-A6C34878D82A}">
                    <a16:rowId xmlns:a16="http://schemas.microsoft.com/office/drawing/2014/main" val="10005"/>
                  </a:ext>
                </a:extLst>
              </a:tr>
              <a:tr h="370840">
                <a:tc>
                  <a:txBody>
                    <a:bodyPr/>
                    <a:lstStyle/>
                    <a:p>
                      <a:pPr algn="ctr" rtl="1"/>
                      <a:r>
                        <a:rPr lang="fa-IR" sz="2800" dirty="0" smtClean="0">
                          <a:solidFill>
                            <a:srgbClr val="00B050"/>
                          </a:solidFill>
                          <a:latin typeface="IranNastaliq" pitchFamily="18" charset="0"/>
                          <a:cs typeface="IranNastaliq" pitchFamily="18" charset="0"/>
                        </a:rPr>
                        <a:t>شهریور</a:t>
                      </a:r>
                      <a:endParaRPr lang="fa-IR" sz="2800" i="0" dirty="0">
                        <a:solidFill>
                          <a:srgbClr val="00B050"/>
                        </a:solidFill>
                        <a:latin typeface="IranNastaliq" pitchFamily="18" charset="0"/>
                        <a:cs typeface="IranNastaliq" pitchFamily="18" charset="0"/>
                      </a:endParaRPr>
                    </a:p>
                  </a:txBody>
                  <a:tcPr/>
                </a:tc>
                <a:tc>
                  <a:txBody>
                    <a:bodyPr/>
                    <a:lstStyle/>
                    <a:p>
                      <a:pPr algn="ctr" rtl="1"/>
                      <a:r>
                        <a:rPr lang="fa-IR" sz="2800" dirty="0" smtClean="0">
                          <a:solidFill>
                            <a:srgbClr val="00B050"/>
                          </a:solidFill>
                          <a:latin typeface="IranNastaliq" pitchFamily="18" charset="0"/>
                          <a:cs typeface="IranNastaliq" pitchFamily="18" charset="0"/>
                        </a:rPr>
                        <a:t>48000</a:t>
                      </a:r>
                      <a:endParaRPr lang="fa-IR" sz="2800" i="0" dirty="0">
                        <a:solidFill>
                          <a:srgbClr val="00B050"/>
                        </a:solidFill>
                        <a:latin typeface="IranNastaliq" pitchFamily="18" charset="0"/>
                        <a:cs typeface="IranNastaliq" pitchFamily="18" charset="0"/>
                      </a:endParaRPr>
                    </a:p>
                  </a:txBody>
                  <a:tcPr/>
                </a:tc>
                <a:tc>
                  <a:txBody>
                    <a:bodyPr/>
                    <a:lstStyle/>
                    <a:p>
                      <a:pPr algn="ctr" rtl="1"/>
                      <a:r>
                        <a:rPr lang="fa-IR" sz="2800" dirty="0" smtClean="0">
                          <a:solidFill>
                            <a:srgbClr val="00B050"/>
                          </a:solidFill>
                          <a:latin typeface="IranNastaliq" pitchFamily="18" charset="0"/>
                          <a:cs typeface="IranNastaliq" pitchFamily="18" charset="0"/>
                        </a:rPr>
                        <a:t>اسفند</a:t>
                      </a:r>
                      <a:endParaRPr lang="fa-IR" sz="2800" i="0" dirty="0">
                        <a:solidFill>
                          <a:srgbClr val="00B050"/>
                        </a:solidFill>
                        <a:latin typeface="IranNastaliq" pitchFamily="18" charset="0"/>
                        <a:cs typeface="IranNastaliq" pitchFamily="18" charset="0"/>
                      </a:endParaRPr>
                    </a:p>
                  </a:txBody>
                  <a:tcPr/>
                </a:tc>
                <a:tc>
                  <a:txBody>
                    <a:bodyPr/>
                    <a:lstStyle/>
                    <a:p>
                      <a:pPr algn="ctr" rtl="1"/>
                      <a:r>
                        <a:rPr lang="fa-IR" sz="2800" dirty="0" smtClean="0">
                          <a:solidFill>
                            <a:srgbClr val="00B050"/>
                          </a:solidFill>
                          <a:latin typeface="IranNastaliq" pitchFamily="18" charset="0"/>
                          <a:cs typeface="IranNastaliq" pitchFamily="18" charset="0"/>
                        </a:rPr>
                        <a:t>15000</a:t>
                      </a:r>
                      <a:endParaRPr lang="fa-IR" sz="2800" i="0" dirty="0">
                        <a:solidFill>
                          <a:srgbClr val="00B050"/>
                        </a:solidFill>
                        <a:latin typeface="IranNastaliq" pitchFamily="18" charset="0"/>
                        <a:cs typeface="IranNastaliq" pitchFamily="18" charset="0"/>
                      </a:endParaRP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62730937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grpId="0" nodeType="withEffect" nodePh="1">
                                  <p:stCondLst>
                                    <p:cond delay="0"/>
                                  </p:stCondLst>
                                  <p:endCondLst>
                                    <p:cond evt="begin" delay="0">
                                      <p:tn val="8"/>
                                    </p:cond>
                                  </p:end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2000"/>
                                        <p:tgtEl>
                                          <p:spTgt spid="2"/>
                                        </p:tgtEl>
                                      </p:cBhvr>
                                    </p:animEffect>
                                  </p:childTnLst>
                                </p:cTn>
                              </p:par>
                              <p:par>
                                <p:cTn id="11" presetID="6" presetClass="entr" presetSubtype="16" fill="hold" grpId="0" nodeType="withEffect" nodePh="1">
                                  <p:stCondLst>
                                    <p:cond delay="0"/>
                                  </p:stCondLst>
                                  <p:endCondLst>
                                    <p:cond evt="begin" delay="0">
                                      <p:tn val="11"/>
                                    </p:cond>
                                  </p:end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circle(in)">
                                      <p:cBhvr>
                                        <p:cTn id="13" dur="2000"/>
                                        <p:tgtEl>
                                          <p:spTgt spid="3">
                                            <p:txEl>
                                              <p:pRg st="0" end="0"/>
                                            </p:txEl>
                                          </p:spTgt>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circle(in)">
                                      <p:cBhvr>
                                        <p:cTn id="16" dur="2000"/>
                                        <p:tgtEl>
                                          <p:spTgt spid="4"/>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ircle(in)">
                                      <p:cBhvr>
                                        <p:cTn id="19" dur="2000"/>
                                        <p:tgtEl>
                                          <p:spTgt spid="6"/>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ircle(in)">
                                      <p:cBhvr>
                                        <p:cTn id="22" dur="2000"/>
                                        <p:tgtEl>
                                          <p:spTgt spid="7"/>
                                        </p:tgtEl>
                                      </p:cBhvr>
                                    </p:animEffect>
                                  </p:childTnLst>
                                </p:cTn>
                              </p:par>
                              <p:par>
                                <p:cTn id="23" presetID="6" presetClass="entr" presetSubtype="16"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circle(in)">
                                      <p:cBhvr>
                                        <p:cTn id="25"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animBg="1"/>
      <p:bldP spid="6" grpId="0"/>
      <p:bldP spid="7" grpId="0"/>
    </p:bld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sz="5400">
              <a:solidFill>
                <a:srgbClr val="7030A0"/>
              </a:solidFill>
              <a:latin typeface="IranNastaliq" pitchFamily="18" charset="0"/>
              <a:cs typeface="IranNastaliq" pitchFamily="18" charset="0"/>
            </a:endParaRPr>
          </a:p>
        </p:txBody>
      </p:sp>
      <p:sp>
        <p:nvSpPr>
          <p:cNvPr id="3" name="Content Placeholder 2"/>
          <p:cNvSpPr>
            <a:spLocks noGrp="1"/>
          </p:cNvSpPr>
          <p:nvPr>
            <p:ph idx="1"/>
          </p:nvPr>
        </p:nvSpPr>
        <p:spPr/>
        <p:txBody>
          <a:bodyPr/>
          <a:lstStyle/>
          <a:p>
            <a:endParaRPr lang="fa-IR" sz="4000">
              <a:solidFill>
                <a:srgbClr val="7030A0"/>
              </a:solidFill>
              <a:latin typeface="IranNastaliq" pitchFamily="18" charset="0"/>
              <a:cs typeface="IranNastaliq" pitchFamily="18" charset="0"/>
            </a:endParaRPr>
          </a:p>
        </p:txBody>
      </p:sp>
      <p:sp>
        <p:nvSpPr>
          <p:cNvPr id="4" name="Rectangle 3"/>
          <p:cNvSpPr/>
          <p:nvPr/>
        </p:nvSpPr>
        <p:spPr>
          <a:xfrm>
            <a:off x="179512" y="260648"/>
            <a:ext cx="8712968" cy="6336704"/>
          </a:xfrm>
          <a:prstGeom prst="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endParaRPr lang="fa-IR" sz="2400">
              <a:solidFill>
                <a:srgbClr val="7030A0"/>
              </a:solidFill>
              <a:latin typeface="IranNastaliq" pitchFamily="18" charset="0"/>
              <a:cs typeface="IranNastaliq" pitchFamily="18" charset="0"/>
            </a:endParaRPr>
          </a:p>
        </p:txBody>
      </p:sp>
      <p:pic>
        <p:nvPicPr>
          <p:cNvPr id="5" name="Picture 2" descr="E:\تصاویر\5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616263" y="5157192"/>
            <a:ext cx="2351900" cy="1475206"/>
          </a:xfrm>
          <a:prstGeom prst="rect">
            <a:avLst/>
          </a:prstGeom>
          <a:noFill/>
          <a:extLst>
            <a:ext uri="{909E8E84-426E-40DD-AFC4-6F175D3DCCD1}">
              <a14:hiddenFill xmlns:a14="http://schemas.microsoft.com/office/drawing/2010/main">
                <a:solidFill>
                  <a:srgbClr val="FFFFFF"/>
                </a:solidFill>
              </a14:hiddenFill>
            </a:ext>
          </a:extLst>
        </p:spPr>
      </p:pic>
      <p:sp>
        <p:nvSpPr>
          <p:cNvPr id="6" name="Title 2"/>
          <p:cNvSpPr txBox="1">
            <a:spLocks/>
          </p:cNvSpPr>
          <p:nvPr/>
        </p:nvSpPr>
        <p:spPr>
          <a:xfrm>
            <a:off x="381000" y="381000"/>
            <a:ext cx="8382000" cy="457200"/>
          </a:xfrm>
          <a:prstGeom prst="rect">
            <a:avLst/>
          </a:prstGeom>
        </p:spPr>
        <p:txBody>
          <a:bodyPr vert="horz" lIns="91440" tIns="45720" rIns="91440" bIns="45720" rtlCol="1" anchor="ctr">
            <a:no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fa-IR" sz="3600" b="1" dirty="0" smtClean="0">
                <a:solidFill>
                  <a:srgbClr val="FF0000"/>
                </a:solidFill>
                <a:latin typeface="IranNastaliq" pitchFamily="18" charset="0"/>
                <a:cs typeface="IranNastaliq" pitchFamily="18" charset="0"/>
              </a:rPr>
              <a:t>سایر رویدادهای سال ×3</a:t>
            </a:r>
            <a:endParaRPr lang="en-US" sz="3600" b="1" dirty="0">
              <a:solidFill>
                <a:srgbClr val="FF0000"/>
              </a:solidFill>
              <a:latin typeface="IranNastaliq" pitchFamily="18" charset="0"/>
              <a:cs typeface="IranNastaliq" pitchFamily="18" charset="0"/>
            </a:endParaRPr>
          </a:p>
        </p:txBody>
      </p:sp>
      <p:sp>
        <p:nvSpPr>
          <p:cNvPr id="7" name="Content Placeholder 3"/>
          <p:cNvSpPr txBox="1">
            <a:spLocks/>
          </p:cNvSpPr>
          <p:nvPr/>
        </p:nvSpPr>
        <p:spPr>
          <a:xfrm>
            <a:off x="533400" y="1219200"/>
            <a:ext cx="8077200" cy="3962400"/>
          </a:xfrm>
          <a:prstGeom prst="rect">
            <a:avLst/>
          </a:prstGeom>
        </p:spPr>
        <p:txBody>
          <a:bodyPr vert="horz" lIns="91440" tIns="45720" rIns="91440" bIns="45720" rtlCol="1">
            <a:norm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Clr>
                <a:schemeClr val="tx1"/>
              </a:buClr>
              <a:buSzPct val="100000"/>
              <a:buFont typeface="Wingdings" pitchFamily="2" charset="2"/>
              <a:buChar char="ü"/>
            </a:pPr>
            <a:r>
              <a:rPr lang="fa-IR" sz="2800" dirty="0" smtClean="0">
                <a:solidFill>
                  <a:srgbClr val="7030A0"/>
                </a:solidFill>
                <a:latin typeface="IranNastaliq" pitchFamily="18" charset="0"/>
                <a:cs typeface="IranNastaliq" pitchFamily="18" charset="0"/>
              </a:rPr>
              <a:t>شرکت نمونه بابت بیمه نامه های صادره، خود را نزد بیمه ایران اتکایی نموده است و شرکت بیمه ایران با دریافت 10% حق بیمه های صادره توسط شرکت نمونه، پرداخت 10% خسارت وارده به بیمه گذار را تعهد نموده است و نیز کارمزد اتکایی واگذاری 20% می باشد. حق بیمه اتکایی واگذاری به طور نقد به بیمه گر اتکایی پرداخت شده است.</a:t>
            </a:r>
          </a:p>
          <a:p>
            <a:pPr algn="just">
              <a:buClr>
                <a:schemeClr val="tx1"/>
              </a:buClr>
              <a:buSzPct val="100000"/>
              <a:buFont typeface="Wingdings" pitchFamily="2" charset="2"/>
              <a:buChar char="ü"/>
            </a:pPr>
            <a:r>
              <a:rPr lang="fa-IR" sz="2800" dirty="0" smtClean="0">
                <a:solidFill>
                  <a:srgbClr val="7030A0"/>
                </a:solidFill>
                <a:latin typeface="IranNastaliq" pitchFamily="18" charset="0"/>
                <a:cs typeface="IranNastaliq" pitchFamily="18" charset="0"/>
              </a:rPr>
              <a:t>از سوی دیگر این شرکت مبلغ 10000 ریال بابت عملیات اتکایی نمودن شرکت بیمه پارس دریافت نموده است و خسارتی از این بابت شناسایی ننموده است.</a:t>
            </a:r>
          </a:p>
          <a:p>
            <a:pPr algn="just">
              <a:buClr>
                <a:schemeClr val="tx1"/>
              </a:buClr>
              <a:buSzPct val="100000"/>
              <a:buFont typeface="Wingdings" pitchFamily="2" charset="2"/>
              <a:buChar char="ü"/>
            </a:pPr>
            <a:r>
              <a:rPr lang="fa-IR" sz="2800" dirty="0" smtClean="0">
                <a:solidFill>
                  <a:srgbClr val="7030A0"/>
                </a:solidFill>
                <a:latin typeface="IranNastaliq" pitchFamily="18" charset="0"/>
                <a:cs typeface="IranNastaliq" pitchFamily="18" charset="0"/>
              </a:rPr>
              <a:t>ذخیره فنی تکمیلی به میزان 2/5% حق بیمه های صادره پس از کسر حق بیمه اتکایی واگذاری می باشد.</a:t>
            </a:r>
          </a:p>
          <a:p>
            <a:pPr algn="just">
              <a:buClr>
                <a:schemeClr val="tx1"/>
              </a:buClr>
              <a:buSzPct val="100000"/>
              <a:buFont typeface="Wingdings" pitchFamily="2" charset="2"/>
              <a:buChar char="ü"/>
            </a:pPr>
            <a:r>
              <a:rPr lang="fa-IR" sz="2800" dirty="0" smtClean="0">
                <a:solidFill>
                  <a:srgbClr val="7030A0"/>
                </a:solidFill>
                <a:latin typeface="IranNastaliq" pitchFamily="18" charset="0"/>
                <a:cs typeface="IranNastaliq" pitchFamily="18" charset="0"/>
              </a:rPr>
              <a:t>حق بیمه های برگشتی طی سه سال قبل 6500 ریال و کل حق بیمه های صادره طی سه سال قبل 260000 ریال می باشد.</a:t>
            </a:r>
          </a:p>
        </p:txBody>
      </p:sp>
    </p:spTree>
    <p:extLst>
      <p:ext uri="{BB962C8B-B14F-4D97-AF65-F5344CB8AC3E}">
        <p14:creationId xmlns:p14="http://schemas.microsoft.com/office/powerpoint/2010/main" val="414424219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grpId="0" nodeType="withEffect" nodePh="1">
                                  <p:stCondLst>
                                    <p:cond delay="0"/>
                                  </p:stCondLst>
                                  <p:endCondLst>
                                    <p:cond evt="begin" delay="0">
                                      <p:tn val="8"/>
                                    </p:cond>
                                  </p:end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2000"/>
                                        <p:tgtEl>
                                          <p:spTgt spid="2"/>
                                        </p:tgtEl>
                                      </p:cBhvr>
                                    </p:animEffect>
                                  </p:childTnLst>
                                </p:cTn>
                              </p:par>
                              <p:par>
                                <p:cTn id="11" presetID="6" presetClass="entr" presetSubtype="16" fill="hold" grpId="0" nodeType="withEffect" nodePh="1">
                                  <p:stCondLst>
                                    <p:cond delay="0"/>
                                  </p:stCondLst>
                                  <p:endCondLst>
                                    <p:cond evt="begin" delay="0">
                                      <p:tn val="11"/>
                                    </p:cond>
                                  </p:end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circle(in)">
                                      <p:cBhvr>
                                        <p:cTn id="13" dur="2000"/>
                                        <p:tgtEl>
                                          <p:spTgt spid="3">
                                            <p:txEl>
                                              <p:pRg st="0" end="0"/>
                                            </p:txEl>
                                          </p:spTgt>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circle(in)">
                                      <p:cBhvr>
                                        <p:cTn id="16" dur="2000"/>
                                        <p:tgtEl>
                                          <p:spTgt spid="4"/>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ircle(in)">
                                      <p:cBhvr>
                                        <p:cTn id="19" dur="2000"/>
                                        <p:tgtEl>
                                          <p:spTgt spid="6"/>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ircle(in)">
                                      <p:cBhvr>
                                        <p:cTn id="2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animBg="1"/>
      <p:bldP spid="6" grpId="0"/>
      <p:bldP spid="7" grpId="0"/>
    </p:bld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sz="5400">
              <a:latin typeface="IranNastaliq" pitchFamily="18" charset="0"/>
              <a:cs typeface="IranNastaliq" pitchFamily="18" charset="0"/>
            </a:endParaRPr>
          </a:p>
        </p:txBody>
      </p:sp>
      <p:sp>
        <p:nvSpPr>
          <p:cNvPr id="3" name="Content Placeholder 2"/>
          <p:cNvSpPr>
            <a:spLocks noGrp="1"/>
          </p:cNvSpPr>
          <p:nvPr>
            <p:ph idx="1"/>
          </p:nvPr>
        </p:nvSpPr>
        <p:spPr/>
        <p:txBody>
          <a:bodyPr/>
          <a:lstStyle/>
          <a:p>
            <a:endParaRPr lang="fa-IR" sz="4000">
              <a:latin typeface="IranNastaliq" pitchFamily="18" charset="0"/>
              <a:cs typeface="IranNastaliq" pitchFamily="18" charset="0"/>
            </a:endParaRPr>
          </a:p>
        </p:txBody>
      </p:sp>
      <p:sp>
        <p:nvSpPr>
          <p:cNvPr id="4" name="Rectangle 3"/>
          <p:cNvSpPr/>
          <p:nvPr/>
        </p:nvSpPr>
        <p:spPr>
          <a:xfrm>
            <a:off x="179512" y="260648"/>
            <a:ext cx="8712968" cy="6336704"/>
          </a:xfrm>
          <a:prstGeom prst="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endParaRPr lang="fa-IR" sz="2400">
              <a:latin typeface="IranNastaliq" pitchFamily="18" charset="0"/>
              <a:cs typeface="IranNastaliq" pitchFamily="18" charset="0"/>
            </a:endParaRPr>
          </a:p>
        </p:txBody>
      </p:sp>
      <p:pic>
        <p:nvPicPr>
          <p:cNvPr id="5" name="Picture 2" descr="E:\تصاویر\5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616263" y="5157192"/>
            <a:ext cx="2351900" cy="1475206"/>
          </a:xfrm>
          <a:prstGeom prst="rect">
            <a:avLst/>
          </a:prstGeom>
          <a:noFill/>
          <a:extLst>
            <a:ext uri="{909E8E84-426E-40DD-AFC4-6F175D3DCCD1}">
              <a14:hiddenFill xmlns:a14="http://schemas.microsoft.com/office/drawing/2010/main">
                <a:solidFill>
                  <a:srgbClr val="FFFFFF"/>
                </a:solidFill>
              </a14:hiddenFill>
            </a:ext>
          </a:extLst>
        </p:spPr>
      </p:pic>
      <p:sp>
        <p:nvSpPr>
          <p:cNvPr id="6" name="Title 2"/>
          <p:cNvSpPr txBox="1">
            <a:spLocks/>
          </p:cNvSpPr>
          <p:nvPr/>
        </p:nvSpPr>
        <p:spPr>
          <a:xfrm>
            <a:off x="381000" y="381000"/>
            <a:ext cx="8382000" cy="457200"/>
          </a:xfrm>
          <a:prstGeom prst="rect">
            <a:avLst/>
          </a:prstGeom>
        </p:spPr>
        <p:txBody>
          <a:bodyPr vert="horz" lIns="91440" tIns="45720" rIns="91440" bIns="45720" rtlCol="1" anchor="ctr">
            <a:no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fa-IR" sz="3600" b="1" dirty="0" smtClean="0">
                <a:solidFill>
                  <a:srgbClr val="FF0000"/>
                </a:solidFill>
                <a:latin typeface="IranNastaliq" pitchFamily="18" charset="0"/>
                <a:cs typeface="IranNastaliq" pitchFamily="18" charset="0"/>
              </a:rPr>
              <a:t>سایر رویدادهای سال ×3</a:t>
            </a:r>
            <a:endParaRPr lang="en-US" sz="3600" b="1" dirty="0">
              <a:solidFill>
                <a:srgbClr val="FF0000"/>
              </a:solidFill>
              <a:latin typeface="IranNastaliq" pitchFamily="18" charset="0"/>
              <a:cs typeface="IranNastaliq" pitchFamily="18" charset="0"/>
            </a:endParaRPr>
          </a:p>
        </p:txBody>
      </p:sp>
      <p:sp>
        <p:nvSpPr>
          <p:cNvPr id="7" name="Content Placeholder 3"/>
          <p:cNvSpPr txBox="1">
            <a:spLocks/>
          </p:cNvSpPr>
          <p:nvPr/>
        </p:nvSpPr>
        <p:spPr>
          <a:xfrm>
            <a:off x="533400" y="1219200"/>
            <a:ext cx="8077200" cy="3962400"/>
          </a:xfrm>
          <a:prstGeom prst="rect">
            <a:avLst/>
          </a:prstGeom>
        </p:spPr>
        <p:txBody>
          <a:bodyPr vert="horz" lIns="91440" tIns="45720" rIns="91440" bIns="45720" rtlCol="1">
            <a:norm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Clr>
                <a:schemeClr val="tx1"/>
              </a:buClr>
              <a:buSzPct val="100000"/>
              <a:buFont typeface="Wingdings" pitchFamily="2" charset="2"/>
              <a:buChar char="ü"/>
            </a:pPr>
            <a:r>
              <a:rPr lang="fa-IR" sz="2800" dirty="0" smtClean="0">
                <a:solidFill>
                  <a:srgbClr val="0070C0"/>
                </a:solidFill>
                <a:latin typeface="IranNastaliq" pitchFamily="18" charset="0"/>
                <a:cs typeface="IranNastaliq" pitchFamily="18" charset="0"/>
              </a:rPr>
              <a:t>خسارات</a:t>
            </a:r>
          </a:p>
          <a:p>
            <a:pPr lvl="1" algn="just">
              <a:buClr>
                <a:srgbClr val="FF0000"/>
              </a:buClr>
              <a:buSzPct val="100000"/>
              <a:buFont typeface="Arial" pitchFamily="34" charset="0"/>
              <a:buChar char="•"/>
            </a:pPr>
            <a:r>
              <a:rPr lang="fa-IR" sz="2400" dirty="0" smtClean="0">
                <a:solidFill>
                  <a:srgbClr val="FF0000"/>
                </a:solidFill>
                <a:latin typeface="IranNastaliq" pitchFamily="18" charset="0"/>
                <a:cs typeface="IranNastaliq" pitchFamily="18" charset="0"/>
              </a:rPr>
              <a:t>خسارت واقع شده و گزارش شده و پرداخت شده   70000 ریال</a:t>
            </a:r>
          </a:p>
          <a:p>
            <a:pPr lvl="1" algn="just">
              <a:buClr>
                <a:srgbClr val="FF0000"/>
              </a:buClr>
              <a:buSzPct val="100000"/>
              <a:buFont typeface="Arial" pitchFamily="34" charset="0"/>
              <a:buChar char="•"/>
            </a:pPr>
            <a:r>
              <a:rPr lang="fa-IR" sz="2400" dirty="0" smtClean="0">
                <a:solidFill>
                  <a:srgbClr val="FF0000"/>
                </a:solidFill>
                <a:latin typeface="IranNastaliq" pitchFamily="18" charset="0"/>
                <a:cs typeface="IranNastaliq" pitchFamily="18" charset="0"/>
              </a:rPr>
              <a:t>خسارت گزارش شده و پرداخت نشده                    40000 ریال</a:t>
            </a:r>
          </a:p>
          <a:p>
            <a:pPr lvl="1" algn="just">
              <a:buClr>
                <a:srgbClr val="FF0000"/>
              </a:buClr>
              <a:buSzPct val="100000"/>
              <a:buFont typeface="Arial" pitchFamily="34" charset="0"/>
              <a:buChar char="•"/>
            </a:pPr>
            <a:r>
              <a:rPr lang="fa-IR" sz="2400" dirty="0" smtClean="0">
                <a:solidFill>
                  <a:srgbClr val="FF0000"/>
                </a:solidFill>
                <a:latin typeface="IranNastaliq" pitchFamily="18" charset="0"/>
                <a:cs typeface="IranNastaliq" pitchFamily="18" charset="0"/>
              </a:rPr>
              <a:t>خسارت واقع شده و گزارش نشده                          13000 ریال</a:t>
            </a:r>
          </a:p>
          <a:p>
            <a:pPr lvl="1" algn="just">
              <a:buClr>
                <a:srgbClr val="FF0000"/>
              </a:buClr>
              <a:buSzPct val="100000"/>
              <a:buFont typeface="Arial" pitchFamily="34" charset="0"/>
              <a:buChar char="•"/>
            </a:pPr>
            <a:r>
              <a:rPr lang="fa-IR" sz="2400" dirty="0" smtClean="0">
                <a:solidFill>
                  <a:srgbClr val="FF0000"/>
                </a:solidFill>
                <a:latin typeface="IranNastaliq" pitchFamily="18" charset="0"/>
                <a:cs typeface="IranNastaliq" pitchFamily="18" charset="0"/>
              </a:rPr>
              <a:t>مخارج برآوردی تسویه خسارت                             7000 ریال</a:t>
            </a:r>
          </a:p>
          <a:p>
            <a:pPr algn="just">
              <a:buClr>
                <a:schemeClr val="tx1"/>
              </a:buClr>
              <a:buSzPct val="100000"/>
              <a:buFont typeface="Wingdings" pitchFamily="2" charset="2"/>
              <a:buChar char="ü"/>
            </a:pPr>
            <a:r>
              <a:rPr lang="fa-IR" sz="2800" dirty="0" smtClean="0">
                <a:solidFill>
                  <a:srgbClr val="0070C0"/>
                </a:solidFill>
                <a:latin typeface="IranNastaliq" pitchFamily="18" charset="0"/>
                <a:cs typeface="IranNastaliq" pitchFamily="18" charset="0"/>
              </a:rPr>
              <a:t>مبلغ شناسایی شده بابت بدهی خسارت معوق در سال ×2 تحقق یافت و شرکت در طی سال ×3 آنها را پرداخت نمود.</a:t>
            </a:r>
          </a:p>
          <a:p>
            <a:pPr algn="just">
              <a:buClr>
                <a:schemeClr val="tx1"/>
              </a:buClr>
              <a:buSzPct val="100000"/>
              <a:buFont typeface="Wingdings" pitchFamily="2" charset="2"/>
              <a:buChar char="ü"/>
            </a:pPr>
            <a:r>
              <a:rPr lang="fa-IR" sz="2800" dirty="0" smtClean="0">
                <a:solidFill>
                  <a:srgbClr val="0070C0"/>
                </a:solidFill>
                <a:latin typeface="IranNastaliq" pitchFamily="18" charset="0"/>
                <a:cs typeface="IranNastaliq" pitchFamily="18" charset="0"/>
              </a:rPr>
              <a:t>از مبالغ مرتبط با خسارت، مبلغ 6500 ریال بابت اموال اسقاطی بازیافت شد.</a:t>
            </a:r>
          </a:p>
          <a:p>
            <a:pPr algn="just">
              <a:buClr>
                <a:schemeClr val="tx1"/>
              </a:buClr>
              <a:buSzPct val="100000"/>
              <a:buFont typeface="Wingdings" pitchFamily="2" charset="2"/>
              <a:buChar char="ü"/>
            </a:pPr>
            <a:r>
              <a:rPr lang="fa-IR" sz="2800" dirty="0" smtClean="0">
                <a:solidFill>
                  <a:srgbClr val="0070C0"/>
                </a:solidFill>
                <a:latin typeface="IranNastaliq" pitchFamily="18" charset="0"/>
                <a:cs typeface="IranNastaliq" pitchFamily="18" charset="0"/>
              </a:rPr>
              <a:t>شرکت 21150 ریال از محل سرمایه گذاری کسب درآمد نمود.</a:t>
            </a:r>
          </a:p>
          <a:p>
            <a:pPr algn="just">
              <a:buClr>
                <a:schemeClr val="tx1"/>
              </a:buClr>
              <a:buSzPct val="100000"/>
            </a:pPr>
            <a:endParaRPr lang="fa-IR" sz="2800" dirty="0" smtClean="0">
              <a:solidFill>
                <a:srgbClr val="0070C0"/>
              </a:solidFill>
              <a:latin typeface="IranNastaliq" pitchFamily="18" charset="0"/>
              <a:cs typeface="IranNastaliq" pitchFamily="18" charset="0"/>
            </a:endParaRPr>
          </a:p>
        </p:txBody>
      </p:sp>
    </p:spTree>
    <p:extLst>
      <p:ext uri="{BB962C8B-B14F-4D97-AF65-F5344CB8AC3E}">
        <p14:creationId xmlns:p14="http://schemas.microsoft.com/office/powerpoint/2010/main" val="44921357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grpId="0" nodeType="withEffect" nodePh="1">
                                  <p:stCondLst>
                                    <p:cond delay="0"/>
                                  </p:stCondLst>
                                  <p:endCondLst>
                                    <p:cond evt="begin" delay="0">
                                      <p:tn val="8"/>
                                    </p:cond>
                                  </p:end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2000"/>
                                        <p:tgtEl>
                                          <p:spTgt spid="2"/>
                                        </p:tgtEl>
                                      </p:cBhvr>
                                    </p:animEffect>
                                  </p:childTnLst>
                                </p:cTn>
                              </p:par>
                              <p:par>
                                <p:cTn id="11" presetID="6" presetClass="entr" presetSubtype="16" fill="hold" grpId="0" nodeType="withEffect" nodePh="1">
                                  <p:stCondLst>
                                    <p:cond delay="0"/>
                                  </p:stCondLst>
                                  <p:endCondLst>
                                    <p:cond evt="begin" delay="0">
                                      <p:tn val="11"/>
                                    </p:cond>
                                  </p:end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circle(in)">
                                      <p:cBhvr>
                                        <p:cTn id="13" dur="2000"/>
                                        <p:tgtEl>
                                          <p:spTgt spid="3">
                                            <p:txEl>
                                              <p:pRg st="0" end="0"/>
                                            </p:txEl>
                                          </p:spTgt>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circle(in)">
                                      <p:cBhvr>
                                        <p:cTn id="16" dur="2000"/>
                                        <p:tgtEl>
                                          <p:spTgt spid="4"/>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ircle(in)">
                                      <p:cBhvr>
                                        <p:cTn id="19" dur="2000"/>
                                        <p:tgtEl>
                                          <p:spTgt spid="6"/>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ircle(in)">
                                      <p:cBhvr>
                                        <p:cTn id="2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animBg="1"/>
      <p:bldP spid="6" grpId="0"/>
      <p:bldP spid="7" grpId="0"/>
    </p:bld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sz="5400">
              <a:solidFill>
                <a:srgbClr val="0070C0"/>
              </a:solidFill>
              <a:latin typeface="IranNastaliq" pitchFamily="18" charset="0"/>
              <a:cs typeface="IranNastaliq" pitchFamily="18" charset="0"/>
            </a:endParaRPr>
          </a:p>
        </p:txBody>
      </p:sp>
      <p:sp>
        <p:nvSpPr>
          <p:cNvPr id="3" name="Content Placeholder 2"/>
          <p:cNvSpPr>
            <a:spLocks noGrp="1"/>
          </p:cNvSpPr>
          <p:nvPr>
            <p:ph idx="1"/>
          </p:nvPr>
        </p:nvSpPr>
        <p:spPr/>
        <p:txBody>
          <a:bodyPr/>
          <a:lstStyle/>
          <a:p>
            <a:endParaRPr lang="fa-IR" sz="4000">
              <a:solidFill>
                <a:srgbClr val="0070C0"/>
              </a:solidFill>
              <a:latin typeface="IranNastaliq" pitchFamily="18" charset="0"/>
              <a:cs typeface="IranNastaliq" pitchFamily="18" charset="0"/>
            </a:endParaRPr>
          </a:p>
        </p:txBody>
      </p:sp>
      <p:sp>
        <p:nvSpPr>
          <p:cNvPr id="4" name="Rectangle 3"/>
          <p:cNvSpPr/>
          <p:nvPr/>
        </p:nvSpPr>
        <p:spPr>
          <a:xfrm>
            <a:off x="179512" y="260648"/>
            <a:ext cx="8712968" cy="6336704"/>
          </a:xfrm>
          <a:prstGeom prst="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endParaRPr lang="fa-IR" sz="2400">
              <a:solidFill>
                <a:srgbClr val="0070C0"/>
              </a:solidFill>
              <a:latin typeface="IranNastaliq" pitchFamily="18" charset="0"/>
              <a:cs typeface="IranNastaliq" pitchFamily="18" charset="0"/>
            </a:endParaRPr>
          </a:p>
        </p:txBody>
      </p:sp>
      <p:pic>
        <p:nvPicPr>
          <p:cNvPr id="5" name="Picture 2" descr="E:\تصاویر\5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616263" y="5157192"/>
            <a:ext cx="2351900" cy="1475206"/>
          </a:xfrm>
          <a:prstGeom prst="rect">
            <a:avLst/>
          </a:prstGeom>
          <a:noFill/>
          <a:extLst>
            <a:ext uri="{909E8E84-426E-40DD-AFC4-6F175D3DCCD1}">
              <a14:hiddenFill xmlns:a14="http://schemas.microsoft.com/office/drawing/2010/main">
                <a:solidFill>
                  <a:srgbClr val="FFFFFF"/>
                </a:solidFill>
              </a14:hiddenFill>
            </a:ext>
          </a:extLst>
        </p:spPr>
      </p:pic>
      <p:sp>
        <p:nvSpPr>
          <p:cNvPr id="6" name="Title 2"/>
          <p:cNvSpPr txBox="1">
            <a:spLocks/>
          </p:cNvSpPr>
          <p:nvPr/>
        </p:nvSpPr>
        <p:spPr>
          <a:xfrm>
            <a:off x="381000" y="381000"/>
            <a:ext cx="8382000" cy="457200"/>
          </a:xfrm>
          <a:prstGeom prst="rect">
            <a:avLst/>
          </a:prstGeom>
        </p:spPr>
        <p:txBody>
          <a:bodyPr vert="horz" lIns="91440" tIns="45720" rIns="91440" bIns="45720" rtlCol="1" anchor="ctr">
            <a:no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fa-IR" sz="3200" b="1" dirty="0" smtClean="0">
                <a:solidFill>
                  <a:srgbClr val="FF0000"/>
                </a:solidFill>
                <a:latin typeface="IranNastaliq" pitchFamily="18" charset="0"/>
                <a:cs typeface="IranNastaliq" pitchFamily="18" charset="0"/>
              </a:rPr>
              <a:t>سایر رویدادهای سال ×3</a:t>
            </a:r>
            <a:endParaRPr lang="en-US" sz="3200" b="1" dirty="0">
              <a:solidFill>
                <a:srgbClr val="FF0000"/>
              </a:solidFill>
              <a:latin typeface="IranNastaliq" pitchFamily="18" charset="0"/>
              <a:cs typeface="IranNastaliq" pitchFamily="18" charset="0"/>
            </a:endParaRPr>
          </a:p>
        </p:txBody>
      </p:sp>
      <p:sp>
        <p:nvSpPr>
          <p:cNvPr id="7" name="Content Placeholder 3"/>
          <p:cNvSpPr txBox="1">
            <a:spLocks/>
          </p:cNvSpPr>
          <p:nvPr/>
        </p:nvSpPr>
        <p:spPr>
          <a:xfrm>
            <a:off x="533400" y="1219200"/>
            <a:ext cx="8077200" cy="3962400"/>
          </a:xfrm>
          <a:prstGeom prst="rect">
            <a:avLst/>
          </a:prstGeom>
        </p:spPr>
        <p:txBody>
          <a:bodyPr vert="horz" lIns="91440" tIns="45720" rIns="91440" bIns="45720" rtlCol="1">
            <a:no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Clr>
                <a:schemeClr val="tx1"/>
              </a:buClr>
              <a:buSzPct val="100000"/>
              <a:buFont typeface="Wingdings" pitchFamily="2" charset="2"/>
              <a:buChar char="ü"/>
            </a:pPr>
            <a:r>
              <a:rPr lang="fa-IR" sz="2800" smtClean="0">
                <a:solidFill>
                  <a:srgbClr val="0070C0"/>
                </a:solidFill>
                <a:latin typeface="IranNastaliq" pitchFamily="18" charset="0"/>
                <a:cs typeface="IranNastaliq" pitchFamily="18" charset="0"/>
              </a:rPr>
              <a:t>سود مشارکت در منافع اتکایی واگذاری شرکت نمونه 514 ریال می باشد.</a:t>
            </a:r>
          </a:p>
          <a:p>
            <a:pPr algn="just">
              <a:buClr>
                <a:schemeClr val="tx1"/>
              </a:buClr>
              <a:buSzPct val="100000"/>
              <a:buFont typeface="Wingdings" pitchFamily="2" charset="2"/>
              <a:buChar char="ü"/>
            </a:pPr>
            <a:r>
              <a:rPr lang="fa-IR" sz="2800" smtClean="0">
                <a:solidFill>
                  <a:srgbClr val="0070C0"/>
                </a:solidFill>
                <a:latin typeface="IranNastaliq" pitchFamily="18" charset="0"/>
                <a:cs typeface="IranNastaliq" pitchFamily="18" charset="0"/>
              </a:rPr>
              <a:t>هزینه های اداری و عمومی طی سال ×3، 28500 ریال و هزینه های مالی 2100 ریال می باشد.</a:t>
            </a:r>
          </a:p>
          <a:p>
            <a:pPr algn="just">
              <a:buClr>
                <a:schemeClr val="tx1"/>
              </a:buClr>
              <a:buSzPct val="100000"/>
              <a:buFont typeface="Wingdings" pitchFamily="2" charset="2"/>
              <a:buChar char="ü"/>
            </a:pPr>
            <a:r>
              <a:rPr lang="fa-IR" sz="2800" smtClean="0">
                <a:solidFill>
                  <a:srgbClr val="0070C0"/>
                </a:solidFill>
                <a:latin typeface="IranNastaliq" pitchFamily="18" charset="0"/>
                <a:cs typeface="IranNastaliq" pitchFamily="18" charset="0"/>
              </a:rPr>
              <a:t>نرخ مالیات 25% است.</a:t>
            </a:r>
          </a:p>
          <a:p>
            <a:pPr algn="just">
              <a:buClr>
                <a:schemeClr val="tx1"/>
              </a:buClr>
              <a:buSzPct val="100000"/>
              <a:buFont typeface="Wingdings" pitchFamily="2" charset="2"/>
              <a:buChar char="ü"/>
            </a:pPr>
            <a:r>
              <a:rPr lang="fa-IR" sz="2800" smtClean="0">
                <a:solidFill>
                  <a:srgbClr val="0070C0"/>
                </a:solidFill>
                <a:latin typeface="IranNastaliq" pitchFamily="18" charset="0"/>
                <a:cs typeface="IranNastaliq" pitchFamily="18" charset="0"/>
              </a:rPr>
              <a:t>اندوخته قانونی به میزان 10% و اندوخته سرمایه ای 5% سود ویژه پس از کسر مالیات می باشد.</a:t>
            </a:r>
          </a:p>
          <a:p>
            <a:pPr algn="just">
              <a:buClr>
                <a:schemeClr val="tx1"/>
              </a:buClr>
              <a:buSzPct val="100000"/>
              <a:buFont typeface="Wingdings" pitchFamily="2" charset="2"/>
              <a:buChar char="ü"/>
            </a:pPr>
            <a:r>
              <a:rPr lang="fa-IR" sz="2800" smtClean="0">
                <a:solidFill>
                  <a:srgbClr val="0070C0"/>
                </a:solidFill>
                <a:latin typeface="IranNastaliq" pitchFamily="18" charset="0"/>
                <a:cs typeface="IranNastaliq" pitchFamily="18" charset="0"/>
              </a:rPr>
              <a:t>مبلغ سود سهام پیشنهادی در سال ×3، 5000 ریال می باشد.</a:t>
            </a:r>
          </a:p>
          <a:p>
            <a:pPr algn="just">
              <a:buClr>
                <a:schemeClr val="tx1"/>
              </a:buClr>
              <a:buSzPct val="100000"/>
            </a:pPr>
            <a:r>
              <a:rPr lang="fa-IR" sz="2800" smtClean="0">
                <a:solidFill>
                  <a:srgbClr val="0070C0"/>
                </a:solidFill>
                <a:latin typeface="IranNastaliq" pitchFamily="18" charset="0"/>
                <a:cs typeface="IranNastaliq" pitchFamily="18" charset="0"/>
              </a:rPr>
              <a:t>با فرض این که عملیات بیمه شرکت نمونه در هر ماه توزیعی یکنواخت داشته باشد و الگوی وقوع خطر نیز در طول دروه بیمه نامه ها یکنواخت باشد، مطلوب است اعمال ثبتهای حسابداری لازم و تهیه صورت سود و زیان و ترازنامه شرکت نمونه برای سال ×3.</a:t>
            </a:r>
          </a:p>
          <a:p>
            <a:pPr algn="just">
              <a:buClr>
                <a:schemeClr val="tx1"/>
              </a:buClr>
              <a:buSzPct val="100000"/>
            </a:pPr>
            <a:r>
              <a:rPr lang="fa-IR" sz="2800" smtClean="0">
                <a:solidFill>
                  <a:srgbClr val="0070C0"/>
                </a:solidFill>
                <a:latin typeface="IranNastaliq" pitchFamily="18" charset="0"/>
                <a:cs typeface="IranNastaliq" pitchFamily="18" charset="0"/>
              </a:rPr>
              <a:t>ترازنامه شرکت بیمه نمونه در سال ×2 در اسلاید بعد آورده شده است:</a:t>
            </a:r>
          </a:p>
          <a:p>
            <a:pPr algn="just">
              <a:buClr>
                <a:schemeClr val="tx1"/>
              </a:buClr>
              <a:buSzPct val="100000"/>
              <a:buFont typeface="Wingdings" pitchFamily="2" charset="2"/>
              <a:buChar char="ü"/>
            </a:pPr>
            <a:endParaRPr lang="fa-IR" sz="2800" dirty="0" smtClean="0">
              <a:solidFill>
                <a:srgbClr val="0070C0"/>
              </a:solidFill>
              <a:latin typeface="IranNastaliq" pitchFamily="18" charset="0"/>
              <a:cs typeface="IranNastaliq" pitchFamily="18" charset="0"/>
            </a:endParaRPr>
          </a:p>
        </p:txBody>
      </p:sp>
    </p:spTree>
    <p:extLst>
      <p:ext uri="{BB962C8B-B14F-4D97-AF65-F5344CB8AC3E}">
        <p14:creationId xmlns:p14="http://schemas.microsoft.com/office/powerpoint/2010/main" val="413269957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grpId="0" nodeType="withEffect" nodePh="1">
                                  <p:stCondLst>
                                    <p:cond delay="0"/>
                                  </p:stCondLst>
                                  <p:endCondLst>
                                    <p:cond evt="begin" delay="0">
                                      <p:tn val="8"/>
                                    </p:cond>
                                  </p:end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2000"/>
                                        <p:tgtEl>
                                          <p:spTgt spid="2"/>
                                        </p:tgtEl>
                                      </p:cBhvr>
                                    </p:animEffect>
                                  </p:childTnLst>
                                </p:cTn>
                              </p:par>
                              <p:par>
                                <p:cTn id="11" presetID="6" presetClass="entr" presetSubtype="16" fill="hold" grpId="0" nodeType="withEffect" nodePh="1">
                                  <p:stCondLst>
                                    <p:cond delay="0"/>
                                  </p:stCondLst>
                                  <p:endCondLst>
                                    <p:cond evt="begin" delay="0">
                                      <p:tn val="11"/>
                                    </p:cond>
                                  </p:end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circle(in)">
                                      <p:cBhvr>
                                        <p:cTn id="13" dur="2000"/>
                                        <p:tgtEl>
                                          <p:spTgt spid="3">
                                            <p:txEl>
                                              <p:pRg st="0" end="0"/>
                                            </p:txEl>
                                          </p:spTgt>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circle(in)">
                                      <p:cBhvr>
                                        <p:cTn id="16" dur="2000"/>
                                        <p:tgtEl>
                                          <p:spTgt spid="4"/>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ircle(in)">
                                      <p:cBhvr>
                                        <p:cTn id="19" dur="2000"/>
                                        <p:tgtEl>
                                          <p:spTgt spid="6"/>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ircle(in)">
                                      <p:cBhvr>
                                        <p:cTn id="2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animBg="1"/>
      <p:bldP spid="6" grpId="0"/>
      <p:bldP spid="7" grpId="0"/>
    </p:bld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sp>
        <p:nvSpPr>
          <p:cNvPr id="4" name="Rectangle 3"/>
          <p:cNvSpPr/>
          <p:nvPr/>
        </p:nvSpPr>
        <p:spPr>
          <a:xfrm>
            <a:off x="179512" y="260648"/>
            <a:ext cx="8712968" cy="6336704"/>
          </a:xfrm>
          <a:prstGeom prst="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endParaRPr lang="fa-IR"/>
          </a:p>
        </p:txBody>
      </p:sp>
      <p:pic>
        <p:nvPicPr>
          <p:cNvPr id="5" name="Picture 2" descr="E:\تصاویر\5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616263" y="5157192"/>
            <a:ext cx="2351900" cy="147520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e 5"/>
          <p:cNvGraphicFramePr>
            <a:graphicFrameLocks noGrp="1"/>
          </p:cNvGraphicFramePr>
          <p:nvPr>
            <p:extLst>
              <p:ext uri="{D42A27DB-BD31-4B8C-83A1-F6EECF244321}">
                <p14:modId xmlns:p14="http://schemas.microsoft.com/office/powerpoint/2010/main" val="272666612"/>
              </p:ext>
            </p:extLst>
          </p:nvPr>
        </p:nvGraphicFramePr>
        <p:xfrm>
          <a:off x="0" y="-76200"/>
          <a:ext cx="9144000" cy="6857991"/>
        </p:xfrm>
        <a:graphic>
          <a:graphicData uri="http://schemas.openxmlformats.org/drawingml/2006/table">
            <a:tbl>
              <a:tblPr rtl="1" firstRow="1" bandRow="1">
                <a:tableStyleId>{69CF1AB2-1976-4502-BF36-3FF5EA218861}</a:tableStyleId>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gridCol w="1524000">
                  <a:extLst>
                    <a:ext uri="{9D8B030D-6E8A-4147-A177-3AD203B41FA5}">
                      <a16:colId xmlns:a16="http://schemas.microsoft.com/office/drawing/2014/main" val="20004"/>
                    </a:ext>
                  </a:extLst>
                </a:gridCol>
                <a:gridCol w="1524000">
                  <a:extLst>
                    <a:ext uri="{9D8B030D-6E8A-4147-A177-3AD203B41FA5}">
                      <a16:colId xmlns:a16="http://schemas.microsoft.com/office/drawing/2014/main" val="20005"/>
                    </a:ext>
                  </a:extLst>
                </a:gridCol>
              </a:tblGrid>
              <a:tr h="326571">
                <a:tc>
                  <a:txBody>
                    <a:bodyPr/>
                    <a:lstStyle/>
                    <a:p>
                      <a:pPr algn="ctr" rtl="1"/>
                      <a:r>
                        <a:rPr lang="fa-IR" sz="900" b="1" i="1" dirty="0" smtClean="0">
                          <a:solidFill>
                            <a:srgbClr val="C00000"/>
                          </a:solidFill>
                          <a:cs typeface="B Zar" pitchFamily="2" charset="-78"/>
                        </a:rPr>
                        <a:t>دارائیهای جاری</a:t>
                      </a:r>
                      <a:endParaRPr lang="fa-IR" sz="900" b="1" i="1" dirty="0">
                        <a:solidFill>
                          <a:srgbClr val="C00000"/>
                        </a:solidFill>
                        <a:cs typeface="B Zar" pitchFamily="2" charset="-78"/>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gradFill flip="none" rotWithShape="1">
                      <a:gsLst>
                        <a:gs pos="0">
                          <a:srgbClr val="00FF00">
                            <a:tint val="66000"/>
                            <a:satMod val="160000"/>
                          </a:srgbClr>
                        </a:gs>
                        <a:gs pos="50000">
                          <a:srgbClr val="00FF00">
                            <a:tint val="44500"/>
                            <a:satMod val="160000"/>
                          </a:srgbClr>
                        </a:gs>
                        <a:gs pos="100000">
                          <a:srgbClr val="00FF00">
                            <a:tint val="23500"/>
                            <a:satMod val="160000"/>
                          </a:srgbClr>
                        </a:gs>
                      </a:gsLst>
                      <a:lin ang="5400000" scaled="1"/>
                      <a:tileRect/>
                    </a:gradFill>
                  </a:tcPr>
                </a:tc>
                <a:tc>
                  <a:txBody>
                    <a:bodyPr/>
                    <a:lstStyle/>
                    <a:p>
                      <a:pPr algn="ctr" rtl="1"/>
                      <a:endParaRPr lang="fa-IR" sz="900" b="0" i="1" dirty="0">
                        <a:solidFill>
                          <a:srgbClr val="C00000"/>
                        </a:solidFill>
                        <a:cs typeface="B Zar" pitchFamily="2" charset="-78"/>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gradFill flip="none" rotWithShape="1">
                      <a:gsLst>
                        <a:gs pos="0">
                          <a:srgbClr val="00FF00">
                            <a:tint val="66000"/>
                            <a:satMod val="160000"/>
                          </a:srgbClr>
                        </a:gs>
                        <a:gs pos="50000">
                          <a:srgbClr val="00FF00">
                            <a:tint val="44500"/>
                            <a:satMod val="160000"/>
                          </a:srgbClr>
                        </a:gs>
                        <a:gs pos="100000">
                          <a:srgbClr val="00FF00">
                            <a:tint val="23500"/>
                            <a:satMod val="160000"/>
                          </a:srgbClr>
                        </a:gs>
                      </a:gsLst>
                      <a:lin ang="5400000" scaled="1"/>
                      <a:tileRect/>
                    </a:gradFill>
                  </a:tcPr>
                </a:tc>
                <a:tc>
                  <a:txBody>
                    <a:bodyPr/>
                    <a:lstStyle/>
                    <a:p>
                      <a:pPr algn="ctr" rtl="1"/>
                      <a:endParaRPr lang="fa-IR" sz="900" b="0" i="1" dirty="0">
                        <a:solidFill>
                          <a:srgbClr val="C00000"/>
                        </a:solidFill>
                        <a:cs typeface="B Zar" pitchFamily="2" charset="-78"/>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gradFill flip="none" rotWithShape="1">
                      <a:gsLst>
                        <a:gs pos="0">
                          <a:srgbClr val="00FF00">
                            <a:tint val="66000"/>
                            <a:satMod val="160000"/>
                          </a:srgbClr>
                        </a:gs>
                        <a:gs pos="50000">
                          <a:srgbClr val="00FF00">
                            <a:tint val="44500"/>
                            <a:satMod val="160000"/>
                          </a:srgbClr>
                        </a:gs>
                        <a:gs pos="100000">
                          <a:srgbClr val="00FF00">
                            <a:tint val="23500"/>
                            <a:satMod val="160000"/>
                          </a:srgbClr>
                        </a:gs>
                      </a:gsLst>
                      <a:lin ang="5400000" scaled="1"/>
                      <a:tileRect/>
                    </a:gradFill>
                  </a:tcPr>
                </a:tc>
                <a:tc>
                  <a:txBody>
                    <a:bodyPr/>
                    <a:lstStyle/>
                    <a:p>
                      <a:pPr algn="ctr" rtl="1"/>
                      <a:r>
                        <a:rPr lang="fa-IR" sz="900" b="1" i="1" dirty="0" smtClean="0">
                          <a:solidFill>
                            <a:srgbClr val="C00000"/>
                          </a:solidFill>
                          <a:cs typeface="B Zar" pitchFamily="2" charset="-78"/>
                        </a:rPr>
                        <a:t>بدهی های جاری</a:t>
                      </a:r>
                      <a:endParaRPr lang="fa-IR" sz="900" b="1" i="1" dirty="0">
                        <a:solidFill>
                          <a:srgbClr val="C00000"/>
                        </a:solidFill>
                        <a:cs typeface="B Zar" pitchFamily="2" charset="-78"/>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gradFill flip="none" rotWithShape="1">
                      <a:gsLst>
                        <a:gs pos="0">
                          <a:srgbClr val="00FF00">
                            <a:tint val="66000"/>
                            <a:satMod val="160000"/>
                          </a:srgbClr>
                        </a:gs>
                        <a:gs pos="50000">
                          <a:srgbClr val="00FF00">
                            <a:tint val="44500"/>
                            <a:satMod val="160000"/>
                          </a:srgbClr>
                        </a:gs>
                        <a:gs pos="100000">
                          <a:srgbClr val="00FF00">
                            <a:tint val="23500"/>
                            <a:satMod val="160000"/>
                          </a:srgbClr>
                        </a:gs>
                      </a:gsLst>
                      <a:lin ang="5400000" scaled="1"/>
                      <a:tileRect/>
                    </a:gradFill>
                  </a:tcPr>
                </a:tc>
                <a:tc>
                  <a:txBody>
                    <a:bodyPr/>
                    <a:lstStyle/>
                    <a:p>
                      <a:pPr algn="ctr" rtl="1"/>
                      <a:endParaRPr lang="fa-IR" sz="900" b="0" i="1" dirty="0">
                        <a:solidFill>
                          <a:srgbClr val="C00000"/>
                        </a:solidFill>
                        <a:cs typeface="B Zar" pitchFamily="2" charset="-78"/>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gradFill flip="none" rotWithShape="1">
                      <a:gsLst>
                        <a:gs pos="0">
                          <a:srgbClr val="00FF00">
                            <a:tint val="66000"/>
                            <a:satMod val="160000"/>
                          </a:srgbClr>
                        </a:gs>
                        <a:gs pos="50000">
                          <a:srgbClr val="00FF00">
                            <a:tint val="44500"/>
                            <a:satMod val="160000"/>
                          </a:srgbClr>
                        </a:gs>
                        <a:gs pos="100000">
                          <a:srgbClr val="00FF00">
                            <a:tint val="23500"/>
                            <a:satMod val="160000"/>
                          </a:srgbClr>
                        </a:gs>
                      </a:gsLst>
                      <a:lin ang="5400000" scaled="1"/>
                      <a:tileRect/>
                    </a:gradFill>
                  </a:tcPr>
                </a:tc>
                <a:tc>
                  <a:txBody>
                    <a:bodyPr/>
                    <a:lstStyle/>
                    <a:p>
                      <a:pPr algn="ctr" rtl="1"/>
                      <a:endParaRPr lang="fa-IR" sz="900" b="0" i="1" dirty="0">
                        <a:solidFill>
                          <a:srgbClr val="C00000"/>
                        </a:solidFill>
                        <a:cs typeface="B Zar" pitchFamily="2" charset="-78"/>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gradFill flip="none" rotWithShape="1">
                      <a:gsLst>
                        <a:gs pos="0">
                          <a:srgbClr val="00FF00">
                            <a:tint val="66000"/>
                            <a:satMod val="160000"/>
                          </a:srgbClr>
                        </a:gs>
                        <a:gs pos="50000">
                          <a:srgbClr val="00FF00">
                            <a:tint val="44500"/>
                            <a:satMod val="160000"/>
                          </a:srgbClr>
                        </a:gs>
                        <a:gs pos="100000">
                          <a:srgbClr val="00FF00">
                            <a:tint val="23500"/>
                            <a:satMod val="160000"/>
                          </a:srgbClr>
                        </a:gs>
                      </a:gsLst>
                      <a:lin ang="5400000" scaled="1"/>
                      <a:tileRect/>
                    </a:gradFill>
                  </a:tcPr>
                </a:tc>
                <a:extLst>
                  <a:ext uri="{0D108BD9-81ED-4DB2-BD59-A6C34878D82A}">
                    <a16:rowId xmlns:a16="http://schemas.microsoft.com/office/drawing/2014/main" val="10000"/>
                  </a:ext>
                </a:extLst>
              </a:tr>
              <a:tr h="326571">
                <a:tc>
                  <a:txBody>
                    <a:bodyPr/>
                    <a:lstStyle/>
                    <a:p>
                      <a:pPr algn="ctr" rtl="1"/>
                      <a:r>
                        <a:rPr lang="fa-IR" sz="900" b="1" i="1" dirty="0" smtClean="0">
                          <a:cs typeface="B Zar" pitchFamily="2" charset="-78"/>
                        </a:rPr>
                        <a:t>موجودی نقد</a:t>
                      </a:r>
                      <a:endParaRPr lang="fa-IR" sz="900" b="1" i="1" dirty="0">
                        <a:cs typeface="B Zar" pitchFamily="2" charset="-78"/>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gradFill flip="none" rotWithShape="1">
                      <a:gsLst>
                        <a:gs pos="0">
                          <a:srgbClr val="00FF00">
                            <a:tint val="66000"/>
                            <a:satMod val="160000"/>
                          </a:srgbClr>
                        </a:gs>
                        <a:gs pos="50000">
                          <a:srgbClr val="00FF00">
                            <a:tint val="44500"/>
                            <a:satMod val="160000"/>
                          </a:srgbClr>
                        </a:gs>
                        <a:gs pos="100000">
                          <a:srgbClr val="00FF00">
                            <a:tint val="23500"/>
                            <a:satMod val="160000"/>
                          </a:srgbClr>
                        </a:gs>
                      </a:gsLst>
                      <a:lin ang="5400000" scaled="1"/>
                      <a:tileRect/>
                    </a:gradFill>
                  </a:tcPr>
                </a:tc>
                <a:tc>
                  <a:txBody>
                    <a:bodyPr/>
                    <a:lstStyle/>
                    <a:p>
                      <a:pPr algn="ctr" rtl="1"/>
                      <a:r>
                        <a:rPr lang="fa-IR" sz="1400" b="1" i="1" dirty="0" smtClean="0">
                          <a:cs typeface="B Zar" pitchFamily="2" charset="-78"/>
                        </a:rPr>
                        <a:t>41379</a:t>
                      </a:r>
                      <a:endParaRPr lang="fa-IR" sz="1400" b="1" i="1" dirty="0">
                        <a:cs typeface="B Zar" pitchFamily="2" charset="-78"/>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gradFill flip="none" rotWithShape="1">
                      <a:gsLst>
                        <a:gs pos="0">
                          <a:srgbClr val="00FF00">
                            <a:tint val="66000"/>
                            <a:satMod val="160000"/>
                          </a:srgbClr>
                        </a:gs>
                        <a:gs pos="50000">
                          <a:srgbClr val="00FF00">
                            <a:tint val="44500"/>
                            <a:satMod val="160000"/>
                          </a:srgbClr>
                        </a:gs>
                        <a:gs pos="100000">
                          <a:srgbClr val="00FF00">
                            <a:tint val="23500"/>
                            <a:satMod val="160000"/>
                          </a:srgbClr>
                        </a:gs>
                      </a:gsLst>
                      <a:lin ang="5400000" scaled="1"/>
                      <a:tileRect/>
                    </a:gradFill>
                  </a:tcPr>
                </a:tc>
                <a:tc>
                  <a:txBody>
                    <a:bodyPr/>
                    <a:lstStyle/>
                    <a:p>
                      <a:pPr algn="ctr" rtl="1"/>
                      <a:endParaRPr lang="fa-IR" sz="1400" b="1" i="1">
                        <a:cs typeface="B Zar" pitchFamily="2" charset="-78"/>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gradFill flip="none" rotWithShape="1">
                      <a:gsLst>
                        <a:gs pos="0">
                          <a:srgbClr val="00FF00">
                            <a:tint val="66000"/>
                            <a:satMod val="160000"/>
                          </a:srgbClr>
                        </a:gs>
                        <a:gs pos="50000">
                          <a:srgbClr val="00FF00">
                            <a:tint val="44500"/>
                            <a:satMod val="160000"/>
                          </a:srgbClr>
                        </a:gs>
                        <a:gs pos="100000">
                          <a:srgbClr val="00FF00">
                            <a:tint val="23500"/>
                            <a:satMod val="160000"/>
                          </a:srgbClr>
                        </a:gs>
                      </a:gsLst>
                      <a:lin ang="5400000" scaled="1"/>
                      <a:tileRect/>
                    </a:gradFill>
                  </a:tcPr>
                </a:tc>
                <a:tc>
                  <a:txBody>
                    <a:bodyPr/>
                    <a:lstStyle/>
                    <a:p>
                      <a:pPr algn="ctr" rtl="1"/>
                      <a:r>
                        <a:rPr lang="fa-IR" sz="900" b="1" i="1" dirty="0" smtClean="0">
                          <a:cs typeface="B Zar" pitchFamily="2" charset="-78"/>
                        </a:rPr>
                        <a:t>بدهی خسارات معوق </a:t>
                      </a:r>
                      <a:endParaRPr lang="fa-IR" sz="900" b="1" i="1" dirty="0">
                        <a:cs typeface="B Zar" pitchFamily="2" charset="-78"/>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gradFill flip="none" rotWithShape="1">
                      <a:gsLst>
                        <a:gs pos="0">
                          <a:srgbClr val="00FF00">
                            <a:tint val="66000"/>
                            <a:satMod val="160000"/>
                          </a:srgbClr>
                        </a:gs>
                        <a:gs pos="50000">
                          <a:srgbClr val="00FF00">
                            <a:tint val="44500"/>
                            <a:satMod val="160000"/>
                          </a:srgbClr>
                        </a:gs>
                        <a:gs pos="100000">
                          <a:srgbClr val="00FF00">
                            <a:tint val="23500"/>
                            <a:satMod val="160000"/>
                          </a:srgbClr>
                        </a:gs>
                      </a:gsLst>
                      <a:lin ang="5400000" scaled="1"/>
                      <a:tileRect/>
                    </a:gradFill>
                  </a:tcPr>
                </a:tc>
                <a:tc>
                  <a:txBody>
                    <a:bodyPr/>
                    <a:lstStyle/>
                    <a:p>
                      <a:pPr algn="ctr" rtl="1"/>
                      <a:r>
                        <a:rPr lang="fa-IR" sz="1400" b="1" i="1" dirty="0" smtClean="0">
                          <a:effectLst/>
                          <a:cs typeface="B Zar" pitchFamily="2" charset="-78"/>
                        </a:rPr>
                        <a:t>50347</a:t>
                      </a:r>
                      <a:endParaRPr lang="fa-IR" sz="1400" b="1" i="1" dirty="0">
                        <a:effectLst/>
                        <a:cs typeface="B Zar" pitchFamily="2" charset="-78"/>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gradFill flip="none" rotWithShape="1">
                      <a:gsLst>
                        <a:gs pos="0">
                          <a:srgbClr val="00FF00">
                            <a:tint val="66000"/>
                            <a:satMod val="160000"/>
                          </a:srgbClr>
                        </a:gs>
                        <a:gs pos="50000">
                          <a:srgbClr val="00FF00">
                            <a:tint val="44500"/>
                            <a:satMod val="160000"/>
                          </a:srgbClr>
                        </a:gs>
                        <a:gs pos="100000">
                          <a:srgbClr val="00FF00">
                            <a:tint val="23500"/>
                            <a:satMod val="160000"/>
                          </a:srgbClr>
                        </a:gs>
                      </a:gsLst>
                      <a:lin ang="5400000" scaled="1"/>
                      <a:tileRect/>
                    </a:gradFill>
                  </a:tcPr>
                </a:tc>
                <a:tc>
                  <a:txBody>
                    <a:bodyPr/>
                    <a:lstStyle/>
                    <a:p>
                      <a:pPr algn="ctr" rtl="1"/>
                      <a:endParaRPr lang="fa-IR" sz="1400" b="1" i="1">
                        <a:effectLst/>
                        <a:cs typeface="B Zar" pitchFamily="2" charset="-78"/>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gradFill flip="none" rotWithShape="1">
                      <a:gsLst>
                        <a:gs pos="0">
                          <a:srgbClr val="00FF00">
                            <a:tint val="66000"/>
                            <a:satMod val="160000"/>
                          </a:srgbClr>
                        </a:gs>
                        <a:gs pos="50000">
                          <a:srgbClr val="00FF00">
                            <a:tint val="44500"/>
                            <a:satMod val="160000"/>
                          </a:srgbClr>
                        </a:gs>
                        <a:gs pos="100000">
                          <a:srgbClr val="00FF00">
                            <a:tint val="23500"/>
                            <a:satMod val="160000"/>
                          </a:srgbClr>
                        </a:gs>
                      </a:gsLst>
                      <a:lin ang="5400000" scaled="1"/>
                      <a:tileRect/>
                    </a:gradFill>
                  </a:tcPr>
                </a:tc>
                <a:extLst>
                  <a:ext uri="{0D108BD9-81ED-4DB2-BD59-A6C34878D82A}">
                    <a16:rowId xmlns:a16="http://schemas.microsoft.com/office/drawing/2014/main" val="10001"/>
                  </a:ext>
                </a:extLst>
              </a:tr>
              <a:tr h="326571">
                <a:tc>
                  <a:txBody>
                    <a:bodyPr/>
                    <a:lstStyle/>
                    <a:p>
                      <a:pPr algn="ctr" rtl="1"/>
                      <a:r>
                        <a:rPr lang="fa-IR" sz="900" b="1" i="1" dirty="0" smtClean="0">
                          <a:cs typeface="B Zar" pitchFamily="2" charset="-78"/>
                        </a:rPr>
                        <a:t>سرمایه گذاریهای کوتاه مدت</a:t>
                      </a:r>
                      <a:endParaRPr lang="fa-IR" sz="900" b="1" i="1" dirty="0">
                        <a:cs typeface="B Zar" pitchFamily="2" charset="-78"/>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gradFill flip="none" rotWithShape="1">
                      <a:gsLst>
                        <a:gs pos="0">
                          <a:srgbClr val="00FF00">
                            <a:tint val="66000"/>
                            <a:satMod val="160000"/>
                          </a:srgbClr>
                        </a:gs>
                        <a:gs pos="50000">
                          <a:srgbClr val="00FF00">
                            <a:tint val="44500"/>
                            <a:satMod val="160000"/>
                          </a:srgbClr>
                        </a:gs>
                        <a:gs pos="100000">
                          <a:srgbClr val="00FF00">
                            <a:tint val="23500"/>
                            <a:satMod val="160000"/>
                          </a:srgbClr>
                        </a:gs>
                      </a:gsLst>
                      <a:lin ang="5400000" scaled="1"/>
                      <a:tileRect/>
                    </a:gradFill>
                  </a:tcPr>
                </a:tc>
                <a:tc>
                  <a:txBody>
                    <a:bodyPr/>
                    <a:lstStyle/>
                    <a:p>
                      <a:pPr algn="ctr" rtl="1"/>
                      <a:r>
                        <a:rPr lang="fa-IR" sz="1400" b="1" i="1" dirty="0" smtClean="0">
                          <a:cs typeface="B Zar" pitchFamily="2" charset="-78"/>
                        </a:rPr>
                        <a:t>4836</a:t>
                      </a:r>
                      <a:endParaRPr lang="fa-IR" sz="1400" b="1" i="1" dirty="0">
                        <a:cs typeface="B Zar" pitchFamily="2" charset="-78"/>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gradFill flip="none" rotWithShape="1">
                      <a:gsLst>
                        <a:gs pos="0">
                          <a:srgbClr val="00FF00">
                            <a:tint val="66000"/>
                            <a:satMod val="160000"/>
                          </a:srgbClr>
                        </a:gs>
                        <a:gs pos="50000">
                          <a:srgbClr val="00FF00">
                            <a:tint val="44500"/>
                            <a:satMod val="160000"/>
                          </a:srgbClr>
                        </a:gs>
                        <a:gs pos="100000">
                          <a:srgbClr val="00FF00">
                            <a:tint val="23500"/>
                            <a:satMod val="160000"/>
                          </a:srgbClr>
                        </a:gs>
                      </a:gsLst>
                      <a:lin ang="5400000" scaled="1"/>
                      <a:tileRect/>
                    </a:gradFill>
                  </a:tcPr>
                </a:tc>
                <a:tc>
                  <a:txBody>
                    <a:bodyPr/>
                    <a:lstStyle/>
                    <a:p>
                      <a:pPr algn="ctr" rtl="1"/>
                      <a:endParaRPr lang="fa-IR" sz="1400" b="1" i="1" dirty="0">
                        <a:cs typeface="B Zar" pitchFamily="2" charset="-78"/>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gradFill flip="none" rotWithShape="1">
                      <a:gsLst>
                        <a:gs pos="0">
                          <a:srgbClr val="00FF00">
                            <a:tint val="66000"/>
                            <a:satMod val="160000"/>
                          </a:srgbClr>
                        </a:gs>
                        <a:gs pos="50000">
                          <a:srgbClr val="00FF00">
                            <a:tint val="44500"/>
                            <a:satMod val="160000"/>
                          </a:srgbClr>
                        </a:gs>
                        <a:gs pos="100000">
                          <a:srgbClr val="00FF00">
                            <a:tint val="23500"/>
                            <a:satMod val="160000"/>
                          </a:srgbClr>
                        </a:gs>
                      </a:gsLst>
                      <a:lin ang="5400000" scaled="1"/>
                      <a:tileRect/>
                    </a:gradFill>
                  </a:tcPr>
                </a:tc>
                <a:tc>
                  <a:txBody>
                    <a:bodyPr/>
                    <a:lstStyle/>
                    <a:p>
                      <a:pPr algn="ctr" rtl="1"/>
                      <a:r>
                        <a:rPr lang="fa-IR" sz="900" b="1" i="1" dirty="0" smtClean="0">
                          <a:cs typeface="B Zar" pitchFamily="2" charset="-78"/>
                        </a:rPr>
                        <a:t>بدهی به بیمه گران اتکایی</a:t>
                      </a:r>
                      <a:endParaRPr lang="fa-IR" sz="900" b="1" i="1" dirty="0">
                        <a:cs typeface="B Zar" pitchFamily="2" charset="-78"/>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gradFill flip="none" rotWithShape="1">
                      <a:gsLst>
                        <a:gs pos="0">
                          <a:srgbClr val="00FF00">
                            <a:tint val="66000"/>
                            <a:satMod val="160000"/>
                          </a:srgbClr>
                        </a:gs>
                        <a:gs pos="50000">
                          <a:srgbClr val="00FF00">
                            <a:tint val="44500"/>
                            <a:satMod val="160000"/>
                          </a:srgbClr>
                        </a:gs>
                        <a:gs pos="100000">
                          <a:srgbClr val="00FF00">
                            <a:tint val="23500"/>
                            <a:satMod val="160000"/>
                          </a:srgbClr>
                        </a:gs>
                      </a:gsLst>
                      <a:lin ang="5400000" scaled="1"/>
                      <a:tileRect/>
                    </a:gradFill>
                  </a:tcPr>
                </a:tc>
                <a:tc>
                  <a:txBody>
                    <a:bodyPr/>
                    <a:lstStyle/>
                    <a:p>
                      <a:pPr algn="ctr" rtl="1"/>
                      <a:r>
                        <a:rPr lang="fa-IR" sz="1400" b="1" i="1" dirty="0" smtClean="0">
                          <a:effectLst/>
                          <a:cs typeface="B Zar" pitchFamily="2" charset="-78"/>
                        </a:rPr>
                        <a:t>49754</a:t>
                      </a:r>
                      <a:endParaRPr lang="fa-IR" sz="1400" b="1" i="1" dirty="0">
                        <a:effectLst/>
                        <a:cs typeface="B Zar" pitchFamily="2" charset="-78"/>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gradFill flip="none" rotWithShape="1">
                      <a:gsLst>
                        <a:gs pos="0">
                          <a:srgbClr val="00FF00">
                            <a:tint val="66000"/>
                            <a:satMod val="160000"/>
                          </a:srgbClr>
                        </a:gs>
                        <a:gs pos="50000">
                          <a:srgbClr val="00FF00">
                            <a:tint val="44500"/>
                            <a:satMod val="160000"/>
                          </a:srgbClr>
                        </a:gs>
                        <a:gs pos="100000">
                          <a:srgbClr val="00FF00">
                            <a:tint val="23500"/>
                            <a:satMod val="160000"/>
                          </a:srgbClr>
                        </a:gs>
                      </a:gsLst>
                      <a:lin ang="5400000" scaled="1"/>
                      <a:tileRect/>
                    </a:gradFill>
                  </a:tcPr>
                </a:tc>
                <a:tc>
                  <a:txBody>
                    <a:bodyPr/>
                    <a:lstStyle/>
                    <a:p>
                      <a:pPr algn="ctr" rtl="1"/>
                      <a:endParaRPr lang="fa-IR" sz="1400" b="1" i="1">
                        <a:effectLst/>
                        <a:cs typeface="B Zar" pitchFamily="2" charset="-78"/>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gradFill flip="none" rotWithShape="1">
                      <a:gsLst>
                        <a:gs pos="0">
                          <a:srgbClr val="00FF00">
                            <a:tint val="66000"/>
                            <a:satMod val="160000"/>
                          </a:srgbClr>
                        </a:gs>
                        <a:gs pos="50000">
                          <a:srgbClr val="00FF00">
                            <a:tint val="44500"/>
                            <a:satMod val="160000"/>
                          </a:srgbClr>
                        </a:gs>
                        <a:gs pos="100000">
                          <a:srgbClr val="00FF00">
                            <a:tint val="23500"/>
                            <a:satMod val="160000"/>
                          </a:srgbClr>
                        </a:gs>
                      </a:gsLst>
                      <a:lin ang="5400000" scaled="1"/>
                      <a:tileRect/>
                    </a:gradFill>
                  </a:tcPr>
                </a:tc>
                <a:extLst>
                  <a:ext uri="{0D108BD9-81ED-4DB2-BD59-A6C34878D82A}">
                    <a16:rowId xmlns:a16="http://schemas.microsoft.com/office/drawing/2014/main" val="10002"/>
                  </a:ext>
                </a:extLst>
              </a:tr>
              <a:tr h="326571">
                <a:tc>
                  <a:txBody>
                    <a:bodyPr/>
                    <a:lstStyle/>
                    <a:p>
                      <a:pPr algn="ctr" rtl="1"/>
                      <a:r>
                        <a:rPr lang="fa-IR" sz="900" b="1" i="1" dirty="0" smtClean="0">
                          <a:cs typeface="B Zar" pitchFamily="2" charset="-78"/>
                        </a:rPr>
                        <a:t>مطالبات از بیمه گذاران و نمایندگان</a:t>
                      </a:r>
                      <a:endParaRPr lang="fa-IR" sz="900" b="1" i="1" dirty="0">
                        <a:cs typeface="B Zar" pitchFamily="2" charset="-78"/>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gradFill flip="none" rotWithShape="1">
                      <a:gsLst>
                        <a:gs pos="0">
                          <a:srgbClr val="00FF00">
                            <a:tint val="66000"/>
                            <a:satMod val="160000"/>
                          </a:srgbClr>
                        </a:gs>
                        <a:gs pos="50000">
                          <a:srgbClr val="00FF00">
                            <a:tint val="44500"/>
                            <a:satMod val="160000"/>
                          </a:srgbClr>
                        </a:gs>
                        <a:gs pos="100000">
                          <a:srgbClr val="00FF00">
                            <a:tint val="23500"/>
                            <a:satMod val="160000"/>
                          </a:srgbClr>
                        </a:gs>
                      </a:gsLst>
                      <a:lin ang="5400000" scaled="1"/>
                      <a:tileRect/>
                    </a:gradFill>
                  </a:tcPr>
                </a:tc>
                <a:tc>
                  <a:txBody>
                    <a:bodyPr/>
                    <a:lstStyle/>
                    <a:p>
                      <a:pPr algn="ctr" rtl="1"/>
                      <a:r>
                        <a:rPr lang="fa-IR" sz="1400" b="1" i="1" dirty="0" smtClean="0">
                          <a:cs typeface="B Zar" pitchFamily="2" charset="-78"/>
                        </a:rPr>
                        <a:t>86347</a:t>
                      </a:r>
                      <a:endParaRPr lang="fa-IR" sz="1400" b="1" i="1" dirty="0">
                        <a:cs typeface="B Zar" pitchFamily="2" charset="-78"/>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gradFill flip="none" rotWithShape="1">
                      <a:gsLst>
                        <a:gs pos="0">
                          <a:srgbClr val="00FF00">
                            <a:tint val="66000"/>
                            <a:satMod val="160000"/>
                          </a:srgbClr>
                        </a:gs>
                        <a:gs pos="50000">
                          <a:srgbClr val="00FF00">
                            <a:tint val="44500"/>
                            <a:satMod val="160000"/>
                          </a:srgbClr>
                        </a:gs>
                        <a:gs pos="100000">
                          <a:srgbClr val="00FF00">
                            <a:tint val="23500"/>
                            <a:satMod val="160000"/>
                          </a:srgbClr>
                        </a:gs>
                      </a:gsLst>
                      <a:lin ang="5400000" scaled="1"/>
                      <a:tileRect/>
                    </a:gradFill>
                  </a:tcPr>
                </a:tc>
                <a:tc>
                  <a:txBody>
                    <a:bodyPr/>
                    <a:lstStyle/>
                    <a:p>
                      <a:pPr algn="ctr" rtl="1"/>
                      <a:endParaRPr lang="fa-IR" sz="1400" b="1" i="1" dirty="0">
                        <a:cs typeface="B Zar" pitchFamily="2" charset="-78"/>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gradFill flip="none" rotWithShape="1">
                      <a:gsLst>
                        <a:gs pos="0">
                          <a:srgbClr val="00FF00">
                            <a:tint val="66000"/>
                            <a:satMod val="160000"/>
                          </a:srgbClr>
                        </a:gs>
                        <a:gs pos="50000">
                          <a:srgbClr val="00FF00">
                            <a:tint val="44500"/>
                            <a:satMod val="160000"/>
                          </a:srgbClr>
                        </a:gs>
                        <a:gs pos="100000">
                          <a:srgbClr val="00FF00">
                            <a:tint val="23500"/>
                            <a:satMod val="160000"/>
                          </a:srgbClr>
                        </a:gs>
                      </a:gsLst>
                      <a:lin ang="5400000" scaled="1"/>
                      <a:tileRect/>
                    </a:gradFill>
                  </a:tcPr>
                </a:tc>
                <a:tc>
                  <a:txBody>
                    <a:bodyPr/>
                    <a:lstStyle/>
                    <a:p>
                      <a:pPr algn="ctr" rtl="1"/>
                      <a:r>
                        <a:rPr lang="fa-IR" sz="900" b="1" i="1" dirty="0" smtClean="0">
                          <a:cs typeface="B Zar" pitchFamily="2" charset="-78"/>
                        </a:rPr>
                        <a:t>سایر حسابها و اسناد پرداختنی</a:t>
                      </a:r>
                      <a:endParaRPr lang="fa-IR" sz="900" b="1" i="1" dirty="0">
                        <a:cs typeface="B Zar" pitchFamily="2" charset="-78"/>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gradFill flip="none" rotWithShape="1">
                      <a:gsLst>
                        <a:gs pos="0">
                          <a:srgbClr val="00FF00">
                            <a:tint val="66000"/>
                            <a:satMod val="160000"/>
                          </a:srgbClr>
                        </a:gs>
                        <a:gs pos="50000">
                          <a:srgbClr val="00FF00">
                            <a:tint val="44500"/>
                            <a:satMod val="160000"/>
                          </a:srgbClr>
                        </a:gs>
                        <a:gs pos="100000">
                          <a:srgbClr val="00FF00">
                            <a:tint val="23500"/>
                            <a:satMod val="160000"/>
                          </a:srgbClr>
                        </a:gs>
                      </a:gsLst>
                      <a:lin ang="5400000" scaled="1"/>
                      <a:tileRect/>
                    </a:gradFill>
                  </a:tcPr>
                </a:tc>
                <a:tc>
                  <a:txBody>
                    <a:bodyPr/>
                    <a:lstStyle/>
                    <a:p>
                      <a:pPr algn="ctr" rtl="1"/>
                      <a:r>
                        <a:rPr lang="fa-IR" sz="1400" b="1" i="1" dirty="0" smtClean="0">
                          <a:effectLst/>
                          <a:cs typeface="B Zar" pitchFamily="2" charset="-78"/>
                        </a:rPr>
                        <a:t>24105</a:t>
                      </a:r>
                      <a:endParaRPr lang="fa-IR" sz="1400" b="1" i="1" dirty="0">
                        <a:effectLst/>
                        <a:cs typeface="B Zar" pitchFamily="2" charset="-78"/>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gradFill flip="none" rotWithShape="1">
                      <a:gsLst>
                        <a:gs pos="0">
                          <a:srgbClr val="00FF00">
                            <a:tint val="66000"/>
                            <a:satMod val="160000"/>
                          </a:srgbClr>
                        </a:gs>
                        <a:gs pos="50000">
                          <a:srgbClr val="00FF00">
                            <a:tint val="44500"/>
                            <a:satMod val="160000"/>
                          </a:srgbClr>
                        </a:gs>
                        <a:gs pos="100000">
                          <a:srgbClr val="00FF00">
                            <a:tint val="23500"/>
                            <a:satMod val="160000"/>
                          </a:srgbClr>
                        </a:gs>
                      </a:gsLst>
                      <a:lin ang="5400000" scaled="1"/>
                      <a:tileRect/>
                    </a:gradFill>
                  </a:tcPr>
                </a:tc>
                <a:tc>
                  <a:txBody>
                    <a:bodyPr/>
                    <a:lstStyle/>
                    <a:p>
                      <a:pPr algn="ctr" rtl="1"/>
                      <a:endParaRPr lang="fa-IR" sz="1400" b="1" i="1" dirty="0">
                        <a:effectLst/>
                        <a:cs typeface="B Zar" pitchFamily="2" charset="-78"/>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gradFill flip="none" rotWithShape="1">
                      <a:gsLst>
                        <a:gs pos="0">
                          <a:srgbClr val="00FF00">
                            <a:tint val="66000"/>
                            <a:satMod val="160000"/>
                          </a:srgbClr>
                        </a:gs>
                        <a:gs pos="50000">
                          <a:srgbClr val="00FF00">
                            <a:tint val="44500"/>
                            <a:satMod val="160000"/>
                          </a:srgbClr>
                        </a:gs>
                        <a:gs pos="100000">
                          <a:srgbClr val="00FF00">
                            <a:tint val="23500"/>
                            <a:satMod val="160000"/>
                          </a:srgbClr>
                        </a:gs>
                      </a:gsLst>
                      <a:lin ang="5400000" scaled="1"/>
                      <a:tileRect/>
                    </a:gradFill>
                  </a:tcPr>
                </a:tc>
                <a:extLst>
                  <a:ext uri="{0D108BD9-81ED-4DB2-BD59-A6C34878D82A}">
                    <a16:rowId xmlns:a16="http://schemas.microsoft.com/office/drawing/2014/main" val="10003"/>
                  </a:ext>
                </a:extLst>
              </a:tr>
              <a:tr h="326571">
                <a:tc>
                  <a:txBody>
                    <a:bodyPr/>
                    <a:lstStyle/>
                    <a:p>
                      <a:pPr algn="ctr" rtl="1"/>
                      <a:r>
                        <a:rPr lang="fa-IR" sz="900" b="1" i="1" dirty="0" smtClean="0">
                          <a:cs typeface="B Zar" pitchFamily="2" charset="-78"/>
                        </a:rPr>
                        <a:t>مطالبات</a:t>
                      </a:r>
                      <a:r>
                        <a:rPr lang="fa-IR" sz="900" b="1" i="1" baseline="0" dirty="0" smtClean="0">
                          <a:cs typeface="B Zar" pitchFamily="2" charset="-78"/>
                        </a:rPr>
                        <a:t> از بیمه گران اتکایی</a:t>
                      </a:r>
                      <a:endParaRPr lang="fa-IR" sz="900" b="1" i="1" dirty="0">
                        <a:cs typeface="B Zar" pitchFamily="2" charset="-78"/>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gradFill flip="none" rotWithShape="1">
                      <a:gsLst>
                        <a:gs pos="0">
                          <a:srgbClr val="00FF00">
                            <a:tint val="66000"/>
                            <a:satMod val="160000"/>
                          </a:srgbClr>
                        </a:gs>
                        <a:gs pos="50000">
                          <a:srgbClr val="00FF00">
                            <a:tint val="44500"/>
                            <a:satMod val="160000"/>
                          </a:srgbClr>
                        </a:gs>
                        <a:gs pos="100000">
                          <a:srgbClr val="00FF00">
                            <a:tint val="23500"/>
                            <a:satMod val="160000"/>
                          </a:srgbClr>
                        </a:gs>
                      </a:gsLst>
                      <a:lin ang="5400000" scaled="1"/>
                      <a:tileRect/>
                    </a:gradFill>
                  </a:tcPr>
                </a:tc>
                <a:tc>
                  <a:txBody>
                    <a:bodyPr/>
                    <a:lstStyle/>
                    <a:p>
                      <a:pPr algn="ctr" rtl="1"/>
                      <a:r>
                        <a:rPr lang="fa-IR" sz="1400" b="1" i="1" dirty="0" smtClean="0">
                          <a:cs typeface="B Zar" pitchFamily="2" charset="-78"/>
                        </a:rPr>
                        <a:t>17286</a:t>
                      </a:r>
                      <a:endParaRPr lang="fa-IR" sz="1400" b="1" i="1" dirty="0">
                        <a:cs typeface="B Zar" pitchFamily="2" charset="-78"/>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gradFill flip="none" rotWithShape="1">
                      <a:gsLst>
                        <a:gs pos="0">
                          <a:srgbClr val="00FF00">
                            <a:tint val="66000"/>
                            <a:satMod val="160000"/>
                          </a:srgbClr>
                        </a:gs>
                        <a:gs pos="50000">
                          <a:srgbClr val="00FF00">
                            <a:tint val="44500"/>
                            <a:satMod val="160000"/>
                          </a:srgbClr>
                        </a:gs>
                        <a:gs pos="100000">
                          <a:srgbClr val="00FF00">
                            <a:tint val="23500"/>
                            <a:satMod val="160000"/>
                          </a:srgbClr>
                        </a:gs>
                      </a:gsLst>
                      <a:lin ang="5400000" scaled="1"/>
                      <a:tileRect/>
                    </a:gradFill>
                  </a:tcPr>
                </a:tc>
                <a:tc>
                  <a:txBody>
                    <a:bodyPr/>
                    <a:lstStyle/>
                    <a:p>
                      <a:pPr algn="ctr" rtl="1"/>
                      <a:endParaRPr lang="fa-IR" sz="1400" b="1" i="1" dirty="0">
                        <a:cs typeface="B Zar" pitchFamily="2" charset="-78"/>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gradFill flip="none" rotWithShape="1">
                      <a:gsLst>
                        <a:gs pos="0">
                          <a:srgbClr val="00FF00">
                            <a:tint val="66000"/>
                            <a:satMod val="160000"/>
                          </a:srgbClr>
                        </a:gs>
                        <a:gs pos="50000">
                          <a:srgbClr val="00FF00">
                            <a:tint val="44500"/>
                            <a:satMod val="160000"/>
                          </a:srgbClr>
                        </a:gs>
                        <a:gs pos="100000">
                          <a:srgbClr val="00FF00">
                            <a:tint val="23500"/>
                            <a:satMod val="160000"/>
                          </a:srgbClr>
                        </a:gs>
                      </a:gsLst>
                      <a:lin ang="5400000" scaled="1"/>
                      <a:tileRect/>
                    </a:gradFill>
                  </a:tcPr>
                </a:tc>
                <a:tc>
                  <a:txBody>
                    <a:bodyPr/>
                    <a:lstStyle/>
                    <a:p>
                      <a:pPr algn="ctr" rtl="1"/>
                      <a:r>
                        <a:rPr lang="fa-IR" sz="900" b="1" i="1" dirty="0" smtClean="0">
                          <a:cs typeface="B Zar" pitchFamily="2" charset="-78"/>
                        </a:rPr>
                        <a:t>حق</a:t>
                      </a:r>
                      <a:r>
                        <a:rPr lang="fa-IR" sz="900" b="1" i="1" baseline="0" dirty="0" smtClean="0">
                          <a:cs typeface="B Zar" pitchFamily="2" charset="-78"/>
                        </a:rPr>
                        <a:t> بیمه عاید نشده</a:t>
                      </a:r>
                      <a:endParaRPr lang="fa-IR" sz="900" b="1" i="1" dirty="0">
                        <a:cs typeface="B Zar" pitchFamily="2" charset="-78"/>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gradFill flip="none" rotWithShape="1">
                      <a:gsLst>
                        <a:gs pos="0">
                          <a:srgbClr val="00FF00">
                            <a:tint val="66000"/>
                            <a:satMod val="160000"/>
                          </a:srgbClr>
                        </a:gs>
                        <a:gs pos="50000">
                          <a:srgbClr val="00FF00">
                            <a:tint val="44500"/>
                            <a:satMod val="160000"/>
                          </a:srgbClr>
                        </a:gs>
                        <a:gs pos="100000">
                          <a:srgbClr val="00FF00">
                            <a:tint val="23500"/>
                            <a:satMod val="160000"/>
                          </a:srgbClr>
                        </a:gs>
                      </a:gsLst>
                      <a:lin ang="5400000" scaled="1"/>
                      <a:tileRect/>
                    </a:gradFill>
                  </a:tcPr>
                </a:tc>
                <a:tc>
                  <a:txBody>
                    <a:bodyPr/>
                    <a:lstStyle/>
                    <a:p>
                      <a:pPr algn="ctr" rtl="1"/>
                      <a:r>
                        <a:rPr lang="fa-IR" sz="1400" b="1" i="1" dirty="0" smtClean="0">
                          <a:effectLst/>
                          <a:cs typeface="B Zar" pitchFamily="2" charset="-78"/>
                        </a:rPr>
                        <a:t>130904</a:t>
                      </a:r>
                      <a:endParaRPr lang="fa-IR" sz="1400" b="1" i="1" dirty="0">
                        <a:effectLst/>
                        <a:cs typeface="B Zar" pitchFamily="2" charset="-78"/>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gradFill flip="none" rotWithShape="1">
                      <a:gsLst>
                        <a:gs pos="0">
                          <a:srgbClr val="00FF00">
                            <a:tint val="66000"/>
                            <a:satMod val="160000"/>
                          </a:srgbClr>
                        </a:gs>
                        <a:gs pos="50000">
                          <a:srgbClr val="00FF00">
                            <a:tint val="44500"/>
                            <a:satMod val="160000"/>
                          </a:srgbClr>
                        </a:gs>
                        <a:gs pos="100000">
                          <a:srgbClr val="00FF00">
                            <a:tint val="23500"/>
                            <a:satMod val="160000"/>
                          </a:srgbClr>
                        </a:gs>
                      </a:gsLst>
                      <a:lin ang="5400000" scaled="1"/>
                      <a:tileRect/>
                    </a:gradFill>
                  </a:tcPr>
                </a:tc>
                <a:tc>
                  <a:txBody>
                    <a:bodyPr/>
                    <a:lstStyle/>
                    <a:p>
                      <a:pPr algn="ctr" rtl="1"/>
                      <a:endParaRPr lang="fa-IR" sz="1400" b="1" i="1" dirty="0">
                        <a:effectLst/>
                        <a:cs typeface="B Zar" pitchFamily="2" charset="-78"/>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gradFill flip="none" rotWithShape="1">
                      <a:gsLst>
                        <a:gs pos="0">
                          <a:srgbClr val="00FF00">
                            <a:tint val="66000"/>
                            <a:satMod val="160000"/>
                          </a:srgbClr>
                        </a:gs>
                        <a:gs pos="50000">
                          <a:srgbClr val="00FF00">
                            <a:tint val="44500"/>
                            <a:satMod val="160000"/>
                          </a:srgbClr>
                        </a:gs>
                        <a:gs pos="100000">
                          <a:srgbClr val="00FF00">
                            <a:tint val="23500"/>
                            <a:satMod val="160000"/>
                          </a:srgbClr>
                        </a:gs>
                      </a:gsLst>
                      <a:lin ang="5400000" scaled="1"/>
                      <a:tileRect/>
                    </a:gradFill>
                  </a:tcPr>
                </a:tc>
                <a:extLst>
                  <a:ext uri="{0D108BD9-81ED-4DB2-BD59-A6C34878D82A}">
                    <a16:rowId xmlns:a16="http://schemas.microsoft.com/office/drawing/2014/main" val="10004"/>
                  </a:ext>
                </a:extLst>
              </a:tr>
              <a:tr h="326571">
                <a:tc>
                  <a:txBody>
                    <a:bodyPr/>
                    <a:lstStyle/>
                    <a:p>
                      <a:pPr algn="ctr" rtl="1"/>
                      <a:r>
                        <a:rPr lang="fa-IR" sz="900" b="1" i="1" dirty="0" smtClean="0">
                          <a:cs typeface="B Zar" pitchFamily="2" charset="-78"/>
                        </a:rPr>
                        <a:t>سایر حسابها و اسناد دریافتنی</a:t>
                      </a:r>
                      <a:endParaRPr lang="fa-IR" sz="900" b="1" i="1" dirty="0">
                        <a:cs typeface="B Zar" pitchFamily="2" charset="-78"/>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gradFill flip="none" rotWithShape="1">
                      <a:gsLst>
                        <a:gs pos="0">
                          <a:srgbClr val="00FF00">
                            <a:tint val="66000"/>
                            <a:satMod val="160000"/>
                          </a:srgbClr>
                        </a:gs>
                        <a:gs pos="50000">
                          <a:srgbClr val="00FF00">
                            <a:tint val="44500"/>
                            <a:satMod val="160000"/>
                          </a:srgbClr>
                        </a:gs>
                        <a:gs pos="100000">
                          <a:srgbClr val="00FF00">
                            <a:tint val="23500"/>
                            <a:satMod val="160000"/>
                          </a:srgbClr>
                        </a:gs>
                      </a:gsLst>
                      <a:lin ang="5400000" scaled="1"/>
                      <a:tileRect/>
                    </a:gradFill>
                  </a:tcPr>
                </a:tc>
                <a:tc>
                  <a:txBody>
                    <a:bodyPr/>
                    <a:lstStyle/>
                    <a:p>
                      <a:pPr algn="ctr" rtl="1"/>
                      <a:r>
                        <a:rPr lang="fa-IR" sz="1400" b="1" i="1" dirty="0" smtClean="0">
                          <a:cs typeface="B Zar" pitchFamily="2" charset="-78"/>
                        </a:rPr>
                        <a:t>78142</a:t>
                      </a:r>
                      <a:endParaRPr lang="fa-IR" sz="1400" b="1" i="1" dirty="0">
                        <a:cs typeface="B Zar" pitchFamily="2" charset="-78"/>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gradFill flip="none" rotWithShape="1">
                      <a:gsLst>
                        <a:gs pos="0">
                          <a:srgbClr val="00FF00">
                            <a:tint val="66000"/>
                            <a:satMod val="160000"/>
                          </a:srgbClr>
                        </a:gs>
                        <a:gs pos="50000">
                          <a:srgbClr val="00FF00">
                            <a:tint val="44500"/>
                            <a:satMod val="160000"/>
                          </a:srgbClr>
                        </a:gs>
                        <a:gs pos="100000">
                          <a:srgbClr val="00FF00">
                            <a:tint val="23500"/>
                            <a:satMod val="160000"/>
                          </a:srgbClr>
                        </a:gs>
                      </a:gsLst>
                      <a:lin ang="5400000" scaled="1"/>
                      <a:tileRect/>
                    </a:gradFill>
                  </a:tcPr>
                </a:tc>
                <a:tc>
                  <a:txBody>
                    <a:bodyPr/>
                    <a:lstStyle/>
                    <a:p>
                      <a:pPr algn="ctr" rtl="1"/>
                      <a:endParaRPr lang="fa-IR" sz="1400" b="1" i="1" dirty="0">
                        <a:cs typeface="B Zar" pitchFamily="2" charset="-78"/>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gradFill flip="none" rotWithShape="1">
                      <a:gsLst>
                        <a:gs pos="0">
                          <a:srgbClr val="00FF00">
                            <a:tint val="66000"/>
                            <a:satMod val="160000"/>
                          </a:srgbClr>
                        </a:gs>
                        <a:gs pos="50000">
                          <a:srgbClr val="00FF00">
                            <a:tint val="44500"/>
                            <a:satMod val="160000"/>
                          </a:srgbClr>
                        </a:gs>
                        <a:gs pos="100000">
                          <a:srgbClr val="00FF00">
                            <a:tint val="23500"/>
                            <a:satMod val="160000"/>
                          </a:srgbClr>
                        </a:gs>
                      </a:gsLst>
                      <a:lin ang="5400000" scaled="1"/>
                      <a:tileRect/>
                    </a:gradFill>
                  </a:tcPr>
                </a:tc>
                <a:tc>
                  <a:txBody>
                    <a:bodyPr/>
                    <a:lstStyle/>
                    <a:p>
                      <a:pPr algn="ctr" rtl="1"/>
                      <a:r>
                        <a:rPr lang="fa-IR" sz="900" b="1" i="1" dirty="0" smtClean="0">
                          <a:cs typeface="B Zar" pitchFamily="2" charset="-78"/>
                        </a:rPr>
                        <a:t>ذخیره تکمیلی</a:t>
                      </a:r>
                      <a:endParaRPr lang="fa-IR" sz="900" b="1" i="1" dirty="0">
                        <a:cs typeface="B Zar" pitchFamily="2" charset="-78"/>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gradFill flip="none" rotWithShape="1">
                      <a:gsLst>
                        <a:gs pos="0">
                          <a:srgbClr val="00FF00">
                            <a:tint val="66000"/>
                            <a:satMod val="160000"/>
                          </a:srgbClr>
                        </a:gs>
                        <a:gs pos="50000">
                          <a:srgbClr val="00FF00">
                            <a:tint val="44500"/>
                            <a:satMod val="160000"/>
                          </a:srgbClr>
                        </a:gs>
                        <a:gs pos="100000">
                          <a:srgbClr val="00FF00">
                            <a:tint val="23500"/>
                            <a:satMod val="160000"/>
                          </a:srgbClr>
                        </a:gs>
                      </a:gsLst>
                      <a:lin ang="5400000" scaled="1"/>
                      <a:tileRect/>
                    </a:gradFill>
                  </a:tcPr>
                </a:tc>
                <a:tc>
                  <a:txBody>
                    <a:bodyPr/>
                    <a:lstStyle/>
                    <a:p>
                      <a:pPr algn="ctr" rtl="1"/>
                      <a:r>
                        <a:rPr lang="fa-IR" sz="1400" b="1" i="1" dirty="0" smtClean="0">
                          <a:effectLst/>
                          <a:cs typeface="B Zar" pitchFamily="2" charset="-78"/>
                        </a:rPr>
                        <a:t>22430</a:t>
                      </a:r>
                      <a:endParaRPr lang="fa-IR" sz="1400" b="1" i="1" dirty="0">
                        <a:effectLst/>
                        <a:cs typeface="B Zar" pitchFamily="2" charset="-78"/>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gradFill flip="none" rotWithShape="1">
                      <a:gsLst>
                        <a:gs pos="0">
                          <a:srgbClr val="00FF00">
                            <a:tint val="66000"/>
                            <a:satMod val="160000"/>
                          </a:srgbClr>
                        </a:gs>
                        <a:gs pos="50000">
                          <a:srgbClr val="00FF00">
                            <a:tint val="44500"/>
                            <a:satMod val="160000"/>
                          </a:srgbClr>
                        </a:gs>
                        <a:gs pos="100000">
                          <a:srgbClr val="00FF00">
                            <a:tint val="23500"/>
                            <a:satMod val="160000"/>
                          </a:srgbClr>
                        </a:gs>
                      </a:gsLst>
                      <a:lin ang="5400000" scaled="1"/>
                      <a:tileRect/>
                    </a:gradFill>
                  </a:tcPr>
                </a:tc>
                <a:tc>
                  <a:txBody>
                    <a:bodyPr/>
                    <a:lstStyle/>
                    <a:p>
                      <a:pPr algn="ctr" rtl="1"/>
                      <a:endParaRPr lang="fa-IR" sz="1400" b="1" i="1" dirty="0">
                        <a:effectLst/>
                        <a:cs typeface="B Zar" pitchFamily="2" charset="-78"/>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gradFill flip="none" rotWithShape="1">
                      <a:gsLst>
                        <a:gs pos="0">
                          <a:srgbClr val="00FF00">
                            <a:tint val="66000"/>
                            <a:satMod val="160000"/>
                          </a:srgbClr>
                        </a:gs>
                        <a:gs pos="50000">
                          <a:srgbClr val="00FF00">
                            <a:tint val="44500"/>
                            <a:satMod val="160000"/>
                          </a:srgbClr>
                        </a:gs>
                        <a:gs pos="100000">
                          <a:srgbClr val="00FF00">
                            <a:tint val="23500"/>
                            <a:satMod val="160000"/>
                          </a:srgbClr>
                        </a:gs>
                      </a:gsLst>
                      <a:lin ang="5400000" scaled="1"/>
                      <a:tileRect/>
                    </a:gradFill>
                  </a:tcPr>
                </a:tc>
                <a:extLst>
                  <a:ext uri="{0D108BD9-81ED-4DB2-BD59-A6C34878D82A}">
                    <a16:rowId xmlns:a16="http://schemas.microsoft.com/office/drawing/2014/main" val="10005"/>
                  </a:ext>
                </a:extLst>
              </a:tr>
              <a:tr h="326571">
                <a:tc>
                  <a:txBody>
                    <a:bodyPr/>
                    <a:lstStyle/>
                    <a:p>
                      <a:pPr algn="ctr" rtl="1"/>
                      <a:r>
                        <a:rPr lang="fa-IR" sz="900" b="1" i="1" dirty="0" smtClean="0">
                          <a:cs typeface="B Zar" pitchFamily="2" charset="-78"/>
                        </a:rPr>
                        <a:t>سفارشات و پیش پرداختها</a:t>
                      </a:r>
                      <a:endParaRPr lang="fa-IR" sz="900" b="1" i="1" dirty="0">
                        <a:cs typeface="B Zar" pitchFamily="2" charset="-78"/>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gradFill flip="none" rotWithShape="1">
                      <a:gsLst>
                        <a:gs pos="0">
                          <a:srgbClr val="00FF00">
                            <a:tint val="66000"/>
                            <a:satMod val="160000"/>
                          </a:srgbClr>
                        </a:gs>
                        <a:gs pos="50000">
                          <a:srgbClr val="00FF00">
                            <a:tint val="44500"/>
                            <a:satMod val="160000"/>
                          </a:srgbClr>
                        </a:gs>
                        <a:gs pos="100000">
                          <a:srgbClr val="00FF00">
                            <a:tint val="23500"/>
                            <a:satMod val="160000"/>
                          </a:srgbClr>
                        </a:gs>
                      </a:gsLst>
                      <a:lin ang="5400000" scaled="1"/>
                      <a:tileRect/>
                    </a:gradFill>
                  </a:tcPr>
                </a:tc>
                <a:tc>
                  <a:txBody>
                    <a:bodyPr/>
                    <a:lstStyle/>
                    <a:p>
                      <a:pPr algn="ctr" rtl="1"/>
                      <a:r>
                        <a:rPr lang="fa-IR" sz="1400" b="1" i="1" dirty="0" smtClean="0">
                          <a:cs typeface="B Zar" pitchFamily="2" charset="-78"/>
                        </a:rPr>
                        <a:t>5142</a:t>
                      </a:r>
                      <a:endParaRPr lang="fa-IR" sz="1400" b="1" i="1" dirty="0">
                        <a:cs typeface="B Zar" pitchFamily="2" charset="-78"/>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gradFill flip="none" rotWithShape="1">
                      <a:gsLst>
                        <a:gs pos="0">
                          <a:srgbClr val="00FF00">
                            <a:tint val="66000"/>
                            <a:satMod val="160000"/>
                          </a:srgbClr>
                        </a:gs>
                        <a:gs pos="50000">
                          <a:srgbClr val="00FF00">
                            <a:tint val="44500"/>
                            <a:satMod val="160000"/>
                          </a:srgbClr>
                        </a:gs>
                        <a:gs pos="100000">
                          <a:srgbClr val="00FF00">
                            <a:tint val="23500"/>
                            <a:satMod val="160000"/>
                          </a:srgbClr>
                        </a:gs>
                      </a:gsLst>
                      <a:lin ang="5400000" scaled="1"/>
                      <a:tileRect/>
                    </a:gradFill>
                  </a:tcPr>
                </a:tc>
                <a:tc>
                  <a:txBody>
                    <a:bodyPr/>
                    <a:lstStyle/>
                    <a:p>
                      <a:pPr algn="ctr" rtl="1"/>
                      <a:endParaRPr lang="fa-IR" sz="1400" b="1" i="1" dirty="0">
                        <a:cs typeface="B Zar" pitchFamily="2" charset="-78"/>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gradFill flip="none" rotWithShape="1">
                      <a:gsLst>
                        <a:gs pos="0">
                          <a:srgbClr val="00FF00">
                            <a:tint val="66000"/>
                            <a:satMod val="160000"/>
                          </a:srgbClr>
                        </a:gs>
                        <a:gs pos="50000">
                          <a:srgbClr val="00FF00">
                            <a:tint val="44500"/>
                            <a:satMod val="160000"/>
                          </a:srgbClr>
                        </a:gs>
                        <a:gs pos="100000">
                          <a:srgbClr val="00FF00">
                            <a:tint val="23500"/>
                            <a:satMod val="160000"/>
                          </a:srgbClr>
                        </a:gs>
                      </a:gsLst>
                      <a:lin ang="5400000" scaled="1"/>
                      <a:tileRect/>
                    </a:gradFill>
                  </a:tcPr>
                </a:tc>
                <a:tc>
                  <a:txBody>
                    <a:bodyPr/>
                    <a:lstStyle/>
                    <a:p>
                      <a:pPr algn="ctr" rtl="1"/>
                      <a:r>
                        <a:rPr lang="fa-IR" sz="900" b="1" i="1" dirty="0" smtClean="0">
                          <a:cs typeface="B Zar" pitchFamily="2" charset="-78"/>
                        </a:rPr>
                        <a:t>ذخیره مالیات</a:t>
                      </a:r>
                      <a:endParaRPr lang="fa-IR" sz="900" b="1" i="1" dirty="0">
                        <a:cs typeface="B Zar" pitchFamily="2" charset="-78"/>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gradFill flip="none" rotWithShape="1">
                      <a:gsLst>
                        <a:gs pos="0">
                          <a:srgbClr val="00FF00">
                            <a:tint val="66000"/>
                            <a:satMod val="160000"/>
                          </a:srgbClr>
                        </a:gs>
                        <a:gs pos="50000">
                          <a:srgbClr val="00FF00">
                            <a:tint val="44500"/>
                            <a:satMod val="160000"/>
                          </a:srgbClr>
                        </a:gs>
                        <a:gs pos="100000">
                          <a:srgbClr val="00FF00">
                            <a:tint val="23500"/>
                            <a:satMod val="160000"/>
                          </a:srgbClr>
                        </a:gs>
                      </a:gsLst>
                      <a:lin ang="5400000" scaled="1"/>
                      <a:tileRect/>
                    </a:gradFill>
                  </a:tcPr>
                </a:tc>
                <a:tc>
                  <a:txBody>
                    <a:bodyPr/>
                    <a:lstStyle/>
                    <a:p>
                      <a:pPr algn="ctr" rtl="1"/>
                      <a:r>
                        <a:rPr lang="fa-IR" sz="1400" b="1" i="1" dirty="0" smtClean="0">
                          <a:effectLst/>
                          <a:cs typeface="B Zar" pitchFamily="2" charset="-78"/>
                        </a:rPr>
                        <a:t>12150</a:t>
                      </a:r>
                      <a:endParaRPr lang="fa-IR" sz="1400" b="1" i="1" dirty="0">
                        <a:effectLst/>
                        <a:cs typeface="B Zar" pitchFamily="2" charset="-78"/>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gradFill flip="none" rotWithShape="1">
                      <a:gsLst>
                        <a:gs pos="0">
                          <a:srgbClr val="00FF00">
                            <a:tint val="66000"/>
                            <a:satMod val="160000"/>
                          </a:srgbClr>
                        </a:gs>
                        <a:gs pos="50000">
                          <a:srgbClr val="00FF00">
                            <a:tint val="44500"/>
                            <a:satMod val="160000"/>
                          </a:srgbClr>
                        </a:gs>
                        <a:gs pos="100000">
                          <a:srgbClr val="00FF00">
                            <a:tint val="23500"/>
                            <a:satMod val="160000"/>
                          </a:srgbClr>
                        </a:gs>
                      </a:gsLst>
                      <a:lin ang="5400000" scaled="1"/>
                      <a:tileRect/>
                    </a:gradFill>
                  </a:tcPr>
                </a:tc>
                <a:tc>
                  <a:txBody>
                    <a:bodyPr/>
                    <a:lstStyle/>
                    <a:p>
                      <a:pPr algn="ctr" rtl="1"/>
                      <a:endParaRPr lang="fa-IR" sz="1400" b="1" i="1" dirty="0">
                        <a:effectLst/>
                        <a:cs typeface="B Zar" pitchFamily="2" charset="-78"/>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gradFill flip="none" rotWithShape="1">
                      <a:gsLst>
                        <a:gs pos="0">
                          <a:srgbClr val="00FF00">
                            <a:tint val="66000"/>
                            <a:satMod val="160000"/>
                          </a:srgbClr>
                        </a:gs>
                        <a:gs pos="50000">
                          <a:srgbClr val="00FF00">
                            <a:tint val="44500"/>
                            <a:satMod val="160000"/>
                          </a:srgbClr>
                        </a:gs>
                        <a:gs pos="100000">
                          <a:srgbClr val="00FF00">
                            <a:tint val="23500"/>
                            <a:satMod val="160000"/>
                          </a:srgbClr>
                        </a:gs>
                      </a:gsLst>
                      <a:lin ang="5400000" scaled="1"/>
                      <a:tileRect/>
                    </a:gradFill>
                  </a:tcPr>
                </a:tc>
                <a:extLst>
                  <a:ext uri="{0D108BD9-81ED-4DB2-BD59-A6C34878D82A}">
                    <a16:rowId xmlns:a16="http://schemas.microsoft.com/office/drawing/2014/main" val="10006"/>
                  </a:ext>
                </a:extLst>
              </a:tr>
              <a:tr h="326571">
                <a:tc>
                  <a:txBody>
                    <a:bodyPr/>
                    <a:lstStyle/>
                    <a:p>
                      <a:pPr algn="ctr" rtl="1"/>
                      <a:r>
                        <a:rPr lang="fa-IR" sz="900" b="1" i="1" dirty="0" smtClean="0">
                          <a:solidFill>
                            <a:srgbClr val="FF0066"/>
                          </a:solidFill>
                          <a:cs typeface="B Zar" pitchFamily="2" charset="-78"/>
                        </a:rPr>
                        <a:t>جمع دارائیهای جاری</a:t>
                      </a:r>
                      <a:endParaRPr lang="fa-IR" sz="900" b="1" i="1" dirty="0">
                        <a:solidFill>
                          <a:srgbClr val="FF0066"/>
                        </a:solidFill>
                        <a:cs typeface="B Zar" pitchFamily="2" charset="-78"/>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gradFill flip="none" rotWithShape="1">
                      <a:gsLst>
                        <a:gs pos="0">
                          <a:srgbClr val="00FF00">
                            <a:tint val="66000"/>
                            <a:satMod val="160000"/>
                          </a:srgbClr>
                        </a:gs>
                        <a:gs pos="50000">
                          <a:srgbClr val="00FF00">
                            <a:tint val="44500"/>
                            <a:satMod val="160000"/>
                          </a:srgbClr>
                        </a:gs>
                        <a:gs pos="100000">
                          <a:srgbClr val="00FF00">
                            <a:tint val="23500"/>
                            <a:satMod val="160000"/>
                          </a:srgbClr>
                        </a:gs>
                      </a:gsLst>
                      <a:lin ang="5400000" scaled="1"/>
                      <a:tileRect/>
                    </a:gradFill>
                  </a:tcPr>
                </a:tc>
                <a:tc>
                  <a:txBody>
                    <a:bodyPr/>
                    <a:lstStyle/>
                    <a:p>
                      <a:pPr algn="ctr" rtl="1"/>
                      <a:endParaRPr lang="fa-IR" sz="1400" b="1" i="1" dirty="0">
                        <a:cs typeface="B Zar" pitchFamily="2" charset="-78"/>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gradFill flip="none" rotWithShape="1">
                      <a:gsLst>
                        <a:gs pos="0">
                          <a:srgbClr val="00FF00">
                            <a:tint val="66000"/>
                            <a:satMod val="160000"/>
                          </a:srgbClr>
                        </a:gs>
                        <a:gs pos="50000">
                          <a:srgbClr val="00FF00">
                            <a:tint val="44500"/>
                            <a:satMod val="160000"/>
                          </a:srgbClr>
                        </a:gs>
                        <a:gs pos="100000">
                          <a:srgbClr val="00FF00">
                            <a:tint val="23500"/>
                            <a:satMod val="160000"/>
                          </a:srgbClr>
                        </a:gs>
                      </a:gsLst>
                      <a:lin ang="5400000" scaled="1"/>
                      <a:tileRect/>
                    </a:gradFill>
                  </a:tcPr>
                </a:tc>
                <a:tc>
                  <a:txBody>
                    <a:bodyPr/>
                    <a:lstStyle/>
                    <a:p>
                      <a:pPr algn="ctr" rtl="1"/>
                      <a:r>
                        <a:rPr lang="fa-IR" sz="1400" b="1" i="1" dirty="0" smtClean="0">
                          <a:cs typeface="B Zar" pitchFamily="2" charset="-78"/>
                        </a:rPr>
                        <a:t>323132</a:t>
                      </a:r>
                      <a:endParaRPr lang="fa-IR" sz="1400" b="1" i="1" dirty="0">
                        <a:cs typeface="B Zar" pitchFamily="2" charset="-78"/>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gradFill flip="none" rotWithShape="1">
                      <a:gsLst>
                        <a:gs pos="0">
                          <a:srgbClr val="00FF00">
                            <a:tint val="66000"/>
                            <a:satMod val="160000"/>
                          </a:srgbClr>
                        </a:gs>
                        <a:gs pos="50000">
                          <a:srgbClr val="00FF00">
                            <a:tint val="44500"/>
                            <a:satMod val="160000"/>
                          </a:srgbClr>
                        </a:gs>
                        <a:gs pos="100000">
                          <a:srgbClr val="00FF00">
                            <a:tint val="23500"/>
                            <a:satMod val="160000"/>
                          </a:srgbClr>
                        </a:gs>
                      </a:gsLst>
                      <a:lin ang="5400000" scaled="1"/>
                      <a:tileRect/>
                    </a:gradFill>
                  </a:tcPr>
                </a:tc>
                <a:tc>
                  <a:txBody>
                    <a:bodyPr/>
                    <a:lstStyle/>
                    <a:p>
                      <a:pPr algn="ctr" rtl="1"/>
                      <a:r>
                        <a:rPr lang="fa-IR" sz="900" b="1" i="1" dirty="0" smtClean="0">
                          <a:cs typeface="B Zar" pitchFamily="2" charset="-78"/>
                        </a:rPr>
                        <a:t>سود سهام پرداختنی</a:t>
                      </a:r>
                      <a:endParaRPr lang="fa-IR" sz="900" b="1" i="1" dirty="0">
                        <a:cs typeface="B Zar" pitchFamily="2" charset="-78"/>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gradFill flip="none" rotWithShape="1">
                      <a:gsLst>
                        <a:gs pos="0">
                          <a:srgbClr val="00FF00">
                            <a:tint val="66000"/>
                            <a:satMod val="160000"/>
                          </a:srgbClr>
                        </a:gs>
                        <a:gs pos="50000">
                          <a:srgbClr val="00FF00">
                            <a:tint val="44500"/>
                            <a:satMod val="160000"/>
                          </a:srgbClr>
                        </a:gs>
                        <a:gs pos="100000">
                          <a:srgbClr val="00FF00">
                            <a:tint val="23500"/>
                            <a:satMod val="160000"/>
                          </a:srgbClr>
                        </a:gs>
                      </a:gsLst>
                      <a:lin ang="5400000" scaled="1"/>
                      <a:tileRect/>
                    </a:gradFill>
                  </a:tcPr>
                </a:tc>
                <a:tc>
                  <a:txBody>
                    <a:bodyPr/>
                    <a:lstStyle/>
                    <a:p>
                      <a:pPr algn="ctr" rtl="1"/>
                      <a:r>
                        <a:rPr lang="fa-IR" sz="1400" b="1" i="1" dirty="0" smtClean="0">
                          <a:effectLst/>
                          <a:cs typeface="B Zar" pitchFamily="2" charset="-78"/>
                        </a:rPr>
                        <a:t>29240</a:t>
                      </a:r>
                      <a:endParaRPr lang="fa-IR" sz="1400" b="1" i="1" dirty="0">
                        <a:effectLst/>
                        <a:cs typeface="B Zar" pitchFamily="2" charset="-78"/>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gradFill flip="none" rotWithShape="1">
                      <a:gsLst>
                        <a:gs pos="0">
                          <a:srgbClr val="00FF00">
                            <a:tint val="66000"/>
                            <a:satMod val="160000"/>
                          </a:srgbClr>
                        </a:gs>
                        <a:gs pos="50000">
                          <a:srgbClr val="00FF00">
                            <a:tint val="44500"/>
                            <a:satMod val="160000"/>
                          </a:srgbClr>
                        </a:gs>
                        <a:gs pos="100000">
                          <a:srgbClr val="00FF00">
                            <a:tint val="23500"/>
                            <a:satMod val="160000"/>
                          </a:srgbClr>
                        </a:gs>
                      </a:gsLst>
                      <a:lin ang="5400000" scaled="1"/>
                      <a:tileRect/>
                    </a:gradFill>
                  </a:tcPr>
                </a:tc>
                <a:tc>
                  <a:txBody>
                    <a:bodyPr/>
                    <a:lstStyle/>
                    <a:p>
                      <a:pPr algn="ctr" rtl="1"/>
                      <a:endParaRPr lang="fa-IR" sz="1400" b="1" i="1" dirty="0">
                        <a:effectLst/>
                        <a:cs typeface="B Zar" pitchFamily="2" charset="-78"/>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gradFill flip="none" rotWithShape="1">
                      <a:gsLst>
                        <a:gs pos="0">
                          <a:srgbClr val="00FF00">
                            <a:tint val="66000"/>
                            <a:satMod val="160000"/>
                          </a:srgbClr>
                        </a:gs>
                        <a:gs pos="50000">
                          <a:srgbClr val="00FF00">
                            <a:tint val="44500"/>
                            <a:satMod val="160000"/>
                          </a:srgbClr>
                        </a:gs>
                        <a:gs pos="100000">
                          <a:srgbClr val="00FF00">
                            <a:tint val="23500"/>
                            <a:satMod val="160000"/>
                          </a:srgbClr>
                        </a:gs>
                      </a:gsLst>
                      <a:lin ang="5400000" scaled="1"/>
                      <a:tileRect/>
                    </a:gradFill>
                  </a:tcPr>
                </a:tc>
                <a:extLst>
                  <a:ext uri="{0D108BD9-81ED-4DB2-BD59-A6C34878D82A}">
                    <a16:rowId xmlns:a16="http://schemas.microsoft.com/office/drawing/2014/main" val="10007"/>
                  </a:ext>
                </a:extLst>
              </a:tr>
              <a:tr h="326571">
                <a:tc>
                  <a:txBody>
                    <a:bodyPr/>
                    <a:lstStyle/>
                    <a:p>
                      <a:pPr algn="ctr" rtl="1"/>
                      <a:r>
                        <a:rPr lang="fa-IR" sz="900" b="1" i="1" dirty="0" smtClean="0">
                          <a:solidFill>
                            <a:srgbClr val="C00000"/>
                          </a:solidFill>
                          <a:cs typeface="B Zar" pitchFamily="2" charset="-78"/>
                        </a:rPr>
                        <a:t>دارائیهای غیر جاری</a:t>
                      </a:r>
                      <a:endParaRPr lang="fa-IR" sz="900" b="1" i="1" dirty="0">
                        <a:solidFill>
                          <a:srgbClr val="C00000"/>
                        </a:solidFill>
                        <a:cs typeface="B Zar" pitchFamily="2" charset="-78"/>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gradFill flip="none" rotWithShape="1">
                      <a:gsLst>
                        <a:gs pos="0">
                          <a:srgbClr val="00FF00">
                            <a:tint val="66000"/>
                            <a:satMod val="160000"/>
                          </a:srgbClr>
                        </a:gs>
                        <a:gs pos="50000">
                          <a:srgbClr val="00FF00">
                            <a:tint val="44500"/>
                            <a:satMod val="160000"/>
                          </a:srgbClr>
                        </a:gs>
                        <a:gs pos="100000">
                          <a:srgbClr val="00FF00">
                            <a:tint val="23500"/>
                            <a:satMod val="160000"/>
                          </a:srgbClr>
                        </a:gs>
                      </a:gsLst>
                      <a:lin ang="5400000" scaled="1"/>
                      <a:tileRect/>
                    </a:gradFill>
                  </a:tcPr>
                </a:tc>
                <a:tc>
                  <a:txBody>
                    <a:bodyPr/>
                    <a:lstStyle/>
                    <a:p>
                      <a:pPr algn="ctr" rtl="1"/>
                      <a:endParaRPr lang="fa-IR" sz="1400" b="1" i="1" dirty="0">
                        <a:cs typeface="B Zar" pitchFamily="2" charset="-78"/>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gradFill flip="none" rotWithShape="1">
                      <a:gsLst>
                        <a:gs pos="0">
                          <a:srgbClr val="00FF00">
                            <a:tint val="66000"/>
                            <a:satMod val="160000"/>
                          </a:srgbClr>
                        </a:gs>
                        <a:gs pos="50000">
                          <a:srgbClr val="00FF00">
                            <a:tint val="44500"/>
                            <a:satMod val="160000"/>
                          </a:srgbClr>
                        </a:gs>
                        <a:gs pos="100000">
                          <a:srgbClr val="00FF00">
                            <a:tint val="23500"/>
                            <a:satMod val="160000"/>
                          </a:srgbClr>
                        </a:gs>
                      </a:gsLst>
                      <a:lin ang="5400000" scaled="1"/>
                      <a:tileRect/>
                    </a:gradFill>
                  </a:tcPr>
                </a:tc>
                <a:tc>
                  <a:txBody>
                    <a:bodyPr/>
                    <a:lstStyle/>
                    <a:p>
                      <a:pPr algn="ctr" rtl="1"/>
                      <a:endParaRPr lang="fa-IR" sz="1400" b="1" i="1" dirty="0">
                        <a:cs typeface="B Zar" pitchFamily="2" charset="-78"/>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gradFill flip="none" rotWithShape="1">
                      <a:gsLst>
                        <a:gs pos="0">
                          <a:srgbClr val="00FF00">
                            <a:tint val="66000"/>
                            <a:satMod val="160000"/>
                          </a:srgbClr>
                        </a:gs>
                        <a:gs pos="50000">
                          <a:srgbClr val="00FF00">
                            <a:tint val="44500"/>
                            <a:satMod val="160000"/>
                          </a:srgbClr>
                        </a:gs>
                        <a:gs pos="100000">
                          <a:srgbClr val="00FF00">
                            <a:tint val="23500"/>
                            <a:satMod val="160000"/>
                          </a:srgbClr>
                        </a:gs>
                      </a:gsLst>
                      <a:lin ang="5400000" scaled="1"/>
                      <a:tileRect/>
                    </a:gradFill>
                  </a:tcPr>
                </a:tc>
                <a:tc>
                  <a:txBody>
                    <a:bodyPr/>
                    <a:lstStyle/>
                    <a:p>
                      <a:pPr algn="ctr" rtl="1"/>
                      <a:r>
                        <a:rPr lang="fa-IR" sz="900" b="1" i="1" dirty="0" smtClean="0">
                          <a:solidFill>
                            <a:srgbClr val="FF0066"/>
                          </a:solidFill>
                          <a:cs typeface="B Zar" pitchFamily="2" charset="-78"/>
                        </a:rPr>
                        <a:t>جمع بدهی های جاری</a:t>
                      </a:r>
                      <a:endParaRPr lang="fa-IR" sz="900" b="1" i="1" dirty="0">
                        <a:solidFill>
                          <a:srgbClr val="FF0066"/>
                        </a:solidFill>
                        <a:cs typeface="B Zar" pitchFamily="2" charset="-78"/>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gradFill flip="none" rotWithShape="1">
                      <a:gsLst>
                        <a:gs pos="0">
                          <a:srgbClr val="00FF00">
                            <a:tint val="66000"/>
                            <a:satMod val="160000"/>
                          </a:srgbClr>
                        </a:gs>
                        <a:gs pos="50000">
                          <a:srgbClr val="00FF00">
                            <a:tint val="44500"/>
                            <a:satMod val="160000"/>
                          </a:srgbClr>
                        </a:gs>
                        <a:gs pos="100000">
                          <a:srgbClr val="00FF00">
                            <a:tint val="23500"/>
                            <a:satMod val="160000"/>
                          </a:srgbClr>
                        </a:gs>
                      </a:gsLst>
                      <a:lin ang="5400000" scaled="1"/>
                      <a:tileRect/>
                    </a:gradFill>
                  </a:tcPr>
                </a:tc>
                <a:tc>
                  <a:txBody>
                    <a:bodyPr/>
                    <a:lstStyle/>
                    <a:p>
                      <a:pPr algn="ctr" rtl="1"/>
                      <a:endParaRPr lang="fa-IR" sz="1400" b="1" i="1" dirty="0">
                        <a:effectLst/>
                        <a:cs typeface="B Zar" pitchFamily="2" charset="-78"/>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gradFill flip="none" rotWithShape="1">
                      <a:gsLst>
                        <a:gs pos="0">
                          <a:srgbClr val="00FF00">
                            <a:tint val="66000"/>
                            <a:satMod val="160000"/>
                          </a:srgbClr>
                        </a:gs>
                        <a:gs pos="50000">
                          <a:srgbClr val="00FF00">
                            <a:tint val="44500"/>
                            <a:satMod val="160000"/>
                          </a:srgbClr>
                        </a:gs>
                        <a:gs pos="100000">
                          <a:srgbClr val="00FF00">
                            <a:tint val="23500"/>
                            <a:satMod val="160000"/>
                          </a:srgbClr>
                        </a:gs>
                      </a:gsLst>
                      <a:lin ang="5400000" scaled="1"/>
                      <a:tileRect/>
                    </a:gradFill>
                  </a:tcPr>
                </a:tc>
                <a:tc>
                  <a:txBody>
                    <a:bodyPr/>
                    <a:lstStyle/>
                    <a:p>
                      <a:pPr algn="ctr" rtl="1"/>
                      <a:r>
                        <a:rPr lang="fa-IR" sz="1400" b="1" i="1" dirty="0" smtClean="0">
                          <a:effectLst/>
                          <a:cs typeface="B Zar" pitchFamily="2" charset="-78"/>
                        </a:rPr>
                        <a:t>318930</a:t>
                      </a:r>
                      <a:endParaRPr lang="fa-IR" sz="1400" b="1" i="1" dirty="0">
                        <a:effectLst/>
                        <a:cs typeface="B Zar" pitchFamily="2" charset="-78"/>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gradFill flip="none" rotWithShape="1">
                      <a:gsLst>
                        <a:gs pos="0">
                          <a:srgbClr val="00FF00">
                            <a:tint val="66000"/>
                            <a:satMod val="160000"/>
                          </a:srgbClr>
                        </a:gs>
                        <a:gs pos="50000">
                          <a:srgbClr val="00FF00">
                            <a:tint val="44500"/>
                            <a:satMod val="160000"/>
                          </a:srgbClr>
                        </a:gs>
                        <a:gs pos="100000">
                          <a:srgbClr val="00FF00">
                            <a:tint val="23500"/>
                            <a:satMod val="160000"/>
                          </a:srgbClr>
                        </a:gs>
                      </a:gsLst>
                      <a:lin ang="5400000" scaled="1"/>
                      <a:tileRect/>
                    </a:gradFill>
                  </a:tcPr>
                </a:tc>
                <a:extLst>
                  <a:ext uri="{0D108BD9-81ED-4DB2-BD59-A6C34878D82A}">
                    <a16:rowId xmlns:a16="http://schemas.microsoft.com/office/drawing/2014/main" val="10008"/>
                  </a:ext>
                </a:extLst>
              </a:tr>
              <a:tr h="326571">
                <a:tc>
                  <a:txBody>
                    <a:bodyPr/>
                    <a:lstStyle/>
                    <a:p>
                      <a:pPr algn="ctr" rtl="1"/>
                      <a:r>
                        <a:rPr lang="fa-IR" sz="900" b="1" i="1" dirty="0" smtClean="0">
                          <a:cs typeface="B Zar" pitchFamily="2" charset="-78"/>
                        </a:rPr>
                        <a:t>دارائیهای ثابت مشهود</a:t>
                      </a:r>
                      <a:endParaRPr lang="fa-IR" sz="900" b="1" i="1" dirty="0">
                        <a:cs typeface="B Zar" pitchFamily="2" charset="-78"/>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gradFill flip="none" rotWithShape="1">
                      <a:gsLst>
                        <a:gs pos="0">
                          <a:srgbClr val="00FF00">
                            <a:tint val="66000"/>
                            <a:satMod val="160000"/>
                          </a:srgbClr>
                        </a:gs>
                        <a:gs pos="50000">
                          <a:srgbClr val="00FF00">
                            <a:tint val="44500"/>
                            <a:satMod val="160000"/>
                          </a:srgbClr>
                        </a:gs>
                        <a:gs pos="100000">
                          <a:srgbClr val="00FF00">
                            <a:tint val="23500"/>
                            <a:satMod val="160000"/>
                          </a:srgbClr>
                        </a:gs>
                      </a:gsLst>
                      <a:lin ang="5400000" scaled="1"/>
                      <a:tileRect/>
                    </a:gradFill>
                  </a:tcPr>
                </a:tc>
                <a:tc>
                  <a:txBody>
                    <a:bodyPr/>
                    <a:lstStyle/>
                    <a:p>
                      <a:pPr algn="ctr" rtl="1"/>
                      <a:r>
                        <a:rPr lang="fa-IR" sz="1400" b="1" i="1" dirty="0" smtClean="0">
                          <a:cs typeface="B Zar" pitchFamily="2" charset="-78"/>
                        </a:rPr>
                        <a:t>76135</a:t>
                      </a:r>
                      <a:endParaRPr lang="fa-IR" sz="1400" b="1" i="1" dirty="0">
                        <a:cs typeface="B Zar" pitchFamily="2" charset="-78"/>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gradFill flip="none" rotWithShape="1">
                      <a:gsLst>
                        <a:gs pos="0">
                          <a:srgbClr val="00FF00">
                            <a:tint val="66000"/>
                            <a:satMod val="160000"/>
                          </a:srgbClr>
                        </a:gs>
                        <a:gs pos="50000">
                          <a:srgbClr val="00FF00">
                            <a:tint val="44500"/>
                            <a:satMod val="160000"/>
                          </a:srgbClr>
                        </a:gs>
                        <a:gs pos="100000">
                          <a:srgbClr val="00FF00">
                            <a:tint val="23500"/>
                            <a:satMod val="160000"/>
                          </a:srgbClr>
                        </a:gs>
                      </a:gsLst>
                      <a:lin ang="5400000" scaled="1"/>
                      <a:tileRect/>
                    </a:gradFill>
                  </a:tcPr>
                </a:tc>
                <a:tc>
                  <a:txBody>
                    <a:bodyPr/>
                    <a:lstStyle/>
                    <a:p>
                      <a:pPr algn="ctr" rtl="1"/>
                      <a:endParaRPr lang="fa-IR" sz="1400" b="1" i="1" dirty="0">
                        <a:cs typeface="B Zar" pitchFamily="2" charset="-78"/>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gradFill flip="none" rotWithShape="1">
                      <a:gsLst>
                        <a:gs pos="0">
                          <a:srgbClr val="00FF00">
                            <a:tint val="66000"/>
                            <a:satMod val="160000"/>
                          </a:srgbClr>
                        </a:gs>
                        <a:gs pos="50000">
                          <a:srgbClr val="00FF00">
                            <a:tint val="44500"/>
                            <a:satMod val="160000"/>
                          </a:srgbClr>
                        </a:gs>
                        <a:gs pos="100000">
                          <a:srgbClr val="00FF00">
                            <a:tint val="23500"/>
                            <a:satMod val="160000"/>
                          </a:srgbClr>
                        </a:gs>
                      </a:gsLst>
                      <a:lin ang="5400000" scaled="1"/>
                      <a:tileRect/>
                    </a:gradFill>
                  </a:tcPr>
                </a:tc>
                <a:tc>
                  <a:txBody>
                    <a:bodyPr/>
                    <a:lstStyle/>
                    <a:p>
                      <a:pPr algn="ctr" rtl="1"/>
                      <a:r>
                        <a:rPr lang="fa-IR" sz="900" b="1" i="1" dirty="0" smtClean="0">
                          <a:solidFill>
                            <a:srgbClr val="C00000"/>
                          </a:solidFill>
                          <a:cs typeface="B Zar" pitchFamily="2" charset="-78"/>
                        </a:rPr>
                        <a:t>بدهی های غیر جاری</a:t>
                      </a:r>
                      <a:endParaRPr lang="fa-IR" sz="900" b="1" i="1" dirty="0">
                        <a:solidFill>
                          <a:srgbClr val="C00000"/>
                        </a:solidFill>
                        <a:cs typeface="B Zar" pitchFamily="2" charset="-78"/>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gradFill flip="none" rotWithShape="1">
                      <a:gsLst>
                        <a:gs pos="0">
                          <a:srgbClr val="00FF00">
                            <a:tint val="66000"/>
                            <a:satMod val="160000"/>
                          </a:srgbClr>
                        </a:gs>
                        <a:gs pos="50000">
                          <a:srgbClr val="00FF00">
                            <a:tint val="44500"/>
                            <a:satMod val="160000"/>
                          </a:srgbClr>
                        </a:gs>
                        <a:gs pos="100000">
                          <a:srgbClr val="00FF00">
                            <a:tint val="23500"/>
                            <a:satMod val="160000"/>
                          </a:srgbClr>
                        </a:gs>
                      </a:gsLst>
                      <a:lin ang="5400000" scaled="1"/>
                      <a:tileRect/>
                    </a:gradFill>
                  </a:tcPr>
                </a:tc>
                <a:tc>
                  <a:txBody>
                    <a:bodyPr/>
                    <a:lstStyle/>
                    <a:p>
                      <a:pPr algn="ctr" rtl="1"/>
                      <a:endParaRPr lang="fa-IR" sz="1400" b="1" i="1" dirty="0">
                        <a:effectLst/>
                        <a:cs typeface="B Zar" pitchFamily="2" charset="-78"/>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gradFill flip="none" rotWithShape="1">
                      <a:gsLst>
                        <a:gs pos="0">
                          <a:srgbClr val="00FF00">
                            <a:tint val="66000"/>
                            <a:satMod val="160000"/>
                          </a:srgbClr>
                        </a:gs>
                        <a:gs pos="50000">
                          <a:srgbClr val="00FF00">
                            <a:tint val="44500"/>
                            <a:satMod val="160000"/>
                          </a:srgbClr>
                        </a:gs>
                        <a:gs pos="100000">
                          <a:srgbClr val="00FF00">
                            <a:tint val="23500"/>
                            <a:satMod val="160000"/>
                          </a:srgbClr>
                        </a:gs>
                      </a:gsLst>
                      <a:lin ang="5400000" scaled="1"/>
                      <a:tileRect/>
                    </a:gradFill>
                  </a:tcPr>
                </a:tc>
                <a:tc>
                  <a:txBody>
                    <a:bodyPr/>
                    <a:lstStyle/>
                    <a:p>
                      <a:pPr algn="ctr" rtl="1"/>
                      <a:endParaRPr lang="fa-IR" sz="1400" b="1" i="1" dirty="0">
                        <a:effectLst/>
                        <a:cs typeface="B Zar" pitchFamily="2" charset="-78"/>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gradFill flip="none" rotWithShape="1">
                      <a:gsLst>
                        <a:gs pos="0">
                          <a:srgbClr val="00FF00">
                            <a:tint val="66000"/>
                            <a:satMod val="160000"/>
                          </a:srgbClr>
                        </a:gs>
                        <a:gs pos="50000">
                          <a:srgbClr val="00FF00">
                            <a:tint val="44500"/>
                            <a:satMod val="160000"/>
                          </a:srgbClr>
                        </a:gs>
                        <a:gs pos="100000">
                          <a:srgbClr val="00FF00">
                            <a:tint val="23500"/>
                            <a:satMod val="160000"/>
                          </a:srgbClr>
                        </a:gs>
                      </a:gsLst>
                      <a:lin ang="5400000" scaled="1"/>
                      <a:tileRect/>
                    </a:gradFill>
                  </a:tcPr>
                </a:tc>
                <a:extLst>
                  <a:ext uri="{0D108BD9-81ED-4DB2-BD59-A6C34878D82A}">
                    <a16:rowId xmlns:a16="http://schemas.microsoft.com/office/drawing/2014/main" val="10009"/>
                  </a:ext>
                </a:extLst>
              </a:tr>
              <a:tr h="326571">
                <a:tc>
                  <a:txBody>
                    <a:bodyPr/>
                    <a:lstStyle/>
                    <a:p>
                      <a:pPr algn="ctr" rtl="1"/>
                      <a:r>
                        <a:rPr lang="fa-IR" sz="900" b="1" i="1" dirty="0" smtClean="0">
                          <a:cs typeface="B Zar" pitchFamily="2" charset="-78"/>
                        </a:rPr>
                        <a:t>دارائیهای نامشهود</a:t>
                      </a:r>
                      <a:endParaRPr lang="fa-IR" sz="900" b="1" i="1" dirty="0">
                        <a:cs typeface="B Zar" pitchFamily="2" charset="-78"/>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gradFill flip="none" rotWithShape="1">
                      <a:gsLst>
                        <a:gs pos="0">
                          <a:srgbClr val="00FF00">
                            <a:tint val="66000"/>
                            <a:satMod val="160000"/>
                          </a:srgbClr>
                        </a:gs>
                        <a:gs pos="50000">
                          <a:srgbClr val="00FF00">
                            <a:tint val="44500"/>
                            <a:satMod val="160000"/>
                          </a:srgbClr>
                        </a:gs>
                        <a:gs pos="100000">
                          <a:srgbClr val="00FF00">
                            <a:tint val="23500"/>
                            <a:satMod val="160000"/>
                          </a:srgbClr>
                        </a:gs>
                      </a:gsLst>
                      <a:lin ang="5400000" scaled="1"/>
                      <a:tileRect/>
                    </a:gradFill>
                  </a:tcPr>
                </a:tc>
                <a:tc>
                  <a:txBody>
                    <a:bodyPr/>
                    <a:lstStyle/>
                    <a:p>
                      <a:pPr algn="ctr" rtl="1"/>
                      <a:r>
                        <a:rPr lang="fa-IR" sz="1400" b="1" i="1" dirty="0" smtClean="0">
                          <a:cs typeface="B Zar" pitchFamily="2" charset="-78"/>
                        </a:rPr>
                        <a:t>4109</a:t>
                      </a:r>
                      <a:endParaRPr lang="fa-IR" sz="1400" b="1" i="1" dirty="0">
                        <a:cs typeface="B Zar" pitchFamily="2" charset="-78"/>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gradFill flip="none" rotWithShape="1">
                      <a:gsLst>
                        <a:gs pos="0">
                          <a:srgbClr val="00FF00">
                            <a:tint val="66000"/>
                            <a:satMod val="160000"/>
                          </a:srgbClr>
                        </a:gs>
                        <a:gs pos="50000">
                          <a:srgbClr val="00FF00">
                            <a:tint val="44500"/>
                            <a:satMod val="160000"/>
                          </a:srgbClr>
                        </a:gs>
                        <a:gs pos="100000">
                          <a:srgbClr val="00FF00">
                            <a:tint val="23500"/>
                            <a:satMod val="160000"/>
                          </a:srgbClr>
                        </a:gs>
                      </a:gsLst>
                      <a:lin ang="5400000" scaled="1"/>
                      <a:tileRect/>
                    </a:gradFill>
                  </a:tcPr>
                </a:tc>
                <a:tc>
                  <a:txBody>
                    <a:bodyPr/>
                    <a:lstStyle/>
                    <a:p>
                      <a:pPr algn="ctr" rtl="1"/>
                      <a:endParaRPr lang="fa-IR" sz="1400" b="1" i="1" dirty="0">
                        <a:cs typeface="B Zar" pitchFamily="2" charset="-78"/>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gradFill flip="none" rotWithShape="1">
                      <a:gsLst>
                        <a:gs pos="0">
                          <a:srgbClr val="00FF00">
                            <a:tint val="66000"/>
                            <a:satMod val="160000"/>
                          </a:srgbClr>
                        </a:gs>
                        <a:gs pos="50000">
                          <a:srgbClr val="00FF00">
                            <a:tint val="44500"/>
                            <a:satMod val="160000"/>
                          </a:srgbClr>
                        </a:gs>
                        <a:gs pos="100000">
                          <a:srgbClr val="00FF00">
                            <a:tint val="23500"/>
                            <a:satMod val="160000"/>
                          </a:srgbClr>
                        </a:gs>
                      </a:gsLst>
                      <a:lin ang="5400000" scaled="1"/>
                      <a:tileRect/>
                    </a:gradFill>
                  </a:tcPr>
                </a:tc>
                <a:tc>
                  <a:txBody>
                    <a:bodyPr/>
                    <a:lstStyle/>
                    <a:p>
                      <a:pPr algn="ctr" rtl="1"/>
                      <a:r>
                        <a:rPr lang="fa-IR" sz="900" b="1" i="1" dirty="0" smtClean="0">
                          <a:cs typeface="B Zar" pitchFamily="2" charset="-78"/>
                        </a:rPr>
                        <a:t>تسهیلات مالی بلند مدت</a:t>
                      </a:r>
                      <a:endParaRPr lang="fa-IR" sz="900" b="1" i="1" dirty="0">
                        <a:cs typeface="B Zar" pitchFamily="2" charset="-78"/>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gradFill flip="none" rotWithShape="1">
                      <a:gsLst>
                        <a:gs pos="0">
                          <a:srgbClr val="00FF00">
                            <a:tint val="66000"/>
                            <a:satMod val="160000"/>
                          </a:srgbClr>
                        </a:gs>
                        <a:gs pos="50000">
                          <a:srgbClr val="00FF00">
                            <a:tint val="44500"/>
                            <a:satMod val="160000"/>
                          </a:srgbClr>
                        </a:gs>
                        <a:gs pos="100000">
                          <a:srgbClr val="00FF00">
                            <a:tint val="23500"/>
                            <a:satMod val="160000"/>
                          </a:srgbClr>
                        </a:gs>
                      </a:gsLst>
                      <a:lin ang="5400000" scaled="1"/>
                      <a:tileRect/>
                    </a:gradFill>
                  </a:tcPr>
                </a:tc>
                <a:tc>
                  <a:txBody>
                    <a:bodyPr/>
                    <a:lstStyle/>
                    <a:p>
                      <a:pPr algn="ctr" rtl="1"/>
                      <a:r>
                        <a:rPr lang="fa-IR" sz="1400" b="1" i="1" dirty="0" smtClean="0">
                          <a:effectLst/>
                          <a:cs typeface="B Zar" pitchFamily="2" charset="-78"/>
                        </a:rPr>
                        <a:t>9938</a:t>
                      </a:r>
                      <a:endParaRPr lang="fa-IR" sz="1400" b="1" i="1" dirty="0">
                        <a:effectLst/>
                        <a:cs typeface="B Zar" pitchFamily="2" charset="-78"/>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gradFill flip="none" rotWithShape="1">
                      <a:gsLst>
                        <a:gs pos="0">
                          <a:srgbClr val="00FF00">
                            <a:tint val="66000"/>
                            <a:satMod val="160000"/>
                          </a:srgbClr>
                        </a:gs>
                        <a:gs pos="50000">
                          <a:srgbClr val="00FF00">
                            <a:tint val="44500"/>
                            <a:satMod val="160000"/>
                          </a:srgbClr>
                        </a:gs>
                        <a:gs pos="100000">
                          <a:srgbClr val="00FF00">
                            <a:tint val="23500"/>
                            <a:satMod val="160000"/>
                          </a:srgbClr>
                        </a:gs>
                      </a:gsLst>
                      <a:lin ang="5400000" scaled="1"/>
                      <a:tileRect/>
                    </a:gradFill>
                  </a:tcPr>
                </a:tc>
                <a:tc>
                  <a:txBody>
                    <a:bodyPr/>
                    <a:lstStyle/>
                    <a:p>
                      <a:pPr algn="ctr" rtl="1"/>
                      <a:endParaRPr lang="fa-IR" sz="1400" b="1" i="1" dirty="0">
                        <a:effectLst/>
                        <a:cs typeface="B Zar" pitchFamily="2" charset="-78"/>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gradFill flip="none" rotWithShape="1">
                      <a:gsLst>
                        <a:gs pos="0">
                          <a:srgbClr val="00FF00">
                            <a:tint val="66000"/>
                            <a:satMod val="160000"/>
                          </a:srgbClr>
                        </a:gs>
                        <a:gs pos="50000">
                          <a:srgbClr val="00FF00">
                            <a:tint val="44500"/>
                            <a:satMod val="160000"/>
                          </a:srgbClr>
                        </a:gs>
                        <a:gs pos="100000">
                          <a:srgbClr val="00FF00">
                            <a:tint val="23500"/>
                            <a:satMod val="160000"/>
                          </a:srgbClr>
                        </a:gs>
                      </a:gsLst>
                      <a:lin ang="5400000" scaled="1"/>
                      <a:tileRect/>
                    </a:gradFill>
                  </a:tcPr>
                </a:tc>
                <a:extLst>
                  <a:ext uri="{0D108BD9-81ED-4DB2-BD59-A6C34878D82A}">
                    <a16:rowId xmlns:a16="http://schemas.microsoft.com/office/drawing/2014/main" val="10010"/>
                  </a:ext>
                </a:extLst>
              </a:tr>
              <a:tr h="326571">
                <a:tc>
                  <a:txBody>
                    <a:bodyPr/>
                    <a:lstStyle/>
                    <a:p>
                      <a:pPr algn="ctr" rtl="1"/>
                      <a:r>
                        <a:rPr lang="fa-IR" sz="900" b="1" i="1" dirty="0" smtClean="0">
                          <a:cs typeface="B Zar" pitchFamily="2" charset="-78"/>
                        </a:rPr>
                        <a:t>سرمایه گذاریهای بلند مدت</a:t>
                      </a:r>
                      <a:endParaRPr lang="fa-IR" sz="900" b="1" i="1" dirty="0">
                        <a:cs typeface="B Zar" pitchFamily="2" charset="-78"/>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gradFill flip="none" rotWithShape="1">
                      <a:gsLst>
                        <a:gs pos="0">
                          <a:srgbClr val="00FF00">
                            <a:tint val="66000"/>
                            <a:satMod val="160000"/>
                          </a:srgbClr>
                        </a:gs>
                        <a:gs pos="50000">
                          <a:srgbClr val="00FF00">
                            <a:tint val="44500"/>
                            <a:satMod val="160000"/>
                          </a:srgbClr>
                        </a:gs>
                        <a:gs pos="100000">
                          <a:srgbClr val="00FF00">
                            <a:tint val="23500"/>
                            <a:satMod val="160000"/>
                          </a:srgbClr>
                        </a:gs>
                      </a:gsLst>
                      <a:lin ang="5400000" scaled="1"/>
                      <a:tileRect/>
                    </a:gradFill>
                  </a:tcPr>
                </a:tc>
                <a:tc>
                  <a:txBody>
                    <a:bodyPr/>
                    <a:lstStyle/>
                    <a:p>
                      <a:pPr algn="ctr" rtl="1"/>
                      <a:r>
                        <a:rPr lang="fa-IR" sz="1400" b="1" i="1" dirty="0" smtClean="0">
                          <a:cs typeface="B Zar" pitchFamily="2" charset="-78"/>
                        </a:rPr>
                        <a:t>331089</a:t>
                      </a:r>
                      <a:endParaRPr lang="fa-IR" sz="1400" b="1" i="1" dirty="0">
                        <a:cs typeface="B Zar" pitchFamily="2" charset="-78"/>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gradFill flip="none" rotWithShape="1">
                      <a:gsLst>
                        <a:gs pos="0">
                          <a:srgbClr val="00FF00">
                            <a:tint val="66000"/>
                            <a:satMod val="160000"/>
                          </a:srgbClr>
                        </a:gs>
                        <a:gs pos="50000">
                          <a:srgbClr val="00FF00">
                            <a:tint val="44500"/>
                            <a:satMod val="160000"/>
                          </a:srgbClr>
                        </a:gs>
                        <a:gs pos="100000">
                          <a:srgbClr val="00FF00">
                            <a:tint val="23500"/>
                            <a:satMod val="160000"/>
                          </a:srgbClr>
                        </a:gs>
                      </a:gsLst>
                      <a:lin ang="5400000" scaled="1"/>
                      <a:tileRect/>
                    </a:gradFill>
                  </a:tcPr>
                </a:tc>
                <a:tc>
                  <a:txBody>
                    <a:bodyPr/>
                    <a:lstStyle/>
                    <a:p>
                      <a:pPr algn="ctr" rtl="1"/>
                      <a:endParaRPr lang="fa-IR" sz="1400" b="1" i="1" dirty="0">
                        <a:cs typeface="B Zar" pitchFamily="2" charset="-78"/>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gradFill flip="none" rotWithShape="1">
                      <a:gsLst>
                        <a:gs pos="0">
                          <a:srgbClr val="00FF00">
                            <a:tint val="66000"/>
                            <a:satMod val="160000"/>
                          </a:srgbClr>
                        </a:gs>
                        <a:gs pos="50000">
                          <a:srgbClr val="00FF00">
                            <a:tint val="44500"/>
                            <a:satMod val="160000"/>
                          </a:srgbClr>
                        </a:gs>
                        <a:gs pos="100000">
                          <a:srgbClr val="00FF00">
                            <a:tint val="23500"/>
                            <a:satMod val="160000"/>
                          </a:srgbClr>
                        </a:gs>
                      </a:gsLst>
                      <a:lin ang="5400000" scaled="1"/>
                      <a:tileRect/>
                    </a:gradFill>
                  </a:tcPr>
                </a:tc>
                <a:tc>
                  <a:txBody>
                    <a:bodyPr/>
                    <a:lstStyle/>
                    <a:p>
                      <a:pPr algn="ctr" rtl="1"/>
                      <a:r>
                        <a:rPr lang="fa-IR" sz="900" b="1" i="1" dirty="0" smtClean="0">
                          <a:cs typeface="B Zar" pitchFamily="2" charset="-78"/>
                        </a:rPr>
                        <a:t>ذخیره مزایای پایان خدمت</a:t>
                      </a:r>
                      <a:endParaRPr lang="fa-IR" sz="900" b="1" i="1" dirty="0">
                        <a:cs typeface="B Zar" pitchFamily="2" charset="-78"/>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gradFill flip="none" rotWithShape="1">
                      <a:gsLst>
                        <a:gs pos="0">
                          <a:srgbClr val="00FF00">
                            <a:tint val="66000"/>
                            <a:satMod val="160000"/>
                          </a:srgbClr>
                        </a:gs>
                        <a:gs pos="50000">
                          <a:srgbClr val="00FF00">
                            <a:tint val="44500"/>
                            <a:satMod val="160000"/>
                          </a:srgbClr>
                        </a:gs>
                        <a:gs pos="100000">
                          <a:srgbClr val="00FF00">
                            <a:tint val="23500"/>
                            <a:satMod val="160000"/>
                          </a:srgbClr>
                        </a:gs>
                      </a:gsLst>
                      <a:lin ang="5400000" scaled="1"/>
                      <a:tileRect/>
                    </a:gradFill>
                  </a:tcPr>
                </a:tc>
                <a:tc>
                  <a:txBody>
                    <a:bodyPr/>
                    <a:lstStyle/>
                    <a:p>
                      <a:pPr algn="ctr" rtl="1"/>
                      <a:r>
                        <a:rPr lang="fa-IR" sz="1400" b="1" i="1" dirty="0" smtClean="0">
                          <a:effectLst/>
                          <a:cs typeface="B Zar" pitchFamily="2" charset="-78"/>
                        </a:rPr>
                        <a:t>14551</a:t>
                      </a:r>
                      <a:endParaRPr lang="fa-IR" sz="1400" b="1" i="1" dirty="0">
                        <a:effectLst/>
                        <a:cs typeface="B Zar" pitchFamily="2" charset="-78"/>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gradFill flip="none" rotWithShape="1">
                      <a:gsLst>
                        <a:gs pos="0">
                          <a:srgbClr val="00FF00">
                            <a:tint val="66000"/>
                            <a:satMod val="160000"/>
                          </a:srgbClr>
                        </a:gs>
                        <a:gs pos="50000">
                          <a:srgbClr val="00FF00">
                            <a:tint val="44500"/>
                            <a:satMod val="160000"/>
                          </a:srgbClr>
                        </a:gs>
                        <a:gs pos="100000">
                          <a:srgbClr val="00FF00">
                            <a:tint val="23500"/>
                            <a:satMod val="160000"/>
                          </a:srgbClr>
                        </a:gs>
                      </a:gsLst>
                      <a:lin ang="5400000" scaled="1"/>
                      <a:tileRect/>
                    </a:gradFill>
                  </a:tcPr>
                </a:tc>
                <a:tc>
                  <a:txBody>
                    <a:bodyPr/>
                    <a:lstStyle/>
                    <a:p>
                      <a:pPr algn="ctr" rtl="1"/>
                      <a:endParaRPr lang="fa-IR" sz="1400" b="1" i="1" dirty="0">
                        <a:effectLst/>
                        <a:cs typeface="B Zar" pitchFamily="2" charset="-78"/>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gradFill flip="none" rotWithShape="1">
                      <a:gsLst>
                        <a:gs pos="0">
                          <a:srgbClr val="00FF00">
                            <a:tint val="66000"/>
                            <a:satMod val="160000"/>
                          </a:srgbClr>
                        </a:gs>
                        <a:gs pos="50000">
                          <a:srgbClr val="00FF00">
                            <a:tint val="44500"/>
                            <a:satMod val="160000"/>
                          </a:srgbClr>
                        </a:gs>
                        <a:gs pos="100000">
                          <a:srgbClr val="00FF00">
                            <a:tint val="23500"/>
                            <a:satMod val="160000"/>
                          </a:srgbClr>
                        </a:gs>
                      </a:gsLst>
                      <a:lin ang="5400000" scaled="1"/>
                      <a:tileRect/>
                    </a:gradFill>
                  </a:tcPr>
                </a:tc>
                <a:extLst>
                  <a:ext uri="{0D108BD9-81ED-4DB2-BD59-A6C34878D82A}">
                    <a16:rowId xmlns:a16="http://schemas.microsoft.com/office/drawing/2014/main" val="10011"/>
                  </a:ext>
                </a:extLst>
              </a:tr>
              <a:tr h="326571">
                <a:tc>
                  <a:txBody>
                    <a:bodyPr/>
                    <a:lstStyle/>
                    <a:p>
                      <a:pPr algn="ctr" rtl="1"/>
                      <a:r>
                        <a:rPr lang="fa-IR" sz="900" b="1" i="1" dirty="0" smtClean="0">
                          <a:cs typeface="B Zar" pitchFamily="2" charset="-78"/>
                        </a:rPr>
                        <a:t>سایر دارائیها</a:t>
                      </a:r>
                      <a:endParaRPr lang="fa-IR" sz="900" b="1" i="1" dirty="0">
                        <a:cs typeface="B Zar" pitchFamily="2" charset="-78"/>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gradFill flip="none" rotWithShape="1">
                      <a:gsLst>
                        <a:gs pos="0">
                          <a:srgbClr val="00FF00">
                            <a:tint val="66000"/>
                            <a:satMod val="160000"/>
                          </a:srgbClr>
                        </a:gs>
                        <a:gs pos="50000">
                          <a:srgbClr val="00FF00">
                            <a:tint val="44500"/>
                            <a:satMod val="160000"/>
                          </a:srgbClr>
                        </a:gs>
                        <a:gs pos="100000">
                          <a:srgbClr val="00FF00">
                            <a:tint val="23500"/>
                            <a:satMod val="160000"/>
                          </a:srgbClr>
                        </a:gs>
                      </a:gsLst>
                      <a:lin ang="5400000" scaled="1"/>
                      <a:tileRect/>
                    </a:gradFill>
                  </a:tcPr>
                </a:tc>
                <a:tc>
                  <a:txBody>
                    <a:bodyPr/>
                    <a:lstStyle/>
                    <a:p>
                      <a:pPr algn="ctr" rtl="1"/>
                      <a:r>
                        <a:rPr lang="fa-IR" sz="1400" b="1" i="1" dirty="0" smtClean="0">
                          <a:cs typeface="B Zar" pitchFamily="2" charset="-78"/>
                        </a:rPr>
                        <a:t>64366</a:t>
                      </a:r>
                      <a:endParaRPr lang="fa-IR" sz="1400" b="1" i="1" dirty="0">
                        <a:cs typeface="B Zar" pitchFamily="2" charset="-78"/>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gradFill flip="none" rotWithShape="1">
                      <a:gsLst>
                        <a:gs pos="0">
                          <a:srgbClr val="00FF00">
                            <a:tint val="66000"/>
                            <a:satMod val="160000"/>
                          </a:srgbClr>
                        </a:gs>
                        <a:gs pos="50000">
                          <a:srgbClr val="00FF00">
                            <a:tint val="44500"/>
                            <a:satMod val="160000"/>
                          </a:srgbClr>
                        </a:gs>
                        <a:gs pos="100000">
                          <a:srgbClr val="00FF00">
                            <a:tint val="23500"/>
                            <a:satMod val="160000"/>
                          </a:srgbClr>
                        </a:gs>
                      </a:gsLst>
                      <a:lin ang="5400000" scaled="1"/>
                      <a:tileRect/>
                    </a:gradFill>
                  </a:tcPr>
                </a:tc>
                <a:tc>
                  <a:txBody>
                    <a:bodyPr/>
                    <a:lstStyle/>
                    <a:p>
                      <a:pPr algn="ctr" rtl="1"/>
                      <a:endParaRPr lang="fa-IR" sz="1400" b="1" i="1" dirty="0">
                        <a:cs typeface="B Zar" pitchFamily="2" charset="-78"/>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gradFill flip="none" rotWithShape="1">
                      <a:gsLst>
                        <a:gs pos="0">
                          <a:srgbClr val="00FF00">
                            <a:tint val="66000"/>
                            <a:satMod val="160000"/>
                          </a:srgbClr>
                        </a:gs>
                        <a:gs pos="50000">
                          <a:srgbClr val="00FF00">
                            <a:tint val="44500"/>
                            <a:satMod val="160000"/>
                          </a:srgbClr>
                        </a:gs>
                        <a:gs pos="100000">
                          <a:srgbClr val="00FF00">
                            <a:tint val="23500"/>
                            <a:satMod val="160000"/>
                          </a:srgbClr>
                        </a:gs>
                      </a:gsLst>
                      <a:lin ang="5400000" scaled="1"/>
                      <a:tileRect/>
                    </a:gradFill>
                  </a:tcPr>
                </a:tc>
                <a:tc>
                  <a:txBody>
                    <a:bodyPr/>
                    <a:lstStyle/>
                    <a:p>
                      <a:pPr algn="ctr" rtl="1"/>
                      <a:r>
                        <a:rPr lang="fa-IR" sz="900" b="1" i="1" dirty="0" smtClean="0">
                          <a:solidFill>
                            <a:srgbClr val="FF0066"/>
                          </a:solidFill>
                          <a:cs typeface="B Zar" pitchFamily="2" charset="-78"/>
                        </a:rPr>
                        <a:t>جمع بدهی های غیر جاری</a:t>
                      </a:r>
                      <a:endParaRPr lang="fa-IR" sz="900" b="1" i="1" dirty="0">
                        <a:solidFill>
                          <a:srgbClr val="FF0066"/>
                        </a:solidFill>
                        <a:cs typeface="B Zar" pitchFamily="2" charset="-78"/>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gradFill flip="none" rotWithShape="1">
                      <a:gsLst>
                        <a:gs pos="0">
                          <a:srgbClr val="00FF00">
                            <a:tint val="66000"/>
                            <a:satMod val="160000"/>
                          </a:srgbClr>
                        </a:gs>
                        <a:gs pos="50000">
                          <a:srgbClr val="00FF00">
                            <a:tint val="44500"/>
                            <a:satMod val="160000"/>
                          </a:srgbClr>
                        </a:gs>
                        <a:gs pos="100000">
                          <a:srgbClr val="00FF00">
                            <a:tint val="23500"/>
                            <a:satMod val="160000"/>
                          </a:srgbClr>
                        </a:gs>
                      </a:gsLst>
                      <a:lin ang="5400000" scaled="1"/>
                      <a:tileRect/>
                    </a:gradFill>
                  </a:tcPr>
                </a:tc>
                <a:tc>
                  <a:txBody>
                    <a:bodyPr/>
                    <a:lstStyle/>
                    <a:p>
                      <a:pPr algn="ctr" rtl="1"/>
                      <a:endParaRPr lang="fa-IR" sz="1400" b="1" i="1" dirty="0">
                        <a:effectLst/>
                        <a:cs typeface="B Zar" pitchFamily="2" charset="-78"/>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gradFill flip="none" rotWithShape="1">
                      <a:gsLst>
                        <a:gs pos="0">
                          <a:srgbClr val="00FF00">
                            <a:tint val="66000"/>
                            <a:satMod val="160000"/>
                          </a:srgbClr>
                        </a:gs>
                        <a:gs pos="50000">
                          <a:srgbClr val="00FF00">
                            <a:tint val="44500"/>
                            <a:satMod val="160000"/>
                          </a:srgbClr>
                        </a:gs>
                        <a:gs pos="100000">
                          <a:srgbClr val="00FF00">
                            <a:tint val="23500"/>
                            <a:satMod val="160000"/>
                          </a:srgbClr>
                        </a:gs>
                      </a:gsLst>
                      <a:lin ang="5400000" scaled="1"/>
                      <a:tileRect/>
                    </a:gradFill>
                  </a:tcPr>
                </a:tc>
                <a:tc>
                  <a:txBody>
                    <a:bodyPr/>
                    <a:lstStyle/>
                    <a:p>
                      <a:pPr algn="ctr" rtl="1"/>
                      <a:r>
                        <a:rPr lang="fa-IR" sz="1400" b="1" i="1" dirty="0" smtClean="0">
                          <a:effectLst/>
                          <a:cs typeface="B Zar" pitchFamily="2" charset="-78"/>
                        </a:rPr>
                        <a:t>24489</a:t>
                      </a:r>
                      <a:endParaRPr lang="fa-IR" sz="1400" b="1" i="1" dirty="0">
                        <a:effectLst/>
                        <a:cs typeface="B Zar" pitchFamily="2" charset="-78"/>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gradFill flip="none" rotWithShape="1">
                      <a:gsLst>
                        <a:gs pos="0">
                          <a:srgbClr val="00FF00">
                            <a:tint val="66000"/>
                            <a:satMod val="160000"/>
                          </a:srgbClr>
                        </a:gs>
                        <a:gs pos="50000">
                          <a:srgbClr val="00FF00">
                            <a:tint val="44500"/>
                            <a:satMod val="160000"/>
                          </a:srgbClr>
                        </a:gs>
                        <a:gs pos="100000">
                          <a:srgbClr val="00FF00">
                            <a:tint val="23500"/>
                            <a:satMod val="160000"/>
                          </a:srgbClr>
                        </a:gs>
                      </a:gsLst>
                      <a:lin ang="5400000" scaled="1"/>
                      <a:tileRect/>
                    </a:gradFill>
                  </a:tcPr>
                </a:tc>
                <a:extLst>
                  <a:ext uri="{0D108BD9-81ED-4DB2-BD59-A6C34878D82A}">
                    <a16:rowId xmlns:a16="http://schemas.microsoft.com/office/drawing/2014/main" val="10012"/>
                  </a:ext>
                </a:extLst>
              </a:tr>
              <a:tr h="326571">
                <a:tc>
                  <a:txBody>
                    <a:bodyPr/>
                    <a:lstStyle/>
                    <a:p>
                      <a:pPr algn="ctr" rtl="1"/>
                      <a:r>
                        <a:rPr lang="fa-IR" sz="900" b="1" i="1" dirty="0" smtClean="0">
                          <a:solidFill>
                            <a:srgbClr val="FF0066"/>
                          </a:solidFill>
                          <a:cs typeface="B Zar" pitchFamily="2" charset="-78"/>
                        </a:rPr>
                        <a:t>جمع دارائیهای غیر جاری</a:t>
                      </a:r>
                      <a:endParaRPr lang="fa-IR" sz="900" b="1" i="1" dirty="0">
                        <a:solidFill>
                          <a:srgbClr val="FF0066"/>
                        </a:solidFill>
                        <a:cs typeface="B Zar" pitchFamily="2" charset="-78"/>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gradFill flip="none" rotWithShape="1">
                      <a:gsLst>
                        <a:gs pos="0">
                          <a:srgbClr val="00FF00">
                            <a:tint val="66000"/>
                            <a:satMod val="160000"/>
                          </a:srgbClr>
                        </a:gs>
                        <a:gs pos="50000">
                          <a:srgbClr val="00FF00">
                            <a:tint val="44500"/>
                            <a:satMod val="160000"/>
                          </a:srgbClr>
                        </a:gs>
                        <a:gs pos="100000">
                          <a:srgbClr val="00FF00">
                            <a:tint val="23500"/>
                            <a:satMod val="160000"/>
                          </a:srgbClr>
                        </a:gs>
                      </a:gsLst>
                      <a:lin ang="5400000" scaled="1"/>
                      <a:tileRect/>
                    </a:gradFill>
                  </a:tcPr>
                </a:tc>
                <a:tc>
                  <a:txBody>
                    <a:bodyPr/>
                    <a:lstStyle/>
                    <a:p>
                      <a:pPr algn="ctr" rtl="1"/>
                      <a:endParaRPr lang="fa-IR" sz="1400" b="1" i="1" dirty="0">
                        <a:cs typeface="B Zar" pitchFamily="2" charset="-78"/>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gradFill flip="none" rotWithShape="1">
                      <a:gsLst>
                        <a:gs pos="0">
                          <a:srgbClr val="00FF00">
                            <a:tint val="66000"/>
                            <a:satMod val="160000"/>
                          </a:srgbClr>
                        </a:gs>
                        <a:gs pos="50000">
                          <a:srgbClr val="00FF00">
                            <a:tint val="44500"/>
                            <a:satMod val="160000"/>
                          </a:srgbClr>
                        </a:gs>
                        <a:gs pos="100000">
                          <a:srgbClr val="00FF00">
                            <a:tint val="23500"/>
                            <a:satMod val="160000"/>
                          </a:srgbClr>
                        </a:gs>
                      </a:gsLst>
                      <a:lin ang="5400000" scaled="1"/>
                      <a:tileRect/>
                    </a:gradFill>
                  </a:tcPr>
                </a:tc>
                <a:tc>
                  <a:txBody>
                    <a:bodyPr/>
                    <a:lstStyle/>
                    <a:p>
                      <a:pPr algn="ctr" rtl="1"/>
                      <a:r>
                        <a:rPr lang="fa-IR" sz="1400" b="1" i="1" dirty="0" smtClean="0">
                          <a:cs typeface="B Zar" pitchFamily="2" charset="-78"/>
                        </a:rPr>
                        <a:t>475699</a:t>
                      </a:r>
                      <a:endParaRPr lang="fa-IR" sz="1400" b="1" i="1" dirty="0">
                        <a:cs typeface="B Zar" pitchFamily="2" charset="-78"/>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gradFill flip="none" rotWithShape="1">
                      <a:gsLst>
                        <a:gs pos="0">
                          <a:srgbClr val="00FF00">
                            <a:tint val="66000"/>
                            <a:satMod val="160000"/>
                          </a:srgbClr>
                        </a:gs>
                        <a:gs pos="50000">
                          <a:srgbClr val="00FF00">
                            <a:tint val="44500"/>
                            <a:satMod val="160000"/>
                          </a:srgbClr>
                        </a:gs>
                        <a:gs pos="100000">
                          <a:srgbClr val="00FF00">
                            <a:tint val="23500"/>
                            <a:satMod val="160000"/>
                          </a:srgbClr>
                        </a:gs>
                      </a:gsLst>
                      <a:lin ang="5400000" scaled="1"/>
                      <a:tileRect/>
                    </a:gradFill>
                  </a:tcPr>
                </a:tc>
                <a:tc>
                  <a:txBody>
                    <a:bodyPr/>
                    <a:lstStyle/>
                    <a:p>
                      <a:pPr algn="ctr" rtl="1"/>
                      <a:r>
                        <a:rPr lang="fa-IR" sz="900" b="1" i="1" dirty="0" smtClean="0">
                          <a:cs typeface="B Zar" pitchFamily="2" charset="-78"/>
                        </a:rPr>
                        <a:t>جمع بدهی</a:t>
                      </a:r>
                      <a:r>
                        <a:rPr lang="fa-IR" sz="900" b="1" i="1" baseline="0" dirty="0" smtClean="0">
                          <a:cs typeface="B Zar" pitchFamily="2" charset="-78"/>
                        </a:rPr>
                        <a:t> ها</a:t>
                      </a:r>
                      <a:endParaRPr lang="fa-IR" sz="900" b="1" i="1" dirty="0">
                        <a:cs typeface="B Zar" pitchFamily="2" charset="-78"/>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gradFill flip="none" rotWithShape="1">
                      <a:gsLst>
                        <a:gs pos="0">
                          <a:srgbClr val="00FF00">
                            <a:tint val="66000"/>
                            <a:satMod val="160000"/>
                          </a:srgbClr>
                        </a:gs>
                        <a:gs pos="50000">
                          <a:srgbClr val="00FF00">
                            <a:tint val="44500"/>
                            <a:satMod val="160000"/>
                          </a:srgbClr>
                        </a:gs>
                        <a:gs pos="100000">
                          <a:srgbClr val="00FF00">
                            <a:tint val="23500"/>
                            <a:satMod val="160000"/>
                          </a:srgbClr>
                        </a:gs>
                      </a:gsLst>
                      <a:lin ang="5400000" scaled="1"/>
                      <a:tileRect/>
                    </a:gradFill>
                  </a:tcPr>
                </a:tc>
                <a:tc>
                  <a:txBody>
                    <a:bodyPr/>
                    <a:lstStyle/>
                    <a:p>
                      <a:pPr algn="ctr" rtl="1"/>
                      <a:endParaRPr lang="fa-IR" sz="1400" b="1" i="1">
                        <a:effectLst/>
                        <a:cs typeface="B Zar" pitchFamily="2" charset="-78"/>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gradFill flip="none" rotWithShape="1">
                      <a:gsLst>
                        <a:gs pos="0">
                          <a:srgbClr val="00FF00">
                            <a:tint val="66000"/>
                            <a:satMod val="160000"/>
                          </a:srgbClr>
                        </a:gs>
                        <a:gs pos="50000">
                          <a:srgbClr val="00FF00">
                            <a:tint val="44500"/>
                            <a:satMod val="160000"/>
                          </a:srgbClr>
                        </a:gs>
                        <a:gs pos="100000">
                          <a:srgbClr val="00FF00">
                            <a:tint val="23500"/>
                            <a:satMod val="160000"/>
                          </a:srgbClr>
                        </a:gs>
                      </a:gsLst>
                      <a:lin ang="5400000" scaled="1"/>
                      <a:tileRect/>
                    </a:gradFill>
                  </a:tcPr>
                </a:tc>
                <a:tc>
                  <a:txBody>
                    <a:bodyPr/>
                    <a:lstStyle/>
                    <a:p>
                      <a:pPr algn="ctr" rtl="1"/>
                      <a:r>
                        <a:rPr lang="fa-IR" sz="1400" b="1" i="1" dirty="0" smtClean="0">
                          <a:effectLst/>
                          <a:cs typeface="B Zar" pitchFamily="2" charset="-78"/>
                        </a:rPr>
                        <a:t>343419</a:t>
                      </a:r>
                      <a:endParaRPr lang="fa-IR" sz="1400" b="1" i="1" dirty="0">
                        <a:effectLst/>
                        <a:cs typeface="B Zar" pitchFamily="2" charset="-78"/>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gradFill flip="none" rotWithShape="1">
                      <a:gsLst>
                        <a:gs pos="0">
                          <a:srgbClr val="00FF00">
                            <a:tint val="66000"/>
                            <a:satMod val="160000"/>
                          </a:srgbClr>
                        </a:gs>
                        <a:gs pos="50000">
                          <a:srgbClr val="00FF00">
                            <a:tint val="44500"/>
                            <a:satMod val="160000"/>
                          </a:srgbClr>
                        </a:gs>
                        <a:gs pos="100000">
                          <a:srgbClr val="00FF00">
                            <a:tint val="23500"/>
                            <a:satMod val="160000"/>
                          </a:srgbClr>
                        </a:gs>
                      </a:gsLst>
                      <a:lin ang="5400000" scaled="1"/>
                      <a:tileRect/>
                    </a:gradFill>
                  </a:tcPr>
                </a:tc>
                <a:extLst>
                  <a:ext uri="{0D108BD9-81ED-4DB2-BD59-A6C34878D82A}">
                    <a16:rowId xmlns:a16="http://schemas.microsoft.com/office/drawing/2014/main" val="10013"/>
                  </a:ext>
                </a:extLst>
              </a:tr>
              <a:tr h="326571">
                <a:tc>
                  <a:txBody>
                    <a:bodyPr/>
                    <a:lstStyle/>
                    <a:p>
                      <a:pPr algn="ctr" rtl="1"/>
                      <a:endParaRPr lang="fa-IR" sz="900" b="1" i="1" dirty="0">
                        <a:cs typeface="B Zar" pitchFamily="2" charset="-78"/>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gradFill flip="none" rotWithShape="1">
                      <a:gsLst>
                        <a:gs pos="0">
                          <a:srgbClr val="00FF00">
                            <a:tint val="66000"/>
                            <a:satMod val="160000"/>
                          </a:srgbClr>
                        </a:gs>
                        <a:gs pos="50000">
                          <a:srgbClr val="00FF00">
                            <a:tint val="44500"/>
                            <a:satMod val="160000"/>
                          </a:srgbClr>
                        </a:gs>
                        <a:gs pos="100000">
                          <a:srgbClr val="00FF00">
                            <a:tint val="23500"/>
                            <a:satMod val="160000"/>
                          </a:srgbClr>
                        </a:gs>
                      </a:gsLst>
                      <a:lin ang="5400000" scaled="1"/>
                      <a:tileRect/>
                    </a:gradFill>
                  </a:tcPr>
                </a:tc>
                <a:tc>
                  <a:txBody>
                    <a:bodyPr/>
                    <a:lstStyle/>
                    <a:p>
                      <a:pPr algn="ctr" rtl="1"/>
                      <a:endParaRPr lang="fa-IR" sz="1400" b="1" i="1">
                        <a:cs typeface="B Zar" pitchFamily="2" charset="-78"/>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gradFill flip="none" rotWithShape="1">
                      <a:gsLst>
                        <a:gs pos="0">
                          <a:srgbClr val="00FF00">
                            <a:tint val="66000"/>
                            <a:satMod val="160000"/>
                          </a:srgbClr>
                        </a:gs>
                        <a:gs pos="50000">
                          <a:srgbClr val="00FF00">
                            <a:tint val="44500"/>
                            <a:satMod val="160000"/>
                          </a:srgbClr>
                        </a:gs>
                        <a:gs pos="100000">
                          <a:srgbClr val="00FF00">
                            <a:tint val="23500"/>
                            <a:satMod val="160000"/>
                          </a:srgbClr>
                        </a:gs>
                      </a:gsLst>
                      <a:lin ang="5400000" scaled="1"/>
                      <a:tileRect/>
                    </a:gradFill>
                  </a:tcPr>
                </a:tc>
                <a:tc>
                  <a:txBody>
                    <a:bodyPr/>
                    <a:lstStyle/>
                    <a:p>
                      <a:pPr algn="ctr" rtl="1"/>
                      <a:endParaRPr lang="fa-IR" sz="1400" b="1" i="1" dirty="0">
                        <a:cs typeface="B Zar" pitchFamily="2" charset="-78"/>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gradFill flip="none" rotWithShape="1">
                      <a:gsLst>
                        <a:gs pos="0">
                          <a:srgbClr val="00FF00">
                            <a:tint val="66000"/>
                            <a:satMod val="160000"/>
                          </a:srgbClr>
                        </a:gs>
                        <a:gs pos="50000">
                          <a:srgbClr val="00FF00">
                            <a:tint val="44500"/>
                            <a:satMod val="160000"/>
                          </a:srgbClr>
                        </a:gs>
                        <a:gs pos="100000">
                          <a:srgbClr val="00FF00">
                            <a:tint val="23500"/>
                            <a:satMod val="160000"/>
                          </a:srgbClr>
                        </a:gs>
                      </a:gsLst>
                      <a:lin ang="5400000" scaled="1"/>
                      <a:tileRect/>
                    </a:gradFill>
                  </a:tcPr>
                </a:tc>
                <a:tc>
                  <a:txBody>
                    <a:bodyPr/>
                    <a:lstStyle/>
                    <a:p>
                      <a:pPr algn="ctr" rtl="1"/>
                      <a:r>
                        <a:rPr lang="fa-IR" sz="900" b="1" i="1" dirty="0" smtClean="0">
                          <a:solidFill>
                            <a:srgbClr val="C00000"/>
                          </a:solidFill>
                          <a:cs typeface="B Zar" pitchFamily="2" charset="-78"/>
                        </a:rPr>
                        <a:t>حقوق صاحبان سهام</a:t>
                      </a:r>
                      <a:endParaRPr lang="fa-IR" sz="900" b="1" i="1" dirty="0">
                        <a:solidFill>
                          <a:srgbClr val="C00000"/>
                        </a:solidFill>
                        <a:cs typeface="B Zar" pitchFamily="2" charset="-78"/>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gradFill flip="none" rotWithShape="1">
                      <a:gsLst>
                        <a:gs pos="0">
                          <a:srgbClr val="00FF00">
                            <a:tint val="66000"/>
                            <a:satMod val="160000"/>
                          </a:srgbClr>
                        </a:gs>
                        <a:gs pos="50000">
                          <a:srgbClr val="00FF00">
                            <a:tint val="44500"/>
                            <a:satMod val="160000"/>
                          </a:srgbClr>
                        </a:gs>
                        <a:gs pos="100000">
                          <a:srgbClr val="00FF00">
                            <a:tint val="23500"/>
                            <a:satMod val="160000"/>
                          </a:srgbClr>
                        </a:gs>
                      </a:gsLst>
                      <a:lin ang="5400000" scaled="1"/>
                      <a:tileRect/>
                    </a:gradFill>
                  </a:tcPr>
                </a:tc>
                <a:tc>
                  <a:txBody>
                    <a:bodyPr/>
                    <a:lstStyle/>
                    <a:p>
                      <a:pPr algn="ctr" rtl="1"/>
                      <a:endParaRPr lang="fa-IR" sz="1400" b="1" i="1">
                        <a:effectLst/>
                        <a:cs typeface="B Zar" pitchFamily="2" charset="-78"/>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gradFill flip="none" rotWithShape="1">
                      <a:gsLst>
                        <a:gs pos="0">
                          <a:srgbClr val="00FF00">
                            <a:tint val="66000"/>
                            <a:satMod val="160000"/>
                          </a:srgbClr>
                        </a:gs>
                        <a:gs pos="50000">
                          <a:srgbClr val="00FF00">
                            <a:tint val="44500"/>
                            <a:satMod val="160000"/>
                          </a:srgbClr>
                        </a:gs>
                        <a:gs pos="100000">
                          <a:srgbClr val="00FF00">
                            <a:tint val="23500"/>
                            <a:satMod val="160000"/>
                          </a:srgbClr>
                        </a:gs>
                      </a:gsLst>
                      <a:lin ang="5400000" scaled="1"/>
                      <a:tileRect/>
                    </a:gradFill>
                  </a:tcPr>
                </a:tc>
                <a:tc>
                  <a:txBody>
                    <a:bodyPr/>
                    <a:lstStyle/>
                    <a:p>
                      <a:pPr algn="ctr" rtl="1"/>
                      <a:endParaRPr lang="fa-IR" sz="1400" b="1" i="1" dirty="0">
                        <a:effectLst/>
                        <a:cs typeface="B Zar" pitchFamily="2" charset="-78"/>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gradFill flip="none" rotWithShape="1">
                      <a:gsLst>
                        <a:gs pos="0">
                          <a:srgbClr val="00FF00">
                            <a:tint val="66000"/>
                            <a:satMod val="160000"/>
                          </a:srgbClr>
                        </a:gs>
                        <a:gs pos="50000">
                          <a:srgbClr val="00FF00">
                            <a:tint val="44500"/>
                            <a:satMod val="160000"/>
                          </a:srgbClr>
                        </a:gs>
                        <a:gs pos="100000">
                          <a:srgbClr val="00FF00">
                            <a:tint val="23500"/>
                            <a:satMod val="160000"/>
                          </a:srgbClr>
                        </a:gs>
                      </a:gsLst>
                      <a:lin ang="5400000" scaled="1"/>
                      <a:tileRect/>
                    </a:gradFill>
                  </a:tcPr>
                </a:tc>
                <a:extLst>
                  <a:ext uri="{0D108BD9-81ED-4DB2-BD59-A6C34878D82A}">
                    <a16:rowId xmlns:a16="http://schemas.microsoft.com/office/drawing/2014/main" val="10014"/>
                  </a:ext>
                </a:extLst>
              </a:tr>
              <a:tr h="326571">
                <a:tc>
                  <a:txBody>
                    <a:bodyPr/>
                    <a:lstStyle/>
                    <a:p>
                      <a:pPr algn="ctr" rtl="1"/>
                      <a:endParaRPr lang="fa-IR" sz="900" b="1" i="1" dirty="0">
                        <a:cs typeface="B Zar" pitchFamily="2" charset="-78"/>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gradFill flip="none" rotWithShape="1">
                      <a:gsLst>
                        <a:gs pos="0">
                          <a:srgbClr val="00FF00">
                            <a:tint val="66000"/>
                            <a:satMod val="160000"/>
                          </a:srgbClr>
                        </a:gs>
                        <a:gs pos="50000">
                          <a:srgbClr val="00FF00">
                            <a:tint val="44500"/>
                            <a:satMod val="160000"/>
                          </a:srgbClr>
                        </a:gs>
                        <a:gs pos="100000">
                          <a:srgbClr val="00FF00">
                            <a:tint val="23500"/>
                            <a:satMod val="160000"/>
                          </a:srgbClr>
                        </a:gs>
                      </a:gsLst>
                      <a:lin ang="5400000" scaled="1"/>
                      <a:tileRect/>
                    </a:gradFill>
                  </a:tcPr>
                </a:tc>
                <a:tc>
                  <a:txBody>
                    <a:bodyPr/>
                    <a:lstStyle/>
                    <a:p>
                      <a:pPr algn="ctr" rtl="1"/>
                      <a:endParaRPr lang="fa-IR" sz="1400" b="1" i="1">
                        <a:cs typeface="B Zar" pitchFamily="2" charset="-78"/>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gradFill flip="none" rotWithShape="1">
                      <a:gsLst>
                        <a:gs pos="0">
                          <a:srgbClr val="00FF00">
                            <a:tint val="66000"/>
                            <a:satMod val="160000"/>
                          </a:srgbClr>
                        </a:gs>
                        <a:gs pos="50000">
                          <a:srgbClr val="00FF00">
                            <a:tint val="44500"/>
                            <a:satMod val="160000"/>
                          </a:srgbClr>
                        </a:gs>
                        <a:gs pos="100000">
                          <a:srgbClr val="00FF00">
                            <a:tint val="23500"/>
                            <a:satMod val="160000"/>
                          </a:srgbClr>
                        </a:gs>
                      </a:gsLst>
                      <a:lin ang="5400000" scaled="1"/>
                      <a:tileRect/>
                    </a:gradFill>
                  </a:tcPr>
                </a:tc>
                <a:tc>
                  <a:txBody>
                    <a:bodyPr/>
                    <a:lstStyle/>
                    <a:p>
                      <a:pPr algn="ctr" rtl="1"/>
                      <a:endParaRPr lang="fa-IR" sz="1400" b="1" i="1" dirty="0">
                        <a:cs typeface="B Zar" pitchFamily="2" charset="-78"/>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gradFill flip="none" rotWithShape="1">
                      <a:gsLst>
                        <a:gs pos="0">
                          <a:srgbClr val="00FF00">
                            <a:tint val="66000"/>
                            <a:satMod val="160000"/>
                          </a:srgbClr>
                        </a:gs>
                        <a:gs pos="50000">
                          <a:srgbClr val="00FF00">
                            <a:tint val="44500"/>
                            <a:satMod val="160000"/>
                          </a:srgbClr>
                        </a:gs>
                        <a:gs pos="100000">
                          <a:srgbClr val="00FF00">
                            <a:tint val="23500"/>
                            <a:satMod val="160000"/>
                          </a:srgbClr>
                        </a:gs>
                      </a:gsLst>
                      <a:lin ang="5400000" scaled="1"/>
                      <a:tileRect/>
                    </a:gradFill>
                  </a:tcPr>
                </a:tc>
                <a:tc>
                  <a:txBody>
                    <a:bodyPr/>
                    <a:lstStyle/>
                    <a:p>
                      <a:pPr algn="ctr" rtl="1"/>
                      <a:r>
                        <a:rPr lang="fa-IR" sz="900" b="1" i="1" dirty="0" smtClean="0">
                          <a:cs typeface="B Zar" pitchFamily="2" charset="-78"/>
                        </a:rPr>
                        <a:t>سرمایه</a:t>
                      </a:r>
                      <a:endParaRPr lang="fa-IR" sz="900" b="1" i="1" dirty="0">
                        <a:cs typeface="B Zar" pitchFamily="2" charset="-78"/>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gradFill flip="none" rotWithShape="1">
                      <a:gsLst>
                        <a:gs pos="0">
                          <a:srgbClr val="00FF00">
                            <a:tint val="66000"/>
                            <a:satMod val="160000"/>
                          </a:srgbClr>
                        </a:gs>
                        <a:gs pos="50000">
                          <a:srgbClr val="00FF00">
                            <a:tint val="44500"/>
                            <a:satMod val="160000"/>
                          </a:srgbClr>
                        </a:gs>
                        <a:gs pos="100000">
                          <a:srgbClr val="00FF00">
                            <a:tint val="23500"/>
                            <a:satMod val="160000"/>
                          </a:srgbClr>
                        </a:gs>
                      </a:gsLst>
                      <a:lin ang="5400000" scaled="1"/>
                      <a:tileRect/>
                    </a:gradFill>
                  </a:tcPr>
                </a:tc>
                <a:tc>
                  <a:txBody>
                    <a:bodyPr/>
                    <a:lstStyle/>
                    <a:p>
                      <a:pPr algn="ctr" rtl="1"/>
                      <a:r>
                        <a:rPr lang="fa-IR" sz="1400" b="1" i="1" dirty="0" smtClean="0">
                          <a:effectLst/>
                          <a:cs typeface="B Zar" pitchFamily="2" charset="-78"/>
                        </a:rPr>
                        <a:t>400000</a:t>
                      </a:r>
                      <a:endParaRPr lang="fa-IR" sz="1400" b="1" i="1" dirty="0">
                        <a:effectLst/>
                        <a:cs typeface="B Zar" pitchFamily="2" charset="-78"/>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gradFill flip="none" rotWithShape="1">
                      <a:gsLst>
                        <a:gs pos="0">
                          <a:srgbClr val="00FF00">
                            <a:tint val="66000"/>
                            <a:satMod val="160000"/>
                          </a:srgbClr>
                        </a:gs>
                        <a:gs pos="50000">
                          <a:srgbClr val="00FF00">
                            <a:tint val="44500"/>
                            <a:satMod val="160000"/>
                          </a:srgbClr>
                        </a:gs>
                        <a:gs pos="100000">
                          <a:srgbClr val="00FF00">
                            <a:tint val="23500"/>
                            <a:satMod val="160000"/>
                          </a:srgbClr>
                        </a:gs>
                      </a:gsLst>
                      <a:lin ang="5400000" scaled="1"/>
                      <a:tileRect/>
                    </a:gradFill>
                  </a:tcPr>
                </a:tc>
                <a:tc>
                  <a:txBody>
                    <a:bodyPr/>
                    <a:lstStyle/>
                    <a:p>
                      <a:pPr algn="ctr" rtl="1"/>
                      <a:endParaRPr lang="fa-IR" sz="1400" b="1" i="1" dirty="0">
                        <a:effectLst/>
                        <a:cs typeface="B Zar" pitchFamily="2" charset="-78"/>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gradFill flip="none" rotWithShape="1">
                      <a:gsLst>
                        <a:gs pos="0">
                          <a:srgbClr val="00FF00">
                            <a:tint val="66000"/>
                            <a:satMod val="160000"/>
                          </a:srgbClr>
                        </a:gs>
                        <a:gs pos="50000">
                          <a:srgbClr val="00FF00">
                            <a:tint val="44500"/>
                            <a:satMod val="160000"/>
                          </a:srgbClr>
                        </a:gs>
                        <a:gs pos="100000">
                          <a:srgbClr val="00FF00">
                            <a:tint val="23500"/>
                            <a:satMod val="160000"/>
                          </a:srgbClr>
                        </a:gs>
                      </a:gsLst>
                      <a:lin ang="5400000" scaled="1"/>
                      <a:tileRect/>
                    </a:gradFill>
                  </a:tcPr>
                </a:tc>
                <a:extLst>
                  <a:ext uri="{0D108BD9-81ED-4DB2-BD59-A6C34878D82A}">
                    <a16:rowId xmlns:a16="http://schemas.microsoft.com/office/drawing/2014/main" val="10015"/>
                  </a:ext>
                </a:extLst>
              </a:tr>
              <a:tr h="326571">
                <a:tc>
                  <a:txBody>
                    <a:bodyPr/>
                    <a:lstStyle/>
                    <a:p>
                      <a:pPr algn="ctr" rtl="1"/>
                      <a:endParaRPr lang="fa-IR" sz="900" b="1" i="1" dirty="0">
                        <a:cs typeface="B Zar" pitchFamily="2" charset="-78"/>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gradFill flip="none" rotWithShape="1">
                      <a:gsLst>
                        <a:gs pos="0">
                          <a:srgbClr val="00FF00">
                            <a:tint val="66000"/>
                            <a:satMod val="160000"/>
                          </a:srgbClr>
                        </a:gs>
                        <a:gs pos="50000">
                          <a:srgbClr val="00FF00">
                            <a:tint val="44500"/>
                            <a:satMod val="160000"/>
                          </a:srgbClr>
                        </a:gs>
                        <a:gs pos="100000">
                          <a:srgbClr val="00FF00">
                            <a:tint val="23500"/>
                            <a:satMod val="160000"/>
                          </a:srgbClr>
                        </a:gs>
                      </a:gsLst>
                      <a:lin ang="5400000" scaled="1"/>
                      <a:tileRect/>
                    </a:gradFill>
                  </a:tcPr>
                </a:tc>
                <a:tc>
                  <a:txBody>
                    <a:bodyPr/>
                    <a:lstStyle/>
                    <a:p>
                      <a:pPr algn="ctr" rtl="1"/>
                      <a:endParaRPr lang="fa-IR" sz="1400" b="1" i="1">
                        <a:cs typeface="B Zar" pitchFamily="2" charset="-78"/>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gradFill flip="none" rotWithShape="1">
                      <a:gsLst>
                        <a:gs pos="0">
                          <a:srgbClr val="00FF00">
                            <a:tint val="66000"/>
                            <a:satMod val="160000"/>
                          </a:srgbClr>
                        </a:gs>
                        <a:gs pos="50000">
                          <a:srgbClr val="00FF00">
                            <a:tint val="44500"/>
                            <a:satMod val="160000"/>
                          </a:srgbClr>
                        </a:gs>
                        <a:gs pos="100000">
                          <a:srgbClr val="00FF00">
                            <a:tint val="23500"/>
                            <a:satMod val="160000"/>
                          </a:srgbClr>
                        </a:gs>
                      </a:gsLst>
                      <a:lin ang="5400000" scaled="1"/>
                      <a:tileRect/>
                    </a:gradFill>
                  </a:tcPr>
                </a:tc>
                <a:tc>
                  <a:txBody>
                    <a:bodyPr/>
                    <a:lstStyle/>
                    <a:p>
                      <a:pPr algn="ctr" rtl="1"/>
                      <a:endParaRPr lang="fa-IR" sz="1400" b="1" i="1" dirty="0">
                        <a:cs typeface="B Zar" pitchFamily="2" charset="-78"/>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gradFill flip="none" rotWithShape="1">
                      <a:gsLst>
                        <a:gs pos="0">
                          <a:srgbClr val="00FF00">
                            <a:tint val="66000"/>
                            <a:satMod val="160000"/>
                          </a:srgbClr>
                        </a:gs>
                        <a:gs pos="50000">
                          <a:srgbClr val="00FF00">
                            <a:tint val="44500"/>
                            <a:satMod val="160000"/>
                          </a:srgbClr>
                        </a:gs>
                        <a:gs pos="100000">
                          <a:srgbClr val="00FF00">
                            <a:tint val="23500"/>
                            <a:satMod val="160000"/>
                          </a:srgbClr>
                        </a:gs>
                      </a:gsLst>
                      <a:lin ang="5400000" scaled="1"/>
                      <a:tileRect/>
                    </a:gradFill>
                  </a:tcPr>
                </a:tc>
                <a:tc>
                  <a:txBody>
                    <a:bodyPr/>
                    <a:lstStyle/>
                    <a:p>
                      <a:pPr algn="ctr" rtl="1"/>
                      <a:r>
                        <a:rPr lang="fa-IR" sz="900" b="1" i="1" dirty="0" smtClean="0">
                          <a:cs typeface="B Zar" pitchFamily="2" charset="-78"/>
                        </a:rPr>
                        <a:t>اندوخته قانونی</a:t>
                      </a:r>
                      <a:endParaRPr lang="fa-IR" sz="900" b="1" i="1" dirty="0">
                        <a:cs typeface="B Zar" pitchFamily="2" charset="-78"/>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gradFill flip="none" rotWithShape="1">
                      <a:gsLst>
                        <a:gs pos="0">
                          <a:srgbClr val="00FF00">
                            <a:tint val="66000"/>
                            <a:satMod val="160000"/>
                          </a:srgbClr>
                        </a:gs>
                        <a:gs pos="50000">
                          <a:srgbClr val="00FF00">
                            <a:tint val="44500"/>
                            <a:satMod val="160000"/>
                          </a:srgbClr>
                        </a:gs>
                        <a:gs pos="100000">
                          <a:srgbClr val="00FF00">
                            <a:tint val="23500"/>
                            <a:satMod val="160000"/>
                          </a:srgbClr>
                        </a:gs>
                      </a:gsLst>
                      <a:lin ang="5400000" scaled="1"/>
                      <a:tileRect/>
                    </a:gradFill>
                  </a:tcPr>
                </a:tc>
                <a:tc>
                  <a:txBody>
                    <a:bodyPr/>
                    <a:lstStyle/>
                    <a:p>
                      <a:pPr algn="ctr" rtl="1"/>
                      <a:r>
                        <a:rPr lang="fa-IR" sz="1400" b="1" i="1" dirty="0" smtClean="0">
                          <a:effectLst/>
                          <a:cs typeface="B Zar" pitchFamily="2" charset="-78"/>
                        </a:rPr>
                        <a:t>22033</a:t>
                      </a:r>
                      <a:endParaRPr lang="fa-IR" sz="1400" b="1" i="1" dirty="0">
                        <a:effectLst/>
                        <a:cs typeface="B Zar" pitchFamily="2" charset="-78"/>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gradFill flip="none" rotWithShape="1">
                      <a:gsLst>
                        <a:gs pos="0">
                          <a:srgbClr val="00FF00">
                            <a:tint val="66000"/>
                            <a:satMod val="160000"/>
                          </a:srgbClr>
                        </a:gs>
                        <a:gs pos="50000">
                          <a:srgbClr val="00FF00">
                            <a:tint val="44500"/>
                            <a:satMod val="160000"/>
                          </a:srgbClr>
                        </a:gs>
                        <a:gs pos="100000">
                          <a:srgbClr val="00FF00">
                            <a:tint val="23500"/>
                            <a:satMod val="160000"/>
                          </a:srgbClr>
                        </a:gs>
                      </a:gsLst>
                      <a:lin ang="5400000" scaled="1"/>
                      <a:tileRect/>
                    </a:gradFill>
                  </a:tcPr>
                </a:tc>
                <a:tc>
                  <a:txBody>
                    <a:bodyPr/>
                    <a:lstStyle/>
                    <a:p>
                      <a:pPr algn="ctr" rtl="1"/>
                      <a:endParaRPr lang="fa-IR" sz="1400" b="1" i="1" dirty="0">
                        <a:effectLst/>
                        <a:cs typeface="B Zar" pitchFamily="2" charset="-78"/>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gradFill flip="none" rotWithShape="1">
                      <a:gsLst>
                        <a:gs pos="0">
                          <a:srgbClr val="00FF00">
                            <a:tint val="66000"/>
                            <a:satMod val="160000"/>
                          </a:srgbClr>
                        </a:gs>
                        <a:gs pos="50000">
                          <a:srgbClr val="00FF00">
                            <a:tint val="44500"/>
                            <a:satMod val="160000"/>
                          </a:srgbClr>
                        </a:gs>
                        <a:gs pos="100000">
                          <a:srgbClr val="00FF00">
                            <a:tint val="23500"/>
                            <a:satMod val="160000"/>
                          </a:srgbClr>
                        </a:gs>
                      </a:gsLst>
                      <a:lin ang="5400000" scaled="1"/>
                      <a:tileRect/>
                    </a:gradFill>
                  </a:tcPr>
                </a:tc>
                <a:extLst>
                  <a:ext uri="{0D108BD9-81ED-4DB2-BD59-A6C34878D82A}">
                    <a16:rowId xmlns:a16="http://schemas.microsoft.com/office/drawing/2014/main" val="10016"/>
                  </a:ext>
                </a:extLst>
              </a:tr>
              <a:tr h="326571">
                <a:tc>
                  <a:txBody>
                    <a:bodyPr/>
                    <a:lstStyle/>
                    <a:p>
                      <a:pPr algn="ctr" rtl="1"/>
                      <a:endParaRPr lang="fa-IR" sz="900" b="1" i="1" dirty="0">
                        <a:cs typeface="B Zar" pitchFamily="2" charset="-78"/>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gradFill flip="none" rotWithShape="1">
                      <a:gsLst>
                        <a:gs pos="0">
                          <a:srgbClr val="00FF00">
                            <a:tint val="66000"/>
                            <a:satMod val="160000"/>
                          </a:srgbClr>
                        </a:gs>
                        <a:gs pos="50000">
                          <a:srgbClr val="00FF00">
                            <a:tint val="44500"/>
                            <a:satMod val="160000"/>
                          </a:srgbClr>
                        </a:gs>
                        <a:gs pos="100000">
                          <a:srgbClr val="00FF00">
                            <a:tint val="23500"/>
                            <a:satMod val="160000"/>
                          </a:srgbClr>
                        </a:gs>
                      </a:gsLst>
                      <a:lin ang="5400000" scaled="1"/>
                      <a:tileRect/>
                    </a:gradFill>
                  </a:tcPr>
                </a:tc>
                <a:tc>
                  <a:txBody>
                    <a:bodyPr/>
                    <a:lstStyle/>
                    <a:p>
                      <a:pPr algn="ctr" rtl="1"/>
                      <a:endParaRPr lang="fa-IR" sz="1400" b="1" i="1">
                        <a:cs typeface="B Zar" pitchFamily="2" charset="-78"/>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gradFill flip="none" rotWithShape="1">
                      <a:gsLst>
                        <a:gs pos="0">
                          <a:srgbClr val="00FF00">
                            <a:tint val="66000"/>
                            <a:satMod val="160000"/>
                          </a:srgbClr>
                        </a:gs>
                        <a:gs pos="50000">
                          <a:srgbClr val="00FF00">
                            <a:tint val="44500"/>
                            <a:satMod val="160000"/>
                          </a:srgbClr>
                        </a:gs>
                        <a:gs pos="100000">
                          <a:srgbClr val="00FF00">
                            <a:tint val="23500"/>
                            <a:satMod val="160000"/>
                          </a:srgbClr>
                        </a:gs>
                      </a:gsLst>
                      <a:lin ang="5400000" scaled="1"/>
                      <a:tileRect/>
                    </a:gradFill>
                  </a:tcPr>
                </a:tc>
                <a:tc>
                  <a:txBody>
                    <a:bodyPr/>
                    <a:lstStyle/>
                    <a:p>
                      <a:pPr algn="ctr" rtl="1"/>
                      <a:endParaRPr lang="fa-IR" sz="1400" b="1" i="1" dirty="0">
                        <a:cs typeface="B Zar" pitchFamily="2" charset="-78"/>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gradFill flip="none" rotWithShape="1">
                      <a:gsLst>
                        <a:gs pos="0">
                          <a:srgbClr val="00FF00">
                            <a:tint val="66000"/>
                            <a:satMod val="160000"/>
                          </a:srgbClr>
                        </a:gs>
                        <a:gs pos="50000">
                          <a:srgbClr val="00FF00">
                            <a:tint val="44500"/>
                            <a:satMod val="160000"/>
                          </a:srgbClr>
                        </a:gs>
                        <a:gs pos="100000">
                          <a:srgbClr val="00FF00">
                            <a:tint val="23500"/>
                            <a:satMod val="160000"/>
                          </a:srgbClr>
                        </a:gs>
                      </a:gsLst>
                      <a:lin ang="5400000" scaled="1"/>
                      <a:tileRect/>
                    </a:gradFill>
                  </a:tcPr>
                </a:tc>
                <a:tc>
                  <a:txBody>
                    <a:bodyPr/>
                    <a:lstStyle/>
                    <a:p>
                      <a:pPr algn="ctr" rtl="1"/>
                      <a:r>
                        <a:rPr lang="fa-IR" sz="900" b="1" i="1" dirty="0" smtClean="0">
                          <a:cs typeface="B Zar" pitchFamily="2" charset="-78"/>
                        </a:rPr>
                        <a:t>اندوخته سرمایه ای</a:t>
                      </a:r>
                      <a:endParaRPr lang="fa-IR" sz="900" b="1" i="1" dirty="0">
                        <a:cs typeface="B Zar" pitchFamily="2" charset="-78"/>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gradFill flip="none" rotWithShape="1">
                      <a:gsLst>
                        <a:gs pos="0">
                          <a:srgbClr val="00FF00">
                            <a:tint val="66000"/>
                            <a:satMod val="160000"/>
                          </a:srgbClr>
                        </a:gs>
                        <a:gs pos="50000">
                          <a:srgbClr val="00FF00">
                            <a:tint val="44500"/>
                            <a:satMod val="160000"/>
                          </a:srgbClr>
                        </a:gs>
                        <a:gs pos="100000">
                          <a:srgbClr val="00FF00">
                            <a:tint val="23500"/>
                            <a:satMod val="160000"/>
                          </a:srgbClr>
                        </a:gs>
                      </a:gsLst>
                      <a:lin ang="5400000" scaled="1"/>
                      <a:tileRect/>
                    </a:gradFill>
                  </a:tcPr>
                </a:tc>
                <a:tc>
                  <a:txBody>
                    <a:bodyPr/>
                    <a:lstStyle/>
                    <a:p>
                      <a:pPr algn="ctr" rtl="1"/>
                      <a:r>
                        <a:rPr lang="fa-IR" sz="1400" b="1" i="1" dirty="0" smtClean="0">
                          <a:effectLst/>
                          <a:cs typeface="B Zar" pitchFamily="2" charset="-78"/>
                        </a:rPr>
                        <a:t>13182</a:t>
                      </a:r>
                      <a:endParaRPr lang="fa-IR" sz="1400" b="1" i="1" dirty="0">
                        <a:effectLst/>
                        <a:cs typeface="B Zar" pitchFamily="2" charset="-78"/>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gradFill flip="none" rotWithShape="1">
                      <a:gsLst>
                        <a:gs pos="0">
                          <a:srgbClr val="00FF00">
                            <a:tint val="66000"/>
                            <a:satMod val="160000"/>
                          </a:srgbClr>
                        </a:gs>
                        <a:gs pos="50000">
                          <a:srgbClr val="00FF00">
                            <a:tint val="44500"/>
                            <a:satMod val="160000"/>
                          </a:srgbClr>
                        </a:gs>
                        <a:gs pos="100000">
                          <a:srgbClr val="00FF00">
                            <a:tint val="23500"/>
                            <a:satMod val="160000"/>
                          </a:srgbClr>
                        </a:gs>
                      </a:gsLst>
                      <a:lin ang="5400000" scaled="1"/>
                      <a:tileRect/>
                    </a:gradFill>
                  </a:tcPr>
                </a:tc>
                <a:tc>
                  <a:txBody>
                    <a:bodyPr/>
                    <a:lstStyle/>
                    <a:p>
                      <a:pPr algn="ctr" rtl="1"/>
                      <a:endParaRPr lang="fa-IR" sz="1400" b="1" i="1" dirty="0">
                        <a:effectLst/>
                        <a:cs typeface="B Zar" pitchFamily="2" charset="-78"/>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gradFill flip="none" rotWithShape="1">
                      <a:gsLst>
                        <a:gs pos="0">
                          <a:srgbClr val="00FF00">
                            <a:tint val="66000"/>
                            <a:satMod val="160000"/>
                          </a:srgbClr>
                        </a:gs>
                        <a:gs pos="50000">
                          <a:srgbClr val="00FF00">
                            <a:tint val="44500"/>
                            <a:satMod val="160000"/>
                          </a:srgbClr>
                        </a:gs>
                        <a:gs pos="100000">
                          <a:srgbClr val="00FF00">
                            <a:tint val="23500"/>
                            <a:satMod val="160000"/>
                          </a:srgbClr>
                        </a:gs>
                      </a:gsLst>
                      <a:lin ang="5400000" scaled="1"/>
                      <a:tileRect/>
                    </a:gradFill>
                  </a:tcPr>
                </a:tc>
                <a:extLst>
                  <a:ext uri="{0D108BD9-81ED-4DB2-BD59-A6C34878D82A}">
                    <a16:rowId xmlns:a16="http://schemas.microsoft.com/office/drawing/2014/main" val="10017"/>
                  </a:ext>
                </a:extLst>
              </a:tr>
              <a:tr h="326571">
                <a:tc>
                  <a:txBody>
                    <a:bodyPr/>
                    <a:lstStyle/>
                    <a:p>
                      <a:pPr algn="ctr" rtl="1"/>
                      <a:endParaRPr lang="fa-IR" sz="900" b="1" i="1" dirty="0">
                        <a:cs typeface="B Zar" pitchFamily="2" charset="-78"/>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gradFill flip="none" rotWithShape="1">
                      <a:gsLst>
                        <a:gs pos="0">
                          <a:srgbClr val="00FF00">
                            <a:tint val="66000"/>
                            <a:satMod val="160000"/>
                          </a:srgbClr>
                        </a:gs>
                        <a:gs pos="50000">
                          <a:srgbClr val="00FF00">
                            <a:tint val="44500"/>
                            <a:satMod val="160000"/>
                          </a:srgbClr>
                        </a:gs>
                        <a:gs pos="100000">
                          <a:srgbClr val="00FF00">
                            <a:tint val="23500"/>
                            <a:satMod val="160000"/>
                          </a:srgbClr>
                        </a:gs>
                      </a:gsLst>
                      <a:lin ang="5400000" scaled="1"/>
                      <a:tileRect/>
                    </a:gradFill>
                  </a:tcPr>
                </a:tc>
                <a:tc>
                  <a:txBody>
                    <a:bodyPr/>
                    <a:lstStyle/>
                    <a:p>
                      <a:pPr algn="ctr" rtl="1"/>
                      <a:endParaRPr lang="fa-IR" sz="1400" b="1" i="1">
                        <a:cs typeface="B Zar" pitchFamily="2" charset="-78"/>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gradFill flip="none" rotWithShape="1">
                      <a:gsLst>
                        <a:gs pos="0">
                          <a:srgbClr val="00FF00">
                            <a:tint val="66000"/>
                            <a:satMod val="160000"/>
                          </a:srgbClr>
                        </a:gs>
                        <a:gs pos="50000">
                          <a:srgbClr val="00FF00">
                            <a:tint val="44500"/>
                            <a:satMod val="160000"/>
                          </a:srgbClr>
                        </a:gs>
                        <a:gs pos="100000">
                          <a:srgbClr val="00FF00">
                            <a:tint val="23500"/>
                            <a:satMod val="160000"/>
                          </a:srgbClr>
                        </a:gs>
                      </a:gsLst>
                      <a:lin ang="5400000" scaled="1"/>
                      <a:tileRect/>
                    </a:gradFill>
                  </a:tcPr>
                </a:tc>
                <a:tc>
                  <a:txBody>
                    <a:bodyPr/>
                    <a:lstStyle/>
                    <a:p>
                      <a:pPr algn="ctr" rtl="1"/>
                      <a:endParaRPr lang="fa-IR" sz="1400" b="1" i="1" dirty="0">
                        <a:cs typeface="B Zar" pitchFamily="2" charset="-78"/>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gradFill flip="none" rotWithShape="1">
                      <a:gsLst>
                        <a:gs pos="0">
                          <a:srgbClr val="00FF00">
                            <a:tint val="66000"/>
                            <a:satMod val="160000"/>
                          </a:srgbClr>
                        </a:gs>
                        <a:gs pos="50000">
                          <a:srgbClr val="00FF00">
                            <a:tint val="44500"/>
                            <a:satMod val="160000"/>
                          </a:srgbClr>
                        </a:gs>
                        <a:gs pos="100000">
                          <a:srgbClr val="00FF00">
                            <a:tint val="23500"/>
                            <a:satMod val="160000"/>
                          </a:srgbClr>
                        </a:gs>
                      </a:gsLst>
                      <a:lin ang="5400000" scaled="1"/>
                      <a:tileRect/>
                    </a:gradFill>
                  </a:tcPr>
                </a:tc>
                <a:tc>
                  <a:txBody>
                    <a:bodyPr/>
                    <a:lstStyle/>
                    <a:p>
                      <a:pPr algn="ctr" rtl="1"/>
                      <a:r>
                        <a:rPr lang="fa-IR" sz="900" b="1" i="1" dirty="0" smtClean="0">
                          <a:cs typeface="B Zar" pitchFamily="2" charset="-78"/>
                        </a:rPr>
                        <a:t>سود انباشته</a:t>
                      </a:r>
                      <a:endParaRPr lang="fa-IR" sz="900" b="1" i="1" dirty="0">
                        <a:cs typeface="B Zar" pitchFamily="2" charset="-78"/>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gradFill flip="none" rotWithShape="1">
                      <a:gsLst>
                        <a:gs pos="0">
                          <a:srgbClr val="00FF00">
                            <a:tint val="66000"/>
                            <a:satMod val="160000"/>
                          </a:srgbClr>
                        </a:gs>
                        <a:gs pos="50000">
                          <a:srgbClr val="00FF00">
                            <a:tint val="44500"/>
                            <a:satMod val="160000"/>
                          </a:srgbClr>
                        </a:gs>
                        <a:gs pos="100000">
                          <a:srgbClr val="00FF00">
                            <a:tint val="23500"/>
                            <a:satMod val="160000"/>
                          </a:srgbClr>
                        </a:gs>
                      </a:gsLst>
                      <a:lin ang="5400000" scaled="1"/>
                      <a:tileRect/>
                    </a:gradFill>
                  </a:tcPr>
                </a:tc>
                <a:tc>
                  <a:txBody>
                    <a:bodyPr/>
                    <a:lstStyle/>
                    <a:p>
                      <a:pPr algn="ctr" rtl="1"/>
                      <a:r>
                        <a:rPr lang="fa-IR" sz="1400" b="1" i="1" dirty="0" smtClean="0">
                          <a:effectLst/>
                          <a:cs typeface="B Zar" pitchFamily="2" charset="-78"/>
                        </a:rPr>
                        <a:t>20197</a:t>
                      </a:r>
                      <a:endParaRPr lang="fa-IR" sz="1400" b="1" i="1" dirty="0">
                        <a:effectLst/>
                        <a:cs typeface="B Zar" pitchFamily="2" charset="-78"/>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gradFill flip="none" rotWithShape="1">
                      <a:gsLst>
                        <a:gs pos="0">
                          <a:srgbClr val="00FF00">
                            <a:tint val="66000"/>
                            <a:satMod val="160000"/>
                          </a:srgbClr>
                        </a:gs>
                        <a:gs pos="50000">
                          <a:srgbClr val="00FF00">
                            <a:tint val="44500"/>
                            <a:satMod val="160000"/>
                          </a:srgbClr>
                        </a:gs>
                        <a:gs pos="100000">
                          <a:srgbClr val="00FF00">
                            <a:tint val="23500"/>
                            <a:satMod val="160000"/>
                          </a:srgbClr>
                        </a:gs>
                      </a:gsLst>
                      <a:lin ang="5400000" scaled="1"/>
                      <a:tileRect/>
                    </a:gradFill>
                  </a:tcPr>
                </a:tc>
                <a:tc>
                  <a:txBody>
                    <a:bodyPr/>
                    <a:lstStyle/>
                    <a:p>
                      <a:pPr algn="ctr" rtl="1"/>
                      <a:endParaRPr lang="fa-IR" sz="1400" b="1" i="1" dirty="0">
                        <a:effectLst/>
                        <a:cs typeface="B Zar" pitchFamily="2" charset="-78"/>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gradFill flip="none" rotWithShape="1">
                      <a:gsLst>
                        <a:gs pos="0">
                          <a:srgbClr val="00FF00">
                            <a:tint val="66000"/>
                            <a:satMod val="160000"/>
                          </a:srgbClr>
                        </a:gs>
                        <a:gs pos="50000">
                          <a:srgbClr val="00FF00">
                            <a:tint val="44500"/>
                            <a:satMod val="160000"/>
                          </a:srgbClr>
                        </a:gs>
                        <a:gs pos="100000">
                          <a:srgbClr val="00FF00">
                            <a:tint val="23500"/>
                            <a:satMod val="160000"/>
                          </a:srgbClr>
                        </a:gs>
                      </a:gsLst>
                      <a:lin ang="5400000" scaled="1"/>
                      <a:tileRect/>
                    </a:gradFill>
                  </a:tcPr>
                </a:tc>
                <a:extLst>
                  <a:ext uri="{0D108BD9-81ED-4DB2-BD59-A6C34878D82A}">
                    <a16:rowId xmlns:a16="http://schemas.microsoft.com/office/drawing/2014/main" val="10018"/>
                  </a:ext>
                </a:extLst>
              </a:tr>
              <a:tr h="326571">
                <a:tc>
                  <a:txBody>
                    <a:bodyPr/>
                    <a:lstStyle/>
                    <a:p>
                      <a:pPr algn="ctr" rtl="1"/>
                      <a:endParaRPr lang="fa-IR" sz="900" b="1" i="1" dirty="0">
                        <a:cs typeface="B Zar" pitchFamily="2" charset="-78"/>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gradFill flip="none" rotWithShape="1">
                      <a:gsLst>
                        <a:gs pos="0">
                          <a:srgbClr val="00FF00">
                            <a:tint val="66000"/>
                            <a:satMod val="160000"/>
                          </a:srgbClr>
                        </a:gs>
                        <a:gs pos="50000">
                          <a:srgbClr val="00FF00">
                            <a:tint val="44500"/>
                            <a:satMod val="160000"/>
                          </a:srgbClr>
                        </a:gs>
                        <a:gs pos="100000">
                          <a:srgbClr val="00FF00">
                            <a:tint val="23500"/>
                            <a:satMod val="160000"/>
                          </a:srgbClr>
                        </a:gs>
                      </a:gsLst>
                      <a:lin ang="5400000" scaled="1"/>
                      <a:tileRect/>
                    </a:gradFill>
                  </a:tcPr>
                </a:tc>
                <a:tc>
                  <a:txBody>
                    <a:bodyPr/>
                    <a:lstStyle/>
                    <a:p>
                      <a:pPr algn="ctr" rtl="1"/>
                      <a:endParaRPr lang="fa-IR" sz="1400" b="1" i="1">
                        <a:cs typeface="B Zar" pitchFamily="2" charset="-78"/>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gradFill flip="none" rotWithShape="1">
                      <a:gsLst>
                        <a:gs pos="0">
                          <a:srgbClr val="00FF00">
                            <a:tint val="66000"/>
                            <a:satMod val="160000"/>
                          </a:srgbClr>
                        </a:gs>
                        <a:gs pos="50000">
                          <a:srgbClr val="00FF00">
                            <a:tint val="44500"/>
                            <a:satMod val="160000"/>
                          </a:srgbClr>
                        </a:gs>
                        <a:gs pos="100000">
                          <a:srgbClr val="00FF00">
                            <a:tint val="23500"/>
                            <a:satMod val="160000"/>
                          </a:srgbClr>
                        </a:gs>
                      </a:gsLst>
                      <a:lin ang="5400000" scaled="1"/>
                      <a:tileRect/>
                    </a:gradFill>
                  </a:tcPr>
                </a:tc>
                <a:tc>
                  <a:txBody>
                    <a:bodyPr/>
                    <a:lstStyle/>
                    <a:p>
                      <a:pPr algn="ctr" rtl="1"/>
                      <a:endParaRPr lang="fa-IR" sz="1400" b="1" i="1" dirty="0">
                        <a:cs typeface="B Zar" pitchFamily="2" charset="-78"/>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gradFill flip="none" rotWithShape="1">
                      <a:gsLst>
                        <a:gs pos="0">
                          <a:srgbClr val="00FF00">
                            <a:tint val="66000"/>
                            <a:satMod val="160000"/>
                          </a:srgbClr>
                        </a:gs>
                        <a:gs pos="50000">
                          <a:srgbClr val="00FF00">
                            <a:tint val="44500"/>
                            <a:satMod val="160000"/>
                          </a:srgbClr>
                        </a:gs>
                        <a:gs pos="100000">
                          <a:srgbClr val="00FF00">
                            <a:tint val="23500"/>
                            <a:satMod val="160000"/>
                          </a:srgbClr>
                        </a:gs>
                      </a:gsLst>
                      <a:lin ang="5400000" scaled="1"/>
                      <a:tileRect/>
                    </a:gradFill>
                  </a:tcPr>
                </a:tc>
                <a:tc>
                  <a:txBody>
                    <a:bodyPr/>
                    <a:lstStyle/>
                    <a:p>
                      <a:pPr algn="ctr" rtl="1"/>
                      <a:r>
                        <a:rPr lang="fa-IR" sz="900" b="1" i="1" dirty="0" smtClean="0">
                          <a:cs typeface="B Zar" pitchFamily="2" charset="-78"/>
                        </a:rPr>
                        <a:t>جمع حقوق صاحبان سهام</a:t>
                      </a:r>
                      <a:endParaRPr lang="fa-IR" sz="900" b="1" i="1" dirty="0">
                        <a:cs typeface="B Zar" pitchFamily="2" charset="-78"/>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gradFill flip="none" rotWithShape="1">
                      <a:gsLst>
                        <a:gs pos="0">
                          <a:srgbClr val="00FF00">
                            <a:tint val="66000"/>
                            <a:satMod val="160000"/>
                          </a:srgbClr>
                        </a:gs>
                        <a:gs pos="50000">
                          <a:srgbClr val="00FF00">
                            <a:tint val="44500"/>
                            <a:satMod val="160000"/>
                          </a:srgbClr>
                        </a:gs>
                        <a:gs pos="100000">
                          <a:srgbClr val="00FF00">
                            <a:tint val="23500"/>
                            <a:satMod val="160000"/>
                          </a:srgbClr>
                        </a:gs>
                      </a:gsLst>
                      <a:lin ang="5400000" scaled="1"/>
                      <a:tileRect/>
                    </a:gradFill>
                  </a:tcPr>
                </a:tc>
                <a:tc>
                  <a:txBody>
                    <a:bodyPr/>
                    <a:lstStyle/>
                    <a:p>
                      <a:pPr algn="ctr" rtl="1"/>
                      <a:endParaRPr lang="fa-IR" sz="1400" b="1" i="1" dirty="0">
                        <a:effectLst/>
                        <a:cs typeface="B Zar" pitchFamily="2" charset="-78"/>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gradFill flip="none" rotWithShape="1">
                      <a:gsLst>
                        <a:gs pos="0">
                          <a:srgbClr val="00FF00">
                            <a:tint val="66000"/>
                            <a:satMod val="160000"/>
                          </a:srgbClr>
                        </a:gs>
                        <a:gs pos="50000">
                          <a:srgbClr val="00FF00">
                            <a:tint val="44500"/>
                            <a:satMod val="160000"/>
                          </a:srgbClr>
                        </a:gs>
                        <a:gs pos="100000">
                          <a:srgbClr val="00FF00">
                            <a:tint val="23500"/>
                            <a:satMod val="160000"/>
                          </a:srgbClr>
                        </a:gs>
                      </a:gsLst>
                      <a:lin ang="5400000" scaled="1"/>
                      <a:tileRect/>
                    </a:gradFill>
                  </a:tcPr>
                </a:tc>
                <a:tc>
                  <a:txBody>
                    <a:bodyPr/>
                    <a:lstStyle/>
                    <a:p>
                      <a:pPr algn="ctr" rtl="1"/>
                      <a:r>
                        <a:rPr lang="fa-IR" sz="1400" b="1" i="1" dirty="0" smtClean="0">
                          <a:effectLst/>
                          <a:cs typeface="B Zar" pitchFamily="2" charset="-78"/>
                        </a:rPr>
                        <a:t>455412</a:t>
                      </a:r>
                      <a:endParaRPr lang="fa-IR" sz="1400" b="1" i="1" dirty="0">
                        <a:effectLst/>
                        <a:cs typeface="B Zar" pitchFamily="2" charset="-78"/>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gradFill flip="none" rotWithShape="1">
                      <a:gsLst>
                        <a:gs pos="0">
                          <a:srgbClr val="00FF00">
                            <a:tint val="66000"/>
                            <a:satMod val="160000"/>
                          </a:srgbClr>
                        </a:gs>
                        <a:gs pos="50000">
                          <a:srgbClr val="00FF00">
                            <a:tint val="44500"/>
                            <a:satMod val="160000"/>
                          </a:srgbClr>
                        </a:gs>
                        <a:gs pos="100000">
                          <a:srgbClr val="00FF00">
                            <a:tint val="23500"/>
                            <a:satMod val="160000"/>
                          </a:srgbClr>
                        </a:gs>
                      </a:gsLst>
                      <a:lin ang="5400000" scaled="1"/>
                      <a:tileRect/>
                    </a:gradFill>
                  </a:tcPr>
                </a:tc>
                <a:extLst>
                  <a:ext uri="{0D108BD9-81ED-4DB2-BD59-A6C34878D82A}">
                    <a16:rowId xmlns:a16="http://schemas.microsoft.com/office/drawing/2014/main" val="10019"/>
                  </a:ext>
                </a:extLst>
              </a:tr>
              <a:tr h="326571">
                <a:tc>
                  <a:txBody>
                    <a:bodyPr/>
                    <a:lstStyle/>
                    <a:p>
                      <a:pPr algn="ctr" rtl="1"/>
                      <a:r>
                        <a:rPr lang="fa-IR" sz="900" b="1" i="1" dirty="0" smtClean="0">
                          <a:solidFill>
                            <a:srgbClr val="FF0066"/>
                          </a:solidFill>
                          <a:cs typeface="B Zar" pitchFamily="2" charset="-78"/>
                        </a:rPr>
                        <a:t>جمع دارائیها</a:t>
                      </a:r>
                      <a:endParaRPr lang="fa-IR" sz="900" b="1" i="1" dirty="0">
                        <a:solidFill>
                          <a:srgbClr val="FF0066"/>
                        </a:solidFill>
                        <a:cs typeface="B Zar" pitchFamily="2" charset="-78"/>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gradFill flip="none" rotWithShape="1">
                      <a:gsLst>
                        <a:gs pos="0">
                          <a:srgbClr val="00FF00">
                            <a:tint val="66000"/>
                            <a:satMod val="160000"/>
                          </a:srgbClr>
                        </a:gs>
                        <a:gs pos="50000">
                          <a:srgbClr val="00FF00">
                            <a:tint val="44500"/>
                            <a:satMod val="160000"/>
                          </a:srgbClr>
                        </a:gs>
                        <a:gs pos="100000">
                          <a:srgbClr val="00FF00">
                            <a:tint val="23500"/>
                            <a:satMod val="160000"/>
                          </a:srgbClr>
                        </a:gs>
                      </a:gsLst>
                      <a:lin ang="5400000" scaled="1"/>
                      <a:tileRect/>
                    </a:gradFill>
                  </a:tcPr>
                </a:tc>
                <a:tc>
                  <a:txBody>
                    <a:bodyPr/>
                    <a:lstStyle/>
                    <a:p>
                      <a:pPr algn="ctr" rtl="1"/>
                      <a:endParaRPr lang="fa-IR" sz="1400" b="1" i="1" dirty="0">
                        <a:cs typeface="B Zar" pitchFamily="2" charset="-78"/>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gradFill flip="none" rotWithShape="1">
                      <a:gsLst>
                        <a:gs pos="0">
                          <a:srgbClr val="00FF00">
                            <a:tint val="66000"/>
                            <a:satMod val="160000"/>
                          </a:srgbClr>
                        </a:gs>
                        <a:gs pos="50000">
                          <a:srgbClr val="00FF00">
                            <a:tint val="44500"/>
                            <a:satMod val="160000"/>
                          </a:srgbClr>
                        </a:gs>
                        <a:gs pos="100000">
                          <a:srgbClr val="00FF00">
                            <a:tint val="23500"/>
                            <a:satMod val="160000"/>
                          </a:srgbClr>
                        </a:gs>
                      </a:gsLst>
                      <a:lin ang="5400000" scaled="1"/>
                      <a:tileRect/>
                    </a:gradFill>
                  </a:tcPr>
                </a:tc>
                <a:tc>
                  <a:txBody>
                    <a:bodyPr/>
                    <a:lstStyle/>
                    <a:p>
                      <a:pPr algn="ctr" rtl="1"/>
                      <a:r>
                        <a:rPr lang="fa-IR" sz="1400" b="1" i="1" dirty="0" smtClean="0">
                          <a:cs typeface="B Zar" pitchFamily="2" charset="-78"/>
                        </a:rPr>
                        <a:t>798831</a:t>
                      </a:r>
                      <a:endParaRPr lang="fa-IR" sz="1400" b="1" i="1" dirty="0">
                        <a:cs typeface="B Zar" pitchFamily="2" charset="-78"/>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gradFill flip="none" rotWithShape="1">
                      <a:gsLst>
                        <a:gs pos="0">
                          <a:srgbClr val="00FF00">
                            <a:tint val="66000"/>
                            <a:satMod val="160000"/>
                          </a:srgbClr>
                        </a:gs>
                        <a:gs pos="50000">
                          <a:srgbClr val="00FF00">
                            <a:tint val="44500"/>
                            <a:satMod val="160000"/>
                          </a:srgbClr>
                        </a:gs>
                        <a:gs pos="100000">
                          <a:srgbClr val="00FF00">
                            <a:tint val="23500"/>
                            <a:satMod val="160000"/>
                          </a:srgbClr>
                        </a:gs>
                      </a:gsLst>
                      <a:lin ang="5400000" scaled="1"/>
                      <a:tileRect/>
                    </a:gradFill>
                  </a:tcPr>
                </a:tc>
                <a:tc>
                  <a:txBody>
                    <a:bodyPr/>
                    <a:lstStyle/>
                    <a:p>
                      <a:pPr algn="ctr" rtl="1"/>
                      <a:r>
                        <a:rPr lang="fa-IR" sz="900" b="1" i="1" dirty="0" smtClean="0">
                          <a:solidFill>
                            <a:srgbClr val="FF0066"/>
                          </a:solidFill>
                          <a:cs typeface="B Zar" pitchFamily="2" charset="-78"/>
                        </a:rPr>
                        <a:t>جمع بدهی ها</a:t>
                      </a:r>
                      <a:r>
                        <a:rPr lang="fa-IR" sz="900" b="1" i="1" baseline="0" dirty="0" smtClean="0">
                          <a:solidFill>
                            <a:srgbClr val="FF0066"/>
                          </a:solidFill>
                          <a:cs typeface="B Zar" pitchFamily="2" charset="-78"/>
                        </a:rPr>
                        <a:t> و حقوق صاحبان سهام</a:t>
                      </a:r>
                      <a:endParaRPr lang="fa-IR" sz="900" b="1" i="1" dirty="0">
                        <a:solidFill>
                          <a:srgbClr val="FF0066"/>
                        </a:solidFill>
                        <a:cs typeface="B Zar" pitchFamily="2" charset="-78"/>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gradFill flip="none" rotWithShape="1">
                      <a:gsLst>
                        <a:gs pos="0">
                          <a:srgbClr val="00FF00">
                            <a:tint val="66000"/>
                            <a:satMod val="160000"/>
                          </a:srgbClr>
                        </a:gs>
                        <a:gs pos="50000">
                          <a:srgbClr val="00FF00">
                            <a:tint val="44500"/>
                            <a:satMod val="160000"/>
                          </a:srgbClr>
                        </a:gs>
                        <a:gs pos="100000">
                          <a:srgbClr val="00FF00">
                            <a:tint val="23500"/>
                            <a:satMod val="160000"/>
                          </a:srgbClr>
                        </a:gs>
                      </a:gsLst>
                      <a:lin ang="5400000" scaled="1"/>
                      <a:tileRect/>
                    </a:gradFill>
                  </a:tcPr>
                </a:tc>
                <a:tc>
                  <a:txBody>
                    <a:bodyPr/>
                    <a:lstStyle/>
                    <a:p>
                      <a:pPr algn="ctr" rtl="1"/>
                      <a:endParaRPr lang="fa-IR" sz="1400" b="1" i="1" dirty="0">
                        <a:effectLst/>
                        <a:cs typeface="B Zar" pitchFamily="2" charset="-78"/>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gradFill flip="none" rotWithShape="1">
                      <a:gsLst>
                        <a:gs pos="0">
                          <a:srgbClr val="00FF00">
                            <a:tint val="66000"/>
                            <a:satMod val="160000"/>
                          </a:srgbClr>
                        </a:gs>
                        <a:gs pos="50000">
                          <a:srgbClr val="00FF00">
                            <a:tint val="44500"/>
                            <a:satMod val="160000"/>
                          </a:srgbClr>
                        </a:gs>
                        <a:gs pos="100000">
                          <a:srgbClr val="00FF00">
                            <a:tint val="23500"/>
                            <a:satMod val="160000"/>
                          </a:srgbClr>
                        </a:gs>
                      </a:gsLst>
                      <a:lin ang="5400000" scaled="1"/>
                      <a:tileRect/>
                    </a:gradFill>
                  </a:tcPr>
                </a:tc>
                <a:tc>
                  <a:txBody>
                    <a:bodyPr/>
                    <a:lstStyle/>
                    <a:p>
                      <a:pPr algn="ctr" rtl="1"/>
                      <a:r>
                        <a:rPr lang="fa-IR" sz="1400" b="1" i="1" dirty="0" smtClean="0">
                          <a:effectLst/>
                          <a:cs typeface="B Zar" pitchFamily="2" charset="-78"/>
                        </a:rPr>
                        <a:t>798831</a:t>
                      </a:r>
                      <a:endParaRPr lang="fa-IR" sz="1400" b="1" i="1" dirty="0">
                        <a:effectLst/>
                        <a:cs typeface="B Zar" pitchFamily="2" charset="-78"/>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gradFill flip="none" rotWithShape="1">
                      <a:gsLst>
                        <a:gs pos="0">
                          <a:srgbClr val="00FF00">
                            <a:tint val="66000"/>
                            <a:satMod val="160000"/>
                          </a:srgbClr>
                        </a:gs>
                        <a:gs pos="50000">
                          <a:srgbClr val="00FF00">
                            <a:tint val="44500"/>
                            <a:satMod val="160000"/>
                          </a:srgbClr>
                        </a:gs>
                        <a:gs pos="100000">
                          <a:srgbClr val="00FF00">
                            <a:tint val="23500"/>
                            <a:satMod val="160000"/>
                          </a:srgbClr>
                        </a:gs>
                      </a:gsLst>
                      <a:lin ang="5400000" scaled="1"/>
                      <a:tileRect/>
                    </a:gradFill>
                  </a:tcPr>
                </a:tc>
                <a:extLst>
                  <a:ext uri="{0D108BD9-81ED-4DB2-BD59-A6C34878D82A}">
                    <a16:rowId xmlns:a16="http://schemas.microsoft.com/office/drawing/2014/main" val="10020"/>
                  </a:ext>
                </a:extLst>
              </a:tr>
            </a:tbl>
          </a:graphicData>
        </a:graphic>
      </p:graphicFrame>
    </p:spTree>
    <p:extLst>
      <p:ext uri="{BB962C8B-B14F-4D97-AF65-F5344CB8AC3E}">
        <p14:creationId xmlns:p14="http://schemas.microsoft.com/office/powerpoint/2010/main" val="296586135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grpId="0" nodeType="withEffect" nodePh="1">
                                  <p:stCondLst>
                                    <p:cond delay="0"/>
                                  </p:stCondLst>
                                  <p:endCondLst>
                                    <p:cond evt="begin" delay="0">
                                      <p:tn val="8"/>
                                    </p:cond>
                                  </p:end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2000"/>
                                        <p:tgtEl>
                                          <p:spTgt spid="2"/>
                                        </p:tgtEl>
                                      </p:cBhvr>
                                    </p:animEffect>
                                  </p:childTnLst>
                                </p:cTn>
                              </p:par>
                              <p:par>
                                <p:cTn id="11" presetID="6" presetClass="entr" presetSubtype="16" fill="hold" grpId="0" nodeType="withEffect" nodePh="1">
                                  <p:stCondLst>
                                    <p:cond delay="0"/>
                                  </p:stCondLst>
                                  <p:endCondLst>
                                    <p:cond evt="begin" delay="0">
                                      <p:tn val="11"/>
                                    </p:cond>
                                  </p:end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circle(in)">
                                      <p:cBhvr>
                                        <p:cTn id="13" dur="2000"/>
                                        <p:tgtEl>
                                          <p:spTgt spid="3">
                                            <p:txEl>
                                              <p:pRg st="0" end="0"/>
                                            </p:txEl>
                                          </p:spTgt>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circle(in)">
                                      <p:cBhvr>
                                        <p:cTn id="16" dur="2000"/>
                                        <p:tgtEl>
                                          <p:spTgt spid="4"/>
                                        </p:tgtEl>
                                      </p:cBhvr>
                                    </p:animEffect>
                                  </p:childTnLst>
                                </p:cTn>
                              </p:par>
                              <p:par>
                                <p:cTn id="17" presetID="6" presetClass="entr" presetSubtype="16"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ircle(in)">
                                      <p:cBhvr>
                                        <p:cTn id="1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animBg="1"/>
    </p:bld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latin typeface="IranNastaliq" pitchFamily="18" charset="0"/>
              <a:cs typeface="IranNastaliq" pitchFamily="18" charset="0"/>
            </a:endParaRPr>
          </a:p>
        </p:txBody>
      </p:sp>
      <p:sp>
        <p:nvSpPr>
          <p:cNvPr id="3" name="Content Placeholder 2"/>
          <p:cNvSpPr>
            <a:spLocks noGrp="1"/>
          </p:cNvSpPr>
          <p:nvPr>
            <p:ph idx="1"/>
          </p:nvPr>
        </p:nvSpPr>
        <p:spPr/>
        <p:txBody>
          <a:bodyPr/>
          <a:lstStyle/>
          <a:p>
            <a:endParaRPr lang="fa-IR">
              <a:latin typeface="IranNastaliq" pitchFamily="18" charset="0"/>
              <a:cs typeface="IranNastaliq" pitchFamily="18" charset="0"/>
            </a:endParaRPr>
          </a:p>
        </p:txBody>
      </p:sp>
      <p:sp>
        <p:nvSpPr>
          <p:cNvPr id="4" name="Rectangle 3"/>
          <p:cNvSpPr/>
          <p:nvPr/>
        </p:nvSpPr>
        <p:spPr>
          <a:xfrm>
            <a:off x="179512" y="260648"/>
            <a:ext cx="8712968" cy="6336704"/>
          </a:xfrm>
          <a:prstGeom prst="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endParaRPr lang="fa-IR">
              <a:latin typeface="IranNastaliq" pitchFamily="18" charset="0"/>
              <a:cs typeface="IranNastaliq" pitchFamily="18" charset="0"/>
            </a:endParaRPr>
          </a:p>
        </p:txBody>
      </p:sp>
      <p:pic>
        <p:nvPicPr>
          <p:cNvPr id="5" name="Picture 2" descr="E:\تصاویر\5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616263" y="5157192"/>
            <a:ext cx="2351900" cy="1475206"/>
          </a:xfrm>
          <a:prstGeom prst="rect">
            <a:avLst/>
          </a:prstGeom>
          <a:noFill/>
          <a:extLst>
            <a:ext uri="{909E8E84-426E-40DD-AFC4-6F175D3DCCD1}">
              <a14:hiddenFill xmlns:a14="http://schemas.microsoft.com/office/drawing/2010/main">
                <a:solidFill>
                  <a:srgbClr val="FFFFFF"/>
                </a:solidFill>
              </a14:hiddenFill>
            </a:ext>
          </a:extLst>
        </p:spPr>
      </p:pic>
      <p:sp>
        <p:nvSpPr>
          <p:cNvPr id="6" name="Title 4"/>
          <p:cNvSpPr txBox="1">
            <a:spLocks/>
          </p:cNvSpPr>
          <p:nvPr/>
        </p:nvSpPr>
        <p:spPr>
          <a:xfrm>
            <a:off x="0" y="152400"/>
            <a:ext cx="9144000" cy="552450"/>
          </a:xfrm>
          <a:prstGeom prst="rect">
            <a:avLst/>
          </a:prstGeom>
        </p:spPr>
        <p:txBody>
          <a:bodyPr vert="horz" lIns="91440" tIns="45720" rIns="91440" bIns="45720" rtlCol="1" anchor="ctr">
            <a:no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endParaRPr lang="fa-IR" dirty="0" smtClean="0">
              <a:solidFill>
                <a:srgbClr val="C00000"/>
              </a:solidFill>
              <a:latin typeface="IranNastaliq" pitchFamily="18" charset="0"/>
              <a:cs typeface="IranNastaliq" pitchFamily="18" charset="0"/>
            </a:endParaRPr>
          </a:p>
          <a:p>
            <a:r>
              <a:rPr lang="fa-IR" dirty="0" smtClean="0">
                <a:solidFill>
                  <a:srgbClr val="C00000"/>
                </a:solidFill>
                <a:latin typeface="IranNastaliq" pitchFamily="18" charset="0"/>
                <a:cs typeface="IranNastaliq" pitchFamily="18" charset="0"/>
              </a:rPr>
              <a:t>حل</a:t>
            </a:r>
            <a:endParaRPr lang="fa-IR" dirty="0">
              <a:solidFill>
                <a:srgbClr val="C00000"/>
              </a:solidFill>
              <a:latin typeface="IranNastaliq" pitchFamily="18" charset="0"/>
              <a:cs typeface="IranNastaliq" pitchFamily="18" charset="0"/>
            </a:endParaRPr>
          </a:p>
        </p:txBody>
      </p:sp>
      <p:sp>
        <p:nvSpPr>
          <p:cNvPr id="7" name="Subtitle 5"/>
          <p:cNvSpPr txBox="1">
            <a:spLocks/>
          </p:cNvSpPr>
          <p:nvPr/>
        </p:nvSpPr>
        <p:spPr>
          <a:xfrm>
            <a:off x="0" y="762000"/>
            <a:ext cx="9144000" cy="381000"/>
          </a:xfrm>
          <a:prstGeom prst="rect">
            <a:avLst/>
          </a:prstGeom>
        </p:spPr>
        <p:txBody>
          <a:bodyPr vert="horz" lIns="91440" tIns="45720" rIns="91440" bIns="45720" rtlCol="1">
            <a:no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a-IR" sz="2800" b="1" dirty="0" smtClean="0">
                <a:solidFill>
                  <a:srgbClr val="FF0066"/>
                </a:solidFill>
                <a:latin typeface="IranNastaliq" pitchFamily="18" charset="0"/>
                <a:cs typeface="IranNastaliq" pitchFamily="18" charset="0"/>
              </a:rPr>
              <a:t>محاسبه ذخیره حق بیمه و ثبتهای مربوط به آن</a:t>
            </a:r>
            <a:endParaRPr lang="fa-IR" sz="2800" b="1" dirty="0">
              <a:solidFill>
                <a:srgbClr val="FF0066"/>
              </a:solidFill>
              <a:latin typeface="IranNastaliq" pitchFamily="18" charset="0"/>
              <a:cs typeface="IranNastaliq" pitchFamily="18" charset="0"/>
            </a:endParaRPr>
          </a:p>
        </p:txBody>
      </p:sp>
      <p:graphicFrame>
        <p:nvGraphicFramePr>
          <p:cNvPr id="8" name="Table 7"/>
          <p:cNvGraphicFramePr>
            <a:graphicFrameLocks noGrp="1"/>
          </p:cNvGraphicFramePr>
          <p:nvPr>
            <p:extLst>
              <p:ext uri="{D42A27DB-BD31-4B8C-83A1-F6EECF244321}">
                <p14:modId xmlns:p14="http://schemas.microsoft.com/office/powerpoint/2010/main" val="1280153336"/>
              </p:ext>
            </p:extLst>
          </p:nvPr>
        </p:nvGraphicFramePr>
        <p:xfrm>
          <a:off x="683568" y="1340768"/>
          <a:ext cx="7239001" cy="3962400"/>
        </p:xfrm>
        <a:graphic>
          <a:graphicData uri="http://schemas.openxmlformats.org/drawingml/2006/table">
            <a:tbl>
              <a:tblPr rtl="1" firstRow="1" bandRow="1">
                <a:tableStyleId>{AF606853-7671-496A-8E4F-DF71F8EC918B}</a:tableStyleId>
              </a:tblPr>
              <a:tblGrid>
                <a:gridCol w="1034143">
                  <a:extLst>
                    <a:ext uri="{9D8B030D-6E8A-4147-A177-3AD203B41FA5}">
                      <a16:colId xmlns:a16="http://schemas.microsoft.com/office/drawing/2014/main" val="20000"/>
                    </a:ext>
                  </a:extLst>
                </a:gridCol>
                <a:gridCol w="1034143">
                  <a:extLst>
                    <a:ext uri="{9D8B030D-6E8A-4147-A177-3AD203B41FA5}">
                      <a16:colId xmlns:a16="http://schemas.microsoft.com/office/drawing/2014/main" val="20001"/>
                    </a:ext>
                  </a:extLst>
                </a:gridCol>
                <a:gridCol w="1034143">
                  <a:extLst>
                    <a:ext uri="{9D8B030D-6E8A-4147-A177-3AD203B41FA5}">
                      <a16:colId xmlns:a16="http://schemas.microsoft.com/office/drawing/2014/main" val="20002"/>
                    </a:ext>
                  </a:extLst>
                </a:gridCol>
                <a:gridCol w="1034143">
                  <a:extLst>
                    <a:ext uri="{9D8B030D-6E8A-4147-A177-3AD203B41FA5}">
                      <a16:colId xmlns:a16="http://schemas.microsoft.com/office/drawing/2014/main" val="20003"/>
                    </a:ext>
                  </a:extLst>
                </a:gridCol>
                <a:gridCol w="1034143">
                  <a:extLst>
                    <a:ext uri="{9D8B030D-6E8A-4147-A177-3AD203B41FA5}">
                      <a16:colId xmlns:a16="http://schemas.microsoft.com/office/drawing/2014/main" val="20004"/>
                    </a:ext>
                  </a:extLst>
                </a:gridCol>
                <a:gridCol w="1034143">
                  <a:extLst>
                    <a:ext uri="{9D8B030D-6E8A-4147-A177-3AD203B41FA5}">
                      <a16:colId xmlns:a16="http://schemas.microsoft.com/office/drawing/2014/main" val="20005"/>
                    </a:ext>
                  </a:extLst>
                </a:gridCol>
                <a:gridCol w="1034143">
                  <a:extLst>
                    <a:ext uri="{9D8B030D-6E8A-4147-A177-3AD203B41FA5}">
                      <a16:colId xmlns:a16="http://schemas.microsoft.com/office/drawing/2014/main" val="20006"/>
                    </a:ext>
                  </a:extLst>
                </a:gridCol>
              </a:tblGrid>
              <a:tr h="370840">
                <a:tc>
                  <a:txBody>
                    <a:bodyPr/>
                    <a:lstStyle/>
                    <a:p>
                      <a:pPr algn="ctr" rtl="1"/>
                      <a:endParaRPr lang="fa-IR" sz="2000" b="0" i="0" dirty="0">
                        <a:latin typeface="IranNastaliq" pitchFamily="18" charset="0"/>
                        <a:cs typeface="IranNastaliq" pitchFamily="18" charset="0"/>
                      </a:endParaRPr>
                    </a:p>
                  </a:txBody>
                  <a:tcPr anchor="ctr">
                    <a:lnL>
                      <a:noFill/>
                    </a:lnL>
                    <a:lnR>
                      <a:noFill/>
                    </a:lnR>
                    <a:lnT>
                      <a:noFill/>
                    </a:lnT>
                    <a:lnB w="25400" cmpd="sng">
                      <a:noFill/>
                    </a:lnB>
                    <a:lnTlToBr w="12700" cmpd="sng">
                      <a:noFill/>
                      <a:prstDash val="solid"/>
                    </a:lnTlToBr>
                    <a:lnBlToTr w="12700" cmpd="sng">
                      <a:noFill/>
                      <a:prstDash val="solid"/>
                    </a:lnBlToTr>
                    <a:gradFill flip="none" rotWithShape="1">
                      <a:gsLst>
                        <a:gs pos="0">
                          <a:srgbClr val="FF3300">
                            <a:shade val="30000"/>
                            <a:satMod val="115000"/>
                          </a:srgbClr>
                        </a:gs>
                        <a:gs pos="50000">
                          <a:srgbClr val="FF3300">
                            <a:shade val="67500"/>
                            <a:satMod val="115000"/>
                          </a:srgbClr>
                        </a:gs>
                        <a:gs pos="100000">
                          <a:srgbClr val="FF3300">
                            <a:shade val="100000"/>
                            <a:satMod val="115000"/>
                          </a:srgbClr>
                        </a:gs>
                      </a:gsLst>
                      <a:lin ang="2700000" scaled="1"/>
                      <a:tileRect/>
                    </a:gradFill>
                  </a:tcPr>
                </a:tc>
                <a:tc>
                  <a:txBody>
                    <a:bodyPr/>
                    <a:lstStyle/>
                    <a:p>
                      <a:pPr algn="ctr" rtl="1"/>
                      <a:r>
                        <a:rPr lang="fa-IR" sz="2000" b="0" i="0" dirty="0" smtClean="0">
                          <a:solidFill>
                            <a:schemeClr val="tx1"/>
                          </a:solidFill>
                          <a:latin typeface="IranNastaliq" pitchFamily="18" charset="0"/>
                          <a:cs typeface="IranNastaliq" pitchFamily="18" charset="0"/>
                        </a:rPr>
                        <a:t>فروردین</a:t>
                      </a:r>
                      <a:endParaRPr lang="fa-IR" sz="2000" b="0" i="0" dirty="0">
                        <a:solidFill>
                          <a:schemeClr val="tx1"/>
                        </a:solidFill>
                        <a:latin typeface="IranNastaliq" pitchFamily="18" charset="0"/>
                        <a:cs typeface="IranNastaliq" pitchFamily="18" charset="0"/>
                      </a:endParaRPr>
                    </a:p>
                  </a:txBody>
                  <a:tcPr anchor="ctr">
                    <a:lnL>
                      <a:noFill/>
                    </a:lnL>
                    <a:lnR>
                      <a:noFill/>
                    </a:lnR>
                    <a:lnT>
                      <a:noFill/>
                    </a:lnT>
                    <a:lnB w="25400" cmpd="sng">
                      <a:noFill/>
                    </a:lnB>
                    <a:lnTlToBr w="12700" cmpd="sng">
                      <a:noFill/>
                      <a:prstDash val="solid"/>
                    </a:lnTlToBr>
                    <a:lnBlToTr w="12700" cmpd="sng">
                      <a:noFill/>
                      <a:prstDash val="solid"/>
                    </a:lnBlToTr>
                    <a:gradFill flip="none" rotWithShape="1">
                      <a:gsLst>
                        <a:gs pos="0">
                          <a:srgbClr val="FF3300">
                            <a:shade val="30000"/>
                            <a:satMod val="115000"/>
                          </a:srgbClr>
                        </a:gs>
                        <a:gs pos="50000">
                          <a:srgbClr val="FF3300">
                            <a:shade val="67500"/>
                            <a:satMod val="115000"/>
                          </a:srgbClr>
                        </a:gs>
                        <a:gs pos="100000">
                          <a:srgbClr val="FF3300">
                            <a:shade val="100000"/>
                            <a:satMod val="115000"/>
                          </a:srgbClr>
                        </a:gs>
                      </a:gsLst>
                      <a:lin ang="2700000" scaled="1"/>
                      <a:tileRect/>
                    </a:gradFill>
                  </a:tcPr>
                </a:tc>
                <a:tc>
                  <a:txBody>
                    <a:bodyPr/>
                    <a:lstStyle/>
                    <a:p>
                      <a:pPr algn="ctr" rtl="1"/>
                      <a:r>
                        <a:rPr lang="fa-IR" sz="2000" b="0" i="0" dirty="0" smtClean="0">
                          <a:solidFill>
                            <a:schemeClr val="tx1"/>
                          </a:solidFill>
                          <a:latin typeface="IranNastaliq" pitchFamily="18" charset="0"/>
                          <a:cs typeface="IranNastaliq" pitchFamily="18" charset="0"/>
                        </a:rPr>
                        <a:t>اردیبهشت</a:t>
                      </a:r>
                      <a:endParaRPr lang="fa-IR" sz="2000" b="0" i="0" dirty="0">
                        <a:solidFill>
                          <a:schemeClr val="tx1"/>
                        </a:solidFill>
                        <a:latin typeface="IranNastaliq" pitchFamily="18" charset="0"/>
                        <a:cs typeface="IranNastaliq" pitchFamily="18" charset="0"/>
                      </a:endParaRPr>
                    </a:p>
                  </a:txBody>
                  <a:tcPr anchor="ctr">
                    <a:lnL>
                      <a:noFill/>
                    </a:lnL>
                    <a:lnR>
                      <a:noFill/>
                    </a:lnR>
                    <a:lnT>
                      <a:noFill/>
                    </a:lnT>
                    <a:lnB w="25400" cmpd="sng">
                      <a:noFill/>
                    </a:lnB>
                    <a:lnTlToBr w="12700" cmpd="sng">
                      <a:noFill/>
                      <a:prstDash val="solid"/>
                    </a:lnTlToBr>
                    <a:lnBlToTr w="12700" cmpd="sng">
                      <a:noFill/>
                      <a:prstDash val="solid"/>
                    </a:lnBlToTr>
                    <a:gradFill flip="none" rotWithShape="1">
                      <a:gsLst>
                        <a:gs pos="0">
                          <a:srgbClr val="FF3300">
                            <a:shade val="30000"/>
                            <a:satMod val="115000"/>
                          </a:srgbClr>
                        </a:gs>
                        <a:gs pos="50000">
                          <a:srgbClr val="FF3300">
                            <a:shade val="67500"/>
                            <a:satMod val="115000"/>
                          </a:srgbClr>
                        </a:gs>
                        <a:gs pos="100000">
                          <a:srgbClr val="FF3300">
                            <a:shade val="100000"/>
                            <a:satMod val="115000"/>
                          </a:srgbClr>
                        </a:gs>
                      </a:gsLst>
                      <a:lin ang="2700000" scaled="1"/>
                      <a:tileRect/>
                    </a:gradFill>
                  </a:tcPr>
                </a:tc>
                <a:tc>
                  <a:txBody>
                    <a:bodyPr/>
                    <a:lstStyle/>
                    <a:p>
                      <a:pPr algn="ctr" rtl="1"/>
                      <a:r>
                        <a:rPr lang="fa-IR" sz="2000" b="0" i="0" dirty="0" smtClean="0">
                          <a:solidFill>
                            <a:schemeClr val="tx1"/>
                          </a:solidFill>
                          <a:latin typeface="IranNastaliq" pitchFamily="18" charset="0"/>
                          <a:cs typeface="IranNastaliq" pitchFamily="18" charset="0"/>
                        </a:rPr>
                        <a:t>خرداد</a:t>
                      </a:r>
                      <a:endParaRPr lang="fa-IR" sz="2000" b="0" i="0" dirty="0">
                        <a:solidFill>
                          <a:schemeClr val="tx1"/>
                        </a:solidFill>
                        <a:latin typeface="IranNastaliq" pitchFamily="18" charset="0"/>
                        <a:cs typeface="IranNastaliq" pitchFamily="18" charset="0"/>
                      </a:endParaRPr>
                    </a:p>
                  </a:txBody>
                  <a:tcPr anchor="ctr">
                    <a:lnL>
                      <a:noFill/>
                    </a:lnL>
                    <a:lnR>
                      <a:noFill/>
                    </a:lnR>
                    <a:lnT>
                      <a:noFill/>
                    </a:lnT>
                    <a:lnB w="25400" cmpd="sng">
                      <a:noFill/>
                    </a:lnB>
                    <a:lnTlToBr w="12700" cmpd="sng">
                      <a:noFill/>
                      <a:prstDash val="solid"/>
                    </a:lnTlToBr>
                    <a:lnBlToTr w="12700" cmpd="sng">
                      <a:noFill/>
                      <a:prstDash val="solid"/>
                    </a:lnBlToTr>
                    <a:gradFill flip="none" rotWithShape="1">
                      <a:gsLst>
                        <a:gs pos="0">
                          <a:srgbClr val="FF3300">
                            <a:shade val="30000"/>
                            <a:satMod val="115000"/>
                          </a:srgbClr>
                        </a:gs>
                        <a:gs pos="50000">
                          <a:srgbClr val="FF3300">
                            <a:shade val="67500"/>
                            <a:satMod val="115000"/>
                          </a:srgbClr>
                        </a:gs>
                        <a:gs pos="100000">
                          <a:srgbClr val="FF3300">
                            <a:shade val="100000"/>
                            <a:satMod val="115000"/>
                          </a:srgbClr>
                        </a:gs>
                      </a:gsLst>
                      <a:lin ang="2700000" scaled="1"/>
                      <a:tileRect/>
                    </a:gradFill>
                  </a:tcPr>
                </a:tc>
                <a:tc>
                  <a:txBody>
                    <a:bodyPr/>
                    <a:lstStyle/>
                    <a:p>
                      <a:pPr algn="ctr" rtl="1"/>
                      <a:r>
                        <a:rPr lang="fa-IR" sz="2000" b="0" i="0" dirty="0" smtClean="0">
                          <a:solidFill>
                            <a:schemeClr val="tx1"/>
                          </a:solidFill>
                          <a:latin typeface="IranNastaliq" pitchFamily="18" charset="0"/>
                          <a:cs typeface="IranNastaliq" pitchFamily="18" charset="0"/>
                        </a:rPr>
                        <a:t>تیر </a:t>
                      </a:r>
                      <a:endParaRPr lang="fa-IR" sz="2000" b="0" i="0" dirty="0">
                        <a:solidFill>
                          <a:schemeClr val="tx1"/>
                        </a:solidFill>
                        <a:latin typeface="IranNastaliq" pitchFamily="18" charset="0"/>
                        <a:cs typeface="IranNastaliq" pitchFamily="18" charset="0"/>
                      </a:endParaRPr>
                    </a:p>
                  </a:txBody>
                  <a:tcPr anchor="ctr">
                    <a:lnL>
                      <a:noFill/>
                    </a:lnL>
                    <a:lnR>
                      <a:noFill/>
                    </a:lnR>
                    <a:lnT>
                      <a:noFill/>
                    </a:lnT>
                    <a:lnB w="25400" cmpd="sng">
                      <a:noFill/>
                    </a:lnB>
                    <a:lnTlToBr w="12700" cmpd="sng">
                      <a:noFill/>
                      <a:prstDash val="solid"/>
                    </a:lnTlToBr>
                    <a:lnBlToTr w="12700" cmpd="sng">
                      <a:noFill/>
                      <a:prstDash val="solid"/>
                    </a:lnBlToTr>
                    <a:gradFill flip="none" rotWithShape="1">
                      <a:gsLst>
                        <a:gs pos="0">
                          <a:srgbClr val="FF3300">
                            <a:shade val="30000"/>
                            <a:satMod val="115000"/>
                          </a:srgbClr>
                        </a:gs>
                        <a:gs pos="50000">
                          <a:srgbClr val="FF3300">
                            <a:shade val="67500"/>
                            <a:satMod val="115000"/>
                          </a:srgbClr>
                        </a:gs>
                        <a:gs pos="100000">
                          <a:srgbClr val="FF3300">
                            <a:shade val="100000"/>
                            <a:satMod val="115000"/>
                          </a:srgbClr>
                        </a:gs>
                      </a:gsLst>
                      <a:lin ang="2700000" scaled="1"/>
                      <a:tileRect/>
                    </a:gradFill>
                  </a:tcPr>
                </a:tc>
                <a:tc>
                  <a:txBody>
                    <a:bodyPr/>
                    <a:lstStyle/>
                    <a:p>
                      <a:pPr algn="ctr" rtl="1"/>
                      <a:r>
                        <a:rPr lang="fa-IR" sz="2000" b="0" i="0" dirty="0" smtClean="0">
                          <a:solidFill>
                            <a:schemeClr val="tx1"/>
                          </a:solidFill>
                          <a:latin typeface="IranNastaliq" pitchFamily="18" charset="0"/>
                          <a:cs typeface="IranNastaliq" pitchFamily="18" charset="0"/>
                        </a:rPr>
                        <a:t>مرداد</a:t>
                      </a:r>
                      <a:endParaRPr lang="fa-IR" sz="2000" b="0" i="0" dirty="0">
                        <a:solidFill>
                          <a:schemeClr val="tx1"/>
                        </a:solidFill>
                        <a:latin typeface="IranNastaliq" pitchFamily="18" charset="0"/>
                        <a:cs typeface="IranNastaliq" pitchFamily="18" charset="0"/>
                      </a:endParaRPr>
                    </a:p>
                  </a:txBody>
                  <a:tcPr anchor="ctr">
                    <a:lnL>
                      <a:noFill/>
                    </a:lnL>
                    <a:lnR>
                      <a:noFill/>
                    </a:lnR>
                    <a:lnT>
                      <a:noFill/>
                    </a:lnT>
                    <a:lnB w="25400" cmpd="sng">
                      <a:noFill/>
                    </a:lnB>
                    <a:lnTlToBr w="12700" cmpd="sng">
                      <a:noFill/>
                      <a:prstDash val="solid"/>
                    </a:lnTlToBr>
                    <a:lnBlToTr w="12700" cmpd="sng">
                      <a:noFill/>
                      <a:prstDash val="solid"/>
                    </a:lnBlToTr>
                    <a:gradFill flip="none" rotWithShape="1">
                      <a:gsLst>
                        <a:gs pos="0">
                          <a:srgbClr val="FF3300">
                            <a:shade val="30000"/>
                            <a:satMod val="115000"/>
                          </a:srgbClr>
                        </a:gs>
                        <a:gs pos="50000">
                          <a:srgbClr val="FF3300">
                            <a:shade val="67500"/>
                            <a:satMod val="115000"/>
                          </a:srgbClr>
                        </a:gs>
                        <a:gs pos="100000">
                          <a:srgbClr val="FF3300">
                            <a:shade val="100000"/>
                            <a:satMod val="115000"/>
                          </a:srgbClr>
                        </a:gs>
                      </a:gsLst>
                      <a:lin ang="2700000" scaled="1"/>
                      <a:tileRect/>
                    </a:gradFill>
                  </a:tcPr>
                </a:tc>
                <a:tc>
                  <a:txBody>
                    <a:bodyPr/>
                    <a:lstStyle/>
                    <a:p>
                      <a:pPr algn="ctr" rtl="1"/>
                      <a:r>
                        <a:rPr lang="fa-IR" sz="2000" b="0" i="0" dirty="0" smtClean="0">
                          <a:solidFill>
                            <a:schemeClr val="tx1"/>
                          </a:solidFill>
                          <a:latin typeface="IranNastaliq" pitchFamily="18" charset="0"/>
                          <a:cs typeface="IranNastaliq" pitchFamily="18" charset="0"/>
                        </a:rPr>
                        <a:t>شهریور</a:t>
                      </a:r>
                      <a:endParaRPr lang="fa-IR" sz="2000" b="0" i="0" dirty="0">
                        <a:solidFill>
                          <a:schemeClr val="tx1"/>
                        </a:solidFill>
                        <a:latin typeface="IranNastaliq" pitchFamily="18" charset="0"/>
                        <a:cs typeface="IranNastaliq" pitchFamily="18" charset="0"/>
                      </a:endParaRPr>
                    </a:p>
                  </a:txBody>
                  <a:tcPr anchor="ctr">
                    <a:lnL>
                      <a:noFill/>
                    </a:lnL>
                    <a:lnR>
                      <a:noFill/>
                    </a:lnR>
                    <a:lnT>
                      <a:noFill/>
                    </a:lnT>
                    <a:lnB w="25400" cmpd="sng">
                      <a:noFill/>
                    </a:lnB>
                    <a:lnTlToBr w="12700" cmpd="sng">
                      <a:noFill/>
                      <a:prstDash val="solid"/>
                    </a:lnTlToBr>
                    <a:lnBlToTr w="12700" cmpd="sng">
                      <a:noFill/>
                      <a:prstDash val="solid"/>
                    </a:lnBlToTr>
                    <a:gradFill flip="none" rotWithShape="1">
                      <a:gsLst>
                        <a:gs pos="0">
                          <a:srgbClr val="FF3300">
                            <a:shade val="30000"/>
                            <a:satMod val="115000"/>
                          </a:srgbClr>
                        </a:gs>
                        <a:gs pos="50000">
                          <a:srgbClr val="FF3300">
                            <a:shade val="67500"/>
                            <a:satMod val="115000"/>
                          </a:srgbClr>
                        </a:gs>
                        <a:gs pos="100000">
                          <a:srgbClr val="FF3300">
                            <a:shade val="100000"/>
                            <a:satMod val="115000"/>
                          </a:srgbClr>
                        </a:gs>
                      </a:gsLst>
                      <a:lin ang="2700000" scaled="1"/>
                      <a:tileRect/>
                    </a:gradFill>
                  </a:tcPr>
                </a:tc>
                <a:extLst>
                  <a:ext uri="{0D108BD9-81ED-4DB2-BD59-A6C34878D82A}">
                    <a16:rowId xmlns:a16="http://schemas.microsoft.com/office/drawing/2014/main" val="10000"/>
                  </a:ext>
                </a:extLst>
              </a:tr>
              <a:tr h="370840">
                <a:tc>
                  <a:txBody>
                    <a:bodyPr/>
                    <a:lstStyle/>
                    <a:p>
                      <a:pPr algn="ctr" rtl="1"/>
                      <a:r>
                        <a:rPr lang="fa-IR" sz="2000" b="0" i="0" dirty="0" smtClean="0">
                          <a:latin typeface="IranNastaliq" pitchFamily="18" charset="0"/>
                          <a:cs typeface="IranNastaliq" pitchFamily="18" charset="0"/>
                        </a:rPr>
                        <a:t>حق بیمه صادره</a:t>
                      </a:r>
                      <a:endParaRPr lang="fa-IR" sz="2000" b="0" i="0" dirty="0">
                        <a:latin typeface="IranNastaliq" pitchFamily="18" charset="0"/>
                        <a:cs typeface="IranNastaliq" pitchFamily="18" charset="0"/>
                      </a:endParaRPr>
                    </a:p>
                  </a:txBody>
                  <a:tcPr anchor="ctr">
                    <a:lnL>
                      <a:noFill/>
                    </a:lnL>
                    <a:lnR>
                      <a:noFill/>
                    </a:lnR>
                    <a:lnT w="25400" cmpd="sng">
                      <a:noFill/>
                    </a:lnT>
                    <a:lnB>
                      <a:noFill/>
                    </a:lnB>
                    <a:lnTlToBr w="12700" cmpd="sng">
                      <a:noFill/>
                      <a:prstDash val="solid"/>
                    </a:lnTlToBr>
                    <a:lnBlToTr w="12700" cmpd="sng">
                      <a:noFill/>
                      <a:prstDash val="solid"/>
                    </a:lnBlToTr>
                    <a:gradFill flip="none" rotWithShape="1">
                      <a:gsLst>
                        <a:gs pos="0">
                          <a:srgbClr val="FF3300">
                            <a:shade val="30000"/>
                            <a:satMod val="115000"/>
                          </a:srgbClr>
                        </a:gs>
                        <a:gs pos="50000">
                          <a:srgbClr val="FF3300">
                            <a:shade val="67500"/>
                            <a:satMod val="115000"/>
                          </a:srgbClr>
                        </a:gs>
                        <a:gs pos="100000">
                          <a:srgbClr val="FF3300">
                            <a:shade val="100000"/>
                            <a:satMod val="115000"/>
                          </a:srgbClr>
                        </a:gs>
                      </a:gsLst>
                      <a:lin ang="2700000" scaled="1"/>
                      <a:tileRect/>
                    </a:gradFill>
                  </a:tcPr>
                </a:tc>
                <a:tc>
                  <a:txBody>
                    <a:bodyPr/>
                    <a:lstStyle/>
                    <a:p>
                      <a:pPr algn="ctr" rtl="1"/>
                      <a:r>
                        <a:rPr lang="fa-IR" sz="2000" b="0" i="0" dirty="0" smtClean="0">
                          <a:latin typeface="IranNastaliq" pitchFamily="18" charset="0"/>
                          <a:cs typeface="IranNastaliq" pitchFamily="18" charset="0"/>
                        </a:rPr>
                        <a:t>15000</a:t>
                      </a:r>
                      <a:endParaRPr lang="fa-IR" sz="2000" b="0" i="0" dirty="0">
                        <a:latin typeface="IranNastaliq" pitchFamily="18" charset="0"/>
                        <a:cs typeface="IranNastaliq" pitchFamily="18" charset="0"/>
                      </a:endParaRPr>
                    </a:p>
                  </a:txBody>
                  <a:tcPr anchor="ctr">
                    <a:lnL>
                      <a:noFill/>
                    </a:lnL>
                    <a:lnR>
                      <a:noFill/>
                    </a:lnR>
                    <a:lnT w="25400" cmpd="sng">
                      <a:noFill/>
                    </a:lnT>
                    <a:lnB>
                      <a:noFill/>
                    </a:lnB>
                    <a:lnTlToBr w="12700" cmpd="sng">
                      <a:noFill/>
                      <a:prstDash val="solid"/>
                    </a:lnTlToBr>
                    <a:lnBlToTr w="12700" cmpd="sng">
                      <a:noFill/>
                      <a:prstDash val="solid"/>
                    </a:lnBlToTr>
                    <a:gradFill flip="none" rotWithShape="1">
                      <a:gsLst>
                        <a:gs pos="0">
                          <a:srgbClr val="FF3300">
                            <a:shade val="30000"/>
                            <a:satMod val="115000"/>
                          </a:srgbClr>
                        </a:gs>
                        <a:gs pos="50000">
                          <a:srgbClr val="FF3300">
                            <a:shade val="67500"/>
                            <a:satMod val="115000"/>
                          </a:srgbClr>
                        </a:gs>
                        <a:gs pos="100000">
                          <a:srgbClr val="FF3300">
                            <a:shade val="100000"/>
                            <a:satMod val="115000"/>
                          </a:srgbClr>
                        </a:gs>
                      </a:gsLst>
                      <a:lin ang="2700000" scaled="1"/>
                      <a:tileRect/>
                    </a:gradFill>
                  </a:tcPr>
                </a:tc>
                <a:tc>
                  <a:txBody>
                    <a:bodyPr/>
                    <a:lstStyle/>
                    <a:p>
                      <a:pPr algn="ctr" rtl="1"/>
                      <a:r>
                        <a:rPr lang="fa-IR" sz="2000" b="0" i="0" dirty="0" smtClean="0">
                          <a:latin typeface="IranNastaliq" pitchFamily="18" charset="0"/>
                          <a:cs typeface="IranNastaliq" pitchFamily="18" charset="0"/>
                        </a:rPr>
                        <a:t>26000</a:t>
                      </a:r>
                      <a:endParaRPr lang="fa-IR" sz="2000" b="0" i="0" dirty="0">
                        <a:latin typeface="IranNastaliq" pitchFamily="18" charset="0"/>
                        <a:cs typeface="IranNastaliq" pitchFamily="18" charset="0"/>
                      </a:endParaRPr>
                    </a:p>
                  </a:txBody>
                  <a:tcPr anchor="ctr">
                    <a:lnL>
                      <a:noFill/>
                    </a:lnL>
                    <a:lnR>
                      <a:noFill/>
                    </a:lnR>
                    <a:lnT w="25400" cmpd="sng">
                      <a:noFill/>
                    </a:lnT>
                    <a:lnB>
                      <a:noFill/>
                    </a:lnB>
                    <a:lnTlToBr w="12700" cmpd="sng">
                      <a:noFill/>
                      <a:prstDash val="solid"/>
                    </a:lnTlToBr>
                    <a:lnBlToTr w="12700" cmpd="sng">
                      <a:noFill/>
                      <a:prstDash val="solid"/>
                    </a:lnBlToTr>
                    <a:gradFill flip="none" rotWithShape="1">
                      <a:gsLst>
                        <a:gs pos="0">
                          <a:srgbClr val="FF3300">
                            <a:shade val="30000"/>
                            <a:satMod val="115000"/>
                          </a:srgbClr>
                        </a:gs>
                        <a:gs pos="50000">
                          <a:srgbClr val="FF3300">
                            <a:shade val="67500"/>
                            <a:satMod val="115000"/>
                          </a:srgbClr>
                        </a:gs>
                        <a:gs pos="100000">
                          <a:srgbClr val="FF3300">
                            <a:shade val="100000"/>
                            <a:satMod val="115000"/>
                          </a:srgbClr>
                        </a:gs>
                      </a:gsLst>
                      <a:lin ang="2700000" scaled="1"/>
                      <a:tileRect/>
                    </a:gradFill>
                  </a:tcPr>
                </a:tc>
                <a:tc>
                  <a:txBody>
                    <a:bodyPr/>
                    <a:lstStyle/>
                    <a:p>
                      <a:pPr algn="ctr" rtl="1"/>
                      <a:r>
                        <a:rPr lang="fa-IR" sz="2000" b="0" i="0" dirty="0" smtClean="0">
                          <a:latin typeface="IranNastaliq" pitchFamily="18" charset="0"/>
                          <a:cs typeface="IranNastaliq" pitchFamily="18" charset="0"/>
                        </a:rPr>
                        <a:t>30000</a:t>
                      </a:r>
                      <a:endParaRPr lang="fa-IR" sz="2000" b="0" i="0" dirty="0">
                        <a:latin typeface="IranNastaliq" pitchFamily="18" charset="0"/>
                        <a:cs typeface="IranNastaliq" pitchFamily="18" charset="0"/>
                      </a:endParaRPr>
                    </a:p>
                  </a:txBody>
                  <a:tcPr anchor="ctr">
                    <a:lnL>
                      <a:noFill/>
                    </a:lnL>
                    <a:lnR>
                      <a:noFill/>
                    </a:lnR>
                    <a:lnT w="25400" cmpd="sng">
                      <a:noFill/>
                    </a:lnT>
                    <a:lnB>
                      <a:noFill/>
                    </a:lnB>
                    <a:lnTlToBr w="12700" cmpd="sng">
                      <a:noFill/>
                      <a:prstDash val="solid"/>
                    </a:lnTlToBr>
                    <a:lnBlToTr w="12700" cmpd="sng">
                      <a:noFill/>
                      <a:prstDash val="solid"/>
                    </a:lnBlToTr>
                    <a:gradFill flip="none" rotWithShape="1">
                      <a:gsLst>
                        <a:gs pos="0">
                          <a:srgbClr val="FF3300">
                            <a:shade val="30000"/>
                            <a:satMod val="115000"/>
                          </a:srgbClr>
                        </a:gs>
                        <a:gs pos="50000">
                          <a:srgbClr val="FF3300">
                            <a:shade val="67500"/>
                            <a:satMod val="115000"/>
                          </a:srgbClr>
                        </a:gs>
                        <a:gs pos="100000">
                          <a:srgbClr val="FF3300">
                            <a:shade val="100000"/>
                            <a:satMod val="115000"/>
                          </a:srgbClr>
                        </a:gs>
                      </a:gsLst>
                      <a:lin ang="2700000" scaled="1"/>
                      <a:tileRect/>
                    </a:gradFill>
                  </a:tcPr>
                </a:tc>
                <a:tc>
                  <a:txBody>
                    <a:bodyPr/>
                    <a:lstStyle/>
                    <a:p>
                      <a:pPr algn="ctr" rtl="1"/>
                      <a:r>
                        <a:rPr lang="fa-IR" sz="2000" b="0" i="0" dirty="0" smtClean="0">
                          <a:latin typeface="IranNastaliq" pitchFamily="18" charset="0"/>
                          <a:cs typeface="IranNastaliq" pitchFamily="18" charset="0"/>
                        </a:rPr>
                        <a:t>9000</a:t>
                      </a:r>
                      <a:endParaRPr lang="fa-IR" sz="2000" b="0" i="0" dirty="0">
                        <a:latin typeface="IranNastaliq" pitchFamily="18" charset="0"/>
                        <a:cs typeface="IranNastaliq" pitchFamily="18" charset="0"/>
                      </a:endParaRPr>
                    </a:p>
                  </a:txBody>
                  <a:tcPr anchor="ctr">
                    <a:lnL>
                      <a:noFill/>
                    </a:lnL>
                    <a:lnR>
                      <a:noFill/>
                    </a:lnR>
                    <a:lnT w="25400" cmpd="sng">
                      <a:noFill/>
                    </a:lnT>
                    <a:lnB>
                      <a:noFill/>
                    </a:lnB>
                    <a:lnTlToBr w="12700" cmpd="sng">
                      <a:noFill/>
                      <a:prstDash val="solid"/>
                    </a:lnTlToBr>
                    <a:lnBlToTr w="12700" cmpd="sng">
                      <a:noFill/>
                      <a:prstDash val="solid"/>
                    </a:lnBlToTr>
                    <a:gradFill flip="none" rotWithShape="1">
                      <a:gsLst>
                        <a:gs pos="0">
                          <a:srgbClr val="FF3300">
                            <a:shade val="30000"/>
                            <a:satMod val="115000"/>
                          </a:srgbClr>
                        </a:gs>
                        <a:gs pos="50000">
                          <a:srgbClr val="FF3300">
                            <a:shade val="67500"/>
                            <a:satMod val="115000"/>
                          </a:srgbClr>
                        </a:gs>
                        <a:gs pos="100000">
                          <a:srgbClr val="FF3300">
                            <a:shade val="100000"/>
                            <a:satMod val="115000"/>
                          </a:srgbClr>
                        </a:gs>
                      </a:gsLst>
                      <a:lin ang="2700000" scaled="1"/>
                      <a:tileRect/>
                    </a:gradFill>
                  </a:tcPr>
                </a:tc>
                <a:tc>
                  <a:txBody>
                    <a:bodyPr/>
                    <a:lstStyle/>
                    <a:p>
                      <a:pPr algn="ctr" rtl="1"/>
                      <a:r>
                        <a:rPr lang="fa-IR" sz="2000" b="0" i="0" dirty="0" smtClean="0">
                          <a:latin typeface="IranNastaliq" pitchFamily="18" charset="0"/>
                          <a:cs typeface="IranNastaliq" pitchFamily="18" charset="0"/>
                        </a:rPr>
                        <a:t>20000</a:t>
                      </a:r>
                      <a:endParaRPr lang="fa-IR" sz="2000" b="0" i="0" dirty="0">
                        <a:latin typeface="IranNastaliq" pitchFamily="18" charset="0"/>
                        <a:cs typeface="IranNastaliq" pitchFamily="18" charset="0"/>
                      </a:endParaRPr>
                    </a:p>
                  </a:txBody>
                  <a:tcPr anchor="ctr">
                    <a:lnL>
                      <a:noFill/>
                    </a:lnL>
                    <a:lnR>
                      <a:noFill/>
                    </a:lnR>
                    <a:lnT w="25400" cmpd="sng">
                      <a:noFill/>
                    </a:lnT>
                    <a:lnB>
                      <a:noFill/>
                    </a:lnB>
                    <a:lnTlToBr w="12700" cmpd="sng">
                      <a:noFill/>
                      <a:prstDash val="solid"/>
                    </a:lnTlToBr>
                    <a:lnBlToTr w="12700" cmpd="sng">
                      <a:noFill/>
                      <a:prstDash val="solid"/>
                    </a:lnBlToTr>
                    <a:gradFill flip="none" rotWithShape="1">
                      <a:gsLst>
                        <a:gs pos="0">
                          <a:srgbClr val="FF3300">
                            <a:shade val="30000"/>
                            <a:satMod val="115000"/>
                          </a:srgbClr>
                        </a:gs>
                        <a:gs pos="50000">
                          <a:srgbClr val="FF3300">
                            <a:shade val="67500"/>
                            <a:satMod val="115000"/>
                          </a:srgbClr>
                        </a:gs>
                        <a:gs pos="100000">
                          <a:srgbClr val="FF3300">
                            <a:shade val="100000"/>
                            <a:satMod val="115000"/>
                          </a:srgbClr>
                        </a:gs>
                      </a:gsLst>
                      <a:lin ang="2700000" scaled="1"/>
                      <a:tileRect/>
                    </a:gradFill>
                  </a:tcPr>
                </a:tc>
                <a:tc>
                  <a:txBody>
                    <a:bodyPr/>
                    <a:lstStyle/>
                    <a:p>
                      <a:pPr algn="ctr" rtl="1"/>
                      <a:r>
                        <a:rPr lang="fa-IR" sz="2000" b="0" i="0" dirty="0" smtClean="0">
                          <a:latin typeface="IranNastaliq" pitchFamily="18" charset="0"/>
                          <a:cs typeface="IranNastaliq" pitchFamily="18" charset="0"/>
                        </a:rPr>
                        <a:t>22000</a:t>
                      </a:r>
                      <a:endParaRPr lang="fa-IR" sz="2000" b="0" i="0" dirty="0">
                        <a:latin typeface="IranNastaliq" pitchFamily="18" charset="0"/>
                        <a:cs typeface="IranNastaliq" pitchFamily="18" charset="0"/>
                      </a:endParaRPr>
                    </a:p>
                  </a:txBody>
                  <a:tcPr anchor="ctr">
                    <a:lnL>
                      <a:noFill/>
                    </a:lnL>
                    <a:lnR>
                      <a:noFill/>
                    </a:lnR>
                    <a:lnT w="25400" cmpd="sng">
                      <a:noFill/>
                    </a:lnT>
                    <a:lnB>
                      <a:noFill/>
                    </a:lnB>
                    <a:lnTlToBr w="12700" cmpd="sng">
                      <a:noFill/>
                      <a:prstDash val="solid"/>
                    </a:lnTlToBr>
                    <a:lnBlToTr w="12700" cmpd="sng">
                      <a:noFill/>
                      <a:prstDash val="solid"/>
                    </a:lnBlToTr>
                    <a:gradFill flip="none" rotWithShape="1">
                      <a:gsLst>
                        <a:gs pos="0">
                          <a:srgbClr val="FF3300">
                            <a:shade val="30000"/>
                            <a:satMod val="115000"/>
                          </a:srgbClr>
                        </a:gs>
                        <a:gs pos="50000">
                          <a:srgbClr val="FF3300">
                            <a:shade val="67500"/>
                            <a:satMod val="115000"/>
                          </a:srgbClr>
                        </a:gs>
                        <a:gs pos="100000">
                          <a:srgbClr val="FF3300">
                            <a:shade val="100000"/>
                            <a:satMod val="115000"/>
                          </a:srgbClr>
                        </a:gs>
                      </a:gsLst>
                      <a:lin ang="2700000" scaled="1"/>
                      <a:tileRect/>
                    </a:gradFill>
                  </a:tcPr>
                </a:tc>
                <a:extLst>
                  <a:ext uri="{0D108BD9-81ED-4DB2-BD59-A6C34878D82A}">
                    <a16:rowId xmlns:a16="http://schemas.microsoft.com/office/drawing/2014/main" val="10001"/>
                  </a:ext>
                </a:extLst>
              </a:tr>
              <a:tr h="370840">
                <a:tc>
                  <a:txBody>
                    <a:bodyPr/>
                    <a:lstStyle/>
                    <a:p>
                      <a:pPr algn="ctr" rtl="1"/>
                      <a:r>
                        <a:rPr lang="fa-IR" sz="2000" b="0" i="0" dirty="0" smtClean="0">
                          <a:latin typeface="IranNastaliq" pitchFamily="18" charset="0"/>
                          <a:cs typeface="IranNastaliq" pitchFamily="18" charset="0"/>
                        </a:rPr>
                        <a:t>نسبت</a:t>
                      </a:r>
                      <a:endParaRPr lang="fa-IR" sz="2000" b="0" i="0" dirty="0">
                        <a:latin typeface="IranNastaliq" pitchFamily="18" charset="0"/>
                        <a:cs typeface="IranNastaliq" pitchFamily="18" charset="0"/>
                      </a:endParaRPr>
                    </a:p>
                  </a:txBody>
                  <a:tcPr anchor="ctr">
                    <a:lnL>
                      <a:noFill/>
                    </a:lnL>
                    <a:lnR>
                      <a:noFill/>
                    </a:lnR>
                    <a:lnT>
                      <a:noFill/>
                    </a:lnT>
                    <a:lnB>
                      <a:noFill/>
                    </a:lnB>
                    <a:lnTlToBr w="12700" cmpd="sng">
                      <a:noFill/>
                      <a:prstDash val="solid"/>
                    </a:lnTlToBr>
                    <a:lnBlToTr w="12700" cmpd="sng">
                      <a:noFill/>
                      <a:prstDash val="solid"/>
                    </a:lnBlToTr>
                    <a:gradFill flip="none" rotWithShape="1">
                      <a:gsLst>
                        <a:gs pos="0">
                          <a:srgbClr val="FF3300">
                            <a:shade val="30000"/>
                            <a:satMod val="115000"/>
                          </a:srgbClr>
                        </a:gs>
                        <a:gs pos="50000">
                          <a:srgbClr val="FF3300">
                            <a:shade val="67500"/>
                            <a:satMod val="115000"/>
                          </a:srgbClr>
                        </a:gs>
                        <a:gs pos="100000">
                          <a:srgbClr val="FF3300">
                            <a:shade val="100000"/>
                            <a:satMod val="115000"/>
                          </a:srgbClr>
                        </a:gs>
                      </a:gsLst>
                      <a:lin ang="2700000" scaled="1"/>
                      <a:tileRect/>
                    </a:gradFill>
                  </a:tcPr>
                </a:tc>
                <a:tc>
                  <a:txBody>
                    <a:bodyPr/>
                    <a:lstStyle/>
                    <a:p>
                      <a:pPr algn="ctr" rtl="1"/>
                      <a:r>
                        <a:rPr lang="fa-IR" sz="2000" b="0" i="0" dirty="0" smtClean="0">
                          <a:latin typeface="IranNastaliq" pitchFamily="18" charset="0"/>
                          <a:cs typeface="IranNastaliq" pitchFamily="18" charset="0"/>
                        </a:rPr>
                        <a:t>1/24</a:t>
                      </a:r>
                      <a:endParaRPr lang="fa-IR" sz="2000" b="0" i="0" dirty="0">
                        <a:latin typeface="IranNastaliq" pitchFamily="18" charset="0"/>
                        <a:cs typeface="IranNastaliq" pitchFamily="18" charset="0"/>
                      </a:endParaRPr>
                    </a:p>
                  </a:txBody>
                  <a:tcPr anchor="ctr">
                    <a:lnL>
                      <a:noFill/>
                    </a:lnL>
                    <a:lnR>
                      <a:noFill/>
                    </a:lnR>
                    <a:lnT>
                      <a:noFill/>
                    </a:lnT>
                    <a:lnB>
                      <a:noFill/>
                    </a:lnB>
                    <a:lnTlToBr w="12700" cmpd="sng">
                      <a:noFill/>
                      <a:prstDash val="solid"/>
                    </a:lnTlToBr>
                    <a:lnBlToTr w="12700" cmpd="sng">
                      <a:noFill/>
                      <a:prstDash val="solid"/>
                    </a:lnBlToTr>
                    <a:gradFill flip="none" rotWithShape="1">
                      <a:gsLst>
                        <a:gs pos="0">
                          <a:srgbClr val="FF3300">
                            <a:shade val="30000"/>
                            <a:satMod val="115000"/>
                          </a:srgbClr>
                        </a:gs>
                        <a:gs pos="50000">
                          <a:srgbClr val="FF3300">
                            <a:shade val="67500"/>
                            <a:satMod val="115000"/>
                          </a:srgbClr>
                        </a:gs>
                        <a:gs pos="100000">
                          <a:srgbClr val="FF3300">
                            <a:shade val="100000"/>
                            <a:satMod val="115000"/>
                          </a:srgbClr>
                        </a:gs>
                      </a:gsLst>
                      <a:lin ang="2700000" scaled="1"/>
                      <a:tileRect/>
                    </a:gradFill>
                  </a:tcPr>
                </a:tc>
                <a:tc>
                  <a:txBody>
                    <a:bodyPr/>
                    <a:lstStyle/>
                    <a:p>
                      <a:pPr algn="ctr" rtl="1"/>
                      <a:r>
                        <a:rPr lang="fa-IR" sz="2000" b="0" i="0" dirty="0" smtClean="0">
                          <a:latin typeface="IranNastaliq" pitchFamily="18" charset="0"/>
                          <a:cs typeface="IranNastaliq" pitchFamily="18" charset="0"/>
                        </a:rPr>
                        <a:t>3/24</a:t>
                      </a:r>
                      <a:endParaRPr lang="fa-IR" sz="2000" b="0" i="0" dirty="0">
                        <a:latin typeface="IranNastaliq" pitchFamily="18" charset="0"/>
                        <a:cs typeface="IranNastaliq" pitchFamily="18" charset="0"/>
                      </a:endParaRPr>
                    </a:p>
                  </a:txBody>
                  <a:tcPr anchor="ctr">
                    <a:lnL>
                      <a:noFill/>
                    </a:lnL>
                    <a:lnR>
                      <a:noFill/>
                    </a:lnR>
                    <a:lnT>
                      <a:noFill/>
                    </a:lnT>
                    <a:lnB>
                      <a:noFill/>
                    </a:lnB>
                    <a:lnTlToBr w="12700" cmpd="sng">
                      <a:noFill/>
                      <a:prstDash val="solid"/>
                    </a:lnTlToBr>
                    <a:lnBlToTr w="12700" cmpd="sng">
                      <a:noFill/>
                      <a:prstDash val="solid"/>
                    </a:lnBlToTr>
                    <a:gradFill flip="none" rotWithShape="1">
                      <a:gsLst>
                        <a:gs pos="0">
                          <a:srgbClr val="FF3300">
                            <a:shade val="30000"/>
                            <a:satMod val="115000"/>
                          </a:srgbClr>
                        </a:gs>
                        <a:gs pos="50000">
                          <a:srgbClr val="FF3300">
                            <a:shade val="67500"/>
                            <a:satMod val="115000"/>
                          </a:srgbClr>
                        </a:gs>
                        <a:gs pos="100000">
                          <a:srgbClr val="FF3300">
                            <a:shade val="100000"/>
                            <a:satMod val="115000"/>
                          </a:srgbClr>
                        </a:gs>
                      </a:gsLst>
                      <a:lin ang="2700000" scaled="1"/>
                      <a:tileRect/>
                    </a:gradFill>
                  </a:tcPr>
                </a:tc>
                <a:tc>
                  <a:txBody>
                    <a:bodyPr/>
                    <a:lstStyle/>
                    <a:p>
                      <a:pPr algn="ctr" rtl="1"/>
                      <a:r>
                        <a:rPr lang="fa-IR" sz="2000" b="0" i="0" dirty="0" smtClean="0">
                          <a:latin typeface="IranNastaliq" pitchFamily="18" charset="0"/>
                          <a:cs typeface="IranNastaliq" pitchFamily="18" charset="0"/>
                        </a:rPr>
                        <a:t>5/24</a:t>
                      </a:r>
                      <a:endParaRPr lang="fa-IR" sz="2000" b="0" i="0" dirty="0">
                        <a:latin typeface="IranNastaliq" pitchFamily="18" charset="0"/>
                        <a:cs typeface="IranNastaliq" pitchFamily="18" charset="0"/>
                      </a:endParaRPr>
                    </a:p>
                  </a:txBody>
                  <a:tcPr anchor="ctr">
                    <a:lnL>
                      <a:noFill/>
                    </a:lnL>
                    <a:lnR>
                      <a:noFill/>
                    </a:lnR>
                    <a:lnT>
                      <a:noFill/>
                    </a:lnT>
                    <a:lnB>
                      <a:noFill/>
                    </a:lnB>
                    <a:lnTlToBr w="12700" cmpd="sng">
                      <a:noFill/>
                      <a:prstDash val="solid"/>
                    </a:lnTlToBr>
                    <a:lnBlToTr w="12700" cmpd="sng">
                      <a:noFill/>
                      <a:prstDash val="solid"/>
                    </a:lnBlToTr>
                    <a:gradFill flip="none" rotWithShape="1">
                      <a:gsLst>
                        <a:gs pos="0">
                          <a:srgbClr val="FF3300">
                            <a:shade val="30000"/>
                            <a:satMod val="115000"/>
                          </a:srgbClr>
                        </a:gs>
                        <a:gs pos="50000">
                          <a:srgbClr val="FF3300">
                            <a:shade val="67500"/>
                            <a:satMod val="115000"/>
                          </a:srgbClr>
                        </a:gs>
                        <a:gs pos="100000">
                          <a:srgbClr val="FF3300">
                            <a:shade val="100000"/>
                            <a:satMod val="115000"/>
                          </a:srgbClr>
                        </a:gs>
                      </a:gsLst>
                      <a:lin ang="2700000" scaled="1"/>
                      <a:tileRect/>
                    </a:gradFill>
                  </a:tcPr>
                </a:tc>
                <a:tc>
                  <a:txBody>
                    <a:bodyPr/>
                    <a:lstStyle/>
                    <a:p>
                      <a:pPr algn="ctr" rtl="1"/>
                      <a:r>
                        <a:rPr lang="fa-IR" sz="2000" b="0" i="0" dirty="0" smtClean="0">
                          <a:latin typeface="IranNastaliq" pitchFamily="18" charset="0"/>
                          <a:cs typeface="IranNastaliq" pitchFamily="18" charset="0"/>
                        </a:rPr>
                        <a:t>7/24</a:t>
                      </a:r>
                      <a:endParaRPr lang="fa-IR" sz="2000" b="0" i="0" dirty="0">
                        <a:latin typeface="IranNastaliq" pitchFamily="18" charset="0"/>
                        <a:cs typeface="IranNastaliq" pitchFamily="18" charset="0"/>
                      </a:endParaRPr>
                    </a:p>
                  </a:txBody>
                  <a:tcPr anchor="ctr">
                    <a:lnL>
                      <a:noFill/>
                    </a:lnL>
                    <a:lnR>
                      <a:noFill/>
                    </a:lnR>
                    <a:lnT>
                      <a:noFill/>
                    </a:lnT>
                    <a:lnB>
                      <a:noFill/>
                    </a:lnB>
                    <a:lnTlToBr w="12700" cmpd="sng">
                      <a:noFill/>
                      <a:prstDash val="solid"/>
                    </a:lnTlToBr>
                    <a:lnBlToTr w="12700" cmpd="sng">
                      <a:noFill/>
                      <a:prstDash val="solid"/>
                    </a:lnBlToTr>
                    <a:gradFill flip="none" rotWithShape="1">
                      <a:gsLst>
                        <a:gs pos="0">
                          <a:srgbClr val="FF3300">
                            <a:shade val="30000"/>
                            <a:satMod val="115000"/>
                          </a:srgbClr>
                        </a:gs>
                        <a:gs pos="50000">
                          <a:srgbClr val="FF3300">
                            <a:shade val="67500"/>
                            <a:satMod val="115000"/>
                          </a:srgbClr>
                        </a:gs>
                        <a:gs pos="100000">
                          <a:srgbClr val="FF3300">
                            <a:shade val="100000"/>
                            <a:satMod val="115000"/>
                          </a:srgbClr>
                        </a:gs>
                      </a:gsLst>
                      <a:lin ang="2700000" scaled="1"/>
                      <a:tileRect/>
                    </a:gradFill>
                  </a:tcPr>
                </a:tc>
                <a:tc>
                  <a:txBody>
                    <a:bodyPr/>
                    <a:lstStyle/>
                    <a:p>
                      <a:pPr algn="ctr" rtl="1"/>
                      <a:r>
                        <a:rPr lang="fa-IR" sz="2000" b="0" i="0" dirty="0" smtClean="0">
                          <a:latin typeface="IranNastaliq" pitchFamily="18" charset="0"/>
                          <a:cs typeface="IranNastaliq" pitchFamily="18" charset="0"/>
                        </a:rPr>
                        <a:t>9/24</a:t>
                      </a:r>
                      <a:endParaRPr lang="fa-IR" sz="2000" b="0" i="0" dirty="0">
                        <a:latin typeface="IranNastaliq" pitchFamily="18" charset="0"/>
                        <a:cs typeface="IranNastaliq" pitchFamily="18" charset="0"/>
                      </a:endParaRPr>
                    </a:p>
                  </a:txBody>
                  <a:tcPr anchor="ctr">
                    <a:lnL>
                      <a:noFill/>
                    </a:lnL>
                    <a:lnR>
                      <a:noFill/>
                    </a:lnR>
                    <a:lnT>
                      <a:noFill/>
                    </a:lnT>
                    <a:lnB>
                      <a:noFill/>
                    </a:lnB>
                    <a:lnTlToBr w="12700" cmpd="sng">
                      <a:noFill/>
                      <a:prstDash val="solid"/>
                    </a:lnTlToBr>
                    <a:lnBlToTr w="12700" cmpd="sng">
                      <a:noFill/>
                      <a:prstDash val="solid"/>
                    </a:lnBlToTr>
                    <a:gradFill flip="none" rotWithShape="1">
                      <a:gsLst>
                        <a:gs pos="0">
                          <a:srgbClr val="FF3300">
                            <a:shade val="30000"/>
                            <a:satMod val="115000"/>
                          </a:srgbClr>
                        </a:gs>
                        <a:gs pos="50000">
                          <a:srgbClr val="FF3300">
                            <a:shade val="67500"/>
                            <a:satMod val="115000"/>
                          </a:srgbClr>
                        </a:gs>
                        <a:gs pos="100000">
                          <a:srgbClr val="FF3300">
                            <a:shade val="100000"/>
                            <a:satMod val="115000"/>
                          </a:srgbClr>
                        </a:gs>
                      </a:gsLst>
                      <a:lin ang="2700000" scaled="1"/>
                      <a:tileRect/>
                    </a:gradFill>
                  </a:tcPr>
                </a:tc>
                <a:tc>
                  <a:txBody>
                    <a:bodyPr/>
                    <a:lstStyle/>
                    <a:p>
                      <a:pPr algn="ctr" rtl="1"/>
                      <a:r>
                        <a:rPr lang="fa-IR" sz="2000" b="0" i="0" dirty="0" smtClean="0">
                          <a:latin typeface="IranNastaliq" pitchFamily="18" charset="0"/>
                          <a:cs typeface="IranNastaliq" pitchFamily="18" charset="0"/>
                        </a:rPr>
                        <a:t>11/24</a:t>
                      </a:r>
                      <a:endParaRPr lang="fa-IR" sz="2000" b="0" i="0" dirty="0">
                        <a:latin typeface="IranNastaliq" pitchFamily="18" charset="0"/>
                        <a:cs typeface="IranNastaliq" pitchFamily="18" charset="0"/>
                      </a:endParaRPr>
                    </a:p>
                  </a:txBody>
                  <a:tcPr anchor="ctr">
                    <a:lnL>
                      <a:noFill/>
                    </a:lnL>
                    <a:lnR>
                      <a:noFill/>
                    </a:lnR>
                    <a:lnT>
                      <a:noFill/>
                    </a:lnT>
                    <a:lnB>
                      <a:noFill/>
                    </a:lnB>
                    <a:lnTlToBr w="12700" cmpd="sng">
                      <a:noFill/>
                      <a:prstDash val="solid"/>
                    </a:lnTlToBr>
                    <a:lnBlToTr w="12700" cmpd="sng">
                      <a:noFill/>
                      <a:prstDash val="solid"/>
                    </a:lnBlToTr>
                    <a:gradFill flip="none" rotWithShape="1">
                      <a:gsLst>
                        <a:gs pos="0">
                          <a:srgbClr val="FF3300">
                            <a:shade val="30000"/>
                            <a:satMod val="115000"/>
                          </a:srgbClr>
                        </a:gs>
                        <a:gs pos="50000">
                          <a:srgbClr val="FF3300">
                            <a:shade val="67500"/>
                            <a:satMod val="115000"/>
                          </a:srgbClr>
                        </a:gs>
                        <a:gs pos="100000">
                          <a:srgbClr val="FF3300">
                            <a:shade val="100000"/>
                            <a:satMod val="115000"/>
                          </a:srgbClr>
                        </a:gs>
                      </a:gsLst>
                      <a:lin ang="2700000" scaled="1"/>
                      <a:tileRect/>
                    </a:gradFill>
                  </a:tcPr>
                </a:tc>
                <a:extLst>
                  <a:ext uri="{0D108BD9-81ED-4DB2-BD59-A6C34878D82A}">
                    <a16:rowId xmlns:a16="http://schemas.microsoft.com/office/drawing/2014/main" val="10002"/>
                  </a:ext>
                </a:extLst>
              </a:tr>
              <a:tr h="370840">
                <a:tc>
                  <a:txBody>
                    <a:bodyPr/>
                    <a:lstStyle/>
                    <a:p>
                      <a:pPr algn="ctr" rtl="1"/>
                      <a:r>
                        <a:rPr lang="fa-IR" sz="2000" b="0" i="0" dirty="0" smtClean="0">
                          <a:latin typeface="IranNastaliq" pitchFamily="18" charset="0"/>
                          <a:cs typeface="IranNastaliq" pitchFamily="18" charset="0"/>
                        </a:rPr>
                        <a:t>عاید شده</a:t>
                      </a:r>
                      <a:endParaRPr lang="fa-IR" sz="2000" b="0" i="0" dirty="0">
                        <a:latin typeface="IranNastaliq" pitchFamily="18" charset="0"/>
                        <a:cs typeface="IranNastaliq" pitchFamily="18" charset="0"/>
                      </a:endParaRPr>
                    </a:p>
                  </a:txBody>
                  <a:tcPr anchor="ctr">
                    <a:lnL>
                      <a:noFill/>
                    </a:lnL>
                    <a:lnR>
                      <a:noFill/>
                    </a:lnR>
                    <a:lnT>
                      <a:noFill/>
                    </a:lnT>
                    <a:lnB>
                      <a:noFill/>
                    </a:lnB>
                    <a:lnTlToBr w="12700" cmpd="sng">
                      <a:noFill/>
                      <a:prstDash val="solid"/>
                    </a:lnTlToBr>
                    <a:lnBlToTr w="12700" cmpd="sng">
                      <a:noFill/>
                      <a:prstDash val="solid"/>
                    </a:lnBlToTr>
                    <a:gradFill flip="none" rotWithShape="1">
                      <a:gsLst>
                        <a:gs pos="0">
                          <a:srgbClr val="FF3300">
                            <a:shade val="30000"/>
                            <a:satMod val="115000"/>
                          </a:srgbClr>
                        </a:gs>
                        <a:gs pos="50000">
                          <a:srgbClr val="FF3300">
                            <a:shade val="67500"/>
                            <a:satMod val="115000"/>
                          </a:srgbClr>
                        </a:gs>
                        <a:gs pos="100000">
                          <a:srgbClr val="FF3300">
                            <a:shade val="100000"/>
                            <a:satMod val="115000"/>
                          </a:srgbClr>
                        </a:gs>
                      </a:gsLst>
                      <a:lin ang="2700000" scaled="1"/>
                      <a:tileRect/>
                    </a:gradFill>
                  </a:tcPr>
                </a:tc>
                <a:tc>
                  <a:txBody>
                    <a:bodyPr/>
                    <a:lstStyle/>
                    <a:p>
                      <a:pPr algn="ctr" rtl="1"/>
                      <a:r>
                        <a:rPr lang="fa-IR" sz="2000" b="0" i="0" dirty="0" smtClean="0">
                          <a:latin typeface="IranNastaliq" pitchFamily="18" charset="0"/>
                          <a:cs typeface="IranNastaliq" pitchFamily="18" charset="0"/>
                        </a:rPr>
                        <a:t>14375</a:t>
                      </a:r>
                      <a:endParaRPr lang="fa-IR" sz="2000" b="0" i="0" dirty="0">
                        <a:latin typeface="IranNastaliq" pitchFamily="18" charset="0"/>
                        <a:cs typeface="IranNastaliq" pitchFamily="18" charset="0"/>
                      </a:endParaRPr>
                    </a:p>
                  </a:txBody>
                  <a:tcPr anchor="ctr">
                    <a:lnL>
                      <a:noFill/>
                    </a:lnL>
                    <a:lnR>
                      <a:noFill/>
                    </a:lnR>
                    <a:lnT>
                      <a:noFill/>
                    </a:lnT>
                    <a:lnB>
                      <a:noFill/>
                    </a:lnB>
                    <a:lnTlToBr w="12700" cmpd="sng">
                      <a:noFill/>
                      <a:prstDash val="solid"/>
                    </a:lnTlToBr>
                    <a:lnBlToTr w="12700" cmpd="sng">
                      <a:noFill/>
                      <a:prstDash val="solid"/>
                    </a:lnBlToTr>
                    <a:gradFill flip="none" rotWithShape="1">
                      <a:gsLst>
                        <a:gs pos="0">
                          <a:srgbClr val="FF3300">
                            <a:shade val="30000"/>
                            <a:satMod val="115000"/>
                          </a:srgbClr>
                        </a:gs>
                        <a:gs pos="50000">
                          <a:srgbClr val="FF3300">
                            <a:shade val="67500"/>
                            <a:satMod val="115000"/>
                          </a:srgbClr>
                        </a:gs>
                        <a:gs pos="100000">
                          <a:srgbClr val="FF3300">
                            <a:shade val="100000"/>
                            <a:satMod val="115000"/>
                          </a:srgbClr>
                        </a:gs>
                      </a:gsLst>
                      <a:lin ang="2700000" scaled="1"/>
                      <a:tileRect/>
                    </a:gradFill>
                  </a:tcPr>
                </a:tc>
                <a:tc>
                  <a:txBody>
                    <a:bodyPr/>
                    <a:lstStyle/>
                    <a:p>
                      <a:pPr algn="ctr" rtl="1"/>
                      <a:r>
                        <a:rPr lang="fa-IR" sz="2000" b="0" i="0" dirty="0" smtClean="0">
                          <a:latin typeface="IranNastaliq" pitchFamily="18" charset="0"/>
                          <a:cs typeface="IranNastaliq" pitchFamily="18" charset="0"/>
                        </a:rPr>
                        <a:t>22750</a:t>
                      </a:r>
                      <a:endParaRPr lang="fa-IR" sz="2000" b="0" i="0" dirty="0">
                        <a:latin typeface="IranNastaliq" pitchFamily="18" charset="0"/>
                        <a:cs typeface="IranNastaliq" pitchFamily="18" charset="0"/>
                      </a:endParaRPr>
                    </a:p>
                  </a:txBody>
                  <a:tcPr anchor="ctr">
                    <a:lnL>
                      <a:noFill/>
                    </a:lnL>
                    <a:lnR>
                      <a:noFill/>
                    </a:lnR>
                    <a:lnT>
                      <a:noFill/>
                    </a:lnT>
                    <a:lnB>
                      <a:noFill/>
                    </a:lnB>
                    <a:lnTlToBr w="12700" cmpd="sng">
                      <a:noFill/>
                      <a:prstDash val="solid"/>
                    </a:lnTlToBr>
                    <a:lnBlToTr w="12700" cmpd="sng">
                      <a:noFill/>
                      <a:prstDash val="solid"/>
                    </a:lnBlToTr>
                    <a:gradFill flip="none" rotWithShape="1">
                      <a:gsLst>
                        <a:gs pos="0">
                          <a:srgbClr val="FF3300">
                            <a:shade val="30000"/>
                            <a:satMod val="115000"/>
                          </a:srgbClr>
                        </a:gs>
                        <a:gs pos="50000">
                          <a:srgbClr val="FF3300">
                            <a:shade val="67500"/>
                            <a:satMod val="115000"/>
                          </a:srgbClr>
                        </a:gs>
                        <a:gs pos="100000">
                          <a:srgbClr val="FF3300">
                            <a:shade val="100000"/>
                            <a:satMod val="115000"/>
                          </a:srgbClr>
                        </a:gs>
                      </a:gsLst>
                      <a:lin ang="2700000" scaled="1"/>
                      <a:tileRect/>
                    </a:gradFill>
                  </a:tcPr>
                </a:tc>
                <a:tc>
                  <a:txBody>
                    <a:bodyPr/>
                    <a:lstStyle/>
                    <a:p>
                      <a:pPr algn="ctr" rtl="1"/>
                      <a:r>
                        <a:rPr lang="fa-IR" sz="2000" b="0" i="0" dirty="0" smtClean="0">
                          <a:latin typeface="IranNastaliq" pitchFamily="18" charset="0"/>
                          <a:cs typeface="IranNastaliq" pitchFamily="18" charset="0"/>
                        </a:rPr>
                        <a:t>23750</a:t>
                      </a:r>
                      <a:endParaRPr lang="fa-IR" sz="2000" b="0" i="0" dirty="0">
                        <a:latin typeface="IranNastaliq" pitchFamily="18" charset="0"/>
                        <a:cs typeface="IranNastaliq" pitchFamily="18" charset="0"/>
                      </a:endParaRPr>
                    </a:p>
                  </a:txBody>
                  <a:tcPr anchor="ctr">
                    <a:lnL>
                      <a:noFill/>
                    </a:lnL>
                    <a:lnR>
                      <a:noFill/>
                    </a:lnR>
                    <a:lnT>
                      <a:noFill/>
                    </a:lnT>
                    <a:lnB>
                      <a:noFill/>
                    </a:lnB>
                    <a:lnTlToBr w="12700" cmpd="sng">
                      <a:noFill/>
                      <a:prstDash val="solid"/>
                    </a:lnTlToBr>
                    <a:lnBlToTr w="12700" cmpd="sng">
                      <a:noFill/>
                      <a:prstDash val="solid"/>
                    </a:lnBlToTr>
                    <a:gradFill flip="none" rotWithShape="1">
                      <a:gsLst>
                        <a:gs pos="0">
                          <a:srgbClr val="FF3300">
                            <a:shade val="30000"/>
                            <a:satMod val="115000"/>
                          </a:srgbClr>
                        </a:gs>
                        <a:gs pos="50000">
                          <a:srgbClr val="FF3300">
                            <a:shade val="67500"/>
                            <a:satMod val="115000"/>
                          </a:srgbClr>
                        </a:gs>
                        <a:gs pos="100000">
                          <a:srgbClr val="FF3300">
                            <a:shade val="100000"/>
                            <a:satMod val="115000"/>
                          </a:srgbClr>
                        </a:gs>
                      </a:gsLst>
                      <a:lin ang="2700000" scaled="1"/>
                      <a:tileRect/>
                    </a:gradFill>
                  </a:tcPr>
                </a:tc>
                <a:tc>
                  <a:txBody>
                    <a:bodyPr/>
                    <a:lstStyle/>
                    <a:p>
                      <a:pPr algn="ctr" rtl="1"/>
                      <a:r>
                        <a:rPr lang="fa-IR" sz="2000" b="0" i="0" dirty="0" smtClean="0">
                          <a:latin typeface="IranNastaliq" pitchFamily="18" charset="0"/>
                          <a:cs typeface="IranNastaliq" pitchFamily="18" charset="0"/>
                        </a:rPr>
                        <a:t>6375</a:t>
                      </a:r>
                      <a:endParaRPr lang="fa-IR" sz="2000" b="0" i="0" dirty="0">
                        <a:latin typeface="IranNastaliq" pitchFamily="18" charset="0"/>
                        <a:cs typeface="IranNastaliq" pitchFamily="18" charset="0"/>
                      </a:endParaRPr>
                    </a:p>
                  </a:txBody>
                  <a:tcPr anchor="ctr">
                    <a:lnL>
                      <a:noFill/>
                    </a:lnL>
                    <a:lnR>
                      <a:noFill/>
                    </a:lnR>
                    <a:lnT>
                      <a:noFill/>
                    </a:lnT>
                    <a:lnB>
                      <a:noFill/>
                    </a:lnB>
                    <a:lnTlToBr w="12700" cmpd="sng">
                      <a:noFill/>
                      <a:prstDash val="solid"/>
                    </a:lnTlToBr>
                    <a:lnBlToTr w="12700" cmpd="sng">
                      <a:noFill/>
                      <a:prstDash val="solid"/>
                    </a:lnBlToTr>
                    <a:gradFill flip="none" rotWithShape="1">
                      <a:gsLst>
                        <a:gs pos="0">
                          <a:srgbClr val="FF3300">
                            <a:shade val="30000"/>
                            <a:satMod val="115000"/>
                          </a:srgbClr>
                        </a:gs>
                        <a:gs pos="50000">
                          <a:srgbClr val="FF3300">
                            <a:shade val="67500"/>
                            <a:satMod val="115000"/>
                          </a:srgbClr>
                        </a:gs>
                        <a:gs pos="100000">
                          <a:srgbClr val="FF3300">
                            <a:shade val="100000"/>
                            <a:satMod val="115000"/>
                          </a:srgbClr>
                        </a:gs>
                      </a:gsLst>
                      <a:lin ang="2700000" scaled="1"/>
                      <a:tileRect/>
                    </a:gradFill>
                  </a:tcPr>
                </a:tc>
                <a:tc>
                  <a:txBody>
                    <a:bodyPr/>
                    <a:lstStyle/>
                    <a:p>
                      <a:pPr algn="ctr" rtl="1"/>
                      <a:r>
                        <a:rPr lang="fa-IR" sz="2000" b="0" i="0" dirty="0" smtClean="0">
                          <a:latin typeface="IranNastaliq" pitchFamily="18" charset="0"/>
                          <a:cs typeface="IranNastaliq" pitchFamily="18" charset="0"/>
                        </a:rPr>
                        <a:t>12500</a:t>
                      </a:r>
                      <a:endParaRPr lang="fa-IR" sz="2000" b="0" i="0" dirty="0">
                        <a:latin typeface="IranNastaliq" pitchFamily="18" charset="0"/>
                        <a:cs typeface="IranNastaliq" pitchFamily="18" charset="0"/>
                      </a:endParaRPr>
                    </a:p>
                  </a:txBody>
                  <a:tcPr anchor="ctr">
                    <a:lnL>
                      <a:noFill/>
                    </a:lnL>
                    <a:lnR>
                      <a:noFill/>
                    </a:lnR>
                    <a:lnT>
                      <a:noFill/>
                    </a:lnT>
                    <a:lnB>
                      <a:noFill/>
                    </a:lnB>
                    <a:lnTlToBr w="12700" cmpd="sng">
                      <a:noFill/>
                      <a:prstDash val="solid"/>
                    </a:lnTlToBr>
                    <a:lnBlToTr w="12700" cmpd="sng">
                      <a:noFill/>
                      <a:prstDash val="solid"/>
                    </a:lnBlToTr>
                    <a:gradFill flip="none" rotWithShape="1">
                      <a:gsLst>
                        <a:gs pos="0">
                          <a:srgbClr val="FF3300">
                            <a:shade val="30000"/>
                            <a:satMod val="115000"/>
                          </a:srgbClr>
                        </a:gs>
                        <a:gs pos="50000">
                          <a:srgbClr val="FF3300">
                            <a:shade val="67500"/>
                            <a:satMod val="115000"/>
                          </a:srgbClr>
                        </a:gs>
                        <a:gs pos="100000">
                          <a:srgbClr val="FF3300">
                            <a:shade val="100000"/>
                            <a:satMod val="115000"/>
                          </a:srgbClr>
                        </a:gs>
                      </a:gsLst>
                      <a:lin ang="2700000" scaled="1"/>
                      <a:tileRect/>
                    </a:gradFill>
                  </a:tcPr>
                </a:tc>
                <a:tc>
                  <a:txBody>
                    <a:bodyPr/>
                    <a:lstStyle/>
                    <a:p>
                      <a:pPr algn="ctr" rtl="1"/>
                      <a:r>
                        <a:rPr lang="fa-IR" sz="2000" b="0" i="0" dirty="0" smtClean="0">
                          <a:latin typeface="IranNastaliq" pitchFamily="18" charset="0"/>
                          <a:cs typeface="IranNastaliq" pitchFamily="18" charset="0"/>
                        </a:rPr>
                        <a:t>26000</a:t>
                      </a:r>
                      <a:endParaRPr lang="fa-IR" sz="2000" b="0" i="0" dirty="0">
                        <a:latin typeface="IranNastaliq" pitchFamily="18" charset="0"/>
                        <a:cs typeface="IranNastaliq" pitchFamily="18" charset="0"/>
                      </a:endParaRPr>
                    </a:p>
                  </a:txBody>
                  <a:tcPr anchor="ctr">
                    <a:lnL>
                      <a:noFill/>
                    </a:lnL>
                    <a:lnR>
                      <a:noFill/>
                    </a:lnR>
                    <a:lnT>
                      <a:noFill/>
                    </a:lnT>
                    <a:lnB>
                      <a:noFill/>
                    </a:lnB>
                    <a:lnTlToBr w="12700" cmpd="sng">
                      <a:noFill/>
                      <a:prstDash val="solid"/>
                    </a:lnTlToBr>
                    <a:lnBlToTr w="12700" cmpd="sng">
                      <a:noFill/>
                      <a:prstDash val="solid"/>
                    </a:lnBlToTr>
                    <a:gradFill flip="none" rotWithShape="1">
                      <a:gsLst>
                        <a:gs pos="0">
                          <a:srgbClr val="FF3300">
                            <a:shade val="30000"/>
                            <a:satMod val="115000"/>
                          </a:srgbClr>
                        </a:gs>
                        <a:gs pos="50000">
                          <a:srgbClr val="FF3300">
                            <a:shade val="67500"/>
                            <a:satMod val="115000"/>
                          </a:srgbClr>
                        </a:gs>
                        <a:gs pos="100000">
                          <a:srgbClr val="FF3300">
                            <a:shade val="100000"/>
                            <a:satMod val="115000"/>
                          </a:srgbClr>
                        </a:gs>
                      </a:gsLst>
                      <a:lin ang="2700000" scaled="1"/>
                      <a:tileRect/>
                    </a:gradFill>
                  </a:tcPr>
                </a:tc>
                <a:extLst>
                  <a:ext uri="{0D108BD9-81ED-4DB2-BD59-A6C34878D82A}">
                    <a16:rowId xmlns:a16="http://schemas.microsoft.com/office/drawing/2014/main" val="10003"/>
                  </a:ext>
                </a:extLst>
              </a:tr>
              <a:tr h="370840">
                <a:tc>
                  <a:txBody>
                    <a:bodyPr/>
                    <a:lstStyle/>
                    <a:p>
                      <a:pPr algn="ctr" rtl="1"/>
                      <a:r>
                        <a:rPr lang="fa-IR" sz="2000" b="0" i="0" dirty="0" smtClean="0">
                          <a:latin typeface="IranNastaliq" pitchFamily="18" charset="0"/>
                          <a:cs typeface="IranNastaliq" pitchFamily="18" charset="0"/>
                        </a:rPr>
                        <a:t>ذخیره</a:t>
                      </a:r>
                      <a:endParaRPr lang="fa-IR" sz="2000" b="0" i="0" dirty="0">
                        <a:latin typeface="IranNastaliq" pitchFamily="18" charset="0"/>
                        <a:cs typeface="IranNastaliq" pitchFamily="18" charset="0"/>
                      </a:endParaRPr>
                    </a:p>
                  </a:txBody>
                  <a:tcPr anchor="ctr">
                    <a:lnL>
                      <a:noFill/>
                    </a:lnL>
                    <a:lnR>
                      <a:noFill/>
                    </a:lnR>
                    <a:lnT>
                      <a:noFill/>
                    </a:lnT>
                    <a:lnB>
                      <a:noFill/>
                    </a:lnB>
                    <a:lnTlToBr w="12700" cmpd="sng">
                      <a:noFill/>
                      <a:prstDash val="solid"/>
                    </a:lnTlToBr>
                    <a:lnBlToTr w="12700" cmpd="sng">
                      <a:noFill/>
                      <a:prstDash val="solid"/>
                    </a:lnBlToTr>
                    <a:gradFill flip="none" rotWithShape="1">
                      <a:gsLst>
                        <a:gs pos="0">
                          <a:srgbClr val="FF3300">
                            <a:shade val="30000"/>
                            <a:satMod val="115000"/>
                          </a:srgbClr>
                        </a:gs>
                        <a:gs pos="50000">
                          <a:srgbClr val="FF3300">
                            <a:shade val="67500"/>
                            <a:satMod val="115000"/>
                          </a:srgbClr>
                        </a:gs>
                        <a:gs pos="100000">
                          <a:srgbClr val="FF3300">
                            <a:shade val="100000"/>
                            <a:satMod val="115000"/>
                          </a:srgbClr>
                        </a:gs>
                      </a:gsLst>
                      <a:lin ang="2700000" scaled="1"/>
                      <a:tileRect/>
                    </a:gradFill>
                  </a:tcPr>
                </a:tc>
                <a:tc>
                  <a:txBody>
                    <a:bodyPr/>
                    <a:lstStyle/>
                    <a:p>
                      <a:pPr algn="ctr" rtl="1"/>
                      <a:r>
                        <a:rPr lang="fa-IR" sz="2000" b="0" i="0" dirty="0" smtClean="0">
                          <a:latin typeface="IranNastaliq" pitchFamily="18" charset="0"/>
                          <a:cs typeface="IranNastaliq" pitchFamily="18" charset="0"/>
                        </a:rPr>
                        <a:t>625</a:t>
                      </a:r>
                      <a:endParaRPr lang="fa-IR" sz="2000" b="0" i="0" dirty="0">
                        <a:latin typeface="IranNastaliq" pitchFamily="18" charset="0"/>
                        <a:cs typeface="IranNastaliq" pitchFamily="18" charset="0"/>
                      </a:endParaRPr>
                    </a:p>
                  </a:txBody>
                  <a:tcPr anchor="ctr">
                    <a:lnL>
                      <a:noFill/>
                    </a:lnL>
                    <a:lnR>
                      <a:noFill/>
                    </a:lnR>
                    <a:lnT>
                      <a:noFill/>
                    </a:lnT>
                    <a:lnB>
                      <a:noFill/>
                    </a:lnB>
                    <a:lnTlToBr w="12700" cmpd="sng">
                      <a:noFill/>
                      <a:prstDash val="solid"/>
                    </a:lnTlToBr>
                    <a:lnBlToTr w="12700" cmpd="sng">
                      <a:noFill/>
                      <a:prstDash val="solid"/>
                    </a:lnBlToTr>
                    <a:gradFill flip="none" rotWithShape="1">
                      <a:gsLst>
                        <a:gs pos="0">
                          <a:srgbClr val="FF3300">
                            <a:shade val="30000"/>
                            <a:satMod val="115000"/>
                          </a:srgbClr>
                        </a:gs>
                        <a:gs pos="50000">
                          <a:srgbClr val="FF3300">
                            <a:shade val="67500"/>
                            <a:satMod val="115000"/>
                          </a:srgbClr>
                        </a:gs>
                        <a:gs pos="100000">
                          <a:srgbClr val="FF3300">
                            <a:shade val="100000"/>
                            <a:satMod val="115000"/>
                          </a:srgbClr>
                        </a:gs>
                      </a:gsLst>
                      <a:lin ang="2700000" scaled="1"/>
                      <a:tileRect/>
                    </a:gradFill>
                  </a:tcPr>
                </a:tc>
                <a:tc>
                  <a:txBody>
                    <a:bodyPr/>
                    <a:lstStyle/>
                    <a:p>
                      <a:pPr algn="ctr" rtl="1"/>
                      <a:r>
                        <a:rPr lang="fa-IR" sz="2000" b="0" i="0" dirty="0" smtClean="0">
                          <a:latin typeface="IranNastaliq" pitchFamily="18" charset="0"/>
                          <a:cs typeface="IranNastaliq" pitchFamily="18" charset="0"/>
                        </a:rPr>
                        <a:t>3250</a:t>
                      </a:r>
                      <a:endParaRPr lang="fa-IR" sz="2000" b="0" i="0" dirty="0">
                        <a:latin typeface="IranNastaliq" pitchFamily="18" charset="0"/>
                        <a:cs typeface="IranNastaliq" pitchFamily="18" charset="0"/>
                      </a:endParaRPr>
                    </a:p>
                  </a:txBody>
                  <a:tcPr anchor="ctr">
                    <a:lnL>
                      <a:noFill/>
                    </a:lnL>
                    <a:lnR>
                      <a:noFill/>
                    </a:lnR>
                    <a:lnT>
                      <a:noFill/>
                    </a:lnT>
                    <a:lnB>
                      <a:noFill/>
                    </a:lnB>
                    <a:lnTlToBr w="12700" cmpd="sng">
                      <a:noFill/>
                      <a:prstDash val="solid"/>
                    </a:lnTlToBr>
                    <a:lnBlToTr w="12700" cmpd="sng">
                      <a:noFill/>
                      <a:prstDash val="solid"/>
                    </a:lnBlToTr>
                    <a:gradFill flip="none" rotWithShape="1">
                      <a:gsLst>
                        <a:gs pos="0">
                          <a:srgbClr val="FF3300">
                            <a:shade val="30000"/>
                            <a:satMod val="115000"/>
                          </a:srgbClr>
                        </a:gs>
                        <a:gs pos="50000">
                          <a:srgbClr val="FF3300">
                            <a:shade val="67500"/>
                            <a:satMod val="115000"/>
                          </a:srgbClr>
                        </a:gs>
                        <a:gs pos="100000">
                          <a:srgbClr val="FF3300">
                            <a:shade val="100000"/>
                            <a:satMod val="115000"/>
                          </a:srgbClr>
                        </a:gs>
                      </a:gsLst>
                      <a:lin ang="2700000" scaled="1"/>
                      <a:tileRect/>
                    </a:gradFill>
                  </a:tcPr>
                </a:tc>
                <a:tc>
                  <a:txBody>
                    <a:bodyPr/>
                    <a:lstStyle/>
                    <a:p>
                      <a:pPr algn="ctr" rtl="1"/>
                      <a:r>
                        <a:rPr lang="fa-IR" sz="2000" b="0" i="0" dirty="0" smtClean="0">
                          <a:latin typeface="IranNastaliq" pitchFamily="18" charset="0"/>
                          <a:cs typeface="IranNastaliq" pitchFamily="18" charset="0"/>
                        </a:rPr>
                        <a:t>6250</a:t>
                      </a:r>
                      <a:endParaRPr lang="fa-IR" sz="2000" b="0" i="0" dirty="0">
                        <a:latin typeface="IranNastaliq" pitchFamily="18" charset="0"/>
                        <a:cs typeface="IranNastaliq" pitchFamily="18" charset="0"/>
                      </a:endParaRPr>
                    </a:p>
                  </a:txBody>
                  <a:tcPr anchor="ctr">
                    <a:lnL>
                      <a:noFill/>
                    </a:lnL>
                    <a:lnR>
                      <a:noFill/>
                    </a:lnR>
                    <a:lnT>
                      <a:noFill/>
                    </a:lnT>
                    <a:lnB>
                      <a:noFill/>
                    </a:lnB>
                    <a:lnTlToBr w="12700" cmpd="sng">
                      <a:noFill/>
                      <a:prstDash val="solid"/>
                    </a:lnTlToBr>
                    <a:lnBlToTr w="12700" cmpd="sng">
                      <a:noFill/>
                      <a:prstDash val="solid"/>
                    </a:lnBlToTr>
                    <a:gradFill flip="none" rotWithShape="1">
                      <a:gsLst>
                        <a:gs pos="0">
                          <a:srgbClr val="FF3300">
                            <a:shade val="30000"/>
                            <a:satMod val="115000"/>
                          </a:srgbClr>
                        </a:gs>
                        <a:gs pos="50000">
                          <a:srgbClr val="FF3300">
                            <a:shade val="67500"/>
                            <a:satMod val="115000"/>
                          </a:srgbClr>
                        </a:gs>
                        <a:gs pos="100000">
                          <a:srgbClr val="FF3300">
                            <a:shade val="100000"/>
                            <a:satMod val="115000"/>
                          </a:srgbClr>
                        </a:gs>
                      </a:gsLst>
                      <a:lin ang="2700000" scaled="1"/>
                      <a:tileRect/>
                    </a:gradFill>
                  </a:tcPr>
                </a:tc>
                <a:tc>
                  <a:txBody>
                    <a:bodyPr/>
                    <a:lstStyle/>
                    <a:p>
                      <a:pPr algn="ctr" rtl="1"/>
                      <a:r>
                        <a:rPr lang="fa-IR" sz="2000" b="0" i="0" dirty="0" smtClean="0">
                          <a:latin typeface="IranNastaliq" pitchFamily="18" charset="0"/>
                          <a:cs typeface="IranNastaliq" pitchFamily="18" charset="0"/>
                        </a:rPr>
                        <a:t>2625</a:t>
                      </a:r>
                      <a:endParaRPr lang="fa-IR" sz="2000" b="0" i="0" dirty="0">
                        <a:latin typeface="IranNastaliq" pitchFamily="18" charset="0"/>
                        <a:cs typeface="IranNastaliq" pitchFamily="18" charset="0"/>
                      </a:endParaRPr>
                    </a:p>
                  </a:txBody>
                  <a:tcPr anchor="ctr">
                    <a:lnL>
                      <a:noFill/>
                    </a:lnL>
                    <a:lnR>
                      <a:noFill/>
                    </a:lnR>
                    <a:lnT>
                      <a:noFill/>
                    </a:lnT>
                    <a:lnB>
                      <a:noFill/>
                    </a:lnB>
                    <a:lnTlToBr w="12700" cmpd="sng">
                      <a:noFill/>
                      <a:prstDash val="solid"/>
                    </a:lnTlToBr>
                    <a:lnBlToTr w="12700" cmpd="sng">
                      <a:noFill/>
                      <a:prstDash val="solid"/>
                    </a:lnBlToTr>
                    <a:gradFill flip="none" rotWithShape="1">
                      <a:gsLst>
                        <a:gs pos="0">
                          <a:srgbClr val="FF3300">
                            <a:shade val="30000"/>
                            <a:satMod val="115000"/>
                          </a:srgbClr>
                        </a:gs>
                        <a:gs pos="50000">
                          <a:srgbClr val="FF3300">
                            <a:shade val="67500"/>
                            <a:satMod val="115000"/>
                          </a:srgbClr>
                        </a:gs>
                        <a:gs pos="100000">
                          <a:srgbClr val="FF3300">
                            <a:shade val="100000"/>
                            <a:satMod val="115000"/>
                          </a:srgbClr>
                        </a:gs>
                      </a:gsLst>
                      <a:lin ang="2700000" scaled="1"/>
                      <a:tileRect/>
                    </a:gradFill>
                  </a:tcPr>
                </a:tc>
                <a:tc>
                  <a:txBody>
                    <a:bodyPr/>
                    <a:lstStyle/>
                    <a:p>
                      <a:pPr algn="ctr" rtl="1"/>
                      <a:r>
                        <a:rPr lang="fa-IR" sz="2000" b="0" i="0" dirty="0" smtClean="0">
                          <a:latin typeface="IranNastaliq" pitchFamily="18" charset="0"/>
                          <a:cs typeface="IranNastaliq" pitchFamily="18" charset="0"/>
                        </a:rPr>
                        <a:t>7500</a:t>
                      </a:r>
                      <a:endParaRPr lang="fa-IR" sz="2000" b="0" i="0" dirty="0">
                        <a:latin typeface="IranNastaliq" pitchFamily="18" charset="0"/>
                        <a:cs typeface="IranNastaliq" pitchFamily="18" charset="0"/>
                      </a:endParaRPr>
                    </a:p>
                  </a:txBody>
                  <a:tcPr anchor="ctr">
                    <a:lnL>
                      <a:noFill/>
                    </a:lnL>
                    <a:lnR>
                      <a:noFill/>
                    </a:lnR>
                    <a:lnT>
                      <a:noFill/>
                    </a:lnT>
                    <a:lnB>
                      <a:noFill/>
                    </a:lnB>
                    <a:lnTlToBr w="12700" cmpd="sng">
                      <a:noFill/>
                      <a:prstDash val="solid"/>
                    </a:lnTlToBr>
                    <a:lnBlToTr w="12700" cmpd="sng">
                      <a:noFill/>
                      <a:prstDash val="solid"/>
                    </a:lnBlToTr>
                    <a:gradFill flip="none" rotWithShape="1">
                      <a:gsLst>
                        <a:gs pos="0">
                          <a:srgbClr val="FF3300">
                            <a:shade val="30000"/>
                            <a:satMod val="115000"/>
                          </a:srgbClr>
                        </a:gs>
                        <a:gs pos="50000">
                          <a:srgbClr val="FF3300">
                            <a:shade val="67500"/>
                            <a:satMod val="115000"/>
                          </a:srgbClr>
                        </a:gs>
                        <a:gs pos="100000">
                          <a:srgbClr val="FF3300">
                            <a:shade val="100000"/>
                            <a:satMod val="115000"/>
                          </a:srgbClr>
                        </a:gs>
                      </a:gsLst>
                      <a:lin ang="2700000" scaled="1"/>
                      <a:tileRect/>
                    </a:gradFill>
                  </a:tcPr>
                </a:tc>
                <a:tc>
                  <a:txBody>
                    <a:bodyPr/>
                    <a:lstStyle/>
                    <a:p>
                      <a:pPr algn="ctr" rtl="1"/>
                      <a:r>
                        <a:rPr lang="fa-IR" sz="2000" b="0" i="0" dirty="0" smtClean="0">
                          <a:latin typeface="IranNastaliq" pitchFamily="18" charset="0"/>
                          <a:cs typeface="IranNastaliq" pitchFamily="18" charset="0"/>
                        </a:rPr>
                        <a:t>22000</a:t>
                      </a:r>
                      <a:endParaRPr lang="fa-IR" sz="2000" b="0" i="0" dirty="0">
                        <a:latin typeface="IranNastaliq" pitchFamily="18" charset="0"/>
                        <a:cs typeface="IranNastaliq" pitchFamily="18" charset="0"/>
                      </a:endParaRPr>
                    </a:p>
                  </a:txBody>
                  <a:tcPr anchor="ctr">
                    <a:lnL>
                      <a:noFill/>
                    </a:lnL>
                    <a:lnR>
                      <a:noFill/>
                    </a:lnR>
                    <a:lnT>
                      <a:noFill/>
                    </a:lnT>
                    <a:lnB>
                      <a:noFill/>
                    </a:lnB>
                    <a:lnTlToBr w="12700" cmpd="sng">
                      <a:noFill/>
                      <a:prstDash val="solid"/>
                    </a:lnTlToBr>
                    <a:lnBlToTr w="12700" cmpd="sng">
                      <a:noFill/>
                      <a:prstDash val="solid"/>
                    </a:lnBlToTr>
                    <a:gradFill flip="none" rotWithShape="1">
                      <a:gsLst>
                        <a:gs pos="0">
                          <a:srgbClr val="FF3300">
                            <a:shade val="30000"/>
                            <a:satMod val="115000"/>
                          </a:srgbClr>
                        </a:gs>
                        <a:gs pos="50000">
                          <a:srgbClr val="FF3300">
                            <a:shade val="67500"/>
                            <a:satMod val="115000"/>
                          </a:srgbClr>
                        </a:gs>
                        <a:gs pos="100000">
                          <a:srgbClr val="FF3300">
                            <a:shade val="100000"/>
                            <a:satMod val="115000"/>
                          </a:srgbClr>
                        </a:gs>
                      </a:gsLst>
                      <a:lin ang="2700000" scaled="1"/>
                      <a:tileRect/>
                    </a:gradFill>
                  </a:tcPr>
                </a:tc>
                <a:extLst>
                  <a:ext uri="{0D108BD9-81ED-4DB2-BD59-A6C34878D82A}">
                    <a16:rowId xmlns:a16="http://schemas.microsoft.com/office/drawing/2014/main" val="10004"/>
                  </a:ext>
                </a:extLst>
              </a:tr>
              <a:tr h="370840">
                <a:tc>
                  <a:txBody>
                    <a:bodyPr/>
                    <a:lstStyle/>
                    <a:p>
                      <a:pPr algn="ctr" rtl="1"/>
                      <a:r>
                        <a:rPr lang="fa-IR" sz="2000" b="0" i="0" dirty="0" smtClean="0">
                          <a:solidFill>
                            <a:schemeClr val="tx1"/>
                          </a:solidFill>
                          <a:latin typeface="IranNastaliq" pitchFamily="18" charset="0"/>
                          <a:cs typeface="IranNastaliq" pitchFamily="18" charset="0"/>
                        </a:rPr>
                        <a:t>مهر </a:t>
                      </a:r>
                      <a:endParaRPr lang="fa-IR" sz="2000" b="0" i="0" dirty="0">
                        <a:solidFill>
                          <a:schemeClr val="tx1"/>
                        </a:solidFill>
                        <a:latin typeface="IranNastaliq" pitchFamily="18" charset="0"/>
                        <a:cs typeface="IranNastaliq" pitchFamily="18" charset="0"/>
                      </a:endParaRPr>
                    </a:p>
                  </a:txBody>
                  <a:tcPr anchor="ctr">
                    <a:lnL>
                      <a:noFill/>
                    </a:lnL>
                    <a:lnR>
                      <a:noFill/>
                    </a:lnR>
                    <a:lnT>
                      <a:noFill/>
                    </a:lnT>
                    <a:lnB>
                      <a:noFill/>
                    </a:lnB>
                    <a:lnTlToBr w="12700" cmpd="sng">
                      <a:noFill/>
                      <a:prstDash val="solid"/>
                    </a:lnTlToBr>
                    <a:lnBlToTr w="12700" cmpd="sng">
                      <a:noFill/>
                      <a:prstDash val="solid"/>
                    </a:lnBlToTr>
                    <a:gradFill flip="none" rotWithShape="1">
                      <a:gsLst>
                        <a:gs pos="0">
                          <a:srgbClr val="FF3300">
                            <a:shade val="30000"/>
                            <a:satMod val="115000"/>
                          </a:srgbClr>
                        </a:gs>
                        <a:gs pos="50000">
                          <a:srgbClr val="FF3300">
                            <a:shade val="67500"/>
                            <a:satMod val="115000"/>
                          </a:srgbClr>
                        </a:gs>
                        <a:gs pos="100000">
                          <a:srgbClr val="FF3300">
                            <a:shade val="100000"/>
                            <a:satMod val="115000"/>
                          </a:srgbClr>
                        </a:gs>
                      </a:gsLst>
                      <a:lin ang="2700000" scaled="1"/>
                      <a:tileRect/>
                    </a:gradFill>
                  </a:tcPr>
                </a:tc>
                <a:tc>
                  <a:txBody>
                    <a:bodyPr/>
                    <a:lstStyle/>
                    <a:p>
                      <a:pPr algn="ctr" rtl="1"/>
                      <a:r>
                        <a:rPr lang="fa-IR" sz="2000" b="0" i="0" dirty="0" smtClean="0">
                          <a:solidFill>
                            <a:schemeClr val="tx1"/>
                          </a:solidFill>
                          <a:latin typeface="IranNastaliq" pitchFamily="18" charset="0"/>
                          <a:cs typeface="IranNastaliq" pitchFamily="18" charset="0"/>
                        </a:rPr>
                        <a:t>آبان</a:t>
                      </a:r>
                      <a:endParaRPr lang="fa-IR" sz="2000" b="0" i="0" dirty="0">
                        <a:solidFill>
                          <a:schemeClr val="tx1"/>
                        </a:solidFill>
                        <a:latin typeface="IranNastaliq" pitchFamily="18" charset="0"/>
                        <a:cs typeface="IranNastaliq" pitchFamily="18" charset="0"/>
                      </a:endParaRPr>
                    </a:p>
                  </a:txBody>
                  <a:tcPr anchor="ctr">
                    <a:lnL>
                      <a:noFill/>
                    </a:lnL>
                    <a:lnR>
                      <a:noFill/>
                    </a:lnR>
                    <a:lnT>
                      <a:noFill/>
                    </a:lnT>
                    <a:lnB>
                      <a:noFill/>
                    </a:lnB>
                    <a:lnTlToBr w="12700" cmpd="sng">
                      <a:noFill/>
                      <a:prstDash val="solid"/>
                    </a:lnTlToBr>
                    <a:lnBlToTr w="12700" cmpd="sng">
                      <a:noFill/>
                      <a:prstDash val="solid"/>
                    </a:lnBlToTr>
                    <a:gradFill flip="none" rotWithShape="1">
                      <a:gsLst>
                        <a:gs pos="0">
                          <a:srgbClr val="FF3300">
                            <a:shade val="30000"/>
                            <a:satMod val="115000"/>
                          </a:srgbClr>
                        </a:gs>
                        <a:gs pos="50000">
                          <a:srgbClr val="FF3300">
                            <a:shade val="67500"/>
                            <a:satMod val="115000"/>
                          </a:srgbClr>
                        </a:gs>
                        <a:gs pos="100000">
                          <a:srgbClr val="FF3300">
                            <a:shade val="100000"/>
                            <a:satMod val="115000"/>
                          </a:srgbClr>
                        </a:gs>
                      </a:gsLst>
                      <a:lin ang="2700000" scaled="1"/>
                      <a:tileRect/>
                    </a:gradFill>
                  </a:tcPr>
                </a:tc>
                <a:tc>
                  <a:txBody>
                    <a:bodyPr/>
                    <a:lstStyle/>
                    <a:p>
                      <a:pPr algn="ctr" rtl="1"/>
                      <a:r>
                        <a:rPr lang="fa-IR" sz="2000" b="0" i="0" dirty="0" smtClean="0">
                          <a:solidFill>
                            <a:schemeClr val="tx1"/>
                          </a:solidFill>
                          <a:latin typeface="IranNastaliq" pitchFamily="18" charset="0"/>
                          <a:cs typeface="IranNastaliq" pitchFamily="18" charset="0"/>
                        </a:rPr>
                        <a:t>آذر</a:t>
                      </a:r>
                      <a:endParaRPr lang="fa-IR" sz="2000" b="0" i="0" dirty="0">
                        <a:solidFill>
                          <a:schemeClr val="tx1"/>
                        </a:solidFill>
                        <a:latin typeface="IranNastaliq" pitchFamily="18" charset="0"/>
                        <a:cs typeface="IranNastaliq" pitchFamily="18" charset="0"/>
                      </a:endParaRPr>
                    </a:p>
                  </a:txBody>
                  <a:tcPr anchor="ctr">
                    <a:lnL>
                      <a:noFill/>
                    </a:lnL>
                    <a:lnR>
                      <a:noFill/>
                    </a:lnR>
                    <a:lnT>
                      <a:noFill/>
                    </a:lnT>
                    <a:lnB>
                      <a:noFill/>
                    </a:lnB>
                    <a:lnTlToBr w="12700" cmpd="sng">
                      <a:noFill/>
                      <a:prstDash val="solid"/>
                    </a:lnTlToBr>
                    <a:lnBlToTr w="12700" cmpd="sng">
                      <a:noFill/>
                      <a:prstDash val="solid"/>
                    </a:lnBlToTr>
                    <a:gradFill flip="none" rotWithShape="1">
                      <a:gsLst>
                        <a:gs pos="0">
                          <a:srgbClr val="FF3300">
                            <a:shade val="30000"/>
                            <a:satMod val="115000"/>
                          </a:srgbClr>
                        </a:gs>
                        <a:gs pos="50000">
                          <a:srgbClr val="FF3300">
                            <a:shade val="67500"/>
                            <a:satMod val="115000"/>
                          </a:srgbClr>
                        </a:gs>
                        <a:gs pos="100000">
                          <a:srgbClr val="FF3300">
                            <a:shade val="100000"/>
                            <a:satMod val="115000"/>
                          </a:srgbClr>
                        </a:gs>
                      </a:gsLst>
                      <a:lin ang="2700000" scaled="1"/>
                      <a:tileRect/>
                    </a:gradFill>
                  </a:tcPr>
                </a:tc>
                <a:tc>
                  <a:txBody>
                    <a:bodyPr/>
                    <a:lstStyle/>
                    <a:p>
                      <a:pPr algn="ctr" rtl="1"/>
                      <a:r>
                        <a:rPr lang="fa-IR" sz="2000" b="0" i="0" dirty="0" smtClean="0">
                          <a:solidFill>
                            <a:schemeClr val="tx1"/>
                          </a:solidFill>
                          <a:latin typeface="IranNastaliq" pitchFamily="18" charset="0"/>
                          <a:cs typeface="IranNastaliq" pitchFamily="18" charset="0"/>
                        </a:rPr>
                        <a:t>دی</a:t>
                      </a:r>
                      <a:endParaRPr lang="fa-IR" sz="2000" b="0" i="0" dirty="0">
                        <a:solidFill>
                          <a:schemeClr val="tx1"/>
                        </a:solidFill>
                        <a:latin typeface="IranNastaliq" pitchFamily="18" charset="0"/>
                        <a:cs typeface="IranNastaliq" pitchFamily="18" charset="0"/>
                      </a:endParaRPr>
                    </a:p>
                  </a:txBody>
                  <a:tcPr anchor="ctr">
                    <a:lnL>
                      <a:noFill/>
                    </a:lnL>
                    <a:lnR>
                      <a:noFill/>
                    </a:lnR>
                    <a:lnT>
                      <a:noFill/>
                    </a:lnT>
                    <a:lnB>
                      <a:noFill/>
                    </a:lnB>
                    <a:lnTlToBr w="12700" cmpd="sng">
                      <a:noFill/>
                      <a:prstDash val="solid"/>
                    </a:lnTlToBr>
                    <a:lnBlToTr w="12700" cmpd="sng">
                      <a:noFill/>
                      <a:prstDash val="solid"/>
                    </a:lnBlToTr>
                    <a:gradFill flip="none" rotWithShape="1">
                      <a:gsLst>
                        <a:gs pos="0">
                          <a:srgbClr val="FF3300">
                            <a:shade val="30000"/>
                            <a:satMod val="115000"/>
                          </a:srgbClr>
                        </a:gs>
                        <a:gs pos="50000">
                          <a:srgbClr val="FF3300">
                            <a:shade val="67500"/>
                            <a:satMod val="115000"/>
                          </a:srgbClr>
                        </a:gs>
                        <a:gs pos="100000">
                          <a:srgbClr val="FF3300">
                            <a:shade val="100000"/>
                            <a:satMod val="115000"/>
                          </a:srgbClr>
                        </a:gs>
                      </a:gsLst>
                      <a:lin ang="2700000" scaled="1"/>
                      <a:tileRect/>
                    </a:gradFill>
                  </a:tcPr>
                </a:tc>
                <a:tc>
                  <a:txBody>
                    <a:bodyPr/>
                    <a:lstStyle/>
                    <a:p>
                      <a:pPr algn="ctr" rtl="1"/>
                      <a:r>
                        <a:rPr lang="fa-IR" sz="2000" b="0" i="0" dirty="0" smtClean="0">
                          <a:solidFill>
                            <a:schemeClr val="tx1"/>
                          </a:solidFill>
                          <a:latin typeface="IranNastaliq" pitchFamily="18" charset="0"/>
                          <a:cs typeface="IranNastaliq" pitchFamily="18" charset="0"/>
                        </a:rPr>
                        <a:t>بهمن</a:t>
                      </a:r>
                      <a:endParaRPr lang="fa-IR" sz="2000" b="0" i="0" dirty="0">
                        <a:solidFill>
                          <a:schemeClr val="tx1"/>
                        </a:solidFill>
                        <a:latin typeface="IranNastaliq" pitchFamily="18" charset="0"/>
                        <a:cs typeface="IranNastaliq" pitchFamily="18" charset="0"/>
                      </a:endParaRPr>
                    </a:p>
                  </a:txBody>
                  <a:tcPr anchor="ctr">
                    <a:lnL>
                      <a:noFill/>
                    </a:lnL>
                    <a:lnR>
                      <a:noFill/>
                    </a:lnR>
                    <a:lnT>
                      <a:noFill/>
                    </a:lnT>
                    <a:lnB>
                      <a:noFill/>
                    </a:lnB>
                    <a:lnTlToBr w="12700" cmpd="sng">
                      <a:noFill/>
                      <a:prstDash val="solid"/>
                    </a:lnTlToBr>
                    <a:lnBlToTr w="12700" cmpd="sng">
                      <a:noFill/>
                      <a:prstDash val="solid"/>
                    </a:lnBlToTr>
                    <a:gradFill flip="none" rotWithShape="1">
                      <a:gsLst>
                        <a:gs pos="0">
                          <a:srgbClr val="FF3300">
                            <a:shade val="30000"/>
                            <a:satMod val="115000"/>
                          </a:srgbClr>
                        </a:gs>
                        <a:gs pos="50000">
                          <a:srgbClr val="FF3300">
                            <a:shade val="67500"/>
                            <a:satMod val="115000"/>
                          </a:srgbClr>
                        </a:gs>
                        <a:gs pos="100000">
                          <a:srgbClr val="FF3300">
                            <a:shade val="100000"/>
                            <a:satMod val="115000"/>
                          </a:srgbClr>
                        </a:gs>
                      </a:gsLst>
                      <a:lin ang="2700000" scaled="1"/>
                      <a:tileRect/>
                    </a:gradFill>
                  </a:tcPr>
                </a:tc>
                <a:tc>
                  <a:txBody>
                    <a:bodyPr/>
                    <a:lstStyle/>
                    <a:p>
                      <a:pPr algn="ctr" rtl="1"/>
                      <a:r>
                        <a:rPr lang="fa-IR" sz="2000" b="0" i="0" dirty="0" smtClean="0">
                          <a:solidFill>
                            <a:schemeClr val="tx1"/>
                          </a:solidFill>
                          <a:latin typeface="IranNastaliq" pitchFamily="18" charset="0"/>
                          <a:cs typeface="IranNastaliq" pitchFamily="18" charset="0"/>
                        </a:rPr>
                        <a:t>اسفند</a:t>
                      </a:r>
                      <a:endParaRPr lang="fa-IR" sz="2000" b="0" i="0" dirty="0">
                        <a:solidFill>
                          <a:schemeClr val="tx1"/>
                        </a:solidFill>
                        <a:latin typeface="IranNastaliq" pitchFamily="18" charset="0"/>
                        <a:cs typeface="IranNastaliq" pitchFamily="18" charset="0"/>
                      </a:endParaRPr>
                    </a:p>
                  </a:txBody>
                  <a:tcPr anchor="ctr">
                    <a:lnL>
                      <a:noFill/>
                    </a:lnL>
                    <a:lnR>
                      <a:noFill/>
                    </a:lnR>
                    <a:lnT>
                      <a:noFill/>
                    </a:lnT>
                    <a:lnB>
                      <a:noFill/>
                    </a:lnB>
                    <a:lnTlToBr w="12700" cmpd="sng">
                      <a:noFill/>
                      <a:prstDash val="solid"/>
                    </a:lnTlToBr>
                    <a:lnBlToTr w="12700" cmpd="sng">
                      <a:noFill/>
                      <a:prstDash val="solid"/>
                    </a:lnBlToTr>
                    <a:gradFill flip="none" rotWithShape="1">
                      <a:gsLst>
                        <a:gs pos="0">
                          <a:srgbClr val="FF3300">
                            <a:shade val="30000"/>
                            <a:satMod val="115000"/>
                          </a:srgbClr>
                        </a:gs>
                        <a:gs pos="50000">
                          <a:srgbClr val="FF3300">
                            <a:shade val="67500"/>
                            <a:satMod val="115000"/>
                          </a:srgbClr>
                        </a:gs>
                        <a:gs pos="100000">
                          <a:srgbClr val="FF3300">
                            <a:shade val="100000"/>
                            <a:satMod val="115000"/>
                          </a:srgbClr>
                        </a:gs>
                      </a:gsLst>
                      <a:lin ang="2700000" scaled="1"/>
                      <a:tileRect/>
                    </a:gradFill>
                  </a:tcPr>
                </a:tc>
                <a:tc>
                  <a:txBody>
                    <a:bodyPr/>
                    <a:lstStyle/>
                    <a:p>
                      <a:pPr algn="ctr" rtl="1"/>
                      <a:r>
                        <a:rPr lang="fa-IR" sz="2000" b="0" i="0" dirty="0" smtClean="0">
                          <a:solidFill>
                            <a:schemeClr val="tx1"/>
                          </a:solidFill>
                          <a:latin typeface="IranNastaliq" pitchFamily="18" charset="0"/>
                          <a:cs typeface="IranNastaliq" pitchFamily="18" charset="0"/>
                        </a:rPr>
                        <a:t>جمع</a:t>
                      </a:r>
                      <a:endParaRPr lang="fa-IR" sz="2000" b="0" i="0" dirty="0">
                        <a:solidFill>
                          <a:schemeClr val="tx1"/>
                        </a:solidFill>
                        <a:latin typeface="IranNastaliq" pitchFamily="18" charset="0"/>
                        <a:cs typeface="IranNastaliq" pitchFamily="18" charset="0"/>
                      </a:endParaRPr>
                    </a:p>
                  </a:txBody>
                  <a:tcPr anchor="ctr">
                    <a:lnL>
                      <a:noFill/>
                    </a:lnL>
                    <a:lnR>
                      <a:noFill/>
                    </a:lnR>
                    <a:lnT>
                      <a:noFill/>
                    </a:lnT>
                    <a:lnB>
                      <a:noFill/>
                    </a:lnB>
                    <a:lnTlToBr w="12700" cmpd="sng">
                      <a:noFill/>
                      <a:prstDash val="solid"/>
                    </a:lnTlToBr>
                    <a:lnBlToTr w="12700" cmpd="sng">
                      <a:noFill/>
                      <a:prstDash val="solid"/>
                    </a:lnBlToTr>
                    <a:gradFill flip="none" rotWithShape="1">
                      <a:gsLst>
                        <a:gs pos="0">
                          <a:srgbClr val="FF3300">
                            <a:shade val="30000"/>
                            <a:satMod val="115000"/>
                          </a:srgbClr>
                        </a:gs>
                        <a:gs pos="50000">
                          <a:srgbClr val="FF3300">
                            <a:shade val="67500"/>
                            <a:satMod val="115000"/>
                          </a:srgbClr>
                        </a:gs>
                        <a:gs pos="100000">
                          <a:srgbClr val="FF3300">
                            <a:shade val="100000"/>
                            <a:satMod val="115000"/>
                          </a:srgbClr>
                        </a:gs>
                      </a:gsLst>
                      <a:lin ang="2700000" scaled="1"/>
                      <a:tileRect/>
                    </a:gradFill>
                  </a:tcPr>
                </a:tc>
                <a:extLst>
                  <a:ext uri="{0D108BD9-81ED-4DB2-BD59-A6C34878D82A}">
                    <a16:rowId xmlns:a16="http://schemas.microsoft.com/office/drawing/2014/main" val="10005"/>
                  </a:ext>
                </a:extLst>
              </a:tr>
              <a:tr h="370840">
                <a:tc>
                  <a:txBody>
                    <a:bodyPr/>
                    <a:lstStyle/>
                    <a:p>
                      <a:pPr algn="ctr" rtl="1"/>
                      <a:r>
                        <a:rPr lang="fa-IR" sz="2000" b="0" i="0" dirty="0" smtClean="0">
                          <a:latin typeface="IranNastaliq" pitchFamily="18" charset="0"/>
                          <a:cs typeface="IranNastaliq" pitchFamily="18" charset="0"/>
                        </a:rPr>
                        <a:t>24000</a:t>
                      </a:r>
                      <a:endParaRPr lang="fa-IR" sz="2000" b="0" i="0" dirty="0">
                        <a:latin typeface="IranNastaliq" pitchFamily="18" charset="0"/>
                        <a:cs typeface="IranNastaliq" pitchFamily="18" charset="0"/>
                      </a:endParaRPr>
                    </a:p>
                  </a:txBody>
                  <a:tcPr anchor="ctr">
                    <a:lnL>
                      <a:noFill/>
                    </a:lnL>
                    <a:lnR>
                      <a:noFill/>
                    </a:lnR>
                    <a:lnT>
                      <a:noFill/>
                    </a:lnT>
                    <a:lnB>
                      <a:noFill/>
                    </a:lnB>
                    <a:lnTlToBr w="12700" cmpd="sng">
                      <a:noFill/>
                      <a:prstDash val="solid"/>
                    </a:lnTlToBr>
                    <a:lnBlToTr w="12700" cmpd="sng">
                      <a:noFill/>
                      <a:prstDash val="solid"/>
                    </a:lnBlToTr>
                    <a:gradFill flip="none" rotWithShape="1">
                      <a:gsLst>
                        <a:gs pos="0">
                          <a:srgbClr val="FF3300">
                            <a:shade val="30000"/>
                            <a:satMod val="115000"/>
                          </a:srgbClr>
                        </a:gs>
                        <a:gs pos="50000">
                          <a:srgbClr val="FF3300">
                            <a:shade val="67500"/>
                            <a:satMod val="115000"/>
                          </a:srgbClr>
                        </a:gs>
                        <a:gs pos="100000">
                          <a:srgbClr val="FF3300">
                            <a:shade val="100000"/>
                            <a:satMod val="115000"/>
                          </a:srgbClr>
                        </a:gs>
                      </a:gsLst>
                      <a:lin ang="2700000" scaled="1"/>
                      <a:tileRect/>
                    </a:gradFill>
                  </a:tcPr>
                </a:tc>
                <a:tc>
                  <a:txBody>
                    <a:bodyPr/>
                    <a:lstStyle/>
                    <a:p>
                      <a:pPr algn="ctr" rtl="1"/>
                      <a:r>
                        <a:rPr lang="fa-IR" sz="2000" b="0" i="0" dirty="0" smtClean="0">
                          <a:latin typeface="IranNastaliq" pitchFamily="18" charset="0"/>
                          <a:cs typeface="IranNastaliq" pitchFamily="18" charset="0"/>
                        </a:rPr>
                        <a:t>40000</a:t>
                      </a:r>
                      <a:endParaRPr lang="fa-IR" sz="2000" b="0" i="0" dirty="0">
                        <a:latin typeface="IranNastaliq" pitchFamily="18" charset="0"/>
                        <a:cs typeface="IranNastaliq" pitchFamily="18" charset="0"/>
                      </a:endParaRPr>
                    </a:p>
                  </a:txBody>
                  <a:tcPr anchor="ctr">
                    <a:lnL>
                      <a:noFill/>
                    </a:lnL>
                    <a:lnR>
                      <a:noFill/>
                    </a:lnR>
                    <a:lnT>
                      <a:noFill/>
                    </a:lnT>
                    <a:lnB>
                      <a:noFill/>
                    </a:lnB>
                    <a:lnTlToBr w="12700" cmpd="sng">
                      <a:noFill/>
                      <a:prstDash val="solid"/>
                    </a:lnTlToBr>
                    <a:lnBlToTr w="12700" cmpd="sng">
                      <a:noFill/>
                      <a:prstDash val="solid"/>
                    </a:lnBlToTr>
                    <a:gradFill flip="none" rotWithShape="1">
                      <a:gsLst>
                        <a:gs pos="0">
                          <a:srgbClr val="FF3300">
                            <a:shade val="30000"/>
                            <a:satMod val="115000"/>
                          </a:srgbClr>
                        </a:gs>
                        <a:gs pos="50000">
                          <a:srgbClr val="FF3300">
                            <a:shade val="67500"/>
                            <a:satMod val="115000"/>
                          </a:srgbClr>
                        </a:gs>
                        <a:gs pos="100000">
                          <a:srgbClr val="FF3300">
                            <a:shade val="100000"/>
                            <a:satMod val="115000"/>
                          </a:srgbClr>
                        </a:gs>
                      </a:gsLst>
                      <a:lin ang="2700000" scaled="1"/>
                      <a:tileRect/>
                    </a:gradFill>
                  </a:tcPr>
                </a:tc>
                <a:tc>
                  <a:txBody>
                    <a:bodyPr/>
                    <a:lstStyle/>
                    <a:p>
                      <a:pPr algn="ctr" rtl="1"/>
                      <a:r>
                        <a:rPr lang="fa-IR" sz="2000" b="0" i="0" dirty="0" smtClean="0">
                          <a:latin typeface="IranNastaliq" pitchFamily="18" charset="0"/>
                          <a:cs typeface="IranNastaliq" pitchFamily="18" charset="0"/>
                        </a:rPr>
                        <a:t>18000</a:t>
                      </a:r>
                      <a:endParaRPr lang="fa-IR" sz="2000" b="0" i="0" dirty="0">
                        <a:latin typeface="IranNastaliq" pitchFamily="18" charset="0"/>
                        <a:cs typeface="IranNastaliq" pitchFamily="18" charset="0"/>
                      </a:endParaRPr>
                    </a:p>
                  </a:txBody>
                  <a:tcPr anchor="ctr">
                    <a:lnL>
                      <a:noFill/>
                    </a:lnL>
                    <a:lnR>
                      <a:noFill/>
                    </a:lnR>
                    <a:lnT>
                      <a:noFill/>
                    </a:lnT>
                    <a:lnB>
                      <a:noFill/>
                    </a:lnB>
                    <a:lnTlToBr w="12700" cmpd="sng">
                      <a:noFill/>
                      <a:prstDash val="solid"/>
                    </a:lnTlToBr>
                    <a:lnBlToTr w="12700" cmpd="sng">
                      <a:noFill/>
                      <a:prstDash val="solid"/>
                    </a:lnBlToTr>
                    <a:gradFill flip="none" rotWithShape="1">
                      <a:gsLst>
                        <a:gs pos="0">
                          <a:srgbClr val="FF3300">
                            <a:shade val="30000"/>
                            <a:satMod val="115000"/>
                          </a:srgbClr>
                        </a:gs>
                        <a:gs pos="50000">
                          <a:srgbClr val="FF3300">
                            <a:shade val="67500"/>
                            <a:satMod val="115000"/>
                          </a:srgbClr>
                        </a:gs>
                        <a:gs pos="100000">
                          <a:srgbClr val="FF3300">
                            <a:shade val="100000"/>
                            <a:satMod val="115000"/>
                          </a:srgbClr>
                        </a:gs>
                      </a:gsLst>
                      <a:lin ang="2700000" scaled="1"/>
                      <a:tileRect/>
                    </a:gradFill>
                  </a:tcPr>
                </a:tc>
                <a:tc>
                  <a:txBody>
                    <a:bodyPr/>
                    <a:lstStyle/>
                    <a:p>
                      <a:pPr algn="ctr" rtl="1"/>
                      <a:r>
                        <a:rPr lang="fa-IR" sz="2000" b="0" i="0" dirty="0" smtClean="0">
                          <a:latin typeface="IranNastaliq" pitchFamily="18" charset="0"/>
                          <a:cs typeface="IranNastaliq" pitchFamily="18" charset="0"/>
                        </a:rPr>
                        <a:t>21000</a:t>
                      </a:r>
                      <a:endParaRPr lang="fa-IR" sz="2000" b="0" i="0" dirty="0">
                        <a:latin typeface="IranNastaliq" pitchFamily="18" charset="0"/>
                        <a:cs typeface="IranNastaliq" pitchFamily="18" charset="0"/>
                      </a:endParaRPr>
                    </a:p>
                  </a:txBody>
                  <a:tcPr anchor="ctr">
                    <a:lnL>
                      <a:noFill/>
                    </a:lnL>
                    <a:lnR>
                      <a:noFill/>
                    </a:lnR>
                    <a:lnT>
                      <a:noFill/>
                    </a:lnT>
                    <a:lnB>
                      <a:noFill/>
                    </a:lnB>
                    <a:lnTlToBr w="12700" cmpd="sng">
                      <a:noFill/>
                      <a:prstDash val="solid"/>
                    </a:lnTlToBr>
                    <a:lnBlToTr w="12700" cmpd="sng">
                      <a:noFill/>
                      <a:prstDash val="solid"/>
                    </a:lnBlToTr>
                    <a:gradFill flip="none" rotWithShape="1">
                      <a:gsLst>
                        <a:gs pos="0">
                          <a:srgbClr val="FF3300">
                            <a:shade val="30000"/>
                            <a:satMod val="115000"/>
                          </a:srgbClr>
                        </a:gs>
                        <a:gs pos="50000">
                          <a:srgbClr val="FF3300">
                            <a:shade val="67500"/>
                            <a:satMod val="115000"/>
                          </a:srgbClr>
                        </a:gs>
                        <a:gs pos="100000">
                          <a:srgbClr val="FF3300">
                            <a:shade val="100000"/>
                            <a:satMod val="115000"/>
                          </a:srgbClr>
                        </a:gs>
                      </a:gsLst>
                      <a:lin ang="2700000" scaled="1"/>
                      <a:tileRect/>
                    </a:gradFill>
                  </a:tcPr>
                </a:tc>
                <a:tc>
                  <a:txBody>
                    <a:bodyPr/>
                    <a:lstStyle/>
                    <a:p>
                      <a:pPr algn="ctr" rtl="1"/>
                      <a:r>
                        <a:rPr lang="fa-IR" sz="2000" b="0" i="0" dirty="0" smtClean="0">
                          <a:latin typeface="IranNastaliq" pitchFamily="18" charset="0"/>
                          <a:cs typeface="IranNastaliq" pitchFamily="18" charset="0"/>
                        </a:rPr>
                        <a:t>22000</a:t>
                      </a:r>
                      <a:endParaRPr lang="fa-IR" sz="2000" b="0" i="0" dirty="0">
                        <a:latin typeface="IranNastaliq" pitchFamily="18" charset="0"/>
                        <a:cs typeface="IranNastaliq" pitchFamily="18" charset="0"/>
                      </a:endParaRPr>
                    </a:p>
                  </a:txBody>
                  <a:tcPr anchor="ctr">
                    <a:lnL>
                      <a:noFill/>
                    </a:lnL>
                    <a:lnR>
                      <a:noFill/>
                    </a:lnR>
                    <a:lnT>
                      <a:noFill/>
                    </a:lnT>
                    <a:lnB>
                      <a:noFill/>
                    </a:lnB>
                    <a:lnTlToBr w="12700" cmpd="sng">
                      <a:noFill/>
                      <a:prstDash val="solid"/>
                    </a:lnTlToBr>
                    <a:lnBlToTr w="12700" cmpd="sng">
                      <a:noFill/>
                      <a:prstDash val="solid"/>
                    </a:lnBlToTr>
                    <a:gradFill flip="none" rotWithShape="1">
                      <a:gsLst>
                        <a:gs pos="0">
                          <a:srgbClr val="FF3300">
                            <a:shade val="30000"/>
                            <a:satMod val="115000"/>
                          </a:srgbClr>
                        </a:gs>
                        <a:gs pos="50000">
                          <a:srgbClr val="FF3300">
                            <a:shade val="67500"/>
                            <a:satMod val="115000"/>
                          </a:srgbClr>
                        </a:gs>
                        <a:gs pos="100000">
                          <a:srgbClr val="FF3300">
                            <a:shade val="100000"/>
                            <a:satMod val="115000"/>
                          </a:srgbClr>
                        </a:gs>
                      </a:gsLst>
                      <a:lin ang="2700000" scaled="1"/>
                      <a:tileRect/>
                    </a:gradFill>
                  </a:tcPr>
                </a:tc>
                <a:tc>
                  <a:txBody>
                    <a:bodyPr/>
                    <a:lstStyle/>
                    <a:p>
                      <a:pPr algn="ctr" rtl="1"/>
                      <a:r>
                        <a:rPr lang="fa-IR" sz="2000" b="0" i="0" dirty="0" smtClean="0">
                          <a:latin typeface="IranNastaliq" pitchFamily="18" charset="0"/>
                          <a:cs typeface="IranNastaliq" pitchFamily="18" charset="0"/>
                        </a:rPr>
                        <a:t>15000</a:t>
                      </a:r>
                      <a:endParaRPr lang="fa-IR" sz="2000" b="0" i="0" dirty="0">
                        <a:latin typeface="IranNastaliq" pitchFamily="18" charset="0"/>
                        <a:cs typeface="IranNastaliq" pitchFamily="18" charset="0"/>
                      </a:endParaRPr>
                    </a:p>
                  </a:txBody>
                  <a:tcPr anchor="ctr">
                    <a:lnL>
                      <a:noFill/>
                    </a:lnL>
                    <a:lnR>
                      <a:noFill/>
                    </a:lnR>
                    <a:lnT>
                      <a:noFill/>
                    </a:lnT>
                    <a:lnB>
                      <a:noFill/>
                    </a:lnB>
                    <a:lnTlToBr w="12700" cmpd="sng">
                      <a:noFill/>
                      <a:prstDash val="solid"/>
                    </a:lnTlToBr>
                    <a:lnBlToTr w="12700" cmpd="sng">
                      <a:noFill/>
                      <a:prstDash val="solid"/>
                    </a:lnBlToTr>
                    <a:gradFill flip="none" rotWithShape="1">
                      <a:gsLst>
                        <a:gs pos="0">
                          <a:srgbClr val="FF3300">
                            <a:shade val="30000"/>
                            <a:satMod val="115000"/>
                          </a:srgbClr>
                        </a:gs>
                        <a:gs pos="50000">
                          <a:srgbClr val="FF3300">
                            <a:shade val="67500"/>
                            <a:satMod val="115000"/>
                          </a:srgbClr>
                        </a:gs>
                        <a:gs pos="100000">
                          <a:srgbClr val="FF3300">
                            <a:shade val="100000"/>
                            <a:satMod val="115000"/>
                          </a:srgbClr>
                        </a:gs>
                      </a:gsLst>
                      <a:lin ang="2700000" scaled="1"/>
                      <a:tileRect/>
                    </a:gradFill>
                  </a:tcPr>
                </a:tc>
                <a:tc>
                  <a:txBody>
                    <a:bodyPr/>
                    <a:lstStyle/>
                    <a:p>
                      <a:pPr algn="ctr" rtl="1"/>
                      <a:r>
                        <a:rPr lang="fa-IR" sz="2000" b="0" i="0" dirty="0" smtClean="0">
                          <a:solidFill>
                            <a:srgbClr val="00FF00"/>
                          </a:solidFill>
                          <a:latin typeface="IranNastaliq" pitchFamily="18" charset="0"/>
                          <a:cs typeface="IranNastaliq" pitchFamily="18" charset="0"/>
                        </a:rPr>
                        <a:t>288000</a:t>
                      </a:r>
                      <a:endParaRPr lang="fa-IR" sz="2000" b="0" i="0" dirty="0">
                        <a:solidFill>
                          <a:srgbClr val="00FF00"/>
                        </a:solidFill>
                        <a:latin typeface="IranNastaliq" pitchFamily="18" charset="0"/>
                        <a:cs typeface="IranNastaliq" pitchFamily="18" charset="0"/>
                      </a:endParaRPr>
                    </a:p>
                  </a:txBody>
                  <a:tcPr anchor="ctr">
                    <a:lnL>
                      <a:noFill/>
                    </a:lnL>
                    <a:lnR>
                      <a:noFill/>
                    </a:lnR>
                    <a:lnT>
                      <a:noFill/>
                    </a:lnT>
                    <a:lnB>
                      <a:noFill/>
                    </a:lnB>
                    <a:lnTlToBr w="12700" cmpd="sng">
                      <a:noFill/>
                      <a:prstDash val="solid"/>
                    </a:lnTlToBr>
                    <a:lnBlToTr w="12700" cmpd="sng">
                      <a:noFill/>
                      <a:prstDash val="solid"/>
                    </a:lnBlToTr>
                    <a:gradFill flip="none" rotWithShape="1">
                      <a:gsLst>
                        <a:gs pos="0">
                          <a:srgbClr val="FF3300">
                            <a:shade val="30000"/>
                            <a:satMod val="115000"/>
                          </a:srgbClr>
                        </a:gs>
                        <a:gs pos="50000">
                          <a:srgbClr val="FF3300">
                            <a:shade val="67500"/>
                            <a:satMod val="115000"/>
                          </a:srgbClr>
                        </a:gs>
                        <a:gs pos="100000">
                          <a:srgbClr val="FF3300">
                            <a:shade val="100000"/>
                            <a:satMod val="115000"/>
                          </a:srgbClr>
                        </a:gs>
                      </a:gsLst>
                      <a:lin ang="2700000" scaled="1"/>
                      <a:tileRect/>
                    </a:gradFill>
                  </a:tcPr>
                </a:tc>
                <a:extLst>
                  <a:ext uri="{0D108BD9-81ED-4DB2-BD59-A6C34878D82A}">
                    <a16:rowId xmlns:a16="http://schemas.microsoft.com/office/drawing/2014/main" val="10006"/>
                  </a:ext>
                </a:extLst>
              </a:tr>
              <a:tr h="370840">
                <a:tc>
                  <a:txBody>
                    <a:bodyPr/>
                    <a:lstStyle/>
                    <a:p>
                      <a:pPr algn="ctr" rtl="1"/>
                      <a:r>
                        <a:rPr lang="fa-IR" sz="2000" b="0" i="0" dirty="0" smtClean="0">
                          <a:latin typeface="IranNastaliq" pitchFamily="18" charset="0"/>
                          <a:cs typeface="IranNastaliq" pitchFamily="18" charset="0"/>
                        </a:rPr>
                        <a:t>13/24</a:t>
                      </a:r>
                      <a:endParaRPr lang="fa-IR" sz="2000" b="0" i="0" dirty="0">
                        <a:latin typeface="IranNastaliq" pitchFamily="18" charset="0"/>
                        <a:cs typeface="IranNastaliq" pitchFamily="18" charset="0"/>
                      </a:endParaRPr>
                    </a:p>
                  </a:txBody>
                  <a:tcPr anchor="ctr">
                    <a:lnL>
                      <a:noFill/>
                    </a:lnL>
                    <a:lnR>
                      <a:noFill/>
                    </a:lnR>
                    <a:lnT>
                      <a:noFill/>
                    </a:lnT>
                    <a:lnB>
                      <a:noFill/>
                    </a:lnB>
                    <a:lnTlToBr w="12700" cmpd="sng">
                      <a:noFill/>
                      <a:prstDash val="solid"/>
                    </a:lnTlToBr>
                    <a:lnBlToTr w="12700" cmpd="sng">
                      <a:noFill/>
                      <a:prstDash val="solid"/>
                    </a:lnBlToTr>
                    <a:gradFill flip="none" rotWithShape="1">
                      <a:gsLst>
                        <a:gs pos="0">
                          <a:srgbClr val="FF3300">
                            <a:shade val="30000"/>
                            <a:satMod val="115000"/>
                          </a:srgbClr>
                        </a:gs>
                        <a:gs pos="50000">
                          <a:srgbClr val="FF3300">
                            <a:shade val="67500"/>
                            <a:satMod val="115000"/>
                          </a:srgbClr>
                        </a:gs>
                        <a:gs pos="100000">
                          <a:srgbClr val="FF3300">
                            <a:shade val="100000"/>
                            <a:satMod val="115000"/>
                          </a:srgbClr>
                        </a:gs>
                      </a:gsLst>
                      <a:lin ang="2700000" scaled="1"/>
                      <a:tileRect/>
                    </a:gradFill>
                  </a:tcPr>
                </a:tc>
                <a:tc>
                  <a:txBody>
                    <a:bodyPr/>
                    <a:lstStyle/>
                    <a:p>
                      <a:pPr algn="ctr" rtl="1"/>
                      <a:r>
                        <a:rPr lang="fa-IR" sz="2000" b="0" i="0" dirty="0" smtClean="0">
                          <a:latin typeface="IranNastaliq" pitchFamily="18" charset="0"/>
                          <a:cs typeface="IranNastaliq" pitchFamily="18" charset="0"/>
                        </a:rPr>
                        <a:t>15/24</a:t>
                      </a:r>
                      <a:endParaRPr lang="fa-IR" sz="2000" b="0" i="0" dirty="0">
                        <a:latin typeface="IranNastaliq" pitchFamily="18" charset="0"/>
                        <a:cs typeface="IranNastaliq" pitchFamily="18" charset="0"/>
                      </a:endParaRPr>
                    </a:p>
                  </a:txBody>
                  <a:tcPr anchor="ctr">
                    <a:lnL>
                      <a:noFill/>
                    </a:lnL>
                    <a:lnR>
                      <a:noFill/>
                    </a:lnR>
                    <a:lnT>
                      <a:noFill/>
                    </a:lnT>
                    <a:lnB>
                      <a:noFill/>
                    </a:lnB>
                    <a:lnTlToBr w="12700" cmpd="sng">
                      <a:noFill/>
                      <a:prstDash val="solid"/>
                    </a:lnTlToBr>
                    <a:lnBlToTr w="12700" cmpd="sng">
                      <a:noFill/>
                      <a:prstDash val="solid"/>
                    </a:lnBlToTr>
                    <a:gradFill flip="none" rotWithShape="1">
                      <a:gsLst>
                        <a:gs pos="0">
                          <a:srgbClr val="FF3300">
                            <a:shade val="30000"/>
                            <a:satMod val="115000"/>
                          </a:srgbClr>
                        </a:gs>
                        <a:gs pos="50000">
                          <a:srgbClr val="FF3300">
                            <a:shade val="67500"/>
                            <a:satMod val="115000"/>
                          </a:srgbClr>
                        </a:gs>
                        <a:gs pos="100000">
                          <a:srgbClr val="FF3300">
                            <a:shade val="100000"/>
                            <a:satMod val="115000"/>
                          </a:srgbClr>
                        </a:gs>
                      </a:gsLst>
                      <a:lin ang="2700000" scaled="1"/>
                      <a:tileRect/>
                    </a:gradFill>
                  </a:tcPr>
                </a:tc>
                <a:tc>
                  <a:txBody>
                    <a:bodyPr/>
                    <a:lstStyle/>
                    <a:p>
                      <a:pPr algn="ctr" rtl="1"/>
                      <a:r>
                        <a:rPr lang="fa-IR" sz="2000" b="0" i="0" dirty="0" smtClean="0">
                          <a:latin typeface="IranNastaliq" pitchFamily="18" charset="0"/>
                          <a:cs typeface="IranNastaliq" pitchFamily="18" charset="0"/>
                        </a:rPr>
                        <a:t>17/24</a:t>
                      </a:r>
                      <a:endParaRPr lang="fa-IR" sz="2000" b="0" i="0" dirty="0">
                        <a:latin typeface="IranNastaliq" pitchFamily="18" charset="0"/>
                        <a:cs typeface="IranNastaliq" pitchFamily="18" charset="0"/>
                      </a:endParaRPr>
                    </a:p>
                  </a:txBody>
                  <a:tcPr anchor="ctr">
                    <a:lnL>
                      <a:noFill/>
                    </a:lnL>
                    <a:lnR>
                      <a:noFill/>
                    </a:lnR>
                    <a:lnT>
                      <a:noFill/>
                    </a:lnT>
                    <a:lnB>
                      <a:noFill/>
                    </a:lnB>
                    <a:lnTlToBr w="12700" cmpd="sng">
                      <a:noFill/>
                      <a:prstDash val="solid"/>
                    </a:lnTlToBr>
                    <a:lnBlToTr w="12700" cmpd="sng">
                      <a:noFill/>
                      <a:prstDash val="solid"/>
                    </a:lnBlToTr>
                    <a:gradFill flip="none" rotWithShape="1">
                      <a:gsLst>
                        <a:gs pos="0">
                          <a:srgbClr val="FF3300">
                            <a:shade val="30000"/>
                            <a:satMod val="115000"/>
                          </a:srgbClr>
                        </a:gs>
                        <a:gs pos="50000">
                          <a:srgbClr val="FF3300">
                            <a:shade val="67500"/>
                            <a:satMod val="115000"/>
                          </a:srgbClr>
                        </a:gs>
                        <a:gs pos="100000">
                          <a:srgbClr val="FF3300">
                            <a:shade val="100000"/>
                            <a:satMod val="115000"/>
                          </a:srgbClr>
                        </a:gs>
                      </a:gsLst>
                      <a:lin ang="2700000" scaled="1"/>
                      <a:tileRect/>
                    </a:gradFill>
                  </a:tcPr>
                </a:tc>
                <a:tc>
                  <a:txBody>
                    <a:bodyPr/>
                    <a:lstStyle/>
                    <a:p>
                      <a:pPr algn="ctr" rtl="1"/>
                      <a:r>
                        <a:rPr lang="fa-IR" sz="2000" b="0" i="0" dirty="0" smtClean="0">
                          <a:latin typeface="IranNastaliq" pitchFamily="18" charset="0"/>
                          <a:cs typeface="IranNastaliq" pitchFamily="18" charset="0"/>
                        </a:rPr>
                        <a:t>19/24</a:t>
                      </a:r>
                      <a:endParaRPr lang="fa-IR" sz="2000" b="0" i="0" dirty="0">
                        <a:latin typeface="IranNastaliq" pitchFamily="18" charset="0"/>
                        <a:cs typeface="IranNastaliq" pitchFamily="18" charset="0"/>
                      </a:endParaRPr>
                    </a:p>
                  </a:txBody>
                  <a:tcPr anchor="ctr">
                    <a:lnL>
                      <a:noFill/>
                    </a:lnL>
                    <a:lnR>
                      <a:noFill/>
                    </a:lnR>
                    <a:lnT>
                      <a:noFill/>
                    </a:lnT>
                    <a:lnB>
                      <a:noFill/>
                    </a:lnB>
                    <a:lnTlToBr w="12700" cmpd="sng">
                      <a:noFill/>
                      <a:prstDash val="solid"/>
                    </a:lnTlToBr>
                    <a:lnBlToTr w="12700" cmpd="sng">
                      <a:noFill/>
                      <a:prstDash val="solid"/>
                    </a:lnBlToTr>
                    <a:gradFill flip="none" rotWithShape="1">
                      <a:gsLst>
                        <a:gs pos="0">
                          <a:srgbClr val="FF3300">
                            <a:shade val="30000"/>
                            <a:satMod val="115000"/>
                          </a:srgbClr>
                        </a:gs>
                        <a:gs pos="50000">
                          <a:srgbClr val="FF3300">
                            <a:shade val="67500"/>
                            <a:satMod val="115000"/>
                          </a:srgbClr>
                        </a:gs>
                        <a:gs pos="100000">
                          <a:srgbClr val="FF3300">
                            <a:shade val="100000"/>
                            <a:satMod val="115000"/>
                          </a:srgbClr>
                        </a:gs>
                      </a:gsLst>
                      <a:lin ang="2700000" scaled="1"/>
                      <a:tileRect/>
                    </a:gradFill>
                  </a:tcPr>
                </a:tc>
                <a:tc>
                  <a:txBody>
                    <a:bodyPr/>
                    <a:lstStyle/>
                    <a:p>
                      <a:pPr algn="ctr" rtl="1"/>
                      <a:r>
                        <a:rPr lang="fa-IR" sz="2000" b="0" i="0" dirty="0" smtClean="0">
                          <a:latin typeface="IranNastaliq" pitchFamily="18" charset="0"/>
                          <a:cs typeface="IranNastaliq" pitchFamily="18" charset="0"/>
                        </a:rPr>
                        <a:t>21/24</a:t>
                      </a:r>
                      <a:endParaRPr lang="fa-IR" sz="2000" b="0" i="0" dirty="0">
                        <a:latin typeface="IranNastaliq" pitchFamily="18" charset="0"/>
                        <a:cs typeface="IranNastaliq" pitchFamily="18" charset="0"/>
                      </a:endParaRPr>
                    </a:p>
                  </a:txBody>
                  <a:tcPr anchor="ctr">
                    <a:lnL>
                      <a:noFill/>
                    </a:lnL>
                    <a:lnR>
                      <a:noFill/>
                    </a:lnR>
                    <a:lnT>
                      <a:noFill/>
                    </a:lnT>
                    <a:lnB>
                      <a:noFill/>
                    </a:lnB>
                    <a:lnTlToBr w="12700" cmpd="sng">
                      <a:noFill/>
                      <a:prstDash val="solid"/>
                    </a:lnTlToBr>
                    <a:lnBlToTr w="12700" cmpd="sng">
                      <a:noFill/>
                      <a:prstDash val="solid"/>
                    </a:lnBlToTr>
                    <a:gradFill flip="none" rotWithShape="1">
                      <a:gsLst>
                        <a:gs pos="0">
                          <a:srgbClr val="FF3300">
                            <a:shade val="30000"/>
                            <a:satMod val="115000"/>
                          </a:srgbClr>
                        </a:gs>
                        <a:gs pos="50000">
                          <a:srgbClr val="FF3300">
                            <a:shade val="67500"/>
                            <a:satMod val="115000"/>
                          </a:srgbClr>
                        </a:gs>
                        <a:gs pos="100000">
                          <a:srgbClr val="FF3300">
                            <a:shade val="100000"/>
                            <a:satMod val="115000"/>
                          </a:srgbClr>
                        </a:gs>
                      </a:gsLst>
                      <a:lin ang="2700000" scaled="1"/>
                      <a:tileRect/>
                    </a:gradFill>
                  </a:tcPr>
                </a:tc>
                <a:tc>
                  <a:txBody>
                    <a:bodyPr/>
                    <a:lstStyle/>
                    <a:p>
                      <a:pPr algn="ctr" rtl="1"/>
                      <a:r>
                        <a:rPr lang="fa-IR" sz="2000" b="0" i="0" dirty="0" smtClean="0">
                          <a:latin typeface="IranNastaliq" pitchFamily="18" charset="0"/>
                          <a:cs typeface="IranNastaliq" pitchFamily="18" charset="0"/>
                        </a:rPr>
                        <a:t>23/24</a:t>
                      </a:r>
                      <a:endParaRPr lang="fa-IR" sz="2000" b="0" i="0" dirty="0">
                        <a:latin typeface="IranNastaliq" pitchFamily="18" charset="0"/>
                        <a:cs typeface="IranNastaliq" pitchFamily="18" charset="0"/>
                      </a:endParaRPr>
                    </a:p>
                  </a:txBody>
                  <a:tcPr anchor="ctr">
                    <a:lnL>
                      <a:noFill/>
                    </a:lnL>
                    <a:lnR>
                      <a:noFill/>
                    </a:lnR>
                    <a:lnT>
                      <a:noFill/>
                    </a:lnT>
                    <a:lnB>
                      <a:noFill/>
                    </a:lnB>
                    <a:lnTlToBr w="12700" cmpd="sng">
                      <a:noFill/>
                      <a:prstDash val="solid"/>
                    </a:lnTlToBr>
                    <a:lnBlToTr w="12700" cmpd="sng">
                      <a:noFill/>
                      <a:prstDash val="solid"/>
                    </a:lnBlToTr>
                    <a:gradFill flip="none" rotWithShape="1">
                      <a:gsLst>
                        <a:gs pos="0">
                          <a:srgbClr val="FF3300">
                            <a:shade val="30000"/>
                            <a:satMod val="115000"/>
                          </a:srgbClr>
                        </a:gs>
                        <a:gs pos="50000">
                          <a:srgbClr val="FF3300">
                            <a:shade val="67500"/>
                            <a:satMod val="115000"/>
                          </a:srgbClr>
                        </a:gs>
                        <a:gs pos="100000">
                          <a:srgbClr val="FF3300">
                            <a:shade val="100000"/>
                            <a:satMod val="115000"/>
                          </a:srgbClr>
                        </a:gs>
                      </a:gsLst>
                      <a:lin ang="2700000" scaled="1"/>
                      <a:tileRect/>
                    </a:gradFill>
                  </a:tcPr>
                </a:tc>
                <a:tc>
                  <a:txBody>
                    <a:bodyPr/>
                    <a:lstStyle/>
                    <a:p>
                      <a:pPr algn="ctr" rtl="1"/>
                      <a:endParaRPr lang="fa-IR" sz="2000" b="0" i="0" dirty="0">
                        <a:latin typeface="IranNastaliq" pitchFamily="18" charset="0"/>
                        <a:cs typeface="IranNastaliq" pitchFamily="18" charset="0"/>
                      </a:endParaRPr>
                    </a:p>
                  </a:txBody>
                  <a:tcPr anchor="ctr">
                    <a:lnL>
                      <a:noFill/>
                    </a:lnL>
                    <a:lnR>
                      <a:noFill/>
                    </a:lnR>
                    <a:lnT>
                      <a:noFill/>
                    </a:lnT>
                    <a:lnB>
                      <a:noFill/>
                    </a:lnB>
                    <a:lnTlToBr w="12700" cmpd="sng">
                      <a:noFill/>
                      <a:prstDash val="solid"/>
                    </a:lnTlToBr>
                    <a:lnBlToTr w="12700" cmpd="sng">
                      <a:noFill/>
                      <a:prstDash val="solid"/>
                    </a:lnBlToTr>
                    <a:gradFill flip="none" rotWithShape="1">
                      <a:gsLst>
                        <a:gs pos="0">
                          <a:srgbClr val="FF3300">
                            <a:shade val="30000"/>
                            <a:satMod val="115000"/>
                          </a:srgbClr>
                        </a:gs>
                        <a:gs pos="50000">
                          <a:srgbClr val="FF3300">
                            <a:shade val="67500"/>
                            <a:satMod val="115000"/>
                          </a:srgbClr>
                        </a:gs>
                        <a:gs pos="100000">
                          <a:srgbClr val="FF3300">
                            <a:shade val="100000"/>
                            <a:satMod val="115000"/>
                          </a:srgbClr>
                        </a:gs>
                      </a:gsLst>
                      <a:lin ang="2700000" scaled="1"/>
                      <a:tileRect/>
                    </a:gradFill>
                  </a:tcPr>
                </a:tc>
                <a:extLst>
                  <a:ext uri="{0D108BD9-81ED-4DB2-BD59-A6C34878D82A}">
                    <a16:rowId xmlns:a16="http://schemas.microsoft.com/office/drawing/2014/main" val="10007"/>
                  </a:ext>
                </a:extLst>
              </a:tr>
              <a:tr h="370840">
                <a:tc>
                  <a:txBody>
                    <a:bodyPr/>
                    <a:lstStyle/>
                    <a:p>
                      <a:pPr algn="ctr" rtl="1"/>
                      <a:r>
                        <a:rPr lang="fa-IR" sz="2000" b="0" i="0" dirty="0" smtClean="0">
                          <a:latin typeface="IranNastaliq" pitchFamily="18" charset="0"/>
                          <a:cs typeface="IranNastaliq" pitchFamily="18" charset="0"/>
                        </a:rPr>
                        <a:t>11000</a:t>
                      </a:r>
                      <a:endParaRPr lang="fa-IR" sz="2000" b="0" i="0" dirty="0">
                        <a:latin typeface="IranNastaliq" pitchFamily="18" charset="0"/>
                        <a:cs typeface="IranNastaliq" pitchFamily="18" charset="0"/>
                      </a:endParaRPr>
                    </a:p>
                  </a:txBody>
                  <a:tcPr anchor="ctr">
                    <a:lnL>
                      <a:noFill/>
                    </a:lnL>
                    <a:lnR>
                      <a:noFill/>
                    </a:lnR>
                    <a:lnT>
                      <a:noFill/>
                    </a:lnT>
                    <a:lnB>
                      <a:noFill/>
                    </a:lnB>
                    <a:lnTlToBr w="12700" cmpd="sng">
                      <a:noFill/>
                      <a:prstDash val="solid"/>
                    </a:lnTlToBr>
                    <a:lnBlToTr w="12700" cmpd="sng">
                      <a:noFill/>
                      <a:prstDash val="solid"/>
                    </a:lnBlToTr>
                    <a:gradFill flip="none" rotWithShape="1">
                      <a:gsLst>
                        <a:gs pos="0">
                          <a:srgbClr val="FF3300">
                            <a:shade val="30000"/>
                            <a:satMod val="115000"/>
                          </a:srgbClr>
                        </a:gs>
                        <a:gs pos="50000">
                          <a:srgbClr val="FF3300">
                            <a:shade val="67500"/>
                            <a:satMod val="115000"/>
                          </a:srgbClr>
                        </a:gs>
                        <a:gs pos="100000">
                          <a:srgbClr val="FF3300">
                            <a:shade val="100000"/>
                            <a:satMod val="115000"/>
                          </a:srgbClr>
                        </a:gs>
                      </a:gsLst>
                      <a:lin ang="2700000" scaled="1"/>
                      <a:tileRect/>
                    </a:gradFill>
                  </a:tcPr>
                </a:tc>
                <a:tc>
                  <a:txBody>
                    <a:bodyPr/>
                    <a:lstStyle/>
                    <a:p>
                      <a:pPr algn="ctr" rtl="1"/>
                      <a:r>
                        <a:rPr lang="fa-IR" sz="2000" b="0" i="0" dirty="0" smtClean="0">
                          <a:latin typeface="IranNastaliq" pitchFamily="18" charset="0"/>
                          <a:cs typeface="IranNastaliq" pitchFamily="18" charset="0"/>
                        </a:rPr>
                        <a:t>15000</a:t>
                      </a:r>
                      <a:endParaRPr lang="fa-IR" sz="2000" b="0" i="0" dirty="0">
                        <a:latin typeface="IranNastaliq" pitchFamily="18" charset="0"/>
                        <a:cs typeface="IranNastaliq" pitchFamily="18" charset="0"/>
                      </a:endParaRPr>
                    </a:p>
                  </a:txBody>
                  <a:tcPr anchor="ctr">
                    <a:lnL>
                      <a:noFill/>
                    </a:lnL>
                    <a:lnR>
                      <a:noFill/>
                    </a:lnR>
                    <a:lnT>
                      <a:noFill/>
                    </a:lnT>
                    <a:lnB>
                      <a:noFill/>
                    </a:lnB>
                    <a:lnTlToBr w="12700" cmpd="sng">
                      <a:noFill/>
                      <a:prstDash val="solid"/>
                    </a:lnTlToBr>
                    <a:lnBlToTr w="12700" cmpd="sng">
                      <a:noFill/>
                      <a:prstDash val="solid"/>
                    </a:lnBlToTr>
                    <a:gradFill flip="none" rotWithShape="1">
                      <a:gsLst>
                        <a:gs pos="0">
                          <a:srgbClr val="FF3300">
                            <a:shade val="30000"/>
                            <a:satMod val="115000"/>
                          </a:srgbClr>
                        </a:gs>
                        <a:gs pos="50000">
                          <a:srgbClr val="FF3300">
                            <a:shade val="67500"/>
                            <a:satMod val="115000"/>
                          </a:srgbClr>
                        </a:gs>
                        <a:gs pos="100000">
                          <a:srgbClr val="FF3300">
                            <a:shade val="100000"/>
                            <a:satMod val="115000"/>
                          </a:srgbClr>
                        </a:gs>
                      </a:gsLst>
                      <a:lin ang="2700000" scaled="1"/>
                      <a:tileRect/>
                    </a:gradFill>
                  </a:tcPr>
                </a:tc>
                <a:tc>
                  <a:txBody>
                    <a:bodyPr/>
                    <a:lstStyle/>
                    <a:p>
                      <a:pPr algn="ctr" rtl="1"/>
                      <a:r>
                        <a:rPr lang="fa-IR" sz="2000" b="0" i="0" dirty="0" smtClean="0">
                          <a:latin typeface="IranNastaliq" pitchFamily="18" charset="0"/>
                          <a:cs typeface="IranNastaliq" pitchFamily="18" charset="0"/>
                        </a:rPr>
                        <a:t>5250</a:t>
                      </a:r>
                      <a:endParaRPr lang="fa-IR" sz="2000" b="0" i="0" dirty="0">
                        <a:latin typeface="IranNastaliq" pitchFamily="18" charset="0"/>
                        <a:cs typeface="IranNastaliq" pitchFamily="18" charset="0"/>
                      </a:endParaRPr>
                    </a:p>
                  </a:txBody>
                  <a:tcPr anchor="ctr">
                    <a:lnL>
                      <a:noFill/>
                    </a:lnL>
                    <a:lnR>
                      <a:noFill/>
                    </a:lnR>
                    <a:lnT>
                      <a:noFill/>
                    </a:lnT>
                    <a:lnB>
                      <a:noFill/>
                    </a:lnB>
                    <a:lnTlToBr w="12700" cmpd="sng">
                      <a:noFill/>
                      <a:prstDash val="solid"/>
                    </a:lnTlToBr>
                    <a:lnBlToTr w="12700" cmpd="sng">
                      <a:noFill/>
                      <a:prstDash val="solid"/>
                    </a:lnBlToTr>
                    <a:gradFill flip="none" rotWithShape="1">
                      <a:gsLst>
                        <a:gs pos="0">
                          <a:srgbClr val="FF3300">
                            <a:shade val="30000"/>
                            <a:satMod val="115000"/>
                          </a:srgbClr>
                        </a:gs>
                        <a:gs pos="50000">
                          <a:srgbClr val="FF3300">
                            <a:shade val="67500"/>
                            <a:satMod val="115000"/>
                          </a:srgbClr>
                        </a:gs>
                        <a:gs pos="100000">
                          <a:srgbClr val="FF3300">
                            <a:shade val="100000"/>
                            <a:satMod val="115000"/>
                          </a:srgbClr>
                        </a:gs>
                      </a:gsLst>
                      <a:lin ang="2700000" scaled="1"/>
                      <a:tileRect/>
                    </a:gradFill>
                  </a:tcPr>
                </a:tc>
                <a:tc>
                  <a:txBody>
                    <a:bodyPr/>
                    <a:lstStyle/>
                    <a:p>
                      <a:pPr algn="ctr" rtl="1"/>
                      <a:r>
                        <a:rPr lang="fa-IR" sz="2000" b="0" i="0" dirty="0" smtClean="0">
                          <a:latin typeface="IranNastaliq" pitchFamily="18" charset="0"/>
                          <a:cs typeface="IranNastaliq" pitchFamily="18" charset="0"/>
                        </a:rPr>
                        <a:t>4375</a:t>
                      </a:r>
                      <a:endParaRPr lang="fa-IR" sz="2000" b="0" i="0" dirty="0">
                        <a:latin typeface="IranNastaliq" pitchFamily="18" charset="0"/>
                        <a:cs typeface="IranNastaliq" pitchFamily="18" charset="0"/>
                      </a:endParaRPr>
                    </a:p>
                  </a:txBody>
                  <a:tcPr anchor="ctr">
                    <a:lnL>
                      <a:noFill/>
                    </a:lnL>
                    <a:lnR>
                      <a:noFill/>
                    </a:lnR>
                    <a:lnT>
                      <a:noFill/>
                    </a:lnT>
                    <a:lnB>
                      <a:noFill/>
                    </a:lnB>
                    <a:lnTlToBr w="12700" cmpd="sng">
                      <a:noFill/>
                      <a:prstDash val="solid"/>
                    </a:lnTlToBr>
                    <a:lnBlToTr w="12700" cmpd="sng">
                      <a:noFill/>
                      <a:prstDash val="solid"/>
                    </a:lnBlToTr>
                    <a:gradFill flip="none" rotWithShape="1">
                      <a:gsLst>
                        <a:gs pos="0">
                          <a:srgbClr val="FF3300">
                            <a:shade val="30000"/>
                            <a:satMod val="115000"/>
                          </a:srgbClr>
                        </a:gs>
                        <a:gs pos="50000">
                          <a:srgbClr val="FF3300">
                            <a:shade val="67500"/>
                            <a:satMod val="115000"/>
                          </a:srgbClr>
                        </a:gs>
                        <a:gs pos="100000">
                          <a:srgbClr val="FF3300">
                            <a:shade val="100000"/>
                            <a:satMod val="115000"/>
                          </a:srgbClr>
                        </a:gs>
                      </a:gsLst>
                      <a:lin ang="2700000" scaled="1"/>
                      <a:tileRect/>
                    </a:gradFill>
                  </a:tcPr>
                </a:tc>
                <a:tc>
                  <a:txBody>
                    <a:bodyPr/>
                    <a:lstStyle/>
                    <a:p>
                      <a:pPr algn="ctr" rtl="1"/>
                      <a:r>
                        <a:rPr lang="fa-IR" sz="2000" b="0" i="0" dirty="0" smtClean="0">
                          <a:latin typeface="IranNastaliq" pitchFamily="18" charset="0"/>
                          <a:cs typeface="IranNastaliq" pitchFamily="18" charset="0"/>
                        </a:rPr>
                        <a:t>2750</a:t>
                      </a:r>
                      <a:endParaRPr lang="fa-IR" sz="2000" b="0" i="0" dirty="0">
                        <a:latin typeface="IranNastaliq" pitchFamily="18" charset="0"/>
                        <a:cs typeface="IranNastaliq" pitchFamily="18" charset="0"/>
                      </a:endParaRPr>
                    </a:p>
                  </a:txBody>
                  <a:tcPr anchor="ctr">
                    <a:lnL>
                      <a:noFill/>
                    </a:lnL>
                    <a:lnR>
                      <a:noFill/>
                    </a:lnR>
                    <a:lnT>
                      <a:noFill/>
                    </a:lnT>
                    <a:lnB>
                      <a:noFill/>
                    </a:lnB>
                    <a:lnTlToBr w="12700" cmpd="sng">
                      <a:noFill/>
                      <a:prstDash val="solid"/>
                    </a:lnTlToBr>
                    <a:lnBlToTr w="12700" cmpd="sng">
                      <a:noFill/>
                      <a:prstDash val="solid"/>
                    </a:lnBlToTr>
                    <a:gradFill flip="none" rotWithShape="1">
                      <a:gsLst>
                        <a:gs pos="0">
                          <a:srgbClr val="FF3300">
                            <a:shade val="30000"/>
                            <a:satMod val="115000"/>
                          </a:srgbClr>
                        </a:gs>
                        <a:gs pos="50000">
                          <a:srgbClr val="FF3300">
                            <a:shade val="67500"/>
                            <a:satMod val="115000"/>
                          </a:srgbClr>
                        </a:gs>
                        <a:gs pos="100000">
                          <a:srgbClr val="FF3300">
                            <a:shade val="100000"/>
                            <a:satMod val="115000"/>
                          </a:srgbClr>
                        </a:gs>
                      </a:gsLst>
                      <a:lin ang="2700000" scaled="1"/>
                      <a:tileRect/>
                    </a:gradFill>
                  </a:tcPr>
                </a:tc>
                <a:tc>
                  <a:txBody>
                    <a:bodyPr/>
                    <a:lstStyle/>
                    <a:p>
                      <a:pPr algn="ctr" rtl="1"/>
                      <a:r>
                        <a:rPr lang="fa-IR" sz="2000" b="0" i="0" dirty="0" smtClean="0">
                          <a:latin typeface="IranNastaliq" pitchFamily="18" charset="0"/>
                          <a:cs typeface="IranNastaliq" pitchFamily="18" charset="0"/>
                        </a:rPr>
                        <a:t>625</a:t>
                      </a:r>
                      <a:endParaRPr lang="fa-IR" sz="2000" b="0" i="0" dirty="0">
                        <a:latin typeface="IranNastaliq" pitchFamily="18" charset="0"/>
                        <a:cs typeface="IranNastaliq" pitchFamily="18" charset="0"/>
                      </a:endParaRPr>
                    </a:p>
                  </a:txBody>
                  <a:tcPr anchor="ctr">
                    <a:lnL>
                      <a:noFill/>
                    </a:lnL>
                    <a:lnR>
                      <a:noFill/>
                    </a:lnR>
                    <a:lnT>
                      <a:noFill/>
                    </a:lnT>
                    <a:lnB>
                      <a:noFill/>
                    </a:lnB>
                    <a:lnTlToBr w="12700" cmpd="sng">
                      <a:noFill/>
                      <a:prstDash val="solid"/>
                    </a:lnTlToBr>
                    <a:lnBlToTr w="12700" cmpd="sng">
                      <a:noFill/>
                      <a:prstDash val="solid"/>
                    </a:lnBlToTr>
                    <a:gradFill flip="none" rotWithShape="1">
                      <a:gsLst>
                        <a:gs pos="0">
                          <a:srgbClr val="FF3300">
                            <a:shade val="30000"/>
                            <a:satMod val="115000"/>
                          </a:srgbClr>
                        </a:gs>
                        <a:gs pos="50000">
                          <a:srgbClr val="FF3300">
                            <a:shade val="67500"/>
                            <a:satMod val="115000"/>
                          </a:srgbClr>
                        </a:gs>
                        <a:gs pos="100000">
                          <a:srgbClr val="FF3300">
                            <a:shade val="100000"/>
                            <a:satMod val="115000"/>
                          </a:srgbClr>
                        </a:gs>
                      </a:gsLst>
                      <a:lin ang="2700000" scaled="1"/>
                      <a:tileRect/>
                    </a:gradFill>
                  </a:tcPr>
                </a:tc>
                <a:tc>
                  <a:txBody>
                    <a:bodyPr/>
                    <a:lstStyle/>
                    <a:p>
                      <a:pPr algn="ctr" rtl="1"/>
                      <a:r>
                        <a:rPr lang="fa-IR" sz="2000" b="0" i="0" dirty="0" smtClean="0">
                          <a:solidFill>
                            <a:srgbClr val="00FF00"/>
                          </a:solidFill>
                          <a:latin typeface="IranNastaliq" pitchFamily="18" charset="0"/>
                          <a:cs typeface="IranNastaliq" pitchFamily="18" charset="0"/>
                        </a:rPr>
                        <a:t>144750</a:t>
                      </a:r>
                      <a:endParaRPr lang="fa-IR" sz="2000" b="0" i="0" dirty="0">
                        <a:solidFill>
                          <a:srgbClr val="00FF00"/>
                        </a:solidFill>
                        <a:latin typeface="IranNastaliq" pitchFamily="18" charset="0"/>
                        <a:cs typeface="IranNastaliq" pitchFamily="18" charset="0"/>
                      </a:endParaRPr>
                    </a:p>
                  </a:txBody>
                  <a:tcPr anchor="ctr">
                    <a:lnL>
                      <a:noFill/>
                    </a:lnL>
                    <a:lnR>
                      <a:noFill/>
                    </a:lnR>
                    <a:lnT>
                      <a:noFill/>
                    </a:lnT>
                    <a:lnB>
                      <a:noFill/>
                    </a:lnB>
                    <a:lnTlToBr w="12700" cmpd="sng">
                      <a:noFill/>
                      <a:prstDash val="solid"/>
                    </a:lnTlToBr>
                    <a:lnBlToTr w="12700" cmpd="sng">
                      <a:noFill/>
                      <a:prstDash val="solid"/>
                    </a:lnBlToTr>
                    <a:gradFill flip="none" rotWithShape="1">
                      <a:gsLst>
                        <a:gs pos="0">
                          <a:srgbClr val="FF3300">
                            <a:shade val="30000"/>
                            <a:satMod val="115000"/>
                          </a:srgbClr>
                        </a:gs>
                        <a:gs pos="50000">
                          <a:srgbClr val="FF3300">
                            <a:shade val="67500"/>
                            <a:satMod val="115000"/>
                          </a:srgbClr>
                        </a:gs>
                        <a:gs pos="100000">
                          <a:srgbClr val="FF3300">
                            <a:shade val="100000"/>
                            <a:satMod val="115000"/>
                          </a:srgbClr>
                        </a:gs>
                      </a:gsLst>
                      <a:lin ang="2700000" scaled="1"/>
                      <a:tileRect/>
                    </a:gradFill>
                  </a:tcPr>
                </a:tc>
                <a:extLst>
                  <a:ext uri="{0D108BD9-81ED-4DB2-BD59-A6C34878D82A}">
                    <a16:rowId xmlns:a16="http://schemas.microsoft.com/office/drawing/2014/main" val="10008"/>
                  </a:ext>
                </a:extLst>
              </a:tr>
              <a:tr h="370840">
                <a:tc>
                  <a:txBody>
                    <a:bodyPr/>
                    <a:lstStyle/>
                    <a:p>
                      <a:pPr algn="ctr" rtl="1"/>
                      <a:r>
                        <a:rPr lang="fa-IR" sz="2000" b="0" i="0" dirty="0" smtClean="0">
                          <a:latin typeface="IranNastaliq" pitchFamily="18" charset="0"/>
                          <a:cs typeface="IranNastaliq" pitchFamily="18" charset="0"/>
                        </a:rPr>
                        <a:t>13000</a:t>
                      </a:r>
                      <a:endParaRPr lang="fa-IR" sz="2000" b="0" i="0" dirty="0">
                        <a:latin typeface="IranNastaliq" pitchFamily="18" charset="0"/>
                        <a:cs typeface="IranNastaliq" pitchFamily="18" charset="0"/>
                      </a:endParaRPr>
                    </a:p>
                  </a:txBody>
                  <a:tcPr anchor="ctr">
                    <a:lnL>
                      <a:noFill/>
                    </a:lnL>
                    <a:lnR>
                      <a:noFill/>
                    </a:lnR>
                    <a:lnT>
                      <a:noFill/>
                    </a:lnT>
                    <a:lnB>
                      <a:noFill/>
                    </a:lnB>
                    <a:lnTlToBr w="12700" cmpd="sng">
                      <a:noFill/>
                      <a:prstDash val="solid"/>
                    </a:lnTlToBr>
                    <a:lnBlToTr w="12700" cmpd="sng">
                      <a:noFill/>
                      <a:prstDash val="solid"/>
                    </a:lnBlToTr>
                    <a:gradFill flip="none" rotWithShape="1">
                      <a:gsLst>
                        <a:gs pos="0">
                          <a:srgbClr val="FF3300">
                            <a:shade val="30000"/>
                            <a:satMod val="115000"/>
                          </a:srgbClr>
                        </a:gs>
                        <a:gs pos="50000">
                          <a:srgbClr val="FF3300">
                            <a:shade val="67500"/>
                            <a:satMod val="115000"/>
                          </a:srgbClr>
                        </a:gs>
                        <a:gs pos="100000">
                          <a:srgbClr val="FF3300">
                            <a:shade val="100000"/>
                            <a:satMod val="115000"/>
                          </a:srgbClr>
                        </a:gs>
                      </a:gsLst>
                      <a:lin ang="2700000" scaled="1"/>
                      <a:tileRect/>
                    </a:gradFill>
                  </a:tcPr>
                </a:tc>
                <a:tc>
                  <a:txBody>
                    <a:bodyPr/>
                    <a:lstStyle/>
                    <a:p>
                      <a:pPr algn="ctr" rtl="1"/>
                      <a:r>
                        <a:rPr lang="fa-IR" sz="2000" b="0" i="0" dirty="0" smtClean="0">
                          <a:latin typeface="IranNastaliq" pitchFamily="18" charset="0"/>
                          <a:cs typeface="IranNastaliq" pitchFamily="18" charset="0"/>
                        </a:rPr>
                        <a:t>25000</a:t>
                      </a:r>
                      <a:endParaRPr lang="fa-IR" sz="2000" b="0" i="0" dirty="0">
                        <a:latin typeface="IranNastaliq" pitchFamily="18" charset="0"/>
                        <a:cs typeface="IranNastaliq" pitchFamily="18" charset="0"/>
                      </a:endParaRPr>
                    </a:p>
                  </a:txBody>
                  <a:tcPr anchor="ctr">
                    <a:lnL>
                      <a:noFill/>
                    </a:lnL>
                    <a:lnR>
                      <a:noFill/>
                    </a:lnR>
                    <a:lnT>
                      <a:noFill/>
                    </a:lnT>
                    <a:lnB>
                      <a:noFill/>
                    </a:lnB>
                    <a:lnTlToBr w="12700" cmpd="sng">
                      <a:noFill/>
                      <a:prstDash val="solid"/>
                    </a:lnTlToBr>
                    <a:lnBlToTr w="12700" cmpd="sng">
                      <a:noFill/>
                      <a:prstDash val="solid"/>
                    </a:lnBlToTr>
                    <a:gradFill flip="none" rotWithShape="1">
                      <a:gsLst>
                        <a:gs pos="0">
                          <a:srgbClr val="FF3300">
                            <a:shade val="30000"/>
                            <a:satMod val="115000"/>
                          </a:srgbClr>
                        </a:gs>
                        <a:gs pos="50000">
                          <a:srgbClr val="FF3300">
                            <a:shade val="67500"/>
                            <a:satMod val="115000"/>
                          </a:srgbClr>
                        </a:gs>
                        <a:gs pos="100000">
                          <a:srgbClr val="FF3300">
                            <a:shade val="100000"/>
                            <a:satMod val="115000"/>
                          </a:srgbClr>
                        </a:gs>
                      </a:gsLst>
                      <a:lin ang="2700000" scaled="1"/>
                      <a:tileRect/>
                    </a:gradFill>
                  </a:tcPr>
                </a:tc>
                <a:tc>
                  <a:txBody>
                    <a:bodyPr/>
                    <a:lstStyle/>
                    <a:p>
                      <a:pPr algn="ctr" rtl="1"/>
                      <a:r>
                        <a:rPr lang="fa-IR" sz="2000" b="0" i="0" dirty="0" smtClean="0">
                          <a:latin typeface="IranNastaliq" pitchFamily="18" charset="0"/>
                          <a:cs typeface="IranNastaliq" pitchFamily="18" charset="0"/>
                        </a:rPr>
                        <a:t>12750</a:t>
                      </a:r>
                      <a:endParaRPr lang="fa-IR" sz="2000" b="0" i="0" dirty="0">
                        <a:latin typeface="IranNastaliq" pitchFamily="18" charset="0"/>
                        <a:cs typeface="IranNastaliq" pitchFamily="18" charset="0"/>
                      </a:endParaRPr>
                    </a:p>
                  </a:txBody>
                  <a:tcPr anchor="ctr">
                    <a:lnL>
                      <a:noFill/>
                    </a:lnL>
                    <a:lnR>
                      <a:noFill/>
                    </a:lnR>
                    <a:lnT>
                      <a:noFill/>
                    </a:lnT>
                    <a:lnB>
                      <a:noFill/>
                    </a:lnB>
                    <a:lnTlToBr w="12700" cmpd="sng">
                      <a:noFill/>
                      <a:prstDash val="solid"/>
                    </a:lnTlToBr>
                    <a:lnBlToTr w="12700" cmpd="sng">
                      <a:noFill/>
                      <a:prstDash val="solid"/>
                    </a:lnBlToTr>
                    <a:gradFill flip="none" rotWithShape="1">
                      <a:gsLst>
                        <a:gs pos="0">
                          <a:srgbClr val="FF3300">
                            <a:shade val="30000"/>
                            <a:satMod val="115000"/>
                          </a:srgbClr>
                        </a:gs>
                        <a:gs pos="50000">
                          <a:srgbClr val="FF3300">
                            <a:shade val="67500"/>
                            <a:satMod val="115000"/>
                          </a:srgbClr>
                        </a:gs>
                        <a:gs pos="100000">
                          <a:srgbClr val="FF3300">
                            <a:shade val="100000"/>
                            <a:satMod val="115000"/>
                          </a:srgbClr>
                        </a:gs>
                      </a:gsLst>
                      <a:lin ang="2700000" scaled="1"/>
                      <a:tileRect/>
                    </a:gradFill>
                  </a:tcPr>
                </a:tc>
                <a:tc>
                  <a:txBody>
                    <a:bodyPr/>
                    <a:lstStyle/>
                    <a:p>
                      <a:pPr algn="ctr" rtl="1"/>
                      <a:r>
                        <a:rPr lang="fa-IR" sz="2000" b="0" i="0" dirty="0" smtClean="0">
                          <a:latin typeface="IranNastaliq" pitchFamily="18" charset="0"/>
                          <a:cs typeface="IranNastaliq" pitchFamily="18" charset="0"/>
                        </a:rPr>
                        <a:t>16625</a:t>
                      </a:r>
                      <a:endParaRPr lang="fa-IR" sz="2000" b="0" i="0" dirty="0">
                        <a:latin typeface="IranNastaliq" pitchFamily="18" charset="0"/>
                        <a:cs typeface="IranNastaliq" pitchFamily="18" charset="0"/>
                      </a:endParaRPr>
                    </a:p>
                  </a:txBody>
                  <a:tcPr anchor="ctr">
                    <a:lnL>
                      <a:noFill/>
                    </a:lnL>
                    <a:lnR>
                      <a:noFill/>
                    </a:lnR>
                    <a:lnT>
                      <a:noFill/>
                    </a:lnT>
                    <a:lnB>
                      <a:noFill/>
                    </a:lnB>
                    <a:lnTlToBr w="12700" cmpd="sng">
                      <a:noFill/>
                      <a:prstDash val="solid"/>
                    </a:lnTlToBr>
                    <a:lnBlToTr w="12700" cmpd="sng">
                      <a:noFill/>
                      <a:prstDash val="solid"/>
                    </a:lnBlToTr>
                    <a:gradFill flip="none" rotWithShape="1">
                      <a:gsLst>
                        <a:gs pos="0">
                          <a:srgbClr val="FF3300">
                            <a:shade val="30000"/>
                            <a:satMod val="115000"/>
                          </a:srgbClr>
                        </a:gs>
                        <a:gs pos="50000">
                          <a:srgbClr val="FF3300">
                            <a:shade val="67500"/>
                            <a:satMod val="115000"/>
                          </a:srgbClr>
                        </a:gs>
                        <a:gs pos="100000">
                          <a:srgbClr val="FF3300">
                            <a:shade val="100000"/>
                            <a:satMod val="115000"/>
                          </a:srgbClr>
                        </a:gs>
                      </a:gsLst>
                      <a:lin ang="2700000" scaled="1"/>
                      <a:tileRect/>
                    </a:gradFill>
                  </a:tcPr>
                </a:tc>
                <a:tc>
                  <a:txBody>
                    <a:bodyPr/>
                    <a:lstStyle/>
                    <a:p>
                      <a:pPr algn="ctr" rtl="1"/>
                      <a:r>
                        <a:rPr lang="fa-IR" sz="2000" b="0" i="0" dirty="0" smtClean="0">
                          <a:latin typeface="IranNastaliq" pitchFamily="18" charset="0"/>
                          <a:cs typeface="IranNastaliq" pitchFamily="18" charset="0"/>
                        </a:rPr>
                        <a:t>19250</a:t>
                      </a:r>
                      <a:endParaRPr lang="fa-IR" sz="2000" b="0" i="0" dirty="0">
                        <a:latin typeface="IranNastaliq" pitchFamily="18" charset="0"/>
                        <a:cs typeface="IranNastaliq" pitchFamily="18" charset="0"/>
                      </a:endParaRPr>
                    </a:p>
                  </a:txBody>
                  <a:tcPr anchor="ctr">
                    <a:lnL>
                      <a:noFill/>
                    </a:lnL>
                    <a:lnR>
                      <a:noFill/>
                    </a:lnR>
                    <a:lnT>
                      <a:noFill/>
                    </a:lnT>
                    <a:lnB>
                      <a:noFill/>
                    </a:lnB>
                    <a:lnTlToBr w="12700" cmpd="sng">
                      <a:noFill/>
                      <a:prstDash val="solid"/>
                    </a:lnTlToBr>
                    <a:lnBlToTr w="12700" cmpd="sng">
                      <a:noFill/>
                      <a:prstDash val="solid"/>
                    </a:lnBlToTr>
                    <a:gradFill flip="none" rotWithShape="1">
                      <a:gsLst>
                        <a:gs pos="0">
                          <a:srgbClr val="FF3300">
                            <a:shade val="30000"/>
                            <a:satMod val="115000"/>
                          </a:srgbClr>
                        </a:gs>
                        <a:gs pos="50000">
                          <a:srgbClr val="FF3300">
                            <a:shade val="67500"/>
                            <a:satMod val="115000"/>
                          </a:srgbClr>
                        </a:gs>
                        <a:gs pos="100000">
                          <a:srgbClr val="FF3300">
                            <a:shade val="100000"/>
                            <a:satMod val="115000"/>
                          </a:srgbClr>
                        </a:gs>
                      </a:gsLst>
                      <a:lin ang="2700000" scaled="1"/>
                      <a:tileRect/>
                    </a:gradFill>
                  </a:tcPr>
                </a:tc>
                <a:tc>
                  <a:txBody>
                    <a:bodyPr/>
                    <a:lstStyle/>
                    <a:p>
                      <a:pPr algn="ctr" rtl="1"/>
                      <a:r>
                        <a:rPr lang="fa-IR" sz="2000" b="0" i="0" dirty="0" smtClean="0">
                          <a:latin typeface="IranNastaliq" pitchFamily="18" charset="0"/>
                          <a:cs typeface="IranNastaliq" pitchFamily="18" charset="0"/>
                        </a:rPr>
                        <a:t>14375</a:t>
                      </a:r>
                      <a:endParaRPr lang="fa-IR" sz="2000" b="0" i="0" dirty="0">
                        <a:latin typeface="IranNastaliq" pitchFamily="18" charset="0"/>
                        <a:cs typeface="IranNastaliq" pitchFamily="18" charset="0"/>
                      </a:endParaRPr>
                    </a:p>
                  </a:txBody>
                  <a:tcPr anchor="ctr">
                    <a:lnL>
                      <a:noFill/>
                    </a:lnL>
                    <a:lnR>
                      <a:noFill/>
                    </a:lnR>
                    <a:lnT>
                      <a:noFill/>
                    </a:lnT>
                    <a:lnB>
                      <a:noFill/>
                    </a:lnB>
                    <a:lnTlToBr w="12700" cmpd="sng">
                      <a:noFill/>
                      <a:prstDash val="solid"/>
                    </a:lnTlToBr>
                    <a:lnBlToTr w="12700" cmpd="sng">
                      <a:noFill/>
                      <a:prstDash val="solid"/>
                    </a:lnBlToTr>
                    <a:gradFill flip="none" rotWithShape="1">
                      <a:gsLst>
                        <a:gs pos="0">
                          <a:srgbClr val="FF3300">
                            <a:shade val="30000"/>
                            <a:satMod val="115000"/>
                          </a:srgbClr>
                        </a:gs>
                        <a:gs pos="50000">
                          <a:srgbClr val="FF3300">
                            <a:shade val="67500"/>
                            <a:satMod val="115000"/>
                          </a:srgbClr>
                        </a:gs>
                        <a:gs pos="100000">
                          <a:srgbClr val="FF3300">
                            <a:shade val="100000"/>
                            <a:satMod val="115000"/>
                          </a:srgbClr>
                        </a:gs>
                      </a:gsLst>
                      <a:lin ang="2700000" scaled="1"/>
                      <a:tileRect/>
                    </a:gradFill>
                  </a:tcPr>
                </a:tc>
                <a:tc>
                  <a:txBody>
                    <a:bodyPr/>
                    <a:lstStyle/>
                    <a:p>
                      <a:pPr algn="ctr" rtl="1"/>
                      <a:r>
                        <a:rPr lang="fa-IR" sz="2000" b="0" i="0" dirty="0" smtClean="0">
                          <a:solidFill>
                            <a:srgbClr val="00FF00"/>
                          </a:solidFill>
                          <a:latin typeface="IranNastaliq" pitchFamily="18" charset="0"/>
                          <a:cs typeface="IranNastaliq" pitchFamily="18" charset="0"/>
                        </a:rPr>
                        <a:t>143250</a:t>
                      </a:r>
                      <a:endParaRPr lang="fa-IR" sz="2000" b="0" i="0" dirty="0">
                        <a:solidFill>
                          <a:srgbClr val="00FF00"/>
                        </a:solidFill>
                        <a:latin typeface="IranNastaliq" pitchFamily="18" charset="0"/>
                        <a:cs typeface="IranNastaliq" pitchFamily="18" charset="0"/>
                      </a:endParaRPr>
                    </a:p>
                  </a:txBody>
                  <a:tcPr anchor="ctr">
                    <a:lnL>
                      <a:noFill/>
                    </a:lnL>
                    <a:lnR>
                      <a:noFill/>
                    </a:lnR>
                    <a:lnT>
                      <a:noFill/>
                    </a:lnT>
                    <a:lnB>
                      <a:noFill/>
                    </a:lnB>
                    <a:lnTlToBr w="12700" cmpd="sng">
                      <a:noFill/>
                      <a:prstDash val="solid"/>
                    </a:lnTlToBr>
                    <a:lnBlToTr w="12700" cmpd="sng">
                      <a:noFill/>
                      <a:prstDash val="solid"/>
                    </a:lnBlToTr>
                    <a:gradFill flip="none" rotWithShape="1">
                      <a:gsLst>
                        <a:gs pos="0">
                          <a:srgbClr val="FF3300">
                            <a:shade val="30000"/>
                            <a:satMod val="115000"/>
                          </a:srgbClr>
                        </a:gs>
                        <a:gs pos="50000">
                          <a:srgbClr val="FF3300">
                            <a:shade val="67500"/>
                            <a:satMod val="115000"/>
                          </a:srgbClr>
                        </a:gs>
                        <a:gs pos="100000">
                          <a:srgbClr val="FF3300">
                            <a:shade val="100000"/>
                            <a:satMod val="115000"/>
                          </a:srgbClr>
                        </a:gs>
                      </a:gsLst>
                      <a:lin ang="2700000" scaled="1"/>
                      <a:tileRect/>
                    </a:gra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44979850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grpId="0" nodeType="withEffect" nodePh="1">
                                  <p:stCondLst>
                                    <p:cond delay="0"/>
                                  </p:stCondLst>
                                  <p:endCondLst>
                                    <p:cond evt="begin" delay="0">
                                      <p:tn val="8"/>
                                    </p:cond>
                                  </p:end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2000"/>
                                        <p:tgtEl>
                                          <p:spTgt spid="2"/>
                                        </p:tgtEl>
                                      </p:cBhvr>
                                    </p:animEffect>
                                  </p:childTnLst>
                                </p:cTn>
                              </p:par>
                              <p:par>
                                <p:cTn id="11" presetID="6" presetClass="entr" presetSubtype="16" fill="hold" grpId="0" nodeType="withEffect" nodePh="1">
                                  <p:stCondLst>
                                    <p:cond delay="0"/>
                                  </p:stCondLst>
                                  <p:endCondLst>
                                    <p:cond evt="begin" delay="0">
                                      <p:tn val="11"/>
                                    </p:cond>
                                  </p:end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circle(in)">
                                      <p:cBhvr>
                                        <p:cTn id="13" dur="2000"/>
                                        <p:tgtEl>
                                          <p:spTgt spid="3">
                                            <p:txEl>
                                              <p:pRg st="0" end="0"/>
                                            </p:txEl>
                                          </p:spTgt>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circle(in)">
                                      <p:cBhvr>
                                        <p:cTn id="16" dur="2000"/>
                                        <p:tgtEl>
                                          <p:spTgt spid="4"/>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ircle(in)">
                                      <p:cBhvr>
                                        <p:cTn id="19" dur="2000"/>
                                        <p:tgtEl>
                                          <p:spTgt spid="6"/>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ircle(in)">
                                      <p:cBhvr>
                                        <p:cTn id="22" dur="2000"/>
                                        <p:tgtEl>
                                          <p:spTgt spid="7"/>
                                        </p:tgtEl>
                                      </p:cBhvr>
                                    </p:animEffect>
                                  </p:childTnLst>
                                </p:cTn>
                              </p:par>
                              <p:par>
                                <p:cTn id="23" presetID="6" presetClass="entr" presetSubtype="16"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circle(in)">
                                      <p:cBhvr>
                                        <p:cTn id="25"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animBg="1"/>
      <p:bldP spid="6" grpId="0"/>
      <p:bldP spid="7" grpId="0"/>
    </p:bld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sz="5400">
              <a:latin typeface="IranNastaliq" pitchFamily="18" charset="0"/>
              <a:cs typeface="IranNastaliq" pitchFamily="18" charset="0"/>
            </a:endParaRPr>
          </a:p>
        </p:txBody>
      </p:sp>
      <p:sp>
        <p:nvSpPr>
          <p:cNvPr id="3" name="Content Placeholder 2"/>
          <p:cNvSpPr>
            <a:spLocks noGrp="1"/>
          </p:cNvSpPr>
          <p:nvPr>
            <p:ph idx="1"/>
          </p:nvPr>
        </p:nvSpPr>
        <p:spPr/>
        <p:txBody>
          <a:bodyPr/>
          <a:lstStyle/>
          <a:p>
            <a:endParaRPr lang="fa-IR" sz="4000">
              <a:latin typeface="IranNastaliq" pitchFamily="18" charset="0"/>
              <a:cs typeface="IranNastaliq" pitchFamily="18" charset="0"/>
            </a:endParaRPr>
          </a:p>
        </p:txBody>
      </p:sp>
      <p:sp>
        <p:nvSpPr>
          <p:cNvPr id="5" name="Rectangle 4"/>
          <p:cNvSpPr/>
          <p:nvPr/>
        </p:nvSpPr>
        <p:spPr>
          <a:xfrm>
            <a:off x="287524" y="332656"/>
            <a:ext cx="8568952" cy="6336704"/>
          </a:xfrm>
          <a:prstGeom prst="rect">
            <a:avLst/>
          </a:prstGeom>
        </p:spPr>
        <p:style>
          <a:lnRef idx="1">
            <a:schemeClr val="accent2"/>
          </a:lnRef>
          <a:fillRef idx="2">
            <a:schemeClr val="accent2"/>
          </a:fillRef>
          <a:effectRef idx="1">
            <a:schemeClr val="accent2"/>
          </a:effectRef>
          <a:fontRef idx="minor">
            <a:schemeClr val="dk1"/>
          </a:fontRef>
        </p:style>
        <p:txBody>
          <a:bodyPr rtlCol="1" anchor="ctr"/>
          <a:lstStyle/>
          <a:p>
            <a:pPr algn="ctr"/>
            <a:endParaRPr lang="fa-IR" sz="2400">
              <a:latin typeface="IranNastaliq" pitchFamily="18" charset="0"/>
              <a:cs typeface="IranNastaliq" pitchFamily="18" charset="0"/>
            </a:endParaRPr>
          </a:p>
        </p:txBody>
      </p:sp>
      <p:pic>
        <p:nvPicPr>
          <p:cNvPr id="6" name="Picture 2" descr="E:\تصاویر\5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616263" y="5157192"/>
            <a:ext cx="2351900" cy="1475206"/>
          </a:xfrm>
          <a:prstGeom prst="rect">
            <a:avLst/>
          </a:prstGeom>
          <a:noFill/>
          <a:extLst>
            <a:ext uri="{909E8E84-426E-40DD-AFC4-6F175D3DCCD1}">
              <a14:hiddenFill xmlns:a14="http://schemas.microsoft.com/office/drawing/2010/main">
                <a:solidFill>
                  <a:srgbClr val="FFFFFF"/>
                </a:solidFill>
              </a14:hiddenFill>
            </a:ext>
          </a:extLst>
        </p:spPr>
      </p:pic>
      <p:sp>
        <p:nvSpPr>
          <p:cNvPr id="7" name="Title 4"/>
          <p:cNvSpPr txBox="1">
            <a:spLocks/>
          </p:cNvSpPr>
          <p:nvPr/>
        </p:nvSpPr>
        <p:spPr>
          <a:xfrm>
            <a:off x="0" y="152400"/>
            <a:ext cx="9144000" cy="552450"/>
          </a:xfrm>
          <a:prstGeom prst="rect">
            <a:avLst/>
          </a:prstGeom>
        </p:spPr>
        <p:txBody>
          <a:bodyPr vert="horz" lIns="91440" tIns="45720" rIns="91440" bIns="45720" rtlCol="1" anchor="ctr">
            <a:no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endParaRPr lang="fa-IR" sz="4000" dirty="0" smtClean="0">
              <a:solidFill>
                <a:srgbClr val="C00000"/>
              </a:solidFill>
              <a:latin typeface="IranNastaliq" pitchFamily="18" charset="0"/>
              <a:cs typeface="IranNastaliq" pitchFamily="18" charset="0"/>
            </a:endParaRPr>
          </a:p>
          <a:p>
            <a:r>
              <a:rPr lang="fa-IR" sz="4000" dirty="0" smtClean="0">
                <a:solidFill>
                  <a:srgbClr val="C00000"/>
                </a:solidFill>
                <a:latin typeface="IranNastaliq" pitchFamily="18" charset="0"/>
                <a:cs typeface="IranNastaliq" pitchFamily="18" charset="0"/>
              </a:rPr>
              <a:t>حل</a:t>
            </a:r>
            <a:endParaRPr lang="fa-IR" sz="4000" dirty="0">
              <a:solidFill>
                <a:srgbClr val="C00000"/>
              </a:solidFill>
              <a:latin typeface="IranNastaliq" pitchFamily="18" charset="0"/>
              <a:cs typeface="IranNastaliq" pitchFamily="18" charset="0"/>
            </a:endParaRPr>
          </a:p>
        </p:txBody>
      </p:sp>
      <p:sp>
        <p:nvSpPr>
          <p:cNvPr id="8" name="Subtitle 5"/>
          <p:cNvSpPr txBox="1">
            <a:spLocks/>
          </p:cNvSpPr>
          <p:nvPr/>
        </p:nvSpPr>
        <p:spPr>
          <a:xfrm>
            <a:off x="0" y="762000"/>
            <a:ext cx="9144000" cy="381000"/>
          </a:xfrm>
          <a:prstGeom prst="rect">
            <a:avLst/>
          </a:prstGeom>
        </p:spPr>
        <p:txBody>
          <a:bodyPr vert="horz" lIns="91440" tIns="45720" rIns="91440" bIns="45720" rtlCol="1">
            <a:no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a-IR" sz="2800" dirty="0" smtClean="0">
                <a:solidFill>
                  <a:srgbClr val="FF0066"/>
                </a:solidFill>
                <a:latin typeface="IranNastaliq" pitchFamily="18" charset="0"/>
                <a:cs typeface="IranNastaliq" pitchFamily="18" charset="0"/>
              </a:rPr>
              <a:t>محاسبه درآمد</a:t>
            </a:r>
            <a:endParaRPr lang="fa-IR" sz="2800" dirty="0">
              <a:solidFill>
                <a:srgbClr val="FF0066"/>
              </a:solidFill>
              <a:latin typeface="IranNastaliq" pitchFamily="18" charset="0"/>
              <a:cs typeface="IranNastaliq" pitchFamily="18" charset="0"/>
            </a:endParaRPr>
          </a:p>
        </p:txBody>
      </p:sp>
      <p:graphicFrame>
        <p:nvGraphicFramePr>
          <p:cNvPr id="9" name="Diagram 8"/>
          <p:cNvGraphicFramePr/>
          <p:nvPr>
            <p:extLst>
              <p:ext uri="{D42A27DB-BD31-4B8C-83A1-F6EECF244321}">
                <p14:modId xmlns:p14="http://schemas.microsoft.com/office/powerpoint/2010/main" val="3580000336"/>
              </p:ext>
            </p:extLst>
          </p:nvPr>
        </p:nvGraphicFramePr>
        <p:xfrm>
          <a:off x="228600" y="1397000"/>
          <a:ext cx="8686800" cy="1422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Diagram 9"/>
          <p:cNvGraphicFramePr/>
          <p:nvPr>
            <p:extLst>
              <p:ext uri="{D42A27DB-BD31-4B8C-83A1-F6EECF244321}">
                <p14:modId xmlns:p14="http://schemas.microsoft.com/office/powerpoint/2010/main" val="1605956869"/>
              </p:ext>
            </p:extLst>
          </p:nvPr>
        </p:nvGraphicFramePr>
        <p:xfrm>
          <a:off x="228600" y="2997200"/>
          <a:ext cx="8686800" cy="14224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1" name="TextBox 10"/>
          <p:cNvSpPr txBox="1"/>
          <p:nvPr/>
        </p:nvSpPr>
        <p:spPr>
          <a:xfrm>
            <a:off x="4139952" y="4800600"/>
            <a:ext cx="2068195" cy="1569660"/>
          </a:xfrm>
          <a:prstGeom prst="rect">
            <a:avLst/>
          </a:prstGeom>
          <a:solidFill>
            <a:srgbClr val="FF3300"/>
          </a:solidFill>
        </p:spPr>
        <p:txBody>
          <a:bodyPr wrap="none" rtlCol="1">
            <a:spAutoFit/>
          </a:bodyPr>
          <a:lstStyle/>
          <a:p>
            <a:pPr algn="r" rtl="1"/>
            <a:r>
              <a:rPr lang="fa-IR" sz="3200" b="1" dirty="0" smtClean="0">
                <a:latin typeface="IranNastaliq" pitchFamily="18" charset="0"/>
                <a:cs typeface="IranNastaliq" pitchFamily="18" charset="0"/>
              </a:rPr>
              <a:t>وجه نقد                       298000</a:t>
            </a:r>
          </a:p>
          <a:p>
            <a:pPr algn="r" rtl="1"/>
            <a:r>
              <a:rPr lang="en-US" sz="3200" b="1" dirty="0" smtClean="0">
                <a:latin typeface="IranNastaliq" pitchFamily="18" charset="0"/>
                <a:cs typeface="IranNastaliq" pitchFamily="18" charset="0"/>
              </a:rPr>
              <a:t> </a:t>
            </a:r>
            <a:r>
              <a:rPr lang="fa-IR" sz="3200" b="1" dirty="0" smtClean="0">
                <a:latin typeface="IranNastaliq" pitchFamily="18" charset="0"/>
                <a:cs typeface="IranNastaliq" pitchFamily="18" charset="0"/>
              </a:rPr>
              <a:t>        درآمد حق بیمه           285654  </a:t>
            </a:r>
          </a:p>
          <a:p>
            <a:pPr algn="r" rtl="1"/>
            <a:r>
              <a:rPr lang="fa-IR" sz="3200" b="1" dirty="0" smtClean="0">
                <a:latin typeface="IranNastaliq" pitchFamily="18" charset="0"/>
                <a:cs typeface="IranNastaliq" pitchFamily="18" charset="0"/>
              </a:rPr>
              <a:t>         حق بیمه عاید نشده       12346</a:t>
            </a:r>
            <a:endParaRPr lang="fa-IR" sz="3200" b="1" dirty="0">
              <a:latin typeface="IranNastaliq" pitchFamily="18" charset="0"/>
              <a:cs typeface="IranNastaliq" pitchFamily="18" charset="0"/>
            </a:endParaRPr>
          </a:p>
        </p:txBody>
      </p:sp>
      <p:cxnSp>
        <p:nvCxnSpPr>
          <p:cNvPr id="12" name="Straight Arrow Connector 11"/>
          <p:cNvCxnSpPr/>
          <p:nvPr/>
        </p:nvCxnSpPr>
        <p:spPr>
          <a:xfrm>
            <a:off x="1763688" y="4941168"/>
            <a:ext cx="2520280" cy="10801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Right Brace 13"/>
          <p:cNvSpPr/>
          <p:nvPr/>
        </p:nvSpPr>
        <p:spPr>
          <a:xfrm rot="5400000">
            <a:off x="1475656" y="3573016"/>
            <a:ext cx="648072" cy="2088232"/>
          </a:xfrm>
          <a:prstGeom prst="rightBrace">
            <a:avLst>
              <a:gd name="adj1" fmla="val 59304"/>
              <a:gd name="adj2" fmla="val 50000"/>
            </a:avLst>
          </a:prstGeom>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p>
        </p:txBody>
      </p:sp>
      <p:pic>
        <p:nvPicPr>
          <p:cNvPr id="1026"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535996" y="4235197"/>
            <a:ext cx="2072938" cy="507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rot="7421742">
            <a:off x="5243458" y="4667197"/>
            <a:ext cx="338223" cy="151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ounded Rectangle 15"/>
          <p:cNvSpPr/>
          <p:nvPr/>
        </p:nvSpPr>
        <p:spPr>
          <a:xfrm>
            <a:off x="894821" y="5003004"/>
            <a:ext cx="914400" cy="540060"/>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r>
              <a:rPr lang="fa-IR" b="1" dirty="0" smtClean="0">
                <a:solidFill>
                  <a:srgbClr val="FF0000"/>
                </a:solidFill>
                <a:latin typeface="IranNastaliq" pitchFamily="18" charset="0"/>
                <a:cs typeface="IranNastaliq" pitchFamily="18" charset="0"/>
              </a:rPr>
              <a:t>یک رقم منفی</a:t>
            </a:r>
            <a:endParaRPr lang="fa-IR" b="1" dirty="0">
              <a:solidFill>
                <a:srgbClr val="FF0000"/>
              </a:solidFill>
              <a:latin typeface="IranNastaliq" pitchFamily="18" charset="0"/>
              <a:cs typeface="IranNastaliq" pitchFamily="18" charset="0"/>
            </a:endParaRPr>
          </a:p>
        </p:txBody>
      </p:sp>
    </p:spTree>
    <p:extLst>
      <p:ext uri="{BB962C8B-B14F-4D97-AF65-F5344CB8AC3E}">
        <p14:creationId xmlns:p14="http://schemas.microsoft.com/office/powerpoint/2010/main" val="4542354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par>
                                <p:cTn id="8" presetID="6" presetClass="entr" presetSubtype="16" fill="hold" grpId="0" nodeType="withEffect" nodePh="1">
                                  <p:stCondLst>
                                    <p:cond delay="0"/>
                                  </p:stCondLst>
                                  <p:endCondLst>
                                    <p:cond evt="begin" delay="0">
                                      <p:tn val="8"/>
                                    </p:cond>
                                  </p:end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2000"/>
                                        <p:tgtEl>
                                          <p:spTgt spid="2"/>
                                        </p:tgtEl>
                                      </p:cBhvr>
                                    </p:animEffect>
                                  </p:childTnLst>
                                </p:cTn>
                              </p:par>
                              <p:par>
                                <p:cTn id="11" presetID="6" presetClass="entr" presetSubtype="16" fill="hold" grpId="0" nodeType="withEffect" nodePh="1">
                                  <p:stCondLst>
                                    <p:cond delay="0"/>
                                  </p:stCondLst>
                                  <p:endCondLst>
                                    <p:cond evt="begin" delay="0">
                                      <p:tn val="11"/>
                                    </p:cond>
                                  </p:end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circle(in)">
                                      <p:cBhvr>
                                        <p:cTn id="13" dur="2000"/>
                                        <p:tgtEl>
                                          <p:spTgt spid="3">
                                            <p:txEl>
                                              <p:pRg st="0" end="0"/>
                                            </p:txEl>
                                          </p:spTgt>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circle(in)">
                                      <p:cBhvr>
                                        <p:cTn id="16" dur="2000"/>
                                        <p:tgtEl>
                                          <p:spTgt spid="5"/>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circle(in)">
                                      <p:cBhvr>
                                        <p:cTn id="19" dur="2000"/>
                                        <p:tgtEl>
                                          <p:spTgt spid="7"/>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ircle(in)">
                                      <p:cBhvr>
                                        <p:cTn id="22" dur="2000"/>
                                        <p:tgtEl>
                                          <p:spTgt spid="8"/>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circle(in)">
                                      <p:cBhvr>
                                        <p:cTn id="25" dur="2000"/>
                                        <p:tgtEl>
                                          <p:spTgt spid="9"/>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circle(in)">
                                      <p:cBhvr>
                                        <p:cTn id="28" dur="2000"/>
                                        <p:tgtEl>
                                          <p:spTgt spid="10"/>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circle(in)">
                                      <p:cBhvr>
                                        <p:cTn id="31"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animBg="1"/>
      <p:bldP spid="7" grpId="0"/>
      <p:bldP spid="8" grpId="0"/>
      <p:bldGraphic spid="9" grpId="0">
        <p:bldAsOne/>
      </p:bldGraphic>
      <p:bldGraphic spid="10" grpId="0">
        <p:bldAsOne/>
      </p:bldGraphic>
      <p:bldP spid="11" grpId="0" animBg="1"/>
    </p:bld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sz="5400">
              <a:solidFill>
                <a:srgbClr val="7030A0"/>
              </a:solidFill>
              <a:latin typeface="IranNastaliq" pitchFamily="18" charset="0"/>
              <a:cs typeface="IranNastaliq" pitchFamily="18" charset="0"/>
            </a:endParaRPr>
          </a:p>
        </p:txBody>
      </p:sp>
      <p:sp>
        <p:nvSpPr>
          <p:cNvPr id="3" name="Content Placeholder 2"/>
          <p:cNvSpPr>
            <a:spLocks noGrp="1"/>
          </p:cNvSpPr>
          <p:nvPr>
            <p:ph idx="1"/>
          </p:nvPr>
        </p:nvSpPr>
        <p:spPr/>
        <p:txBody>
          <a:bodyPr/>
          <a:lstStyle/>
          <a:p>
            <a:endParaRPr lang="fa-IR" sz="4000" dirty="0">
              <a:solidFill>
                <a:srgbClr val="7030A0"/>
              </a:solidFill>
              <a:latin typeface="IranNastaliq" pitchFamily="18" charset="0"/>
              <a:cs typeface="IranNastaliq" pitchFamily="18" charset="0"/>
            </a:endParaRPr>
          </a:p>
        </p:txBody>
      </p:sp>
      <p:sp>
        <p:nvSpPr>
          <p:cNvPr id="4" name="Rectangle 3"/>
          <p:cNvSpPr/>
          <p:nvPr/>
        </p:nvSpPr>
        <p:spPr>
          <a:xfrm>
            <a:off x="251520" y="260648"/>
            <a:ext cx="8568952" cy="6336704"/>
          </a:xfrm>
          <a:prstGeom prst="rect">
            <a:avLst/>
          </a:prstGeom>
        </p:spPr>
        <p:style>
          <a:lnRef idx="1">
            <a:schemeClr val="accent2"/>
          </a:lnRef>
          <a:fillRef idx="2">
            <a:schemeClr val="accent2"/>
          </a:fillRef>
          <a:effectRef idx="1">
            <a:schemeClr val="accent2"/>
          </a:effectRef>
          <a:fontRef idx="minor">
            <a:schemeClr val="dk1"/>
          </a:fontRef>
        </p:style>
        <p:txBody>
          <a:bodyPr rtlCol="1" anchor="ctr"/>
          <a:lstStyle/>
          <a:p>
            <a:pPr algn="ctr"/>
            <a:endParaRPr lang="fa-IR" sz="2400">
              <a:solidFill>
                <a:srgbClr val="7030A0"/>
              </a:solidFill>
              <a:latin typeface="IranNastaliq" pitchFamily="18" charset="0"/>
              <a:cs typeface="IranNastaliq" pitchFamily="18" charset="0"/>
            </a:endParaRPr>
          </a:p>
        </p:txBody>
      </p:sp>
      <p:pic>
        <p:nvPicPr>
          <p:cNvPr id="5" name="Picture 2" descr="E:\تصاویر\5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792100" y="5157192"/>
            <a:ext cx="2351900" cy="1475206"/>
          </a:xfrm>
          <a:prstGeom prst="rect">
            <a:avLst/>
          </a:prstGeom>
          <a:noFill/>
          <a:extLst>
            <a:ext uri="{909E8E84-426E-40DD-AFC4-6F175D3DCCD1}">
              <a14:hiddenFill xmlns:a14="http://schemas.microsoft.com/office/drawing/2010/main">
                <a:solidFill>
                  <a:srgbClr val="FFFFFF"/>
                </a:solidFill>
              </a14:hiddenFill>
            </a:ext>
          </a:extLst>
        </p:spPr>
      </p:pic>
      <p:sp>
        <p:nvSpPr>
          <p:cNvPr id="6" name="Title 4"/>
          <p:cNvSpPr txBox="1">
            <a:spLocks/>
          </p:cNvSpPr>
          <p:nvPr/>
        </p:nvSpPr>
        <p:spPr>
          <a:xfrm>
            <a:off x="0" y="152400"/>
            <a:ext cx="9144000" cy="552450"/>
          </a:xfrm>
          <a:prstGeom prst="rect">
            <a:avLst/>
          </a:prstGeom>
        </p:spPr>
        <p:txBody>
          <a:bodyPr vert="horz" lIns="91440" tIns="45720" rIns="91440" bIns="45720" rtlCol="1" anchor="ctr">
            <a:no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fa-IR" sz="3600" dirty="0" smtClean="0">
                <a:solidFill>
                  <a:srgbClr val="FF0000"/>
                </a:solidFill>
                <a:latin typeface="IranNastaliq" pitchFamily="18" charset="0"/>
                <a:cs typeface="IranNastaliq" pitchFamily="18" charset="0"/>
              </a:rPr>
              <a:t>حل</a:t>
            </a:r>
            <a:endParaRPr lang="fa-IR" sz="3600" dirty="0">
              <a:solidFill>
                <a:srgbClr val="FF0000"/>
              </a:solidFill>
              <a:latin typeface="IranNastaliq" pitchFamily="18" charset="0"/>
              <a:cs typeface="IranNastaliq" pitchFamily="18" charset="0"/>
            </a:endParaRPr>
          </a:p>
        </p:txBody>
      </p:sp>
      <p:sp>
        <p:nvSpPr>
          <p:cNvPr id="7" name="Subtitle 5"/>
          <p:cNvSpPr txBox="1">
            <a:spLocks/>
          </p:cNvSpPr>
          <p:nvPr/>
        </p:nvSpPr>
        <p:spPr>
          <a:xfrm>
            <a:off x="0" y="762000"/>
            <a:ext cx="9144000" cy="1219200"/>
          </a:xfrm>
          <a:prstGeom prst="rect">
            <a:avLst/>
          </a:prstGeom>
        </p:spPr>
        <p:txBody>
          <a:bodyPr vert="horz" lIns="91440" tIns="45720" rIns="91440" bIns="45720" rtlCol="1">
            <a:norm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fa-IR" sz="2400" dirty="0" smtClean="0">
                <a:solidFill>
                  <a:srgbClr val="7030A0"/>
                </a:solidFill>
                <a:latin typeface="IranNastaliq" pitchFamily="18" charset="0"/>
                <a:cs typeface="IranNastaliq" pitchFamily="18" charset="0"/>
              </a:rPr>
              <a:t>با توجه به این که شرکت نمونه 10% حق بیمه های صادر شده را اتکایی نموده لذا 10% مبالغ درآمد عاید شده تا پایان سال، به عنوان هزینه شناسایی می شود و مابقی، متناسب با حق بیمه های عاید نشده به عنوان مطالبات از بیمه گران اتکایی ثبت می شود. هم چنین شرکت نمونه 20% حق بیمه های اتکایی شده را به عنوان کارمزد، از حساب بیمه گر اتکایی کسر می نماید که این مبلغ جزء سایر درآمدهای بیمه ای در صورت سود و زیان می آید.</a:t>
            </a:r>
            <a:endParaRPr lang="fa-IR" sz="2400" dirty="0">
              <a:solidFill>
                <a:srgbClr val="7030A0"/>
              </a:solidFill>
              <a:latin typeface="IranNastaliq" pitchFamily="18" charset="0"/>
              <a:cs typeface="IranNastaliq" pitchFamily="18" charset="0"/>
            </a:endParaRPr>
          </a:p>
        </p:txBody>
      </p:sp>
      <p:graphicFrame>
        <p:nvGraphicFramePr>
          <p:cNvPr id="8" name="Diagram 7"/>
          <p:cNvGraphicFramePr/>
          <p:nvPr>
            <p:extLst>
              <p:ext uri="{D42A27DB-BD31-4B8C-83A1-F6EECF244321}">
                <p14:modId xmlns:p14="http://schemas.microsoft.com/office/powerpoint/2010/main" val="3210670932"/>
              </p:ext>
            </p:extLst>
          </p:nvPr>
        </p:nvGraphicFramePr>
        <p:xfrm>
          <a:off x="228600" y="2057400"/>
          <a:ext cx="6935688"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 8"/>
          <p:cNvGraphicFramePr/>
          <p:nvPr>
            <p:extLst>
              <p:ext uri="{D42A27DB-BD31-4B8C-83A1-F6EECF244321}">
                <p14:modId xmlns:p14="http://schemas.microsoft.com/office/powerpoint/2010/main" val="139616866"/>
              </p:ext>
            </p:extLst>
          </p:nvPr>
        </p:nvGraphicFramePr>
        <p:xfrm>
          <a:off x="286184" y="3429000"/>
          <a:ext cx="6878104" cy="1143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0" name="Diagram 9"/>
          <p:cNvGraphicFramePr/>
          <p:nvPr>
            <p:extLst>
              <p:ext uri="{D42A27DB-BD31-4B8C-83A1-F6EECF244321}">
                <p14:modId xmlns:p14="http://schemas.microsoft.com/office/powerpoint/2010/main" val="1062391303"/>
              </p:ext>
            </p:extLst>
          </p:nvPr>
        </p:nvGraphicFramePr>
        <p:xfrm>
          <a:off x="251520" y="4751795"/>
          <a:ext cx="6540580" cy="114300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98074964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grpId="0" nodeType="withEffect" nodePh="1">
                                  <p:stCondLst>
                                    <p:cond delay="0"/>
                                  </p:stCondLst>
                                  <p:endCondLst>
                                    <p:cond evt="begin" delay="0">
                                      <p:tn val="8"/>
                                    </p:cond>
                                  </p:end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2000"/>
                                        <p:tgtEl>
                                          <p:spTgt spid="2"/>
                                        </p:tgtEl>
                                      </p:cBhvr>
                                    </p:animEffect>
                                  </p:childTnLst>
                                </p:cTn>
                              </p:par>
                              <p:par>
                                <p:cTn id="11" presetID="6" presetClass="entr" presetSubtype="16" fill="hold" grpId="0" nodeType="withEffect" nodePh="1">
                                  <p:stCondLst>
                                    <p:cond delay="0"/>
                                  </p:stCondLst>
                                  <p:endCondLst>
                                    <p:cond evt="begin" delay="0">
                                      <p:tn val="11"/>
                                    </p:cond>
                                  </p:end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circle(in)">
                                      <p:cBhvr>
                                        <p:cTn id="13" dur="2000"/>
                                        <p:tgtEl>
                                          <p:spTgt spid="3">
                                            <p:txEl>
                                              <p:pRg st="0" end="0"/>
                                            </p:txEl>
                                          </p:spTgt>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circle(in)">
                                      <p:cBhvr>
                                        <p:cTn id="16" dur="2000"/>
                                        <p:tgtEl>
                                          <p:spTgt spid="4"/>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ircle(in)">
                                      <p:cBhvr>
                                        <p:cTn id="19" dur="2000"/>
                                        <p:tgtEl>
                                          <p:spTgt spid="6"/>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ircle(in)">
                                      <p:cBhvr>
                                        <p:cTn id="22" dur="2000"/>
                                        <p:tgtEl>
                                          <p:spTgt spid="7"/>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circle(in)">
                                      <p:cBhvr>
                                        <p:cTn id="25" dur="2000"/>
                                        <p:tgtEl>
                                          <p:spTgt spid="8"/>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circle(in)">
                                      <p:cBhvr>
                                        <p:cTn id="28" dur="2000"/>
                                        <p:tgtEl>
                                          <p:spTgt spid="9"/>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circle(in)">
                                      <p:cBhvr>
                                        <p:cTn id="31"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animBg="1"/>
      <p:bldP spid="6" grpId="0"/>
      <p:bldP spid="7" grpId="0"/>
      <p:bldGraphic spid="8" grpId="0">
        <p:bldAsOne/>
      </p:bldGraphic>
      <p:bldGraphic spid="9" grpId="0">
        <p:bldAsOne/>
      </p:bldGraphic>
      <p:bldGraphic spid="10"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dirty="0"/>
          </a:p>
        </p:txBody>
      </p:sp>
      <p:sp>
        <p:nvSpPr>
          <p:cNvPr id="4" name="Rectangle 3"/>
          <p:cNvSpPr/>
          <p:nvPr/>
        </p:nvSpPr>
        <p:spPr>
          <a:xfrm>
            <a:off x="153803" y="264448"/>
            <a:ext cx="8784976" cy="6371750"/>
          </a:xfrm>
          <a:prstGeom prst="rect">
            <a:avLst/>
          </a:prstGeom>
        </p:spPr>
        <p:style>
          <a:lnRef idx="1">
            <a:schemeClr val="accent6"/>
          </a:lnRef>
          <a:fillRef idx="2">
            <a:schemeClr val="accent6"/>
          </a:fillRef>
          <a:effectRef idx="1">
            <a:schemeClr val="accent6"/>
          </a:effectRef>
          <a:fontRef idx="minor">
            <a:schemeClr val="dk1"/>
          </a:fontRef>
        </p:style>
        <p:txBody>
          <a:bodyPr rtlCol="1" anchor="ctr"/>
          <a:lstStyle/>
          <a:p>
            <a:endParaRPr lang="fa-IR" sz="3600" b="1" dirty="0" smtClean="0">
              <a:solidFill>
                <a:srgbClr val="002060"/>
              </a:solidFill>
              <a:latin typeface="IranNastaliq" pitchFamily="18" charset="0"/>
              <a:cs typeface="IranNastaliq" pitchFamily="18" charset="0"/>
            </a:endParaRPr>
          </a:p>
          <a:p>
            <a:r>
              <a:rPr lang="fa-IR" sz="3600" b="1" dirty="0" smtClean="0">
                <a:solidFill>
                  <a:srgbClr val="002060"/>
                </a:solidFill>
                <a:latin typeface="IranNastaliq" pitchFamily="18" charset="0"/>
                <a:cs typeface="IranNastaliq" pitchFamily="18" charset="0"/>
              </a:rPr>
              <a:t>دوره مدون حاکی از موارد زیر بود:</a:t>
            </a:r>
          </a:p>
          <a:p>
            <a:endParaRPr lang="fa-IR" sz="3600" b="1" dirty="0" smtClean="0">
              <a:solidFill>
                <a:srgbClr val="002060"/>
              </a:solidFill>
              <a:latin typeface="IranNastaliq" pitchFamily="18" charset="0"/>
              <a:cs typeface="IranNastaliq" pitchFamily="18" charset="0"/>
            </a:endParaRPr>
          </a:p>
          <a:p>
            <a:pPr marL="571500" indent="-571500">
              <a:buFont typeface="Wingdings" pitchFamily="2" charset="2"/>
              <a:buChar char="ü"/>
            </a:pPr>
            <a:r>
              <a:rPr lang="fa-IR" sz="3600" b="1" dirty="0" smtClean="0">
                <a:solidFill>
                  <a:srgbClr val="002060"/>
                </a:solidFill>
                <a:latin typeface="IranNastaliq" pitchFamily="18" charset="0"/>
                <a:cs typeface="IranNastaliq" pitchFamily="18" charset="0"/>
              </a:rPr>
              <a:t>اختلاف نظر  بین  پژوهشگران در مو رد  محل پیدایش بیمه</a:t>
            </a:r>
          </a:p>
          <a:p>
            <a:endParaRPr lang="fa-IR" sz="3600" b="1" dirty="0" smtClean="0">
              <a:solidFill>
                <a:srgbClr val="002060"/>
              </a:solidFill>
              <a:latin typeface="IranNastaliq" pitchFamily="18" charset="0"/>
              <a:cs typeface="IranNastaliq" pitchFamily="18" charset="0"/>
            </a:endParaRPr>
          </a:p>
          <a:p>
            <a:pPr marL="457200" indent="-457200">
              <a:buFont typeface="Wingdings" pitchFamily="2" charset="2"/>
              <a:buChar char="ü"/>
            </a:pPr>
            <a:r>
              <a:rPr lang="fa-IR" sz="3600" b="1" dirty="0" smtClean="0">
                <a:solidFill>
                  <a:srgbClr val="002060"/>
                </a:solidFill>
                <a:latin typeface="IranNastaliq" pitchFamily="18" charset="0"/>
                <a:cs typeface="IranNastaliq" pitchFamily="18" charset="0"/>
              </a:rPr>
              <a:t>اولین بیمه ،بیمه کشتیرانی بود که در سال  1347 در شهر ژن ایتالیا بوجود آمد</a:t>
            </a:r>
          </a:p>
          <a:p>
            <a:pPr marL="457200" indent="-457200">
              <a:buFont typeface="Wingdings" pitchFamily="2" charset="2"/>
              <a:buChar char="ü"/>
            </a:pPr>
            <a:endParaRPr lang="fa-IR" sz="3600" b="1" dirty="0" smtClean="0">
              <a:solidFill>
                <a:srgbClr val="002060"/>
              </a:solidFill>
              <a:latin typeface="IranNastaliq" pitchFamily="18" charset="0"/>
              <a:cs typeface="IranNastaliq" pitchFamily="18" charset="0"/>
            </a:endParaRPr>
          </a:p>
          <a:p>
            <a:pPr marL="457200" indent="-457200">
              <a:buFont typeface="Wingdings" pitchFamily="2" charset="2"/>
              <a:buChar char="ü"/>
            </a:pPr>
            <a:r>
              <a:rPr lang="fa-IR" sz="3600" b="1" dirty="0" smtClean="0">
                <a:solidFill>
                  <a:srgbClr val="002060"/>
                </a:solidFill>
                <a:latin typeface="IranNastaliq" pitchFamily="18" charset="0"/>
                <a:cs typeface="IranNastaliq" pitchFamily="18" charset="0"/>
              </a:rPr>
              <a:t>اولین مقررات بیمه ای در سال 1426-1484 توسط  قضات بارسلون وضع شد     																	</a:t>
            </a:r>
            <a:endParaRPr lang="fa-IR" sz="3600" b="1" dirty="0">
              <a:solidFill>
                <a:srgbClr val="002060"/>
              </a:solidFill>
              <a:latin typeface="IranNastaliq" pitchFamily="18" charset="0"/>
              <a:cs typeface="IranNastaliq" pitchFamily="18" charset="0"/>
            </a:endParaRPr>
          </a:p>
        </p:txBody>
      </p:sp>
      <p:pic>
        <p:nvPicPr>
          <p:cNvPr id="5" name="Picture 2" descr="E:\تصاویر\5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603296" y="5013176"/>
            <a:ext cx="2351900" cy="147520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rot="19589379">
            <a:off x="70783" y="555587"/>
            <a:ext cx="2298185" cy="948321"/>
          </a:xfrm>
          <a:prstGeom prst="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1">
            <a:schemeClr val="accent6"/>
          </a:lnRef>
          <a:fillRef idx="2">
            <a:schemeClr val="accent6"/>
          </a:fillRef>
          <a:effectRef idx="1">
            <a:schemeClr val="accent6"/>
          </a:effectRef>
          <a:fontRef idx="minor">
            <a:schemeClr val="dk1"/>
          </a:fontRef>
        </p:style>
        <p:txBody>
          <a:bodyPr rtlCol="1" anchor="ctr"/>
          <a:lstStyle/>
          <a:p>
            <a:pPr algn="ctr"/>
            <a:endParaRPr lang="fa-IR" sz="4800" b="1" dirty="0" smtClean="0">
              <a:solidFill>
                <a:srgbClr val="FF0000"/>
              </a:solidFill>
              <a:latin typeface="IranNastaliq" pitchFamily="18" charset="0"/>
              <a:cs typeface="IranNastaliq" pitchFamily="18" charset="0"/>
            </a:endParaRPr>
          </a:p>
          <a:p>
            <a:pPr algn="ctr"/>
            <a:r>
              <a:rPr lang="fa-IR" sz="4800" b="1" dirty="0">
                <a:solidFill>
                  <a:srgbClr val="FF0000"/>
                </a:solidFill>
                <a:latin typeface="IranNastaliq" pitchFamily="18" charset="0"/>
                <a:cs typeface="IranNastaliq" pitchFamily="18" charset="0"/>
              </a:rPr>
              <a:t>ت</a:t>
            </a:r>
            <a:r>
              <a:rPr lang="fa-IR" sz="4800" b="1" dirty="0" smtClean="0">
                <a:solidFill>
                  <a:srgbClr val="FF0000"/>
                </a:solidFill>
                <a:latin typeface="IranNastaliq" pitchFamily="18" charset="0"/>
                <a:cs typeface="IranNastaliq" pitchFamily="18" charset="0"/>
              </a:rPr>
              <a:t>اریخچه   </a:t>
            </a:r>
            <a:r>
              <a:rPr lang="fa-IR" sz="4800" b="1" dirty="0">
                <a:solidFill>
                  <a:srgbClr val="FF0000"/>
                </a:solidFill>
                <a:latin typeface="IranNastaliq" pitchFamily="18" charset="0"/>
                <a:cs typeface="IranNastaliq" pitchFamily="18" charset="0"/>
              </a:rPr>
              <a:t>بیمه  در   جهان</a:t>
            </a:r>
          </a:p>
          <a:p>
            <a:pPr algn="ctr"/>
            <a:endParaRPr lang="fa-IR" sz="4800" dirty="0">
              <a:solidFill>
                <a:srgbClr val="FF0000"/>
              </a:solidFill>
            </a:endParaRPr>
          </a:p>
        </p:txBody>
      </p:sp>
      <p:sp>
        <p:nvSpPr>
          <p:cNvPr id="7" name="Cloud Callout 6"/>
          <p:cNvSpPr/>
          <p:nvPr/>
        </p:nvSpPr>
        <p:spPr>
          <a:xfrm>
            <a:off x="539552" y="5157192"/>
            <a:ext cx="4824536" cy="1331190"/>
          </a:xfrm>
          <a:prstGeom prst="cloudCallout">
            <a:avLst/>
          </a:prstGeom>
        </p:spPr>
        <p:style>
          <a:lnRef idx="0">
            <a:schemeClr val="accent6"/>
          </a:lnRef>
          <a:fillRef idx="3">
            <a:schemeClr val="accent6"/>
          </a:fillRef>
          <a:effectRef idx="3">
            <a:schemeClr val="accent6"/>
          </a:effectRef>
          <a:fontRef idx="minor">
            <a:schemeClr val="lt1"/>
          </a:fontRef>
        </p:style>
        <p:txBody>
          <a:bodyPr rtlCol="1" anchor="ctr"/>
          <a:lstStyle/>
          <a:p>
            <a:pPr marL="457200" indent="-457200">
              <a:buFont typeface="Wingdings" pitchFamily="2" charset="2"/>
              <a:buChar char="ü"/>
            </a:pPr>
            <a:r>
              <a:rPr lang="fa-IR" sz="3200" dirty="0" smtClean="0">
                <a:solidFill>
                  <a:srgbClr val="FFFF00"/>
                </a:solidFill>
                <a:latin typeface="IranNastaliq" pitchFamily="18" charset="0"/>
                <a:cs typeface="IranNastaliq" pitchFamily="18" charset="0"/>
              </a:rPr>
              <a:t>اولین محل  تجمع  بازرگانان در قهوه خانه  ادوارد لویدز بود</a:t>
            </a:r>
            <a:endParaRPr lang="fa-IR" sz="3200" dirty="0">
              <a:solidFill>
                <a:srgbClr val="FFFF00"/>
              </a:solidFill>
              <a:latin typeface="IranNastaliq" pitchFamily="18" charset="0"/>
              <a:cs typeface="IranNastaliq" pitchFamily="18" charset="0"/>
            </a:endParaRPr>
          </a:p>
        </p:txBody>
      </p:sp>
    </p:spTree>
    <p:extLst>
      <p:ext uri="{BB962C8B-B14F-4D97-AF65-F5344CB8AC3E}">
        <p14:creationId xmlns:p14="http://schemas.microsoft.com/office/powerpoint/2010/main" val="396190418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2000"/>
                                        <p:tgtEl>
                                          <p:spTgt spid="6"/>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circle(in)">
                                      <p:cBhvr>
                                        <p:cTn id="16" dur="2000"/>
                                        <p:tgtEl>
                                          <p:spTgt spid="7"/>
                                        </p:tgtEl>
                                      </p:cBhvr>
                                    </p:animEffect>
                                  </p:childTnLst>
                                </p:cTn>
                              </p:par>
                              <p:par>
                                <p:cTn id="17" presetID="6" presetClass="entr" presetSubtype="16" fill="hold" grpId="0" nodeType="withEffect" nodePh="1">
                                  <p:stCondLst>
                                    <p:cond delay="0"/>
                                  </p:stCondLst>
                                  <p:endCondLst>
                                    <p:cond evt="begin" delay="0">
                                      <p:tn val="17"/>
                                    </p:cond>
                                  </p:endCondLst>
                                  <p:childTnLst>
                                    <p:set>
                                      <p:cBhvr>
                                        <p:cTn id="18" dur="1" fill="hold">
                                          <p:stCondLst>
                                            <p:cond delay="0"/>
                                          </p:stCondLst>
                                        </p:cTn>
                                        <p:tgtEl>
                                          <p:spTgt spid="2"/>
                                        </p:tgtEl>
                                        <p:attrNameLst>
                                          <p:attrName>style.visibility</p:attrName>
                                        </p:attrNameLst>
                                      </p:cBhvr>
                                      <p:to>
                                        <p:strVal val="visible"/>
                                      </p:to>
                                    </p:set>
                                    <p:animEffect transition="in" filter="circle(in)">
                                      <p:cBhvr>
                                        <p:cTn id="19" dur="2000"/>
                                        <p:tgtEl>
                                          <p:spTgt spid="2"/>
                                        </p:tgtEl>
                                      </p:cBhvr>
                                    </p:animEffect>
                                  </p:childTnLst>
                                </p:cTn>
                              </p:par>
                              <p:par>
                                <p:cTn id="20" presetID="6" presetClass="entr" presetSubtype="16" fill="hold" grpId="0" nodeType="withEffect" nodePh="1">
                                  <p:stCondLst>
                                    <p:cond delay="0"/>
                                  </p:stCondLst>
                                  <p:endCondLst>
                                    <p:cond evt="begin" delay="0">
                                      <p:tn val="20"/>
                                    </p:cond>
                                  </p:end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circle(in)">
                                      <p:cBhvr>
                                        <p:cTn id="2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animBg="1"/>
      <p:bldP spid="6" grpId="0" animBg="1"/>
      <p:bldP spid="7" grpId="0" animBg="1"/>
    </p:bld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04345" y="273936"/>
            <a:ext cx="8229600" cy="1143000"/>
          </a:xfrm>
        </p:spPr>
        <p:txBody>
          <a:bodyPr/>
          <a:lstStyle/>
          <a:p>
            <a:endParaRPr lang="fa-IR" sz="4800">
              <a:latin typeface="IranNastaliq" pitchFamily="18" charset="0"/>
              <a:cs typeface="IranNastaliq" pitchFamily="18" charset="0"/>
            </a:endParaRPr>
          </a:p>
        </p:txBody>
      </p:sp>
      <p:sp>
        <p:nvSpPr>
          <p:cNvPr id="3" name="Content Placeholder 2"/>
          <p:cNvSpPr>
            <a:spLocks noGrp="1"/>
          </p:cNvSpPr>
          <p:nvPr>
            <p:ph idx="1"/>
          </p:nvPr>
        </p:nvSpPr>
        <p:spPr>
          <a:xfrm>
            <a:off x="404345" y="1599498"/>
            <a:ext cx="8229600" cy="4525963"/>
          </a:xfrm>
        </p:spPr>
        <p:txBody>
          <a:bodyPr/>
          <a:lstStyle/>
          <a:p>
            <a:endParaRPr lang="fa-IR" sz="3600" dirty="0">
              <a:latin typeface="IranNastaliq" pitchFamily="18" charset="0"/>
              <a:cs typeface="IranNastaliq" pitchFamily="18" charset="0"/>
            </a:endParaRPr>
          </a:p>
        </p:txBody>
      </p:sp>
      <p:sp>
        <p:nvSpPr>
          <p:cNvPr id="4" name="Rectangle 3"/>
          <p:cNvSpPr/>
          <p:nvPr/>
        </p:nvSpPr>
        <p:spPr>
          <a:xfrm>
            <a:off x="198665" y="259946"/>
            <a:ext cx="8568952" cy="6336704"/>
          </a:xfrm>
          <a:prstGeom prst="rect">
            <a:avLst/>
          </a:prstGeom>
        </p:spPr>
        <p:style>
          <a:lnRef idx="1">
            <a:schemeClr val="accent2"/>
          </a:lnRef>
          <a:fillRef idx="2">
            <a:schemeClr val="accent2"/>
          </a:fillRef>
          <a:effectRef idx="1">
            <a:schemeClr val="accent2"/>
          </a:effectRef>
          <a:fontRef idx="minor">
            <a:schemeClr val="dk1"/>
          </a:fontRef>
        </p:style>
        <p:txBody>
          <a:bodyPr rtlCol="1" anchor="ctr"/>
          <a:lstStyle/>
          <a:p>
            <a:pPr algn="ctr"/>
            <a:endParaRPr lang="fa-IR" sz="2000">
              <a:latin typeface="IranNastaliq" pitchFamily="18" charset="0"/>
              <a:cs typeface="IranNastaliq" pitchFamily="18" charset="0"/>
            </a:endParaRPr>
          </a:p>
        </p:txBody>
      </p:sp>
      <p:pic>
        <p:nvPicPr>
          <p:cNvPr id="5" name="Picture 2" descr="E:\تصاویر\5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527837" y="5208531"/>
            <a:ext cx="2351900" cy="1475206"/>
          </a:xfrm>
          <a:prstGeom prst="rect">
            <a:avLst/>
          </a:prstGeom>
          <a:noFill/>
          <a:extLst>
            <a:ext uri="{909E8E84-426E-40DD-AFC4-6F175D3DCCD1}">
              <a14:hiddenFill xmlns:a14="http://schemas.microsoft.com/office/drawing/2010/main">
                <a:solidFill>
                  <a:srgbClr val="FFFFFF"/>
                </a:solidFill>
              </a14:hiddenFill>
            </a:ext>
          </a:extLst>
        </p:spPr>
      </p:pic>
      <p:sp>
        <p:nvSpPr>
          <p:cNvPr id="6" name="Title 4"/>
          <p:cNvSpPr txBox="1">
            <a:spLocks/>
          </p:cNvSpPr>
          <p:nvPr/>
        </p:nvSpPr>
        <p:spPr>
          <a:xfrm>
            <a:off x="-52855" y="151698"/>
            <a:ext cx="9144000" cy="552450"/>
          </a:xfrm>
          <a:prstGeom prst="rect">
            <a:avLst/>
          </a:prstGeom>
        </p:spPr>
        <p:txBody>
          <a:bodyPr vert="horz" lIns="91440" tIns="45720" rIns="91440" bIns="45720" rtlCol="1" anchor="ctr">
            <a:normAutofit fontScale="85000" lnSpcReduction="20000"/>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fa-IR" sz="4000" smtClean="0">
                <a:solidFill>
                  <a:srgbClr val="C00000"/>
                </a:solidFill>
                <a:latin typeface="IranNastaliq" pitchFamily="18" charset="0"/>
                <a:cs typeface="IranNastaliq" pitchFamily="18" charset="0"/>
              </a:rPr>
              <a:t>حل</a:t>
            </a:r>
            <a:endParaRPr lang="fa-IR" sz="4000" dirty="0">
              <a:solidFill>
                <a:srgbClr val="C00000"/>
              </a:solidFill>
              <a:latin typeface="IranNastaliq" pitchFamily="18" charset="0"/>
              <a:cs typeface="IranNastaliq" pitchFamily="18" charset="0"/>
            </a:endParaRPr>
          </a:p>
        </p:txBody>
      </p:sp>
      <p:sp>
        <p:nvSpPr>
          <p:cNvPr id="7" name="TextBox 6"/>
          <p:cNvSpPr txBox="1"/>
          <p:nvPr/>
        </p:nvSpPr>
        <p:spPr>
          <a:xfrm>
            <a:off x="2659571" y="3390978"/>
            <a:ext cx="2164375" cy="1200329"/>
          </a:xfrm>
          <a:prstGeom prst="rect">
            <a:avLst/>
          </a:prstGeom>
          <a:solidFill>
            <a:srgbClr val="FF7C80"/>
          </a:solidFill>
        </p:spPr>
        <p:txBody>
          <a:bodyPr wrap="none" rtlCol="1">
            <a:spAutoFit/>
          </a:bodyPr>
          <a:lstStyle/>
          <a:p>
            <a:pPr algn="r" rtl="1"/>
            <a:r>
              <a:rPr lang="fa-IR" sz="2400" dirty="0" smtClean="0">
                <a:latin typeface="IranNastaliq" pitchFamily="18" charset="0"/>
                <a:cs typeface="IranNastaliq" pitchFamily="18" charset="0"/>
              </a:rPr>
              <a:t>مطالبات از بیمه گران اتکایی                            28800</a:t>
            </a:r>
          </a:p>
          <a:p>
            <a:pPr algn="r" rtl="1"/>
            <a:r>
              <a:rPr lang="fa-IR" sz="2400" dirty="0" smtClean="0">
                <a:latin typeface="IranNastaliq" pitchFamily="18" charset="0"/>
                <a:cs typeface="IranNastaliq" pitchFamily="18" charset="0"/>
              </a:rPr>
              <a:t>                                 کارمزد اتکایی واگذاری         5760</a:t>
            </a:r>
          </a:p>
          <a:p>
            <a:pPr algn="r" rtl="1"/>
            <a:r>
              <a:rPr lang="fa-IR" sz="2400" dirty="0" smtClean="0">
                <a:latin typeface="IranNastaliq" pitchFamily="18" charset="0"/>
                <a:cs typeface="IranNastaliq" pitchFamily="18" charset="0"/>
              </a:rPr>
              <a:t>                                 وجه نقد                                  23040</a:t>
            </a:r>
            <a:endParaRPr lang="fa-IR" sz="2400" dirty="0">
              <a:latin typeface="IranNastaliq" pitchFamily="18" charset="0"/>
              <a:cs typeface="IranNastaliq" pitchFamily="18" charset="0"/>
            </a:endParaRPr>
          </a:p>
        </p:txBody>
      </p:sp>
      <p:sp>
        <p:nvSpPr>
          <p:cNvPr id="8" name="TextBox 7"/>
          <p:cNvSpPr txBox="1"/>
          <p:nvPr/>
        </p:nvSpPr>
        <p:spPr>
          <a:xfrm>
            <a:off x="175746" y="4614982"/>
            <a:ext cx="4648200" cy="830997"/>
          </a:xfrm>
          <a:prstGeom prst="rect">
            <a:avLst/>
          </a:prstGeom>
          <a:solidFill>
            <a:srgbClr val="FF7C80"/>
          </a:solidFill>
        </p:spPr>
        <p:txBody>
          <a:bodyPr wrap="square" rtlCol="1">
            <a:spAutoFit/>
          </a:bodyPr>
          <a:lstStyle/>
          <a:p>
            <a:pPr algn="r" rtl="1"/>
            <a:r>
              <a:rPr lang="fa-IR" sz="2400" dirty="0" smtClean="0">
                <a:latin typeface="IranNastaliq" pitchFamily="18" charset="0"/>
                <a:cs typeface="IranNastaliq" pitchFamily="18" charset="0"/>
              </a:rPr>
              <a:t>هزینه حق بیمه اتکایی واگذاری                          14475</a:t>
            </a:r>
          </a:p>
          <a:p>
            <a:pPr algn="r" rtl="1"/>
            <a:r>
              <a:rPr lang="fa-IR" sz="2400" dirty="0" smtClean="0">
                <a:latin typeface="IranNastaliq" pitchFamily="18" charset="0"/>
                <a:cs typeface="IranNastaliq" pitchFamily="18" charset="0"/>
              </a:rPr>
              <a:t>                          مطالبات از بیمه گران اتکایی        14475</a:t>
            </a:r>
            <a:endParaRPr lang="fa-IR" sz="2400" dirty="0">
              <a:latin typeface="IranNastaliq" pitchFamily="18" charset="0"/>
              <a:cs typeface="IranNastaliq" pitchFamily="18" charset="0"/>
            </a:endParaRPr>
          </a:p>
        </p:txBody>
      </p:sp>
      <p:sp>
        <p:nvSpPr>
          <p:cNvPr id="9" name="Chevron 8"/>
          <p:cNvSpPr/>
          <p:nvPr/>
        </p:nvSpPr>
        <p:spPr>
          <a:xfrm flipH="1">
            <a:off x="5204945" y="3623787"/>
            <a:ext cx="3048000" cy="762000"/>
          </a:xfrm>
          <a:prstGeom prst="chevron">
            <a:avLst/>
          </a:prstGeom>
          <a:solidFill>
            <a:srgbClr val="0099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b="1" dirty="0" smtClean="0">
                <a:solidFill>
                  <a:schemeClr val="tx1"/>
                </a:solidFill>
                <a:latin typeface="IranNastaliq" pitchFamily="18" charset="0"/>
                <a:cs typeface="IranNastaliq" pitchFamily="18" charset="0"/>
              </a:rPr>
              <a:t>زمان پرداخت</a:t>
            </a:r>
            <a:endParaRPr lang="fa-IR" sz="3200" b="1" dirty="0">
              <a:solidFill>
                <a:schemeClr val="tx1"/>
              </a:solidFill>
              <a:latin typeface="IranNastaliq" pitchFamily="18" charset="0"/>
              <a:cs typeface="IranNastaliq" pitchFamily="18" charset="0"/>
            </a:endParaRPr>
          </a:p>
        </p:txBody>
      </p:sp>
      <p:sp>
        <p:nvSpPr>
          <p:cNvPr id="10" name="Chevron 9"/>
          <p:cNvSpPr/>
          <p:nvPr/>
        </p:nvSpPr>
        <p:spPr>
          <a:xfrm flipH="1">
            <a:off x="5204945" y="4446531"/>
            <a:ext cx="3048000" cy="762000"/>
          </a:xfrm>
          <a:prstGeom prst="chevron">
            <a:avLst/>
          </a:prstGeom>
          <a:solidFill>
            <a:srgbClr val="0099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b="1" dirty="0" smtClean="0">
                <a:solidFill>
                  <a:schemeClr val="tx1"/>
                </a:solidFill>
                <a:latin typeface="IranNastaliq" pitchFamily="18" charset="0"/>
                <a:cs typeface="IranNastaliq" pitchFamily="18" charset="0"/>
              </a:rPr>
              <a:t>پایان سال</a:t>
            </a:r>
            <a:endParaRPr lang="fa-IR" sz="3200" b="1" dirty="0">
              <a:solidFill>
                <a:schemeClr val="tx1"/>
              </a:solidFill>
              <a:latin typeface="IranNastaliq" pitchFamily="18" charset="0"/>
              <a:cs typeface="IranNastaliq" pitchFamily="18" charset="0"/>
            </a:endParaRPr>
          </a:p>
        </p:txBody>
      </p:sp>
      <p:sp>
        <p:nvSpPr>
          <p:cNvPr id="11" name="TextBox 10"/>
          <p:cNvSpPr txBox="1"/>
          <p:nvPr/>
        </p:nvSpPr>
        <p:spPr>
          <a:xfrm>
            <a:off x="1147628" y="5790497"/>
            <a:ext cx="3717685" cy="461665"/>
          </a:xfrm>
          <a:prstGeom prst="rect">
            <a:avLst/>
          </a:prstGeom>
          <a:noFill/>
        </p:spPr>
        <p:txBody>
          <a:bodyPr wrap="none" rtlCol="1">
            <a:spAutoFit/>
          </a:bodyPr>
          <a:lstStyle/>
          <a:p>
            <a:r>
              <a:rPr lang="fa-IR" sz="2400" dirty="0" smtClean="0">
                <a:latin typeface="IranNastaliq" pitchFamily="18" charset="0"/>
                <a:cs typeface="IranNastaliq" pitchFamily="18" charset="0"/>
              </a:rPr>
              <a:t>حساب کارمزد اتکایی واگذاری در بخش سایر درآمدهای بیمه ای گزارش می شود. </a:t>
            </a:r>
            <a:endParaRPr lang="fa-IR" sz="2400" dirty="0">
              <a:latin typeface="IranNastaliq" pitchFamily="18" charset="0"/>
              <a:cs typeface="IranNastaliq" pitchFamily="18" charset="0"/>
            </a:endParaRPr>
          </a:p>
        </p:txBody>
      </p:sp>
      <p:graphicFrame>
        <p:nvGraphicFramePr>
          <p:cNvPr id="12" name="Diagram 11"/>
          <p:cNvGraphicFramePr/>
          <p:nvPr>
            <p:extLst>
              <p:ext uri="{D42A27DB-BD31-4B8C-83A1-F6EECF244321}">
                <p14:modId xmlns:p14="http://schemas.microsoft.com/office/powerpoint/2010/main" val="1245503256"/>
              </p:ext>
            </p:extLst>
          </p:nvPr>
        </p:nvGraphicFramePr>
        <p:xfrm>
          <a:off x="175745" y="837498"/>
          <a:ext cx="8686800"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3" name="Diagram 12"/>
          <p:cNvGraphicFramePr/>
          <p:nvPr>
            <p:extLst>
              <p:ext uri="{D42A27DB-BD31-4B8C-83A1-F6EECF244321}">
                <p14:modId xmlns:p14="http://schemas.microsoft.com/office/powerpoint/2010/main" val="4015020510"/>
              </p:ext>
            </p:extLst>
          </p:nvPr>
        </p:nvGraphicFramePr>
        <p:xfrm>
          <a:off x="175745" y="2209098"/>
          <a:ext cx="8686800" cy="1143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89902789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grpId="0" nodeType="withEffect" nodePh="1">
                                  <p:stCondLst>
                                    <p:cond delay="0"/>
                                  </p:stCondLst>
                                  <p:endCondLst>
                                    <p:cond evt="begin" delay="0">
                                      <p:tn val="8"/>
                                    </p:cond>
                                  </p:end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2000"/>
                                        <p:tgtEl>
                                          <p:spTgt spid="2"/>
                                        </p:tgtEl>
                                      </p:cBhvr>
                                    </p:animEffect>
                                  </p:childTnLst>
                                </p:cTn>
                              </p:par>
                              <p:par>
                                <p:cTn id="11" presetID="6" presetClass="entr" presetSubtype="16" fill="hold" grpId="0" nodeType="withEffect" nodePh="1">
                                  <p:stCondLst>
                                    <p:cond delay="0"/>
                                  </p:stCondLst>
                                  <p:endCondLst>
                                    <p:cond evt="begin" delay="0">
                                      <p:tn val="11"/>
                                    </p:cond>
                                  </p:end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circle(in)">
                                      <p:cBhvr>
                                        <p:cTn id="13" dur="2000"/>
                                        <p:tgtEl>
                                          <p:spTgt spid="3">
                                            <p:txEl>
                                              <p:pRg st="0" end="0"/>
                                            </p:txEl>
                                          </p:spTgt>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circle(in)">
                                      <p:cBhvr>
                                        <p:cTn id="16" dur="2000"/>
                                        <p:tgtEl>
                                          <p:spTgt spid="4"/>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ircle(in)">
                                      <p:cBhvr>
                                        <p:cTn id="19" dur="2000"/>
                                        <p:tgtEl>
                                          <p:spTgt spid="6"/>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ircle(in)">
                                      <p:cBhvr>
                                        <p:cTn id="22" dur="2000"/>
                                        <p:tgtEl>
                                          <p:spTgt spid="7"/>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circle(in)">
                                      <p:cBhvr>
                                        <p:cTn id="25" dur="2000"/>
                                        <p:tgtEl>
                                          <p:spTgt spid="8"/>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circle(in)">
                                      <p:cBhvr>
                                        <p:cTn id="28" dur="2000"/>
                                        <p:tgtEl>
                                          <p:spTgt spid="9"/>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circle(in)">
                                      <p:cBhvr>
                                        <p:cTn id="31" dur="2000"/>
                                        <p:tgtEl>
                                          <p:spTgt spid="10"/>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circle(in)">
                                      <p:cBhvr>
                                        <p:cTn id="34" dur="2000"/>
                                        <p:tgtEl>
                                          <p:spTgt spid="11"/>
                                        </p:tgtEl>
                                      </p:cBhvr>
                                    </p:animEffect>
                                  </p:childTnLst>
                                </p:cTn>
                              </p:par>
                              <p:par>
                                <p:cTn id="35" presetID="6" presetClass="entr" presetSubtype="16"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circle(in)">
                                      <p:cBhvr>
                                        <p:cTn id="37" dur="2000"/>
                                        <p:tgtEl>
                                          <p:spTgt spid="12"/>
                                        </p:tgtEl>
                                      </p:cBhvr>
                                    </p:animEffect>
                                  </p:childTnLst>
                                </p:cTn>
                              </p:par>
                              <p:par>
                                <p:cTn id="38" presetID="6" presetClass="entr" presetSubtype="16"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circle(in)">
                                      <p:cBhvr>
                                        <p:cTn id="40"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animBg="1"/>
      <p:bldP spid="6" grpId="0"/>
      <p:bldP spid="7" grpId="0" animBg="1"/>
      <p:bldP spid="8" grpId="0" animBg="1"/>
      <p:bldP spid="9" grpId="0" animBg="1"/>
      <p:bldP spid="10" grpId="0" animBg="1"/>
      <p:bldP spid="11" grpId="0"/>
      <p:bldGraphic spid="12" grpId="0">
        <p:bldAsOne/>
      </p:bldGraphic>
      <p:bldGraphic spid="13" grpId="0">
        <p:bldAsOne/>
      </p:bldGraphic>
    </p:bld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sz="4800">
              <a:solidFill>
                <a:srgbClr val="7030A0"/>
              </a:solidFill>
              <a:latin typeface="IranNastaliq" pitchFamily="18" charset="0"/>
              <a:cs typeface="IranNastaliq" pitchFamily="18" charset="0"/>
            </a:endParaRPr>
          </a:p>
        </p:txBody>
      </p:sp>
      <p:sp>
        <p:nvSpPr>
          <p:cNvPr id="3" name="Content Placeholder 2"/>
          <p:cNvSpPr>
            <a:spLocks noGrp="1"/>
          </p:cNvSpPr>
          <p:nvPr>
            <p:ph idx="1"/>
          </p:nvPr>
        </p:nvSpPr>
        <p:spPr/>
        <p:txBody>
          <a:bodyPr/>
          <a:lstStyle/>
          <a:p>
            <a:endParaRPr lang="fa-IR" sz="3600">
              <a:solidFill>
                <a:srgbClr val="7030A0"/>
              </a:solidFill>
              <a:latin typeface="IranNastaliq" pitchFamily="18" charset="0"/>
              <a:cs typeface="IranNastaliq" pitchFamily="18" charset="0"/>
            </a:endParaRPr>
          </a:p>
        </p:txBody>
      </p:sp>
      <p:sp>
        <p:nvSpPr>
          <p:cNvPr id="4" name="Rectangle 3"/>
          <p:cNvSpPr/>
          <p:nvPr/>
        </p:nvSpPr>
        <p:spPr>
          <a:xfrm>
            <a:off x="251520" y="260648"/>
            <a:ext cx="8568952" cy="6336704"/>
          </a:xfrm>
          <a:prstGeom prst="rect">
            <a:avLst/>
          </a:prstGeom>
        </p:spPr>
        <p:style>
          <a:lnRef idx="1">
            <a:schemeClr val="accent2"/>
          </a:lnRef>
          <a:fillRef idx="2">
            <a:schemeClr val="accent2"/>
          </a:fillRef>
          <a:effectRef idx="1">
            <a:schemeClr val="accent2"/>
          </a:effectRef>
          <a:fontRef idx="minor">
            <a:schemeClr val="dk1"/>
          </a:fontRef>
        </p:style>
        <p:txBody>
          <a:bodyPr rtlCol="1" anchor="ctr"/>
          <a:lstStyle/>
          <a:p>
            <a:pPr algn="ctr"/>
            <a:endParaRPr lang="fa-IR" sz="2000">
              <a:solidFill>
                <a:srgbClr val="7030A0"/>
              </a:solidFill>
              <a:latin typeface="IranNastaliq" pitchFamily="18" charset="0"/>
              <a:cs typeface="IranNastaliq" pitchFamily="18" charset="0"/>
            </a:endParaRPr>
          </a:p>
        </p:txBody>
      </p:sp>
      <p:pic>
        <p:nvPicPr>
          <p:cNvPr id="5" name="Picture 2" descr="E:\تصاویر\5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616263" y="5157192"/>
            <a:ext cx="2351900" cy="147520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23992" y="260648"/>
            <a:ext cx="8568952" cy="6336704"/>
          </a:xfrm>
          <a:prstGeom prst="rect">
            <a:avLst/>
          </a:prstGeom>
        </p:spPr>
        <p:style>
          <a:lnRef idx="1">
            <a:schemeClr val="accent2"/>
          </a:lnRef>
          <a:fillRef idx="2">
            <a:schemeClr val="accent2"/>
          </a:fillRef>
          <a:effectRef idx="1">
            <a:schemeClr val="accent2"/>
          </a:effectRef>
          <a:fontRef idx="minor">
            <a:schemeClr val="dk1"/>
          </a:fontRef>
        </p:style>
        <p:txBody>
          <a:bodyPr rtlCol="1" anchor="ctr"/>
          <a:lstStyle/>
          <a:p>
            <a:pPr algn="ctr"/>
            <a:endParaRPr lang="fa-IR" sz="2000">
              <a:solidFill>
                <a:srgbClr val="7030A0"/>
              </a:solidFill>
              <a:latin typeface="IranNastaliq" pitchFamily="18" charset="0"/>
              <a:cs typeface="IranNastaliq" pitchFamily="18" charset="0"/>
            </a:endParaRPr>
          </a:p>
        </p:txBody>
      </p:sp>
      <p:pic>
        <p:nvPicPr>
          <p:cNvPr id="7" name="Picture 2" descr="E:\تصاویر\5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565242" y="5188024"/>
            <a:ext cx="2351900" cy="1475206"/>
          </a:xfrm>
          <a:prstGeom prst="rect">
            <a:avLst/>
          </a:prstGeom>
          <a:noFill/>
          <a:extLst>
            <a:ext uri="{909E8E84-426E-40DD-AFC4-6F175D3DCCD1}">
              <a14:hiddenFill xmlns:a14="http://schemas.microsoft.com/office/drawing/2010/main">
                <a:solidFill>
                  <a:srgbClr val="FFFFFF"/>
                </a:solidFill>
              </a14:hiddenFill>
            </a:ext>
          </a:extLst>
        </p:spPr>
      </p:pic>
      <p:sp>
        <p:nvSpPr>
          <p:cNvPr id="8" name="Title 4"/>
          <p:cNvSpPr txBox="1">
            <a:spLocks/>
          </p:cNvSpPr>
          <p:nvPr/>
        </p:nvSpPr>
        <p:spPr>
          <a:xfrm>
            <a:off x="0" y="152400"/>
            <a:ext cx="9144000" cy="972344"/>
          </a:xfrm>
          <a:prstGeom prst="rect">
            <a:avLst/>
          </a:prstGeom>
        </p:spPr>
        <p:txBody>
          <a:bodyPr vert="horz" lIns="91440" tIns="45720" rIns="91440" bIns="45720" rtlCol="1"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fa-IR" sz="4000" dirty="0" smtClean="0">
                <a:solidFill>
                  <a:srgbClr val="FF0000"/>
                </a:solidFill>
                <a:latin typeface="IranNastaliq" pitchFamily="18" charset="0"/>
                <a:cs typeface="IranNastaliq" pitchFamily="18" charset="0"/>
              </a:rPr>
              <a:t>حل</a:t>
            </a:r>
            <a:endParaRPr lang="fa-IR" sz="4000" dirty="0">
              <a:solidFill>
                <a:srgbClr val="FF0000"/>
              </a:solidFill>
              <a:latin typeface="IranNastaliq" pitchFamily="18" charset="0"/>
              <a:cs typeface="IranNastaliq" pitchFamily="18" charset="0"/>
            </a:endParaRPr>
          </a:p>
        </p:txBody>
      </p:sp>
      <p:sp>
        <p:nvSpPr>
          <p:cNvPr id="9" name="TextBox 8"/>
          <p:cNvSpPr txBox="1"/>
          <p:nvPr/>
        </p:nvSpPr>
        <p:spPr>
          <a:xfrm>
            <a:off x="4557167" y="914400"/>
            <a:ext cx="3621569" cy="1200329"/>
          </a:xfrm>
          <a:prstGeom prst="rect">
            <a:avLst/>
          </a:prstGeom>
          <a:solidFill>
            <a:schemeClr val="accent6">
              <a:lumMod val="40000"/>
              <a:lumOff val="60000"/>
            </a:schemeClr>
          </a:solidFill>
        </p:spPr>
        <p:txBody>
          <a:bodyPr wrap="none" rtlCol="1">
            <a:spAutoFit/>
          </a:bodyPr>
          <a:lstStyle/>
          <a:p>
            <a:pPr algn="r" rtl="1"/>
            <a:r>
              <a:rPr lang="fa-IR" sz="2400" b="1" dirty="0" smtClean="0">
                <a:solidFill>
                  <a:srgbClr val="7030A0"/>
                </a:solidFill>
                <a:latin typeface="IranNastaliq" pitchFamily="18" charset="0"/>
                <a:cs typeface="IranNastaliq" pitchFamily="18" charset="0"/>
              </a:rPr>
              <a:t>ذخیره فنی تکمیلی = 2/5% ( حق بیمه های صادره – حق بیمه اتکایی واگذاری )</a:t>
            </a:r>
          </a:p>
          <a:p>
            <a:pPr algn="r" rtl="1"/>
            <a:endParaRPr lang="fa-IR" sz="2400" b="1" dirty="0" smtClean="0">
              <a:solidFill>
                <a:srgbClr val="7030A0"/>
              </a:solidFill>
              <a:latin typeface="IranNastaliq" pitchFamily="18" charset="0"/>
              <a:cs typeface="IranNastaliq" pitchFamily="18" charset="0"/>
            </a:endParaRPr>
          </a:p>
          <a:p>
            <a:pPr algn="r" rtl="1"/>
            <a:r>
              <a:rPr lang="fa-IR" sz="2400" b="1" dirty="0" smtClean="0">
                <a:solidFill>
                  <a:srgbClr val="7030A0"/>
                </a:solidFill>
                <a:latin typeface="IranNastaliq" pitchFamily="18" charset="0"/>
                <a:cs typeface="IranNastaliq" pitchFamily="18" charset="0"/>
              </a:rPr>
              <a:t>6480 = 2/5% ( 288000 – 28800 ) </a:t>
            </a:r>
            <a:endParaRPr lang="fa-IR" sz="2400" b="1" dirty="0">
              <a:solidFill>
                <a:srgbClr val="7030A0"/>
              </a:solidFill>
              <a:latin typeface="IranNastaliq" pitchFamily="18" charset="0"/>
              <a:cs typeface="IranNastaliq" pitchFamily="18" charset="0"/>
            </a:endParaRPr>
          </a:p>
        </p:txBody>
      </p:sp>
      <p:sp>
        <p:nvSpPr>
          <p:cNvPr id="10" name="TextBox 9"/>
          <p:cNvSpPr txBox="1"/>
          <p:nvPr/>
        </p:nvSpPr>
        <p:spPr>
          <a:xfrm>
            <a:off x="838200" y="2133600"/>
            <a:ext cx="7340536" cy="1200329"/>
          </a:xfrm>
          <a:prstGeom prst="rect">
            <a:avLst/>
          </a:prstGeom>
          <a:solidFill>
            <a:schemeClr val="accent6">
              <a:lumMod val="40000"/>
              <a:lumOff val="60000"/>
            </a:schemeClr>
          </a:solidFill>
        </p:spPr>
        <p:txBody>
          <a:bodyPr wrap="square" rtlCol="1">
            <a:spAutoFit/>
          </a:bodyPr>
          <a:lstStyle/>
          <a:p>
            <a:pPr algn="r" rtl="1"/>
            <a:r>
              <a:rPr lang="fa-IR" sz="2400" b="1" dirty="0" smtClean="0">
                <a:solidFill>
                  <a:srgbClr val="7030A0"/>
                </a:solidFill>
                <a:latin typeface="IranNastaliq" pitchFamily="18" charset="0"/>
                <a:cs typeface="IranNastaliq" pitchFamily="18" charset="0"/>
              </a:rPr>
              <a:t>هزینه تکمیلی                       6480</a:t>
            </a:r>
          </a:p>
          <a:p>
            <a:pPr algn="r" rtl="1"/>
            <a:endParaRPr lang="fa-IR" sz="2400" b="1" dirty="0" smtClean="0">
              <a:solidFill>
                <a:srgbClr val="7030A0"/>
              </a:solidFill>
              <a:latin typeface="IranNastaliq" pitchFamily="18" charset="0"/>
              <a:cs typeface="IranNastaliq" pitchFamily="18" charset="0"/>
            </a:endParaRPr>
          </a:p>
          <a:p>
            <a:pPr algn="r" rtl="1"/>
            <a:r>
              <a:rPr lang="fa-IR" sz="2400" b="1" dirty="0" smtClean="0">
                <a:solidFill>
                  <a:srgbClr val="7030A0"/>
                </a:solidFill>
                <a:latin typeface="IranNastaliq" pitchFamily="18" charset="0"/>
                <a:cs typeface="IranNastaliq" pitchFamily="18" charset="0"/>
              </a:rPr>
              <a:t>                              ذخیره تکمیلی      6480</a:t>
            </a:r>
          </a:p>
        </p:txBody>
      </p:sp>
      <p:sp>
        <p:nvSpPr>
          <p:cNvPr id="11" name="TextBox 10"/>
          <p:cNvSpPr txBox="1"/>
          <p:nvPr/>
        </p:nvSpPr>
        <p:spPr>
          <a:xfrm>
            <a:off x="0" y="3676710"/>
            <a:ext cx="8254936" cy="400110"/>
          </a:xfrm>
          <a:prstGeom prst="rect">
            <a:avLst/>
          </a:prstGeom>
          <a:noFill/>
        </p:spPr>
        <p:txBody>
          <a:bodyPr wrap="square" rtlCol="1">
            <a:spAutoFit/>
          </a:bodyPr>
          <a:lstStyle/>
          <a:p>
            <a:pPr algn="r" rtl="1"/>
            <a:r>
              <a:rPr lang="fa-IR" sz="2000" dirty="0" smtClean="0">
                <a:solidFill>
                  <a:srgbClr val="7030A0"/>
                </a:solidFill>
                <a:latin typeface="IranNastaliq" pitchFamily="18" charset="0"/>
                <a:cs typeface="IranNastaliq" pitchFamily="18" charset="0"/>
              </a:rPr>
              <a:t>ذخیره حق بیمه برگشتی = 50% </a:t>
            </a:r>
            <a:r>
              <a:rPr lang="fa-IR" sz="2000" dirty="0" smtClean="0">
                <a:solidFill>
                  <a:srgbClr val="7030A0"/>
                </a:solidFill>
                <a:latin typeface="IranNastaliq" pitchFamily="18" charset="0"/>
                <a:ea typeface="Tahoma"/>
                <a:cs typeface="IranNastaliq" pitchFamily="18" charset="0"/>
              </a:rPr>
              <a:t>× ----------------------------------- × حق بیمه های صادره پس از کسر حق بیمه اتکایی</a:t>
            </a:r>
            <a:endParaRPr lang="fa-IR" sz="2000" dirty="0">
              <a:solidFill>
                <a:srgbClr val="7030A0"/>
              </a:solidFill>
              <a:latin typeface="IranNastaliq" pitchFamily="18" charset="0"/>
              <a:cs typeface="IranNastaliq" pitchFamily="18" charset="0"/>
            </a:endParaRPr>
          </a:p>
        </p:txBody>
      </p:sp>
      <p:sp>
        <p:nvSpPr>
          <p:cNvPr id="12" name="TextBox 11"/>
          <p:cNvSpPr txBox="1"/>
          <p:nvPr/>
        </p:nvSpPr>
        <p:spPr>
          <a:xfrm>
            <a:off x="5017202" y="3352800"/>
            <a:ext cx="1535998" cy="400110"/>
          </a:xfrm>
          <a:prstGeom prst="rect">
            <a:avLst/>
          </a:prstGeom>
          <a:noFill/>
        </p:spPr>
        <p:txBody>
          <a:bodyPr wrap="none" rtlCol="1">
            <a:spAutoFit/>
          </a:bodyPr>
          <a:lstStyle/>
          <a:p>
            <a:pPr algn="r" rtl="1"/>
            <a:r>
              <a:rPr lang="fa-IR" sz="2000" dirty="0" smtClean="0">
                <a:solidFill>
                  <a:srgbClr val="7030A0"/>
                </a:solidFill>
                <a:latin typeface="IranNastaliq" pitchFamily="18" charset="0"/>
                <a:cs typeface="IranNastaliq" pitchFamily="18" charset="0"/>
              </a:rPr>
              <a:t>حق بیمه های برگشتی طی سه سال قبل</a:t>
            </a:r>
            <a:endParaRPr lang="fa-IR" sz="2000" dirty="0">
              <a:solidFill>
                <a:srgbClr val="7030A0"/>
              </a:solidFill>
              <a:latin typeface="IranNastaliq" pitchFamily="18" charset="0"/>
              <a:cs typeface="IranNastaliq" pitchFamily="18" charset="0"/>
            </a:endParaRPr>
          </a:p>
        </p:txBody>
      </p:sp>
      <p:sp>
        <p:nvSpPr>
          <p:cNvPr id="13" name="TextBox 12"/>
          <p:cNvSpPr txBox="1"/>
          <p:nvPr/>
        </p:nvSpPr>
        <p:spPr>
          <a:xfrm>
            <a:off x="4949133" y="3905310"/>
            <a:ext cx="1555234" cy="400110"/>
          </a:xfrm>
          <a:prstGeom prst="rect">
            <a:avLst/>
          </a:prstGeom>
          <a:noFill/>
        </p:spPr>
        <p:txBody>
          <a:bodyPr wrap="none" rtlCol="1">
            <a:spAutoFit/>
          </a:bodyPr>
          <a:lstStyle/>
          <a:p>
            <a:pPr algn="r" rtl="1"/>
            <a:r>
              <a:rPr lang="fa-IR" sz="2000" dirty="0" smtClean="0">
                <a:solidFill>
                  <a:srgbClr val="7030A0"/>
                </a:solidFill>
                <a:latin typeface="IranNastaliq" pitchFamily="18" charset="0"/>
                <a:cs typeface="IranNastaliq" pitchFamily="18" charset="0"/>
              </a:rPr>
              <a:t>حق بیمه های صادره طی سه سال قبل</a:t>
            </a:r>
            <a:endParaRPr lang="fa-IR" sz="2000" dirty="0">
              <a:solidFill>
                <a:srgbClr val="7030A0"/>
              </a:solidFill>
              <a:latin typeface="IranNastaliq" pitchFamily="18" charset="0"/>
              <a:cs typeface="IranNastaliq" pitchFamily="18" charset="0"/>
            </a:endParaRPr>
          </a:p>
        </p:txBody>
      </p:sp>
      <p:sp>
        <p:nvSpPr>
          <p:cNvPr id="14" name="TextBox 13"/>
          <p:cNvSpPr txBox="1"/>
          <p:nvPr/>
        </p:nvSpPr>
        <p:spPr>
          <a:xfrm>
            <a:off x="838200" y="4572000"/>
            <a:ext cx="6324600" cy="523220"/>
          </a:xfrm>
          <a:prstGeom prst="rect">
            <a:avLst/>
          </a:prstGeom>
          <a:noFill/>
        </p:spPr>
        <p:txBody>
          <a:bodyPr wrap="square" rtlCol="1">
            <a:spAutoFit/>
          </a:bodyPr>
          <a:lstStyle/>
          <a:p>
            <a:pPr algn="r" rtl="1"/>
            <a:r>
              <a:rPr lang="fa-IR" sz="2800" b="1" dirty="0" smtClean="0">
                <a:solidFill>
                  <a:srgbClr val="7030A0"/>
                </a:solidFill>
                <a:latin typeface="IranNastaliq" pitchFamily="18" charset="0"/>
                <a:cs typeface="IranNastaliq" pitchFamily="18" charset="0"/>
              </a:rPr>
              <a:t>3240= 50% </a:t>
            </a:r>
            <a:r>
              <a:rPr lang="fa-IR" sz="2800" b="1" dirty="0" smtClean="0">
                <a:solidFill>
                  <a:srgbClr val="7030A0"/>
                </a:solidFill>
                <a:latin typeface="IranNastaliq" pitchFamily="18" charset="0"/>
                <a:ea typeface="Tahoma"/>
                <a:cs typeface="IranNastaliq" pitchFamily="18" charset="0"/>
              </a:rPr>
              <a:t>× ----------- × 259200</a:t>
            </a:r>
            <a:endParaRPr lang="fa-IR" sz="2800" b="1" dirty="0">
              <a:solidFill>
                <a:srgbClr val="7030A0"/>
              </a:solidFill>
              <a:latin typeface="IranNastaliq" pitchFamily="18" charset="0"/>
              <a:cs typeface="IranNastaliq" pitchFamily="18" charset="0"/>
            </a:endParaRPr>
          </a:p>
        </p:txBody>
      </p:sp>
      <p:sp>
        <p:nvSpPr>
          <p:cNvPr id="15" name="TextBox 14"/>
          <p:cNvSpPr txBox="1"/>
          <p:nvPr/>
        </p:nvSpPr>
        <p:spPr>
          <a:xfrm>
            <a:off x="4607037" y="4343400"/>
            <a:ext cx="1178164" cy="523220"/>
          </a:xfrm>
          <a:prstGeom prst="rect">
            <a:avLst/>
          </a:prstGeom>
          <a:noFill/>
        </p:spPr>
        <p:txBody>
          <a:bodyPr wrap="square" rtlCol="1">
            <a:spAutoFit/>
          </a:bodyPr>
          <a:lstStyle/>
          <a:p>
            <a:pPr algn="r" rtl="1"/>
            <a:r>
              <a:rPr lang="fa-IR" sz="2800" b="1" dirty="0" smtClean="0">
                <a:solidFill>
                  <a:srgbClr val="7030A0"/>
                </a:solidFill>
                <a:latin typeface="IranNastaliq" pitchFamily="18" charset="0"/>
                <a:cs typeface="IranNastaliq" pitchFamily="18" charset="0"/>
              </a:rPr>
              <a:t>6500</a:t>
            </a:r>
            <a:endParaRPr lang="fa-IR" sz="2800" b="1" dirty="0">
              <a:solidFill>
                <a:srgbClr val="7030A0"/>
              </a:solidFill>
              <a:latin typeface="IranNastaliq" pitchFamily="18" charset="0"/>
              <a:cs typeface="IranNastaliq" pitchFamily="18" charset="0"/>
            </a:endParaRPr>
          </a:p>
        </p:txBody>
      </p:sp>
      <p:sp>
        <p:nvSpPr>
          <p:cNvPr id="16" name="TextBox 15"/>
          <p:cNvSpPr txBox="1"/>
          <p:nvPr/>
        </p:nvSpPr>
        <p:spPr>
          <a:xfrm>
            <a:off x="4638239" y="4796135"/>
            <a:ext cx="1146962" cy="523220"/>
          </a:xfrm>
          <a:prstGeom prst="rect">
            <a:avLst/>
          </a:prstGeom>
          <a:noFill/>
        </p:spPr>
        <p:txBody>
          <a:bodyPr wrap="square" rtlCol="1">
            <a:spAutoFit/>
          </a:bodyPr>
          <a:lstStyle/>
          <a:p>
            <a:pPr algn="r" rtl="1"/>
            <a:r>
              <a:rPr lang="fa-IR" sz="2800" b="1" dirty="0" smtClean="0">
                <a:solidFill>
                  <a:srgbClr val="7030A0"/>
                </a:solidFill>
                <a:latin typeface="IranNastaliq" pitchFamily="18" charset="0"/>
                <a:cs typeface="IranNastaliq" pitchFamily="18" charset="0"/>
              </a:rPr>
              <a:t>260000</a:t>
            </a:r>
            <a:endParaRPr lang="fa-IR" sz="2800" b="1" dirty="0">
              <a:solidFill>
                <a:srgbClr val="7030A0"/>
              </a:solidFill>
              <a:latin typeface="IranNastaliq" pitchFamily="18" charset="0"/>
              <a:cs typeface="IranNastaliq" pitchFamily="18" charset="0"/>
            </a:endParaRPr>
          </a:p>
        </p:txBody>
      </p:sp>
      <p:sp>
        <p:nvSpPr>
          <p:cNvPr id="17" name="TextBox 16"/>
          <p:cNvSpPr txBox="1"/>
          <p:nvPr/>
        </p:nvSpPr>
        <p:spPr>
          <a:xfrm>
            <a:off x="914400" y="5257800"/>
            <a:ext cx="5097760" cy="1200329"/>
          </a:xfrm>
          <a:prstGeom prst="rect">
            <a:avLst/>
          </a:prstGeom>
          <a:solidFill>
            <a:schemeClr val="accent6">
              <a:lumMod val="40000"/>
              <a:lumOff val="60000"/>
            </a:schemeClr>
          </a:solidFill>
        </p:spPr>
        <p:txBody>
          <a:bodyPr wrap="square" rtlCol="1">
            <a:spAutoFit/>
          </a:bodyPr>
          <a:lstStyle/>
          <a:p>
            <a:pPr algn="r" rtl="1"/>
            <a:r>
              <a:rPr lang="fa-IR" sz="2400" b="1" dirty="0" smtClean="0">
                <a:solidFill>
                  <a:srgbClr val="7030A0"/>
                </a:solidFill>
                <a:latin typeface="IranNastaliq" pitchFamily="18" charset="0"/>
                <a:cs typeface="IranNastaliq" pitchFamily="18" charset="0"/>
              </a:rPr>
              <a:t>هزینه حق بیمه برگشتی                                  3240</a:t>
            </a:r>
          </a:p>
          <a:p>
            <a:pPr algn="r" rtl="1"/>
            <a:endParaRPr lang="fa-IR" sz="2400" b="1" dirty="0" smtClean="0">
              <a:solidFill>
                <a:srgbClr val="7030A0"/>
              </a:solidFill>
              <a:latin typeface="IranNastaliq" pitchFamily="18" charset="0"/>
              <a:cs typeface="IranNastaliq" pitchFamily="18" charset="0"/>
            </a:endParaRPr>
          </a:p>
          <a:p>
            <a:pPr algn="r" rtl="1"/>
            <a:r>
              <a:rPr lang="fa-IR" sz="2400" b="1" dirty="0" smtClean="0">
                <a:solidFill>
                  <a:srgbClr val="7030A0"/>
                </a:solidFill>
                <a:latin typeface="IranNastaliq" pitchFamily="18" charset="0"/>
                <a:cs typeface="IranNastaliq" pitchFamily="18" charset="0"/>
              </a:rPr>
              <a:t>                              ذخیره حق بیمه برگشتی       3240</a:t>
            </a:r>
          </a:p>
        </p:txBody>
      </p:sp>
    </p:spTree>
    <p:extLst>
      <p:ext uri="{BB962C8B-B14F-4D97-AF65-F5344CB8AC3E}">
        <p14:creationId xmlns:p14="http://schemas.microsoft.com/office/powerpoint/2010/main" val="56991747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ircle(in)">
                                      <p:cBhvr>
                                        <p:cTn id="10" dur="2000"/>
                                        <p:tgtEl>
                                          <p:spTgt spid="7"/>
                                        </p:tgtEl>
                                      </p:cBhvr>
                                    </p:animEffect>
                                  </p:childTnLst>
                                </p:cTn>
                              </p:par>
                              <p:par>
                                <p:cTn id="11" presetID="6" presetClass="entr" presetSubtype="16" fill="hold" grpId="0" nodeType="withEffect" nodePh="1">
                                  <p:stCondLst>
                                    <p:cond delay="0"/>
                                  </p:stCondLst>
                                  <p:endCondLst>
                                    <p:cond evt="begin" delay="0">
                                      <p:tn val="11"/>
                                    </p:cond>
                                  </p:endCondLst>
                                  <p:childTnLst>
                                    <p:set>
                                      <p:cBhvr>
                                        <p:cTn id="12" dur="1" fill="hold">
                                          <p:stCondLst>
                                            <p:cond delay="0"/>
                                          </p:stCondLst>
                                        </p:cTn>
                                        <p:tgtEl>
                                          <p:spTgt spid="2"/>
                                        </p:tgtEl>
                                        <p:attrNameLst>
                                          <p:attrName>style.visibility</p:attrName>
                                        </p:attrNameLst>
                                      </p:cBhvr>
                                      <p:to>
                                        <p:strVal val="visible"/>
                                      </p:to>
                                    </p:set>
                                    <p:animEffect transition="in" filter="circle(in)">
                                      <p:cBhvr>
                                        <p:cTn id="13" dur="2000"/>
                                        <p:tgtEl>
                                          <p:spTgt spid="2"/>
                                        </p:tgtEl>
                                      </p:cBhvr>
                                    </p:animEffect>
                                  </p:childTnLst>
                                </p:cTn>
                              </p:par>
                              <p:par>
                                <p:cTn id="14" presetID="6" presetClass="entr" presetSubtype="16" fill="hold" grpId="0" nodeType="withEffect" nodePh="1">
                                  <p:stCondLst>
                                    <p:cond delay="0"/>
                                  </p:stCondLst>
                                  <p:endCondLst>
                                    <p:cond evt="begin" delay="0">
                                      <p:tn val="14"/>
                                    </p:cond>
                                  </p:end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circle(in)">
                                      <p:cBhvr>
                                        <p:cTn id="16" dur="2000"/>
                                        <p:tgtEl>
                                          <p:spTgt spid="3">
                                            <p:txEl>
                                              <p:pRg st="0" end="0"/>
                                            </p:txEl>
                                          </p:spTgt>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circle(in)">
                                      <p:cBhvr>
                                        <p:cTn id="19" dur="2000"/>
                                        <p:tgtEl>
                                          <p:spTgt spid="4"/>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ircle(in)">
                                      <p:cBhvr>
                                        <p:cTn id="22" dur="2000"/>
                                        <p:tgtEl>
                                          <p:spTgt spid="6"/>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circle(in)">
                                      <p:cBhvr>
                                        <p:cTn id="25" dur="2000"/>
                                        <p:tgtEl>
                                          <p:spTgt spid="8"/>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circle(in)">
                                      <p:cBhvr>
                                        <p:cTn id="28" dur="2000"/>
                                        <p:tgtEl>
                                          <p:spTgt spid="9"/>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circle(in)">
                                      <p:cBhvr>
                                        <p:cTn id="31" dur="2000"/>
                                        <p:tgtEl>
                                          <p:spTgt spid="10"/>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circle(in)">
                                      <p:cBhvr>
                                        <p:cTn id="34" dur="2000"/>
                                        <p:tgtEl>
                                          <p:spTgt spid="11"/>
                                        </p:tgtEl>
                                      </p:cBhvr>
                                    </p:animEffect>
                                  </p:childTnLst>
                                </p:cTn>
                              </p:par>
                              <p:par>
                                <p:cTn id="35" presetID="6" presetClass="entr" presetSubtype="16"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circle(in)">
                                      <p:cBhvr>
                                        <p:cTn id="37" dur="2000"/>
                                        <p:tgtEl>
                                          <p:spTgt spid="12"/>
                                        </p:tgtEl>
                                      </p:cBhvr>
                                    </p:animEffect>
                                  </p:childTnLst>
                                </p:cTn>
                              </p:par>
                              <p:par>
                                <p:cTn id="38" presetID="6" presetClass="entr" presetSubtype="16"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circle(in)">
                                      <p:cBhvr>
                                        <p:cTn id="40" dur="2000"/>
                                        <p:tgtEl>
                                          <p:spTgt spid="13"/>
                                        </p:tgtEl>
                                      </p:cBhvr>
                                    </p:animEffect>
                                  </p:childTnLst>
                                </p:cTn>
                              </p:par>
                              <p:par>
                                <p:cTn id="41" presetID="6" presetClass="entr" presetSubtype="16"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circle(in)">
                                      <p:cBhvr>
                                        <p:cTn id="43" dur="2000"/>
                                        <p:tgtEl>
                                          <p:spTgt spid="14"/>
                                        </p:tgtEl>
                                      </p:cBhvr>
                                    </p:animEffect>
                                  </p:childTnLst>
                                </p:cTn>
                              </p:par>
                              <p:par>
                                <p:cTn id="44" presetID="6" presetClass="entr" presetSubtype="16" fill="hold" grpId="0"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circle(in)">
                                      <p:cBhvr>
                                        <p:cTn id="46" dur="2000"/>
                                        <p:tgtEl>
                                          <p:spTgt spid="15"/>
                                        </p:tgtEl>
                                      </p:cBhvr>
                                    </p:animEffect>
                                  </p:childTnLst>
                                </p:cTn>
                              </p:par>
                              <p:par>
                                <p:cTn id="47" presetID="6" presetClass="entr" presetSubtype="16"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circle(in)">
                                      <p:cBhvr>
                                        <p:cTn id="49" dur="2000"/>
                                        <p:tgtEl>
                                          <p:spTgt spid="16"/>
                                        </p:tgtEl>
                                      </p:cBhvr>
                                    </p:animEffect>
                                  </p:childTnLst>
                                </p:cTn>
                              </p:par>
                              <p:par>
                                <p:cTn id="50" presetID="6" presetClass="entr" presetSubtype="16" fill="hold" grpId="0" nodeType="with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circle(in)">
                                      <p:cBhvr>
                                        <p:cTn id="52"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animBg="1"/>
      <p:bldP spid="6" grpId="0" animBg="1"/>
      <p:bldP spid="8" grpId="0"/>
      <p:bldP spid="9" grpId="0" animBg="1"/>
      <p:bldP spid="10" grpId="0" animBg="1"/>
      <p:bldP spid="11" grpId="0"/>
      <p:bldP spid="12" grpId="0"/>
      <p:bldP spid="13" grpId="0"/>
      <p:bldP spid="14" grpId="0"/>
      <p:bldP spid="15" grpId="0"/>
      <p:bldP spid="16" grpId="0"/>
      <p:bldP spid="17" grpId="0" animBg="1"/>
    </p:bld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solidFill>
                <a:srgbClr val="7030A0"/>
              </a:solidFill>
              <a:latin typeface="IranNastaliq" pitchFamily="18" charset="0"/>
              <a:cs typeface="IranNastaliq" pitchFamily="18" charset="0"/>
            </a:endParaRPr>
          </a:p>
        </p:txBody>
      </p:sp>
      <p:sp>
        <p:nvSpPr>
          <p:cNvPr id="3" name="Content Placeholder 2"/>
          <p:cNvSpPr>
            <a:spLocks noGrp="1"/>
          </p:cNvSpPr>
          <p:nvPr>
            <p:ph idx="1"/>
          </p:nvPr>
        </p:nvSpPr>
        <p:spPr/>
        <p:txBody>
          <a:bodyPr/>
          <a:lstStyle/>
          <a:p>
            <a:endParaRPr lang="fa-IR">
              <a:solidFill>
                <a:srgbClr val="7030A0"/>
              </a:solidFill>
              <a:latin typeface="IranNastaliq" pitchFamily="18" charset="0"/>
              <a:cs typeface="IranNastaliq" pitchFamily="18" charset="0"/>
            </a:endParaRPr>
          </a:p>
        </p:txBody>
      </p:sp>
      <p:sp>
        <p:nvSpPr>
          <p:cNvPr id="4" name="Rectangle 3"/>
          <p:cNvSpPr/>
          <p:nvPr/>
        </p:nvSpPr>
        <p:spPr>
          <a:xfrm>
            <a:off x="251520" y="260648"/>
            <a:ext cx="8568952" cy="6336704"/>
          </a:xfrm>
          <a:prstGeom prst="rect">
            <a:avLst/>
          </a:prstGeom>
        </p:spPr>
        <p:style>
          <a:lnRef idx="1">
            <a:schemeClr val="accent2"/>
          </a:lnRef>
          <a:fillRef idx="2">
            <a:schemeClr val="accent2"/>
          </a:fillRef>
          <a:effectRef idx="1">
            <a:schemeClr val="accent2"/>
          </a:effectRef>
          <a:fontRef idx="minor">
            <a:schemeClr val="dk1"/>
          </a:fontRef>
        </p:style>
        <p:txBody>
          <a:bodyPr rtlCol="1" anchor="ctr"/>
          <a:lstStyle/>
          <a:p>
            <a:pPr algn="ctr"/>
            <a:endParaRPr lang="fa-IR">
              <a:solidFill>
                <a:srgbClr val="7030A0"/>
              </a:solidFill>
              <a:latin typeface="IranNastaliq" pitchFamily="18" charset="0"/>
              <a:cs typeface="IranNastaliq" pitchFamily="18" charset="0"/>
            </a:endParaRPr>
          </a:p>
        </p:txBody>
      </p:sp>
      <p:pic>
        <p:nvPicPr>
          <p:cNvPr id="5" name="Picture 2" descr="E:\تصاویر\5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616263" y="5157192"/>
            <a:ext cx="2351900" cy="1475206"/>
          </a:xfrm>
          <a:prstGeom prst="rect">
            <a:avLst/>
          </a:prstGeom>
          <a:noFill/>
          <a:extLst>
            <a:ext uri="{909E8E84-426E-40DD-AFC4-6F175D3DCCD1}">
              <a14:hiddenFill xmlns:a14="http://schemas.microsoft.com/office/drawing/2010/main">
                <a:solidFill>
                  <a:srgbClr val="FFFFFF"/>
                </a:solidFill>
              </a14:hiddenFill>
            </a:ext>
          </a:extLst>
        </p:spPr>
      </p:pic>
      <p:sp>
        <p:nvSpPr>
          <p:cNvPr id="6" name="Title 4"/>
          <p:cNvSpPr txBox="1">
            <a:spLocks/>
          </p:cNvSpPr>
          <p:nvPr/>
        </p:nvSpPr>
        <p:spPr>
          <a:xfrm>
            <a:off x="0" y="152400"/>
            <a:ext cx="9144000" cy="1116360"/>
          </a:xfrm>
          <a:prstGeom prst="rect">
            <a:avLst/>
          </a:prstGeom>
        </p:spPr>
        <p:txBody>
          <a:bodyPr vert="horz" lIns="91440" tIns="45720" rIns="91440" bIns="45720" rtlCol="1"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fa-IR" dirty="0" smtClean="0">
                <a:solidFill>
                  <a:srgbClr val="FF0000"/>
                </a:solidFill>
                <a:latin typeface="IranNastaliq" pitchFamily="18" charset="0"/>
                <a:cs typeface="IranNastaliq" pitchFamily="18" charset="0"/>
              </a:rPr>
              <a:t>حل</a:t>
            </a:r>
            <a:endParaRPr lang="fa-IR" dirty="0">
              <a:solidFill>
                <a:srgbClr val="FF0000"/>
              </a:solidFill>
              <a:latin typeface="IranNastaliq" pitchFamily="18" charset="0"/>
              <a:cs typeface="IranNastaliq" pitchFamily="18" charset="0"/>
            </a:endParaRPr>
          </a:p>
        </p:txBody>
      </p:sp>
      <p:sp>
        <p:nvSpPr>
          <p:cNvPr id="7" name="Subtitle 5"/>
          <p:cNvSpPr txBox="1">
            <a:spLocks/>
          </p:cNvSpPr>
          <p:nvPr/>
        </p:nvSpPr>
        <p:spPr>
          <a:xfrm>
            <a:off x="0" y="762000"/>
            <a:ext cx="9144000" cy="381000"/>
          </a:xfrm>
          <a:prstGeom prst="rect">
            <a:avLst/>
          </a:prstGeom>
        </p:spPr>
        <p:txBody>
          <a:bodyPr vert="horz" lIns="91440" tIns="45720" rIns="91440" bIns="45720" rtlCol="1">
            <a:no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a-IR" sz="2400" dirty="0" smtClean="0">
                <a:solidFill>
                  <a:srgbClr val="FF0000"/>
                </a:solidFill>
                <a:latin typeface="IranNastaliq" pitchFamily="18" charset="0"/>
                <a:cs typeface="IranNastaliq" pitchFamily="18" charset="0"/>
              </a:rPr>
              <a:t>هزینه خسارت</a:t>
            </a:r>
            <a:endParaRPr lang="fa-IR" sz="2400" dirty="0">
              <a:solidFill>
                <a:srgbClr val="FF0000"/>
              </a:solidFill>
              <a:latin typeface="IranNastaliq" pitchFamily="18" charset="0"/>
              <a:cs typeface="IranNastaliq" pitchFamily="18" charset="0"/>
            </a:endParaRPr>
          </a:p>
        </p:txBody>
      </p:sp>
      <p:graphicFrame>
        <p:nvGraphicFramePr>
          <p:cNvPr id="8" name="Diagram 7"/>
          <p:cNvGraphicFramePr/>
          <p:nvPr>
            <p:extLst>
              <p:ext uri="{D42A27DB-BD31-4B8C-83A1-F6EECF244321}">
                <p14:modId xmlns:p14="http://schemas.microsoft.com/office/powerpoint/2010/main" val="804180438"/>
              </p:ext>
            </p:extLst>
          </p:nvPr>
        </p:nvGraphicFramePr>
        <p:xfrm>
          <a:off x="228600" y="1397000"/>
          <a:ext cx="8686800" cy="1422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 8"/>
          <p:cNvGraphicFramePr/>
          <p:nvPr>
            <p:extLst>
              <p:ext uri="{D42A27DB-BD31-4B8C-83A1-F6EECF244321}">
                <p14:modId xmlns:p14="http://schemas.microsoft.com/office/powerpoint/2010/main" val="1225458531"/>
              </p:ext>
            </p:extLst>
          </p:nvPr>
        </p:nvGraphicFramePr>
        <p:xfrm>
          <a:off x="228600" y="2997200"/>
          <a:ext cx="8686800" cy="14224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0" name="TextBox 9"/>
          <p:cNvSpPr txBox="1"/>
          <p:nvPr/>
        </p:nvSpPr>
        <p:spPr>
          <a:xfrm>
            <a:off x="467544" y="4326195"/>
            <a:ext cx="2685357" cy="830997"/>
          </a:xfrm>
          <a:prstGeom prst="rect">
            <a:avLst/>
          </a:prstGeom>
          <a:solidFill>
            <a:srgbClr val="FF3300"/>
          </a:solidFill>
        </p:spPr>
        <p:txBody>
          <a:bodyPr wrap="square" rtlCol="1">
            <a:spAutoFit/>
          </a:bodyPr>
          <a:lstStyle/>
          <a:p>
            <a:pPr algn="r" rtl="1"/>
            <a:r>
              <a:rPr lang="fa-IR" sz="2400" b="1" dirty="0" smtClean="0">
                <a:solidFill>
                  <a:srgbClr val="7030A0"/>
                </a:solidFill>
                <a:latin typeface="IranNastaliq" pitchFamily="18" charset="0"/>
                <a:cs typeface="IranNastaliq" pitchFamily="18" charset="0"/>
              </a:rPr>
              <a:t>بدهی خسارت معوق               50347</a:t>
            </a:r>
          </a:p>
          <a:p>
            <a:pPr algn="r" rtl="1"/>
            <a:r>
              <a:rPr lang="fa-IR" sz="2400" b="1" dirty="0" smtClean="0">
                <a:solidFill>
                  <a:srgbClr val="7030A0"/>
                </a:solidFill>
                <a:latin typeface="IranNastaliq" pitchFamily="18" charset="0"/>
                <a:cs typeface="IranNastaliq" pitchFamily="18" charset="0"/>
              </a:rPr>
              <a:t>                             وجوه نقد        50347</a:t>
            </a:r>
            <a:endParaRPr lang="fa-IR" sz="2400" b="1" dirty="0">
              <a:solidFill>
                <a:srgbClr val="7030A0"/>
              </a:solidFill>
              <a:latin typeface="IranNastaliq" pitchFamily="18" charset="0"/>
              <a:cs typeface="IranNastaliq" pitchFamily="18" charset="0"/>
            </a:endParaRPr>
          </a:p>
        </p:txBody>
      </p:sp>
      <p:sp>
        <p:nvSpPr>
          <p:cNvPr id="11" name="TextBox 10"/>
          <p:cNvSpPr txBox="1"/>
          <p:nvPr/>
        </p:nvSpPr>
        <p:spPr>
          <a:xfrm>
            <a:off x="467544" y="5294630"/>
            <a:ext cx="2473424" cy="1200329"/>
          </a:xfrm>
          <a:prstGeom prst="rect">
            <a:avLst/>
          </a:prstGeom>
          <a:solidFill>
            <a:srgbClr val="FF3300"/>
          </a:solidFill>
        </p:spPr>
        <p:txBody>
          <a:bodyPr wrap="square" rtlCol="1">
            <a:spAutoFit/>
          </a:bodyPr>
          <a:lstStyle/>
          <a:p>
            <a:pPr algn="r" rtl="1"/>
            <a:r>
              <a:rPr lang="fa-IR" sz="2400" b="1" dirty="0" smtClean="0">
                <a:solidFill>
                  <a:srgbClr val="7030A0"/>
                </a:solidFill>
                <a:latin typeface="IranNastaliq" pitchFamily="18" charset="0"/>
                <a:cs typeface="IranNastaliq" pitchFamily="18" charset="0"/>
              </a:rPr>
              <a:t>هزینه خسارت                              73153</a:t>
            </a:r>
          </a:p>
          <a:p>
            <a:pPr algn="r" rtl="1"/>
            <a:r>
              <a:rPr lang="fa-IR" sz="2400" b="1" dirty="0" smtClean="0">
                <a:solidFill>
                  <a:srgbClr val="7030A0"/>
                </a:solidFill>
                <a:latin typeface="IranNastaliq" pitchFamily="18" charset="0"/>
                <a:cs typeface="IranNastaliq" pitchFamily="18" charset="0"/>
              </a:rPr>
              <a:t>                  بدهی خسارت معوق       60000</a:t>
            </a:r>
          </a:p>
          <a:p>
            <a:pPr algn="r" rtl="1"/>
            <a:r>
              <a:rPr lang="fa-IR" sz="2400" b="1" dirty="0" smtClean="0">
                <a:solidFill>
                  <a:srgbClr val="7030A0"/>
                </a:solidFill>
                <a:latin typeface="IranNastaliq" pitchFamily="18" charset="0"/>
                <a:cs typeface="IranNastaliq" pitchFamily="18" charset="0"/>
              </a:rPr>
              <a:t>                  وجوه نقد                        13153</a:t>
            </a:r>
            <a:endParaRPr lang="fa-IR" sz="2400" b="1" dirty="0">
              <a:solidFill>
                <a:srgbClr val="7030A0"/>
              </a:solidFill>
              <a:latin typeface="IranNastaliq" pitchFamily="18" charset="0"/>
              <a:cs typeface="IranNastaliq" pitchFamily="18" charset="0"/>
            </a:endParaRPr>
          </a:p>
        </p:txBody>
      </p:sp>
      <p:sp>
        <p:nvSpPr>
          <p:cNvPr id="12" name="Striped Right Arrow 11"/>
          <p:cNvSpPr/>
          <p:nvPr/>
        </p:nvSpPr>
        <p:spPr>
          <a:xfrm flipH="1">
            <a:off x="3275856" y="4326195"/>
            <a:ext cx="2971800" cy="838200"/>
          </a:xfrm>
          <a:prstGeom prst="stripedRightArrow">
            <a:avLst/>
          </a:prstGeom>
          <a:solidFill>
            <a:srgbClr val="92D050"/>
          </a:solidFill>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solidFill>
                  <a:srgbClr val="7030A0"/>
                </a:solidFill>
                <a:latin typeface="IranNastaliq" pitchFamily="18" charset="0"/>
                <a:cs typeface="IranNastaliq" pitchFamily="18" charset="0"/>
              </a:rPr>
              <a:t>ثبت تسویه بدهی معوق سال قبل</a:t>
            </a:r>
            <a:endParaRPr lang="fa-IR" dirty="0">
              <a:solidFill>
                <a:srgbClr val="7030A0"/>
              </a:solidFill>
              <a:latin typeface="IranNastaliq" pitchFamily="18" charset="0"/>
              <a:cs typeface="IranNastaliq" pitchFamily="18" charset="0"/>
            </a:endParaRPr>
          </a:p>
        </p:txBody>
      </p:sp>
      <p:sp>
        <p:nvSpPr>
          <p:cNvPr id="13" name="Striped Right Arrow 12"/>
          <p:cNvSpPr/>
          <p:nvPr/>
        </p:nvSpPr>
        <p:spPr>
          <a:xfrm flipH="1">
            <a:off x="3050096" y="5759152"/>
            <a:ext cx="2971800" cy="838200"/>
          </a:xfrm>
          <a:prstGeom prst="stripedRightArrow">
            <a:avLst/>
          </a:prstGeom>
          <a:solidFill>
            <a:srgbClr val="92D050"/>
          </a:solidFill>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solidFill>
                  <a:srgbClr val="7030A0"/>
                </a:solidFill>
                <a:latin typeface="IranNastaliq" pitchFamily="18" charset="0"/>
                <a:cs typeface="IranNastaliq" pitchFamily="18" charset="0"/>
              </a:rPr>
              <a:t>ثبت هزینه سال جاری</a:t>
            </a:r>
            <a:endParaRPr lang="fa-IR" dirty="0">
              <a:solidFill>
                <a:srgbClr val="7030A0"/>
              </a:solidFill>
              <a:latin typeface="IranNastaliq" pitchFamily="18" charset="0"/>
              <a:cs typeface="IranNastaliq" pitchFamily="18" charset="0"/>
            </a:endParaRPr>
          </a:p>
        </p:txBody>
      </p:sp>
    </p:spTree>
    <p:extLst>
      <p:ext uri="{BB962C8B-B14F-4D97-AF65-F5344CB8AC3E}">
        <p14:creationId xmlns:p14="http://schemas.microsoft.com/office/powerpoint/2010/main" val="347916274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grpId="0" nodeType="withEffect" nodePh="1">
                                  <p:stCondLst>
                                    <p:cond delay="0"/>
                                  </p:stCondLst>
                                  <p:endCondLst>
                                    <p:cond evt="begin" delay="0">
                                      <p:tn val="8"/>
                                    </p:cond>
                                  </p:end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2000"/>
                                        <p:tgtEl>
                                          <p:spTgt spid="2"/>
                                        </p:tgtEl>
                                      </p:cBhvr>
                                    </p:animEffect>
                                  </p:childTnLst>
                                </p:cTn>
                              </p:par>
                              <p:par>
                                <p:cTn id="11" presetID="6" presetClass="entr" presetSubtype="16" fill="hold" grpId="0" nodeType="withEffect" nodePh="1">
                                  <p:stCondLst>
                                    <p:cond delay="0"/>
                                  </p:stCondLst>
                                  <p:endCondLst>
                                    <p:cond evt="begin" delay="0">
                                      <p:tn val="11"/>
                                    </p:cond>
                                  </p:end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circle(in)">
                                      <p:cBhvr>
                                        <p:cTn id="13" dur="2000"/>
                                        <p:tgtEl>
                                          <p:spTgt spid="3">
                                            <p:txEl>
                                              <p:pRg st="0" end="0"/>
                                            </p:txEl>
                                          </p:spTgt>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circle(in)">
                                      <p:cBhvr>
                                        <p:cTn id="16" dur="2000"/>
                                        <p:tgtEl>
                                          <p:spTgt spid="4"/>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ircle(in)">
                                      <p:cBhvr>
                                        <p:cTn id="19" dur="2000"/>
                                        <p:tgtEl>
                                          <p:spTgt spid="6"/>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ircle(in)">
                                      <p:cBhvr>
                                        <p:cTn id="22" dur="2000"/>
                                        <p:tgtEl>
                                          <p:spTgt spid="7"/>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circle(in)">
                                      <p:cBhvr>
                                        <p:cTn id="25" dur="2000"/>
                                        <p:tgtEl>
                                          <p:spTgt spid="8"/>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circle(in)">
                                      <p:cBhvr>
                                        <p:cTn id="28" dur="2000"/>
                                        <p:tgtEl>
                                          <p:spTgt spid="9"/>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circle(in)">
                                      <p:cBhvr>
                                        <p:cTn id="31" dur="2000"/>
                                        <p:tgtEl>
                                          <p:spTgt spid="10"/>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circle(in)">
                                      <p:cBhvr>
                                        <p:cTn id="34" dur="2000"/>
                                        <p:tgtEl>
                                          <p:spTgt spid="11"/>
                                        </p:tgtEl>
                                      </p:cBhvr>
                                    </p:animEffect>
                                  </p:childTnLst>
                                </p:cTn>
                              </p:par>
                              <p:par>
                                <p:cTn id="35" presetID="6" presetClass="entr" presetSubtype="16"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circle(in)">
                                      <p:cBhvr>
                                        <p:cTn id="37" dur="2000"/>
                                        <p:tgtEl>
                                          <p:spTgt spid="12"/>
                                        </p:tgtEl>
                                      </p:cBhvr>
                                    </p:animEffect>
                                  </p:childTnLst>
                                </p:cTn>
                              </p:par>
                              <p:par>
                                <p:cTn id="38" presetID="6" presetClass="entr" presetSubtype="16"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circle(in)">
                                      <p:cBhvr>
                                        <p:cTn id="40"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animBg="1"/>
      <p:bldP spid="6" grpId="0"/>
      <p:bldP spid="7" grpId="0"/>
      <p:bldGraphic spid="8" grpId="0">
        <p:bldAsOne/>
      </p:bldGraphic>
      <p:bldGraphic spid="9" grpId="0">
        <p:bldAsOne/>
      </p:bldGraphic>
      <p:bldP spid="10" grpId="0" animBg="1"/>
      <p:bldP spid="11" grpId="0" animBg="1"/>
      <p:bldP spid="12" grpId="0" animBg="1"/>
      <p:bldP spid="13" grpId="0" animBg="1"/>
    </p:bld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sz="5400">
              <a:solidFill>
                <a:srgbClr val="7030A0"/>
              </a:solidFill>
              <a:latin typeface="IranNastaliq" pitchFamily="18" charset="0"/>
              <a:cs typeface="IranNastaliq" pitchFamily="18" charset="0"/>
            </a:endParaRPr>
          </a:p>
        </p:txBody>
      </p:sp>
      <p:sp>
        <p:nvSpPr>
          <p:cNvPr id="3" name="Content Placeholder 2"/>
          <p:cNvSpPr>
            <a:spLocks noGrp="1"/>
          </p:cNvSpPr>
          <p:nvPr>
            <p:ph idx="1"/>
          </p:nvPr>
        </p:nvSpPr>
        <p:spPr/>
        <p:txBody>
          <a:bodyPr/>
          <a:lstStyle/>
          <a:p>
            <a:endParaRPr lang="fa-IR" sz="4000">
              <a:solidFill>
                <a:srgbClr val="7030A0"/>
              </a:solidFill>
              <a:latin typeface="IranNastaliq" pitchFamily="18" charset="0"/>
              <a:cs typeface="IranNastaliq" pitchFamily="18" charset="0"/>
            </a:endParaRPr>
          </a:p>
        </p:txBody>
      </p:sp>
      <p:sp>
        <p:nvSpPr>
          <p:cNvPr id="4" name="Rectangle 3"/>
          <p:cNvSpPr/>
          <p:nvPr/>
        </p:nvSpPr>
        <p:spPr>
          <a:xfrm>
            <a:off x="251520" y="260648"/>
            <a:ext cx="8568952" cy="6336704"/>
          </a:xfrm>
          <a:prstGeom prst="rect">
            <a:avLst/>
          </a:prstGeom>
        </p:spPr>
        <p:style>
          <a:lnRef idx="1">
            <a:schemeClr val="accent2"/>
          </a:lnRef>
          <a:fillRef idx="2">
            <a:schemeClr val="accent2"/>
          </a:fillRef>
          <a:effectRef idx="1">
            <a:schemeClr val="accent2"/>
          </a:effectRef>
          <a:fontRef idx="minor">
            <a:schemeClr val="dk1"/>
          </a:fontRef>
        </p:style>
        <p:txBody>
          <a:bodyPr rtlCol="1" anchor="ctr"/>
          <a:lstStyle/>
          <a:p>
            <a:pPr algn="ctr"/>
            <a:endParaRPr lang="fa-IR" sz="2400">
              <a:solidFill>
                <a:srgbClr val="7030A0"/>
              </a:solidFill>
              <a:latin typeface="IranNastaliq" pitchFamily="18" charset="0"/>
              <a:cs typeface="IranNastaliq" pitchFamily="18" charset="0"/>
            </a:endParaRPr>
          </a:p>
        </p:txBody>
      </p:sp>
      <p:pic>
        <p:nvPicPr>
          <p:cNvPr id="5" name="Picture 2" descr="E:\تصاویر\5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616263" y="5157192"/>
            <a:ext cx="2351900" cy="1475206"/>
          </a:xfrm>
          <a:prstGeom prst="rect">
            <a:avLst/>
          </a:prstGeom>
          <a:noFill/>
          <a:extLst>
            <a:ext uri="{909E8E84-426E-40DD-AFC4-6F175D3DCCD1}">
              <a14:hiddenFill xmlns:a14="http://schemas.microsoft.com/office/drawing/2010/main">
                <a:solidFill>
                  <a:srgbClr val="FFFFFF"/>
                </a:solidFill>
              </a14:hiddenFill>
            </a:ext>
          </a:extLst>
        </p:spPr>
      </p:pic>
      <p:sp>
        <p:nvSpPr>
          <p:cNvPr id="6" name="Title 4"/>
          <p:cNvSpPr txBox="1">
            <a:spLocks/>
          </p:cNvSpPr>
          <p:nvPr/>
        </p:nvSpPr>
        <p:spPr>
          <a:xfrm>
            <a:off x="0" y="152400"/>
            <a:ext cx="9144000" cy="552450"/>
          </a:xfrm>
          <a:prstGeom prst="rect">
            <a:avLst/>
          </a:prstGeom>
        </p:spPr>
        <p:txBody>
          <a:bodyPr vert="horz" lIns="91440" tIns="45720" rIns="91440" bIns="45720" rtlCol="1" anchor="ctr">
            <a:normAutofit fontScale="25000" lnSpcReduction="20000"/>
          </a:bodyPr>
          <a:lstStyle>
            <a:lvl1pPr algn="ctr" defTabSz="914400" rtl="1" eaLnBrk="1" latinLnBrk="0" hangingPunct="1">
              <a:spcBef>
                <a:spcPct val="0"/>
              </a:spcBef>
              <a:buNone/>
              <a:defRPr sz="4400" kern="1200">
                <a:solidFill>
                  <a:schemeClr val="tx1"/>
                </a:solidFill>
                <a:latin typeface="+mj-lt"/>
                <a:ea typeface="+mj-ea"/>
                <a:cs typeface="+mj-cs"/>
              </a:defRPr>
            </a:lvl1pPr>
          </a:lstStyle>
          <a:p>
            <a:endParaRPr lang="fa-IR" sz="3600" dirty="0" smtClean="0">
              <a:solidFill>
                <a:srgbClr val="7030A0"/>
              </a:solidFill>
              <a:latin typeface="IranNastaliq" pitchFamily="18" charset="0"/>
              <a:cs typeface="IranNastaliq" pitchFamily="18" charset="0"/>
            </a:endParaRPr>
          </a:p>
          <a:p>
            <a:r>
              <a:rPr lang="fa-IR" sz="12800" dirty="0" smtClean="0">
                <a:solidFill>
                  <a:srgbClr val="FF0000"/>
                </a:solidFill>
                <a:latin typeface="IranNastaliq" pitchFamily="18" charset="0"/>
                <a:cs typeface="IranNastaliq" pitchFamily="18" charset="0"/>
              </a:rPr>
              <a:t>حل</a:t>
            </a:r>
            <a:endParaRPr lang="fa-IR" sz="12800" dirty="0">
              <a:solidFill>
                <a:srgbClr val="FF0000"/>
              </a:solidFill>
              <a:latin typeface="IranNastaliq" pitchFamily="18" charset="0"/>
              <a:cs typeface="IranNastaliq" pitchFamily="18" charset="0"/>
            </a:endParaRPr>
          </a:p>
        </p:txBody>
      </p:sp>
      <p:sp>
        <p:nvSpPr>
          <p:cNvPr id="7" name="Subtitle 5"/>
          <p:cNvSpPr txBox="1">
            <a:spLocks/>
          </p:cNvSpPr>
          <p:nvPr/>
        </p:nvSpPr>
        <p:spPr>
          <a:xfrm>
            <a:off x="0" y="762000"/>
            <a:ext cx="9144000" cy="609600"/>
          </a:xfrm>
          <a:prstGeom prst="rect">
            <a:avLst/>
          </a:prstGeom>
        </p:spPr>
        <p:txBody>
          <a:bodyPr vert="horz" lIns="91440" tIns="45720" rIns="91440" bIns="45720" rtlCol="1">
            <a:norm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fa-IR" sz="2400" dirty="0" smtClean="0">
                <a:solidFill>
                  <a:srgbClr val="7030A0"/>
                </a:solidFill>
                <a:latin typeface="IranNastaliq" pitchFamily="18" charset="0"/>
                <a:cs typeface="IranNastaliq" pitchFamily="18" charset="0"/>
              </a:rPr>
              <a:t>در این مرحله بابت هزینه خسارت سال </a:t>
            </a:r>
            <a:r>
              <a:rPr lang="en-US" sz="2400" dirty="0" smtClean="0">
                <a:solidFill>
                  <a:srgbClr val="7030A0"/>
                </a:solidFill>
                <a:latin typeface="IranNastaliq" pitchFamily="18" charset="0"/>
                <a:cs typeface="IranNastaliq" pitchFamily="18" charset="0"/>
              </a:rPr>
              <a:t>x</a:t>
            </a:r>
            <a:r>
              <a:rPr lang="fa-IR" sz="2400" dirty="0" smtClean="0">
                <a:solidFill>
                  <a:srgbClr val="7030A0"/>
                </a:solidFill>
                <a:latin typeface="IranNastaliq" pitchFamily="18" charset="0"/>
                <a:cs typeface="IranNastaliq" pitchFamily="18" charset="0"/>
              </a:rPr>
              <a:t>3 سهم خسارت بیمه گر اتکایی را به عنوان درآمد شناسایی می کنیم ، که این مبلغ جزه سایر درآمدهای بیمه ای می باشد.</a:t>
            </a:r>
            <a:endParaRPr lang="fa-IR" sz="2400" dirty="0">
              <a:solidFill>
                <a:srgbClr val="7030A0"/>
              </a:solidFill>
              <a:latin typeface="IranNastaliq" pitchFamily="18" charset="0"/>
              <a:cs typeface="IranNastaliq" pitchFamily="18" charset="0"/>
            </a:endParaRPr>
          </a:p>
        </p:txBody>
      </p:sp>
      <p:graphicFrame>
        <p:nvGraphicFramePr>
          <p:cNvPr id="8" name="Diagram 7"/>
          <p:cNvGraphicFramePr/>
          <p:nvPr>
            <p:extLst>
              <p:ext uri="{D42A27DB-BD31-4B8C-83A1-F6EECF244321}">
                <p14:modId xmlns:p14="http://schemas.microsoft.com/office/powerpoint/2010/main" val="1556074525"/>
              </p:ext>
            </p:extLst>
          </p:nvPr>
        </p:nvGraphicFramePr>
        <p:xfrm>
          <a:off x="609600" y="1397000"/>
          <a:ext cx="3810000" cy="233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Striped Right Arrow 8"/>
          <p:cNvSpPr/>
          <p:nvPr/>
        </p:nvSpPr>
        <p:spPr>
          <a:xfrm flipH="1">
            <a:off x="4724400" y="1981200"/>
            <a:ext cx="3886200" cy="1143000"/>
          </a:xfrm>
          <a:prstGeom prst="stripedRightArrow">
            <a:avLst/>
          </a:prstGeom>
          <a:solidFill>
            <a:srgbClr val="92D05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dirty="0" smtClean="0">
                <a:solidFill>
                  <a:srgbClr val="7030A0"/>
                </a:solidFill>
                <a:latin typeface="IranNastaliq" pitchFamily="18" charset="0"/>
                <a:cs typeface="IranNastaliq" pitchFamily="18" charset="0"/>
              </a:rPr>
              <a:t>درآمد بازیافت خسارت از بیمه گر اتکایی</a:t>
            </a:r>
            <a:endParaRPr lang="fa-IR" sz="2800" dirty="0">
              <a:solidFill>
                <a:srgbClr val="7030A0"/>
              </a:solidFill>
              <a:latin typeface="IranNastaliq" pitchFamily="18" charset="0"/>
              <a:cs typeface="IranNastaliq" pitchFamily="18" charset="0"/>
            </a:endParaRPr>
          </a:p>
        </p:txBody>
      </p:sp>
      <p:sp>
        <p:nvSpPr>
          <p:cNvPr id="10" name="TextBox 9"/>
          <p:cNvSpPr txBox="1"/>
          <p:nvPr/>
        </p:nvSpPr>
        <p:spPr>
          <a:xfrm>
            <a:off x="571500" y="4623137"/>
            <a:ext cx="5368652" cy="1384995"/>
          </a:xfrm>
          <a:prstGeom prst="rect">
            <a:avLst/>
          </a:prstGeom>
          <a:solidFill>
            <a:srgbClr val="92D050"/>
          </a:solidFill>
          <a:ln>
            <a:solidFill>
              <a:srgbClr val="009900"/>
            </a:solidFill>
          </a:ln>
        </p:spPr>
        <p:txBody>
          <a:bodyPr wrap="square" rtlCol="1">
            <a:spAutoFit/>
          </a:bodyPr>
          <a:lstStyle/>
          <a:p>
            <a:pPr algn="ctr" rtl="1"/>
            <a:r>
              <a:rPr lang="fa-IR" sz="2800" dirty="0" smtClean="0">
                <a:solidFill>
                  <a:srgbClr val="7030A0"/>
                </a:solidFill>
                <a:latin typeface="IranNastaliq" pitchFamily="18" charset="0"/>
                <a:cs typeface="IranNastaliq" pitchFamily="18" charset="0"/>
              </a:rPr>
              <a:t>مطالبات از بیمه گران اتکایی                  7315</a:t>
            </a:r>
          </a:p>
          <a:p>
            <a:pPr algn="ctr" rtl="1"/>
            <a:r>
              <a:rPr lang="fa-IR" sz="2800" dirty="0" smtClean="0">
                <a:solidFill>
                  <a:srgbClr val="7030A0"/>
                </a:solidFill>
                <a:latin typeface="IranNastaliq" pitchFamily="18" charset="0"/>
                <a:cs typeface="IranNastaliq" pitchFamily="18" charset="0"/>
              </a:rPr>
              <a:t>                                                                             درآمد بازیافت خسارت از بیمه گران اتکایی      7315</a:t>
            </a:r>
          </a:p>
          <a:p>
            <a:pPr algn="ctr" rtl="1"/>
            <a:endParaRPr lang="fa-IR" sz="2800" dirty="0">
              <a:solidFill>
                <a:srgbClr val="7030A0"/>
              </a:solidFill>
              <a:latin typeface="IranNastaliq" pitchFamily="18" charset="0"/>
              <a:cs typeface="IranNastaliq" pitchFamily="18" charset="0"/>
            </a:endParaRPr>
          </a:p>
        </p:txBody>
      </p:sp>
    </p:spTree>
    <p:extLst>
      <p:ext uri="{BB962C8B-B14F-4D97-AF65-F5344CB8AC3E}">
        <p14:creationId xmlns:p14="http://schemas.microsoft.com/office/powerpoint/2010/main" val="316968636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grpId="0" nodeType="withEffect" nodePh="1">
                                  <p:stCondLst>
                                    <p:cond delay="0"/>
                                  </p:stCondLst>
                                  <p:endCondLst>
                                    <p:cond evt="begin" delay="0">
                                      <p:tn val="8"/>
                                    </p:cond>
                                  </p:end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2000"/>
                                        <p:tgtEl>
                                          <p:spTgt spid="2"/>
                                        </p:tgtEl>
                                      </p:cBhvr>
                                    </p:animEffect>
                                  </p:childTnLst>
                                </p:cTn>
                              </p:par>
                              <p:par>
                                <p:cTn id="11" presetID="6" presetClass="entr" presetSubtype="16" fill="hold" grpId="0" nodeType="withEffect" nodePh="1">
                                  <p:stCondLst>
                                    <p:cond delay="0"/>
                                  </p:stCondLst>
                                  <p:endCondLst>
                                    <p:cond evt="begin" delay="0">
                                      <p:tn val="11"/>
                                    </p:cond>
                                  </p:end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circle(in)">
                                      <p:cBhvr>
                                        <p:cTn id="13" dur="2000"/>
                                        <p:tgtEl>
                                          <p:spTgt spid="3">
                                            <p:txEl>
                                              <p:pRg st="0" end="0"/>
                                            </p:txEl>
                                          </p:spTgt>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circle(in)">
                                      <p:cBhvr>
                                        <p:cTn id="16" dur="2000"/>
                                        <p:tgtEl>
                                          <p:spTgt spid="4"/>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ircle(in)">
                                      <p:cBhvr>
                                        <p:cTn id="19" dur="2000"/>
                                        <p:tgtEl>
                                          <p:spTgt spid="6"/>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ircle(in)">
                                      <p:cBhvr>
                                        <p:cTn id="22" dur="2000"/>
                                        <p:tgtEl>
                                          <p:spTgt spid="7"/>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circle(in)">
                                      <p:cBhvr>
                                        <p:cTn id="25" dur="2000"/>
                                        <p:tgtEl>
                                          <p:spTgt spid="8"/>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circle(in)">
                                      <p:cBhvr>
                                        <p:cTn id="28" dur="2000"/>
                                        <p:tgtEl>
                                          <p:spTgt spid="9"/>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circle(in)">
                                      <p:cBhvr>
                                        <p:cTn id="31"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animBg="1"/>
      <p:bldP spid="6" grpId="0"/>
      <p:bldP spid="7" grpId="0"/>
      <p:bldGraphic spid="8" grpId="0">
        <p:bldAsOne/>
      </p:bldGraphic>
      <p:bldP spid="9" grpId="0" animBg="1"/>
      <p:bldP spid="10" grpId="0" animBg="1"/>
    </p:bld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sz="4800">
              <a:solidFill>
                <a:srgbClr val="7030A0"/>
              </a:solidFill>
              <a:latin typeface="IranNastaliq" pitchFamily="18" charset="0"/>
              <a:cs typeface="IranNastaliq" pitchFamily="18" charset="0"/>
            </a:endParaRPr>
          </a:p>
        </p:txBody>
      </p:sp>
      <p:sp>
        <p:nvSpPr>
          <p:cNvPr id="3" name="Content Placeholder 2"/>
          <p:cNvSpPr>
            <a:spLocks noGrp="1"/>
          </p:cNvSpPr>
          <p:nvPr>
            <p:ph idx="1"/>
          </p:nvPr>
        </p:nvSpPr>
        <p:spPr/>
        <p:txBody>
          <a:bodyPr/>
          <a:lstStyle/>
          <a:p>
            <a:endParaRPr lang="fa-IR" sz="3600">
              <a:solidFill>
                <a:srgbClr val="7030A0"/>
              </a:solidFill>
              <a:latin typeface="IranNastaliq" pitchFamily="18" charset="0"/>
              <a:cs typeface="IranNastaliq" pitchFamily="18" charset="0"/>
            </a:endParaRPr>
          </a:p>
        </p:txBody>
      </p:sp>
      <p:sp>
        <p:nvSpPr>
          <p:cNvPr id="4" name="Rectangle 3"/>
          <p:cNvSpPr/>
          <p:nvPr/>
        </p:nvSpPr>
        <p:spPr>
          <a:xfrm>
            <a:off x="200499" y="291480"/>
            <a:ext cx="8568952" cy="6336704"/>
          </a:xfrm>
          <a:prstGeom prst="rect">
            <a:avLst/>
          </a:prstGeom>
        </p:spPr>
        <p:style>
          <a:lnRef idx="1">
            <a:schemeClr val="accent2"/>
          </a:lnRef>
          <a:fillRef idx="2">
            <a:schemeClr val="accent2"/>
          </a:fillRef>
          <a:effectRef idx="1">
            <a:schemeClr val="accent2"/>
          </a:effectRef>
          <a:fontRef idx="minor">
            <a:schemeClr val="dk1"/>
          </a:fontRef>
        </p:style>
        <p:txBody>
          <a:bodyPr rtlCol="1" anchor="ctr"/>
          <a:lstStyle/>
          <a:p>
            <a:pPr algn="ctr"/>
            <a:endParaRPr lang="fa-IR" sz="2000">
              <a:solidFill>
                <a:srgbClr val="7030A0"/>
              </a:solidFill>
              <a:latin typeface="IranNastaliq" pitchFamily="18" charset="0"/>
              <a:cs typeface="IranNastaliq" pitchFamily="18" charset="0"/>
            </a:endParaRPr>
          </a:p>
        </p:txBody>
      </p:sp>
      <p:pic>
        <p:nvPicPr>
          <p:cNvPr id="5" name="Picture 2" descr="E:\تصاویر\5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565242" y="5188024"/>
            <a:ext cx="2351900" cy="1475206"/>
          </a:xfrm>
          <a:prstGeom prst="rect">
            <a:avLst/>
          </a:prstGeom>
          <a:noFill/>
          <a:extLst>
            <a:ext uri="{909E8E84-426E-40DD-AFC4-6F175D3DCCD1}">
              <a14:hiddenFill xmlns:a14="http://schemas.microsoft.com/office/drawing/2010/main">
                <a:solidFill>
                  <a:srgbClr val="FFFFFF"/>
                </a:solidFill>
              </a14:hiddenFill>
            </a:ext>
          </a:extLst>
        </p:spPr>
      </p:pic>
      <p:sp>
        <p:nvSpPr>
          <p:cNvPr id="6" name="Title 4"/>
          <p:cNvSpPr txBox="1">
            <a:spLocks/>
          </p:cNvSpPr>
          <p:nvPr/>
        </p:nvSpPr>
        <p:spPr>
          <a:xfrm>
            <a:off x="0" y="-675456"/>
            <a:ext cx="9144000" cy="2199456"/>
          </a:xfrm>
          <a:prstGeom prst="rect">
            <a:avLst/>
          </a:prstGeom>
        </p:spPr>
        <p:txBody>
          <a:bodyPr vert="horz" lIns="91440" tIns="45720" rIns="91440" bIns="45720" rtlCol="1"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endParaRPr lang="fa-IR" sz="3200" dirty="0" smtClean="0">
              <a:solidFill>
                <a:srgbClr val="FF0000"/>
              </a:solidFill>
              <a:latin typeface="IranNastaliq" pitchFamily="18" charset="0"/>
              <a:cs typeface="IranNastaliq" pitchFamily="18" charset="0"/>
            </a:endParaRPr>
          </a:p>
          <a:p>
            <a:endParaRPr lang="fa-IR" sz="3200" dirty="0">
              <a:solidFill>
                <a:srgbClr val="FF0000"/>
              </a:solidFill>
              <a:latin typeface="IranNastaliq" pitchFamily="18" charset="0"/>
              <a:cs typeface="IranNastaliq" pitchFamily="18" charset="0"/>
            </a:endParaRPr>
          </a:p>
          <a:p>
            <a:r>
              <a:rPr lang="fa-IR" sz="3200" dirty="0" smtClean="0">
                <a:solidFill>
                  <a:srgbClr val="FF0000"/>
                </a:solidFill>
                <a:latin typeface="IranNastaliq" pitchFamily="18" charset="0"/>
                <a:cs typeface="IranNastaliq" pitchFamily="18" charset="0"/>
              </a:rPr>
              <a:t>حل</a:t>
            </a:r>
            <a:endParaRPr lang="fa-IR" sz="3200" dirty="0">
              <a:solidFill>
                <a:srgbClr val="FF0000"/>
              </a:solidFill>
              <a:latin typeface="IranNastaliq" pitchFamily="18" charset="0"/>
              <a:cs typeface="IranNastaliq" pitchFamily="18" charset="0"/>
            </a:endParaRPr>
          </a:p>
        </p:txBody>
      </p:sp>
      <p:sp>
        <p:nvSpPr>
          <p:cNvPr id="7" name="Subtitle 9"/>
          <p:cNvSpPr txBox="1">
            <a:spLocks/>
          </p:cNvSpPr>
          <p:nvPr/>
        </p:nvSpPr>
        <p:spPr>
          <a:xfrm>
            <a:off x="0" y="762000"/>
            <a:ext cx="9144000" cy="457200"/>
          </a:xfrm>
          <a:prstGeom prst="rect">
            <a:avLst/>
          </a:prstGeom>
        </p:spPr>
        <p:txBody>
          <a:bodyPr vert="horz" lIns="91440" tIns="45720" rIns="91440" bIns="45720" rtlCol="1">
            <a:norm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a-IR" sz="2400" smtClean="0">
                <a:solidFill>
                  <a:srgbClr val="7030A0"/>
                </a:solidFill>
                <a:latin typeface="IranNastaliq" pitchFamily="18" charset="0"/>
                <a:cs typeface="IranNastaliq" pitchFamily="18" charset="0"/>
              </a:rPr>
              <a:t>سایر ثبت ها</a:t>
            </a:r>
            <a:endParaRPr lang="fa-IR" sz="2400" dirty="0">
              <a:solidFill>
                <a:srgbClr val="7030A0"/>
              </a:solidFill>
              <a:latin typeface="IranNastaliq" pitchFamily="18" charset="0"/>
              <a:cs typeface="IranNastaliq" pitchFamily="18" charset="0"/>
            </a:endParaRPr>
          </a:p>
        </p:txBody>
      </p:sp>
      <p:sp>
        <p:nvSpPr>
          <p:cNvPr id="8" name="TextBox 7"/>
          <p:cNvSpPr txBox="1"/>
          <p:nvPr/>
        </p:nvSpPr>
        <p:spPr>
          <a:xfrm>
            <a:off x="256632" y="1378803"/>
            <a:ext cx="4660250" cy="830997"/>
          </a:xfrm>
          <a:prstGeom prst="rect">
            <a:avLst/>
          </a:prstGeom>
          <a:solidFill>
            <a:schemeClr val="accent6">
              <a:lumMod val="40000"/>
              <a:lumOff val="60000"/>
            </a:schemeClr>
          </a:solidFill>
        </p:spPr>
        <p:txBody>
          <a:bodyPr wrap="square" rtlCol="1">
            <a:spAutoFit/>
          </a:bodyPr>
          <a:lstStyle/>
          <a:p>
            <a:pPr algn="r" rtl="1"/>
            <a:r>
              <a:rPr lang="fa-IR" sz="2400" dirty="0" smtClean="0">
                <a:solidFill>
                  <a:srgbClr val="7030A0"/>
                </a:solidFill>
                <a:latin typeface="IranNastaliq" pitchFamily="18" charset="0"/>
                <a:cs typeface="IranNastaliq" pitchFamily="18" charset="0"/>
              </a:rPr>
              <a:t>وجوه نقد                                 21150</a:t>
            </a:r>
          </a:p>
          <a:p>
            <a:pPr algn="r" rtl="1"/>
            <a:r>
              <a:rPr lang="fa-IR" sz="2400" dirty="0" smtClean="0">
                <a:solidFill>
                  <a:srgbClr val="7030A0"/>
                </a:solidFill>
                <a:latin typeface="IranNastaliq" pitchFamily="18" charset="0"/>
                <a:cs typeface="IranNastaliq" pitchFamily="18" charset="0"/>
              </a:rPr>
              <a:t>             درآمد سرمایه گذاری      21150</a:t>
            </a:r>
            <a:endParaRPr lang="fa-IR" sz="2400" dirty="0">
              <a:solidFill>
                <a:srgbClr val="7030A0"/>
              </a:solidFill>
              <a:latin typeface="IranNastaliq" pitchFamily="18" charset="0"/>
              <a:cs typeface="IranNastaliq" pitchFamily="18" charset="0"/>
            </a:endParaRPr>
          </a:p>
        </p:txBody>
      </p:sp>
      <p:sp>
        <p:nvSpPr>
          <p:cNvPr id="9" name="TextBox 8"/>
          <p:cNvSpPr txBox="1"/>
          <p:nvPr/>
        </p:nvSpPr>
        <p:spPr>
          <a:xfrm>
            <a:off x="268682" y="2492896"/>
            <a:ext cx="4648200" cy="830997"/>
          </a:xfrm>
          <a:prstGeom prst="rect">
            <a:avLst/>
          </a:prstGeom>
          <a:solidFill>
            <a:schemeClr val="accent6">
              <a:lumMod val="40000"/>
              <a:lumOff val="60000"/>
            </a:schemeClr>
          </a:solidFill>
        </p:spPr>
        <p:txBody>
          <a:bodyPr wrap="square" rtlCol="1">
            <a:spAutoFit/>
          </a:bodyPr>
          <a:lstStyle/>
          <a:p>
            <a:pPr algn="r" rtl="1"/>
            <a:r>
              <a:rPr lang="fa-IR" sz="2400" dirty="0" smtClean="0">
                <a:solidFill>
                  <a:srgbClr val="7030A0"/>
                </a:solidFill>
                <a:latin typeface="IranNastaliq" pitchFamily="18" charset="0"/>
                <a:cs typeface="IranNastaliq" pitchFamily="18" charset="0"/>
              </a:rPr>
              <a:t>مطالبات از بیمه گران اتکایی                                       514</a:t>
            </a:r>
          </a:p>
          <a:p>
            <a:pPr algn="r" rtl="1"/>
            <a:r>
              <a:rPr lang="fa-IR" sz="2400" dirty="0" smtClean="0">
                <a:solidFill>
                  <a:srgbClr val="7030A0"/>
                </a:solidFill>
                <a:latin typeface="IranNastaliq" pitchFamily="18" charset="0"/>
                <a:cs typeface="IranNastaliq" pitchFamily="18" charset="0"/>
              </a:rPr>
              <a:t>                                   سود مشارکت در منافع اتکایی   514</a:t>
            </a:r>
            <a:endParaRPr lang="fa-IR" sz="2400" dirty="0">
              <a:solidFill>
                <a:srgbClr val="7030A0"/>
              </a:solidFill>
              <a:latin typeface="IranNastaliq" pitchFamily="18" charset="0"/>
              <a:cs typeface="IranNastaliq" pitchFamily="18" charset="0"/>
            </a:endParaRPr>
          </a:p>
        </p:txBody>
      </p:sp>
      <p:sp>
        <p:nvSpPr>
          <p:cNvPr id="10" name="Chevron 9"/>
          <p:cNvSpPr/>
          <p:nvPr/>
        </p:nvSpPr>
        <p:spPr>
          <a:xfrm flipH="1">
            <a:off x="5257800" y="1447800"/>
            <a:ext cx="3048000" cy="762000"/>
          </a:xfrm>
          <a:prstGeom prst="chevron">
            <a:avLst/>
          </a:prstGeom>
          <a:solidFill>
            <a:srgbClr val="0099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dirty="0" smtClean="0">
                <a:solidFill>
                  <a:srgbClr val="7030A0"/>
                </a:solidFill>
                <a:latin typeface="IranNastaliq" pitchFamily="18" charset="0"/>
                <a:cs typeface="IranNastaliq" pitchFamily="18" charset="0"/>
              </a:rPr>
              <a:t>ثبت شناسایی درآمد سرمایه گذاری</a:t>
            </a:r>
            <a:endParaRPr lang="fa-IR" sz="2800" b="1" dirty="0">
              <a:solidFill>
                <a:srgbClr val="7030A0"/>
              </a:solidFill>
              <a:latin typeface="IranNastaliq" pitchFamily="18" charset="0"/>
              <a:cs typeface="IranNastaliq" pitchFamily="18" charset="0"/>
            </a:endParaRPr>
          </a:p>
        </p:txBody>
      </p:sp>
      <p:sp>
        <p:nvSpPr>
          <p:cNvPr id="11" name="Chevron 10"/>
          <p:cNvSpPr/>
          <p:nvPr/>
        </p:nvSpPr>
        <p:spPr>
          <a:xfrm flipH="1">
            <a:off x="5257800" y="2667000"/>
            <a:ext cx="3048000" cy="762000"/>
          </a:xfrm>
          <a:prstGeom prst="chevron">
            <a:avLst/>
          </a:prstGeom>
          <a:solidFill>
            <a:srgbClr val="0099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b="1" dirty="0" smtClean="0">
                <a:solidFill>
                  <a:srgbClr val="7030A0"/>
                </a:solidFill>
                <a:latin typeface="IranNastaliq" pitchFamily="18" charset="0"/>
                <a:cs typeface="IranNastaliq" pitchFamily="18" charset="0"/>
              </a:rPr>
              <a:t>سهم شرکت از مشارکت در منافع بیمه گر اتکایی</a:t>
            </a:r>
            <a:endParaRPr lang="fa-IR" sz="2400" b="1" dirty="0">
              <a:solidFill>
                <a:srgbClr val="7030A0"/>
              </a:solidFill>
              <a:latin typeface="IranNastaliq" pitchFamily="18" charset="0"/>
              <a:cs typeface="IranNastaliq" pitchFamily="18" charset="0"/>
            </a:endParaRPr>
          </a:p>
        </p:txBody>
      </p:sp>
      <p:sp>
        <p:nvSpPr>
          <p:cNvPr id="12" name="TextBox 11"/>
          <p:cNvSpPr txBox="1"/>
          <p:nvPr/>
        </p:nvSpPr>
        <p:spPr>
          <a:xfrm>
            <a:off x="210950" y="3497395"/>
            <a:ext cx="4648200" cy="1200329"/>
          </a:xfrm>
          <a:prstGeom prst="rect">
            <a:avLst/>
          </a:prstGeom>
          <a:solidFill>
            <a:schemeClr val="accent6">
              <a:lumMod val="40000"/>
              <a:lumOff val="60000"/>
            </a:schemeClr>
          </a:solidFill>
        </p:spPr>
        <p:txBody>
          <a:bodyPr wrap="square" rtlCol="1">
            <a:spAutoFit/>
          </a:bodyPr>
          <a:lstStyle/>
          <a:p>
            <a:pPr algn="r" rtl="1"/>
            <a:r>
              <a:rPr lang="fa-IR" sz="2400" dirty="0" smtClean="0">
                <a:solidFill>
                  <a:srgbClr val="7030A0"/>
                </a:solidFill>
                <a:latin typeface="IranNastaliq" pitchFamily="18" charset="0"/>
                <a:cs typeface="IranNastaliq" pitchFamily="18" charset="0"/>
              </a:rPr>
              <a:t>هزینه های اداری و عمومی              28500             </a:t>
            </a:r>
          </a:p>
          <a:p>
            <a:pPr algn="r" rtl="1"/>
            <a:r>
              <a:rPr lang="fa-IR" sz="2400" dirty="0" smtClean="0">
                <a:solidFill>
                  <a:srgbClr val="7030A0"/>
                </a:solidFill>
                <a:latin typeface="IranNastaliq" pitchFamily="18" charset="0"/>
                <a:cs typeface="IranNastaliq" pitchFamily="18" charset="0"/>
              </a:rPr>
              <a:t>هزینه های مالی                                2100</a:t>
            </a:r>
          </a:p>
          <a:p>
            <a:pPr algn="r" rtl="1"/>
            <a:r>
              <a:rPr lang="fa-IR" sz="2400" dirty="0" smtClean="0">
                <a:solidFill>
                  <a:srgbClr val="7030A0"/>
                </a:solidFill>
                <a:latin typeface="IranNastaliq" pitchFamily="18" charset="0"/>
                <a:cs typeface="IranNastaliq" pitchFamily="18" charset="0"/>
              </a:rPr>
              <a:t>                                      وجوه نقد         30600</a:t>
            </a:r>
            <a:endParaRPr lang="fa-IR" sz="2400" dirty="0">
              <a:solidFill>
                <a:srgbClr val="7030A0"/>
              </a:solidFill>
              <a:latin typeface="IranNastaliq" pitchFamily="18" charset="0"/>
              <a:cs typeface="IranNastaliq" pitchFamily="18" charset="0"/>
            </a:endParaRPr>
          </a:p>
        </p:txBody>
      </p:sp>
      <p:sp>
        <p:nvSpPr>
          <p:cNvPr id="13" name="TextBox 12"/>
          <p:cNvSpPr txBox="1"/>
          <p:nvPr/>
        </p:nvSpPr>
        <p:spPr>
          <a:xfrm>
            <a:off x="284403" y="4772525"/>
            <a:ext cx="4648200" cy="830997"/>
          </a:xfrm>
          <a:prstGeom prst="rect">
            <a:avLst/>
          </a:prstGeom>
          <a:solidFill>
            <a:schemeClr val="accent6">
              <a:lumMod val="40000"/>
              <a:lumOff val="60000"/>
            </a:schemeClr>
          </a:solidFill>
        </p:spPr>
        <p:txBody>
          <a:bodyPr wrap="square" rtlCol="1">
            <a:spAutoFit/>
          </a:bodyPr>
          <a:lstStyle/>
          <a:p>
            <a:pPr algn="r" rtl="1"/>
            <a:r>
              <a:rPr lang="fa-IR" sz="2400" dirty="0" smtClean="0">
                <a:solidFill>
                  <a:srgbClr val="7030A0"/>
                </a:solidFill>
                <a:latin typeface="IranNastaliq" pitchFamily="18" charset="0"/>
                <a:cs typeface="IranNastaliq" pitchFamily="18" charset="0"/>
              </a:rPr>
              <a:t>هزینه مالیات                   48111</a:t>
            </a:r>
          </a:p>
          <a:p>
            <a:pPr algn="r" rtl="1"/>
            <a:r>
              <a:rPr lang="fa-IR" sz="2400" dirty="0" smtClean="0">
                <a:solidFill>
                  <a:srgbClr val="7030A0"/>
                </a:solidFill>
                <a:latin typeface="IranNastaliq" pitchFamily="18" charset="0"/>
                <a:cs typeface="IranNastaliq" pitchFamily="18" charset="0"/>
              </a:rPr>
              <a:t>                 ذخیره مالیات      48111</a:t>
            </a:r>
            <a:endParaRPr lang="fa-IR" sz="2400" dirty="0">
              <a:solidFill>
                <a:srgbClr val="7030A0"/>
              </a:solidFill>
              <a:latin typeface="IranNastaliq" pitchFamily="18" charset="0"/>
              <a:cs typeface="IranNastaliq" pitchFamily="18" charset="0"/>
            </a:endParaRPr>
          </a:p>
        </p:txBody>
      </p:sp>
      <p:sp>
        <p:nvSpPr>
          <p:cNvPr id="14" name="TextBox 13"/>
          <p:cNvSpPr txBox="1"/>
          <p:nvPr/>
        </p:nvSpPr>
        <p:spPr>
          <a:xfrm>
            <a:off x="210950" y="5797187"/>
            <a:ext cx="4648200" cy="830997"/>
          </a:xfrm>
          <a:prstGeom prst="rect">
            <a:avLst/>
          </a:prstGeom>
          <a:solidFill>
            <a:schemeClr val="accent6">
              <a:lumMod val="40000"/>
              <a:lumOff val="60000"/>
            </a:schemeClr>
          </a:solidFill>
        </p:spPr>
        <p:txBody>
          <a:bodyPr wrap="square" rtlCol="1">
            <a:spAutoFit/>
          </a:bodyPr>
          <a:lstStyle/>
          <a:p>
            <a:pPr algn="r" rtl="1"/>
            <a:r>
              <a:rPr lang="fa-IR" sz="2400" dirty="0" smtClean="0">
                <a:solidFill>
                  <a:srgbClr val="7030A0"/>
                </a:solidFill>
                <a:latin typeface="IranNastaliq" pitchFamily="18" charset="0"/>
                <a:cs typeface="IranNastaliq" pitchFamily="18" charset="0"/>
              </a:rPr>
              <a:t>سود و زیان                144334 </a:t>
            </a:r>
          </a:p>
          <a:p>
            <a:pPr algn="r" rtl="1"/>
            <a:r>
              <a:rPr lang="fa-IR" sz="2400" dirty="0" smtClean="0">
                <a:solidFill>
                  <a:srgbClr val="7030A0"/>
                </a:solidFill>
                <a:latin typeface="IranNastaliq" pitchFamily="18" charset="0"/>
                <a:cs typeface="IranNastaliq" pitchFamily="18" charset="0"/>
              </a:rPr>
              <a:t>                تقسیم سود        144334</a:t>
            </a:r>
            <a:endParaRPr lang="fa-IR" sz="2400" dirty="0">
              <a:solidFill>
                <a:srgbClr val="7030A0"/>
              </a:solidFill>
              <a:latin typeface="IranNastaliq" pitchFamily="18" charset="0"/>
              <a:cs typeface="IranNastaliq" pitchFamily="18" charset="0"/>
            </a:endParaRPr>
          </a:p>
        </p:txBody>
      </p:sp>
    </p:spTree>
    <p:extLst>
      <p:ext uri="{BB962C8B-B14F-4D97-AF65-F5344CB8AC3E}">
        <p14:creationId xmlns:p14="http://schemas.microsoft.com/office/powerpoint/2010/main" val="55897254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grpId="0" nodeType="withEffect" nodePh="1">
                                  <p:stCondLst>
                                    <p:cond delay="0"/>
                                  </p:stCondLst>
                                  <p:endCondLst>
                                    <p:cond evt="begin" delay="0">
                                      <p:tn val="8"/>
                                    </p:cond>
                                  </p:end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2000"/>
                                        <p:tgtEl>
                                          <p:spTgt spid="2"/>
                                        </p:tgtEl>
                                      </p:cBhvr>
                                    </p:animEffect>
                                  </p:childTnLst>
                                </p:cTn>
                              </p:par>
                              <p:par>
                                <p:cTn id="11" presetID="6" presetClass="entr" presetSubtype="16" fill="hold" grpId="0" nodeType="withEffect" nodePh="1">
                                  <p:stCondLst>
                                    <p:cond delay="0"/>
                                  </p:stCondLst>
                                  <p:endCondLst>
                                    <p:cond evt="begin" delay="0">
                                      <p:tn val="11"/>
                                    </p:cond>
                                  </p:end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circle(in)">
                                      <p:cBhvr>
                                        <p:cTn id="13" dur="2000"/>
                                        <p:tgtEl>
                                          <p:spTgt spid="3">
                                            <p:txEl>
                                              <p:pRg st="0" end="0"/>
                                            </p:txEl>
                                          </p:spTgt>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circle(in)">
                                      <p:cBhvr>
                                        <p:cTn id="16" dur="2000"/>
                                        <p:tgtEl>
                                          <p:spTgt spid="4"/>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ircle(in)">
                                      <p:cBhvr>
                                        <p:cTn id="19" dur="2000"/>
                                        <p:tgtEl>
                                          <p:spTgt spid="6"/>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ircle(in)">
                                      <p:cBhvr>
                                        <p:cTn id="22" dur="2000"/>
                                        <p:tgtEl>
                                          <p:spTgt spid="7"/>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circle(in)">
                                      <p:cBhvr>
                                        <p:cTn id="25" dur="2000"/>
                                        <p:tgtEl>
                                          <p:spTgt spid="8"/>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circle(in)">
                                      <p:cBhvr>
                                        <p:cTn id="28" dur="2000"/>
                                        <p:tgtEl>
                                          <p:spTgt spid="9"/>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circle(in)">
                                      <p:cBhvr>
                                        <p:cTn id="31" dur="2000"/>
                                        <p:tgtEl>
                                          <p:spTgt spid="10"/>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circle(in)">
                                      <p:cBhvr>
                                        <p:cTn id="34" dur="2000"/>
                                        <p:tgtEl>
                                          <p:spTgt spid="11"/>
                                        </p:tgtEl>
                                      </p:cBhvr>
                                    </p:animEffect>
                                  </p:childTnLst>
                                </p:cTn>
                              </p:par>
                              <p:par>
                                <p:cTn id="35" presetID="6" presetClass="entr" presetSubtype="16"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circle(in)">
                                      <p:cBhvr>
                                        <p:cTn id="37" dur="2000"/>
                                        <p:tgtEl>
                                          <p:spTgt spid="12"/>
                                        </p:tgtEl>
                                      </p:cBhvr>
                                    </p:animEffect>
                                  </p:childTnLst>
                                </p:cTn>
                              </p:par>
                              <p:par>
                                <p:cTn id="38" presetID="6" presetClass="entr" presetSubtype="16"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circle(in)">
                                      <p:cBhvr>
                                        <p:cTn id="40" dur="2000"/>
                                        <p:tgtEl>
                                          <p:spTgt spid="13"/>
                                        </p:tgtEl>
                                      </p:cBhvr>
                                    </p:animEffect>
                                  </p:childTnLst>
                                </p:cTn>
                              </p:par>
                              <p:par>
                                <p:cTn id="41" presetID="6" presetClass="entr" presetSubtype="16"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circle(in)">
                                      <p:cBhvr>
                                        <p:cTn id="43"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animBg="1"/>
      <p:bldP spid="6" grpId="0"/>
      <p:bldP spid="7" grpId="0"/>
      <p:bldP spid="8" grpId="0" animBg="1"/>
      <p:bldP spid="9" grpId="0" animBg="1"/>
      <p:bldP spid="10" grpId="0" animBg="1"/>
      <p:bldP spid="11" grpId="0" animBg="1"/>
      <p:bldP spid="12" grpId="0" animBg="1"/>
      <p:bldP spid="13" grpId="0" animBg="1"/>
      <p:bldP spid="14" grpId="0" animBg="1"/>
    </p:bld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solidFill>
                <a:srgbClr val="7030A0"/>
              </a:solidFill>
              <a:latin typeface="IranNastaliq" pitchFamily="18" charset="0"/>
              <a:cs typeface="IranNastaliq" pitchFamily="18" charset="0"/>
            </a:endParaRPr>
          </a:p>
        </p:txBody>
      </p:sp>
      <p:sp>
        <p:nvSpPr>
          <p:cNvPr id="3" name="Content Placeholder 2"/>
          <p:cNvSpPr>
            <a:spLocks noGrp="1"/>
          </p:cNvSpPr>
          <p:nvPr>
            <p:ph idx="1"/>
          </p:nvPr>
        </p:nvSpPr>
        <p:spPr/>
        <p:txBody>
          <a:bodyPr/>
          <a:lstStyle/>
          <a:p>
            <a:endParaRPr lang="fa-IR">
              <a:solidFill>
                <a:srgbClr val="7030A0"/>
              </a:solidFill>
              <a:latin typeface="IranNastaliq" pitchFamily="18" charset="0"/>
              <a:cs typeface="IranNastaliq" pitchFamily="18" charset="0"/>
            </a:endParaRPr>
          </a:p>
        </p:txBody>
      </p:sp>
      <p:sp>
        <p:nvSpPr>
          <p:cNvPr id="4" name="Rectangle 3"/>
          <p:cNvSpPr/>
          <p:nvPr/>
        </p:nvSpPr>
        <p:spPr>
          <a:xfrm>
            <a:off x="200499" y="291480"/>
            <a:ext cx="8568952" cy="6336704"/>
          </a:xfrm>
          <a:prstGeom prst="rect">
            <a:avLst/>
          </a:prstGeom>
        </p:spPr>
        <p:style>
          <a:lnRef idx="1">
            <a:schemeClr val="accent2"/>
          </a:lnRef>
          <a:fillRef idx="2">
            <a:schemeClr val="accent2"/>
          </a:fillRef>
          <a:effectRef idx="1">
            <a:schemeClr val="accent2"/>
          </a:effectRef>
          <a:fontRef idx="minor">
            <a:schemeClr val="dk1"/>
          </a:fontRef>
        </p:style>
        <p:txBody>
          <a:bodyPr rtlCol="1" anchor="ctr"/>
          <a:lstStyle/>
          <a:p>
            <a:pPr algn="ctr"/>
            <a:endParaRPr lang="fa-IR">
              <a:solidFill>
                <a:srgbClr val="7030A0"/>
              </a:solidFill>
              <a:latin typeface="IranNastaliq" pitchFamily="18" charset="0"/>
              <a:cs typeface="IranNastaliq" pitchFamily="18" charset="0"/>
            </a:endParaRPr>
          </a:p>
        </p:txBody>
      </p:sp>
      <p:pic>
        <p:nvPicPr>
          <p:cNvPr id="5" name="Picture 2" descr="E:\تصاویر\5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565242" y="5188024"/>
            <a:ext cx="2351900" cy="1475206"/>
          </a:xfrm>
          <a:prstGeom prst="rect">
            <a:avLst/>
          </a:prstGeom>
          <a:noFill/>
          <a:extLst>
            <a:ext uri="{909E8E84-426E-40DD-AFC4-6F175D3DCCD1}">
              <a14:hiddenFill xmlns:a14="http://schemas.microsoft.com/office/drawing/2010/main">
                <a:solidFill>
                  <a:srgbClr val="FFFFFF"/>
                </a:solidFill>
              </a14:hiddenFill>
            </a:ext>
          </a:extLst>
        </p:spPr>
      </p:pic>
      <p:sp>
        <p:nvSpPr>
          <p:cNvPr id="6" name="Title 4"/>
          <p:cNvSpPr txBox="1">
            <a:spLocks/>
          </p:cNvSpPr>
          <p:nvPr/>
        </p:nvSpPr>
        <p:spPr>
          <a:xfrm>
            <a:off x="0" y="152400"/>
            <a:ext cx="9144000" cy="1188368"/>
          </a:xfrm>
          <a:prstGeom prst="rect">
            <a:avLst/>
          </a:prstGeom>
        </p:spPr>
        <p:txBody>
          <a:bodyPr vert="horz" lIns="91440" tIns="45720" rIns="91440" bIns="45720" rtlCol="1"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fa-IR" dirty="0" smtClean="0">
                <a:solidFill>
                  <a:srgbClr val="FF0000"/>
                </a:solidFill>
                <a:latin typeface="IranNastaliq" pitchFamily="18" charset="0"/>
                <a:cs typeface="IranNastaliq" pitchFamily="18" charset="0"/>
              </a:rPr>
              <a:t>حل</a:t>
            </a:r>
            <a:endParaRPr lang="fa-IR" dirty="0">
              <a:solidFill>
                <a:srgbClr val="FF0000"/>
              </a:solidFill>
              <a:latin typeface="IranNastaliq" pitchFamily="18" charset="0"/>
              <a:cs typeface="IranNastaliq" pitchFamily="18" charset="0"/>
            </a:endParaRPr>
          </a:p>
        </p:txBody>
      </p:sp>
      <p:sp>
        <p:nvSpPr>
          <p:cNvPr id="7" name="Subtitle 5"/>
          <p:cNvSpPr txBox="1">
            <a:spLocks/>
          </p:cNvSpPr>
          <p:nvPr/>
        </p:nvSpPr>
        <p:spPr>
          <a:xfrm>
            <a:off x="0" y="762000"/>
            <a:ext cx="9144000" cy="457200"/>
          </a:xfrm>
          <a:prstGeom prst="rect">
            <a:avLst/>
          </a:prstGeom>
        </p:spPr>
        <p:txBody>
          <a:bodyPr vert="horz" lIns="91440" tIns="45720" rIns="91440" bIns="45720" rtlCol="1">
            <a:normAutofit fontScale="85000" lnSpcReduction="20000"/>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a-IR" dirty="0" smtClean="0">
                <a:solidFill>
                  <a:srgbClr val="7030A0"/>
                </a:solidFill>
                <a:latin typeface="IranNastaliq" pitchFamily="18" charset="0"/>
                <a:cs typeface="IranNastaliq" pitchFamily="18" charset="0"/>
              </a:rPr>
              <a:t>                                 محاسبات اندوخته</a:t>
            </a:r>
            <a:endParaRPr lang="fa-IR" dirty="0">
              <a:solidFill>
                <a:srgbClr val="7030A0"/>
              </a:solidFill>
              <a:latin typeface="IranNastaliq" pitchFamily="18" charset="0"/>
              <a:cs typeface="IranNastaliq" pitchFamily="18" charset="0"/>
            </a:endParaRPr>
          </a:p>
        </p:txBody>
      </p:sp>
      <p:graphicFrame>
        <p:nvGraphicFramePr>
          <p:cNvPr id="8" name="Diagram 7"/>
          <p:cNvGraphicFramePr/>
          <p:nvPr>
            <p:extLst>
              <p:ext uri="{D42A27DB-BD31-4B8C-83A1-F6EECF244321}">
                <p14:modId xmlns:p14="http://schemas.microsoft.com/office/powerpoint/2010/main" val="605153948"/>
              </p:ext>
            </p:extLst>
          </p:nvPr>
        </p:nvGraphicFramePr>
        <p:xfrm>
          <a:off x="609600" y="1397000"/>
          <a:ext cx="3810000" cy="264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p:cNvSpPr txBox="1"/>
          <p:nvPr/>
        </p:nvSpPr>
        <p:spPr>
          <a:xfrm>
            <a:off x="609600" y="4724238"/>
            <a:ext cx="4466456" cy="1938992"/>
          </a:xfrm>
          <a:prstGeom prst="rect">
            <a:avLst/>
          </a:prstGeom>
          <a:solidFill>
            <a:srgbClr val="92D050"/>
          </a:solidFill>
          <a:ln>
            <a:solidFill>
              <a:srgbClr val="009900"/>
            </a:solidFill>
          </a:ln>
        </p:spPr>
        <p:txBody>
          <a:bodyPr wrap="square" rtlCol="1">
            <a:spAutoFit/>
          </a:bodyPr>
          <a:lstStyle/>
          <a:p>
            <a:pPr algn="r" rtl="1"/>
            <a:r>
              <a:rPr lang="fa-IR" sz="2400" dirty="0" smtClean="0">
                <a:solidFill>
                  <a:srgbClr val="7030A0"/>
                </a:solidFill>
                <a:latin typeface="IranNastaliq" pitchFamily="18" charset="0"/>
                <a:cs typeface="IranNastaliq" pitchFamily="18" charset="0"/>
              </a:rPr>
              <a:t>تقسیم سود                                   144334</a:t>
            </a:r>
          </a:p>
          <a:p>
            <a:pPr algn="r" rtl="1"/>
            <a:r>
              <a:rPr lang="fa-IR" sz="2400" dirty="0" smtClean="0">
                <a:solidFill>
                  <a:srgbClr val="7030A0"/>
                </a:solidFill>
                <a:latin typeface="IranNastaliq" pitchFamily="18" charset="0"/>
                <a:cs typeface="IranNastaliq" pitchFamily="18" charset="0"/>
              </a:rPr>
              <a:t>               اندوخته قانونی                       14433</a:t>
            </a:r>
          </a:p>
          <a:p>
            <a:pPr algn="r" rtl="1"/>
            <a:r>
              <a:rPr lang="fa-IR" sz="2400" dirty="0" smtClean="0">
                <a:solidFill>
                  <a:srgbClr val="7030A0"/>
                </a:solidFill>
                <a:latin typeface="IranNastaliq" pitchFamily="18" charset="0"/>
                <a:cs typeface="IranNastaliq" pitchFamily="18" charset="0"/>
              </a:rPr>
              <a:t>                اندوخته سرمایه ای                 7217</a:t>
            </a:r>
          </a:p>
          <a:p>
            <a:pPr algn="r" rtl="1"/>
            <a:r>
              <a:rPr lang="fa-IR" sz="2400" dirty="0" smtClean="0">
                <a:solidFill>
                  <a:srgbClr val="7030A0"/>
                </a:solidFill>
                <a:latin typeface="IranNastaliq" pitchFamily="18" charset="0"/>
                <a:cs typeface="IranNastaliq" pitchFamily="18" charset="0"/>
              </a:rPr>
              <a:t>                سود سهام پرداختنی               5000</a:t>
            </a:r>
          </a:p>
          <a:p>
            <a:pPr algn="r" rtl="1"/>
            <a:r>
              <a:rPr lang="fa-IR" sz="2400" dirty="0" smtClean="0">
                <a:solidFill>
                  <a:srgbClr val="7030A0"/>
                </a:solidFill>
                <a:latin typeface="IranNastaliq" pitchFamily="18" charset="0"/>
                <a:cs typeface="IranNastaliq" pitchFamily="18" charset="0"/>
              </a:rPr>
              <a:t>                سود انباشته                            117684</a:t>
            </a:r>
            <a:endParaRPr lang="fa-IR" sz="2400" dirty="0">
              <a:solidFill>
                <a:srgbClr val="7030A0"/>
              </a:solidFill>
              <a:latin typeface="IranNastaliq" pitchFamily="18" charset="0"/>
              <a:cs typeface="IranNastaliq" pitchFamily="18" charset="0"/>
            </a:endParaRPr>
          </a:p>
        </p:txBody>
      </p:sp>
      <p:graphicFrame>
        <p:nvGraphicFramePr>
          <p:cNvPr id="10" name="Diagram 9"/>
          <p:cNvGraphicFramePr/>
          <p:nvPr>
            <p:extLst>
              <p:ext uri="{D42A27DB-BD31-4B8C-83A1-F6EECF244321}">
                <p14:modId xmlns:p14="http://schemas.microsoft.com/office/powerpoint/2010/main" val="334734282"/>
              </p:ext>
            </p:extLst>
          </p:nvPr>
        </p:nvGraphicFramePr>
        <p:xfrm>
          <a:off x="4800600" y="1371600"/>
          <a:ext cx="3810000" cy="26416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1" name="Down Ribbon 10"/>
          <p:cNvSpPr/>
          <p:nvPr/>
        </p:nvSpPr>
        <p:spPr>
          <a:xfrm>
            <a:off x="762000" y="4114800"/>
            <a:ext cx="3429000" cy="533400"/>
          </a:xfrm>
          <a:prstGeom prst="ribbon">
            <a:avLst/>
          </a:prstGeom>
          <a:solidFill>
            <a:srgbClr val="92D05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dirty="0" smtClean="0">
                <a:solidFill>
                  <a:srgbClr val="7030A0"/>
                </a:solidFill>
                <a:latin typeface="IranNastaliq" pitchFamily="18" charset="0"/>
                <a:cs typeface="IranNastaliq" pitchFamily="18" charset="0"/>
              </a:rPr>
              <a:t>اندوخته قانونی</a:t>
            </a:r>
            <a:endParaRPr lang="fa-IR" sz="2000" dirty="0">
              <a:solidFill>
                <a:srgbClr val="7030A0"/>
              </a:solidFill>
              <a:latin typeface="IranNastaliq" pitchFamily="18" charset="0"/>
              <a:cs typeface="IranNastaliq" pitchFamily="18" charset="0"/>
            </a:endParaRPr>
          </a:p>
        </p:txBody>
      </p:sp>
      <p:sp>
        <p:nvSpPr>
          <p:cNvPr id="12" name="Down Ribbon 11"/>
          <p:cNvSpPr/>
          <p:nvPr/>
        </p:nvSpPr>
        <p:spPr>
          <a:xfrm>
            <a:off x="4953000" y="4114800"/>
            <a:ext cx="3429000" cy="533400"/>
          </a:xfrm>
          <a:prstGeom prst="ribbon">
            <a:avLst/>
          </a:prstGeom>
          <a:solidFill>
            <a:srgbClr val="92D05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dirty="0" smtClean="0">
                <a:solidFill>
                  <a:srgbClr val="7030A0"/>
                </a:solidFill>
                <a:latin typeface="IranNastaliq" pitchFamily="18" charset="0"/>
                <a:cs typeface="IranNastaliq" pitchFamily="18" charset="0"/>
              </a:rPr>
              <a:t>اندوخته سرمایه ای</a:t>
            </a:r>
            <a:endParaRPr lang="fa-IR" sz="2000" dirty="0">
              <a:solidFill>
                <a:srgbClr val="7030A0"/>
              </a:solidFill>
              <a:latin typeface="IranNastaliq" pitchFamily="18" charset="0"/>
              <a:cs typeface="IranNastaliq" pitchFamily="18" charset="0"/>
            </a:endParaRPr>
          </a:p>
        </p:txBody>
      </p:sp>
    </p:spTree>
    <p:extLst>
      <p:ext uri="{BB962C8B-B14F-4D97-AF65-F5344CB8AC3E}">
        <p14:creationId xmlns:p14="http://schemas.microsoft.com/office/powerpoint/2010/main" val="351377499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grpId="0" nodeType="withEffect" nodePh="1">
                                  <p:stCondLst>
                                    <p:cond delay="0"/>
                                  </p:stCondLst>
                                  <p:endCondLst>
                                    <p:cond evt="begin" delay="0">
                                      <p:tn val="8"/>
                                    </p:cond>
                                  </p:end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2000"/>
                                        <p:tgtEl>
                                          <p:spTgt spid="2"/>
                                        </p:tgtEl>
                                      </p:cBhvr>
                                    </p:animEffect>
                                  </p:childTnLst>
                                </p:cTn>
                              </p:par>
                              <p:par>
                                <p:cTn id="11" presetID="6" presetClass="entr" presetSubtype="16" fill="hold" grpId="0" nodeType="withEffect" nodePh="1">
                                  <p:stCondLst>
                                    <p:cond delay="0"/>
                                  </p:stCondLst>
                                  <p:endCondLst>
                                    <p:cond evt="begin" delay="0">
                                      <p:tn val="11"/>
                                    </p:cond>
                                  </p:end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circle(in)">
                                      <p:cBhvr>
                                        <p:cTn id="13" dur="2000"/>
                                        <p:tgtEl>
                                          <p:spTgt spid="3">
                                            <p:txEl>
                                              <p:pRg st="0" end="0"/>
                                            </p:txEl>
                                          </p:spTgt>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circle(in)">
                                      <p:cBhvr>
                                        <p:cTn id="16" dur="2000"/>
                                        <p:tgtEl>
                                          <p:spTgt spid="4"/>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ircle(in)">
                                      <p:cBhvr>
                                        <p:cTn id="19" dur="2000"/>
                                        <p:tgtEl>
                                          <p:spTgt spid="6"/>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ircle(in)">
                                      <p:cBhvr>
                                        <p:cTn id="22" dur="2000"/>
                                        <p:tgtEl>
                                          <p:spTgt spid="7"/>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circle(in)">
                                      <p:cBhvr>
                                        <p:cTn id="25" dur="2000"/>
                                        <p:tgtEl>
                                          <p:spTgt spid="8"/>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circle(in)">
                                      <p:cBhvr>
                                        <p:cTn id="28" dur="2000"/>
                                        <p:tgtEl>
                                          <p:spTgt spid="9"/>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circle(in)">
                                      <p:cBhvr>
                                        <p:cTn id="31" dur="2000"/>
                                        <p:tgtEl>
                                          <p:spTgt spid="10"/>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circle(in)">
                                      <p:cBhvr>
                                        <p:cTn id="34" dur="2000"/>
                                        <p:tgtEl>
                                          <p:spTgt spid="11"/>
                                        </p:tgtEl>
                                      </p:cBhvr>
                                    </p:animEffect>
                                  </p:childTnLst>
                                </p:cTn>
                              </p:par>
                              <p:par>
                                <p:cTn id="35" presetID="6" presetClass="entr" presetSubtype="16"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circle(in)">
                                      <p:cBhvr>
                                        <p:cTn id="3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animBg="1"/>
      <p:bldP spid="6" grpId="0"/>
      <p:bldP spid="7" grpId="0"/>
      <p:bldGraphic spid="8" grpId="0">
        <p:bldAsOne/>
      </p:bldGraphic>
      <p:bldP spid="9" grpId="0" animBg="1"/>
      <p:bldGraphic spid="10" grpId="0">
        <p:bldAsOne/>
      </p:bldGraphic>
      <p:bldP spid="11" grpId="0" animBg="1"/>
      <p:bldP spid="12" grpId="0" animBg="1"/>
    </p:bld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solidFill>
                <a:srgbClr val="7030A0"/>
              </a:solidFill>
            </a:endParaRPr>
          </a:p>
        </p:txBody>
      </p:sp>
      <p:sp>
        <p:nvSpPr>
          <p:cNvPr id="3" name="Content Placeholder 2"/>
          <p:cNvSpPr>
            <a:spLocks noGrp="1"/>
          </p:cNvSpPr>
          <p:nvPr>
            <p:ph idx="1"/>
          </p:nvPr>
        </p:nvSpPr>
        <p:spPr/>
        <p:txBody>
          <a:bodyPr/>
          <a:lstStyle/>
          <a:p>
            <a:endParaRPr lang="fa-IR">
              <a:solidFill>
                <a:srgbClr val="7030A0"/>
              </a:solidFill>
            </a:endParaRPr>
          </a:p>
        </p:txBody>
      </p:sp>
      <p:sp>
        <p:nvSpPr>
          <p:cNvPr id="4" name="Rectangle 3"/>
          <p:cNvSpPr/>
          <p:nvPr/>
        </p:nvSpPr>
        <p:spPr>
          <a:xfrm>
            <a:off x="200499" y="291480"/>
            <a:ext cx="8568952" cy="6336704"/>
          </a:xfrm>
          <a:prstGeom prst="rect">
            <a:avLst/>
          </a:prstGeom>
        </p:spPr>
        <p:style>
          <a:lnRef idx="1">
            <a:schemeClr val="accent2"/>
          </a:lnRef>
          <a:fillRef idx="2">
            <a:schemeClr val="accent2"/>
          </a:fillRef>
          <a:effectRef idx="1">
            <a:schemeClr val="accent2"/>
          </a:effectRef>
          <a:fontRef idx="minor">
            <a:schemeClr val="dk1"/>
          </a:fontRef>
        </p:style>
        <p:txBody>
          <a:bodyPr rtlCol="1" anchor="ctr"/>
          <a:lstStyle/>
          <a:p>
            <a:pPr algn="ctr"/>
            <a:endParaRPr lang="fa-IR">
              <a:solidFill>
                <a:srgbClr val="7030A0"/>
              </a:solidFill>
            </a:endParaRPr>
          </a:p>
        </p:txBody>
      </p:sp>
      <p:pic>
        <p:nvPicPr>
          <p:cNvPr id="5" name="Picture 2" descr="E:\تصاویر\5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565242" y="5188024"/>
            <a:ext cx="2351900" cy="147520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e 5"/>
          <p:cNvGraphicFramePr>
            <a:graphicFrameLocks noGrp="1"/>
          </p:cNvGraphicFramePr>
          <p:nvPr>
            <p:extLst>
              <p:ext uri="{D42A27DB-BD31-4B8C-83A1-F6EECF244321}">
                <p14:modId xmlns:p14="http://schemas.microsoft.com/office/powerpoint/2010/main" val="892994473"/>
              </p:ext>
            </p:extLst>
          </p:nvPr>
        </p:nvGraphicFramePr>
        <p:xfrm>
          <a:off x="200499" y="-51634"/>
          <a:ext cx="8686800" cy="7022931"/>
        </p:xfrm>
        <a:graphic>
          <a:graphicData uri="http://schemas.openxmlformats.org/drawingml/2006/table">
            <a:tbl>
              <a:tblPr rtl="1" firstRow="1" bandRow="1">
                <a:tableStyleId>{37CE84F3-28C3-443E-9E96-99CF82512B78}</a:tableStyleId>
              </a:tblPr>
              <a:tblGrid>
                <a:gridCol w="2895600">
                  <a:extLst>
                    <a:ext uri="{9D8B030D-6E8A-4147-A177-3AD203B41FA5}">
                      <a16:colId xmlns:a16="http://schemas.microsoft.com/office/drawing/2014/main" val="20000"/>
                    </a:ext>
                  </a:extLst>
                </a:gridCol>
                <a:gridCol w="2895600">
                  <a:extLst>
                    <a:ext uri="{9D8B030D-6E8A-4147-A177-3AD203B41FA5}">
                      <a16:colId xmlns:a16="http://schemas.microsoft.com/office/drawing/2014/main" val="20001"/>
                    </a:ext>
                  </a:extLst>
                </a:gridCol>
                <a:gridCol w="2895600">
                  <a:extLst>
                    <a:ext uri="{9D8B030D-6E8A-4147-A177-3AD203B41FA5}">
                      <a16:colId xmlns:a16="http://schemas.microsoft.com/office/drawing/2014/main" val="20002"/>
                    </a:ext>
                  </a:extLst>
                </a:gridCol>
              </a:tblGrid>
              <a:tr h="378291">
                <a:tc>
                  <a:txBody>
                    <a:bodyPr/>
                    <a:lstStyle/>
                    <a:p>
                      <a:pPr algn="r" rtl="1"/>
                      <a:r>
                        <a:rPr lang="fa-IR" sz="1600" dirty="0" smtClean="0"/>
                        <a:t>درآمد حق</a:t>
                      </a:r>
                      <a:r>
                        <a:rPr lang="fa-IR" sz="1600" baseline="0" dirty="0" smtClean="0"/>
                        <a:t> بیمه</a:t>
                      </a:r>
                      <a:endParaRPr lang="fa-IR" sz="1600" i="1" dirty="0">
                        <a:cs typeface="+mj-cs"/>
                      </a:endParaRPr>
                    </a:p>
                  </a:txBody>
                  <a:tcPr anchor="ctr"/>
                </a:tc>
                <a:tc>
                  <a:txBody>
                    <a:bodyPr/>
                    <a:lstStyle/>
                    <a:p>
                      <a:pPr algn="ctr" rtl="1"/>
                      <a:r>
                        <a:rPr lang="fa-IR" sz="1800" dirty="0" smtClean="0"/>
                        <a:t>285654</a:t>
                      </a:r>
                      <a:endParaRPr lang="fa-IR" sz="1800" i="1" dirty="0">
                        <a:cs typeface="B Zar" pitchFamily="2" charset="-78"/>
                      </a:endParaRPr>
                    </a:p>
                  </a:txBody>
                  <a:tcPr anchor="ctr"/>
                </a:tc>
                <a:tc>
                  <a:txBody>
                    <a:bodyPr/>
                    <a:lstStyle/>
                    <a:p>
                      <a:pPr algn="ctr" rtl="1"/>
                      <a:endParaRPr lang="fa-IR" sz="1800" i="1" dirty="0">
                        <a:cs typeface="B Zar" pitchFamily="2" charset="-78"/>
                      </a:endParaRPr>
                    </a:p>
                  </a:txBody>
                  <a:tcPr anchor="ctr"/>
                </a:tc>
                <a:extLst>
                  <a:ext uri="{0D108BD9-81ED-4DB2-BD59-A6C34878D82A}">
                    <a16:rowId xmlns:a16="http://schemas.microsoft.com/office/drawing/2014/main" val="10000"/>
                  </a:ext>
                </a:extLst>
              </a:tr>
              <a:tr h="652941">
                <a:tc>
                  <a:txBody>
                    <a:bodyPr/>
                    <a:lstStyle/>
                    <a:p>
                      <a:pPr algn="r" rtl="1"/>
                      <a:r>
                        <a:rPr lang="fa-IR" sz="2000" dirty="0" smtClean="0"/>
                        <a:t>درآمد بازیافت خسارت از بیمه گران اتکایی</a:t>
                      </a:r>
                      <a:endParaRPr lang="fa-IR" sz="2000" i="0" dirty="0">
                        <a:solidFill>
                          <a:srgbClr val="C00000"/>
                        </a:solidFill>
                        <a:latin typeface="IranNastaliq" pitchFamily="18" charset="0"/>
                        <a:cs typeface="+mj-cs"/>
                      </a:endParaRPr>
                    </a:p>
                  </a:txBody>
                  <a:tcPr anchor="ctr"/>
                </a:tc>
                <a:tc>
                  <a:txBody>
                    <a:bodyPr/>
                    <a:lstStyle/>
                    <a:p>
                      <a:pPr algn="ctr" rtl="1"/>
                      <a:r>
                        <a:rPr lang="fa-IR" sz="1800" dirty="0" smtClean="0"/>
                        <a:t>7315</a:t>
                      </a:r>
                      <a:endParaRPr lang="fa-IR" sz="1800" i="1" dirty="0">
                        <a:cs typeface="B Zar" pitchFamily="2" charset="-78"/>
                      </a:endParaRPr>
                    </a:p>
                  </a:txBody>
                  <a:tcPr anchor="ctr"/>
                </a:tc>
                <a:tc>
                  <a:txBody>
                    <a:bodyPr/>
                    <a:lstStyle/>
                    <a:p>
                      <a:pPr algn="ctr" rtl="1"/>
                      <a:endParaRPr lang="fa-IR" sz="1800" i="1" dirty="0">
                        <a:cs typeface="B Zar" pitchFamily="2" charset="-78"/>
                      </a:endParaRPr>
                    </a:p>
                  </a:txBody>
                  <a:tcPr anchor="ctr"/>
                </a:tc>
                <a:extLst>
                  <a:ext uri="{0D108BD9-81ED-4DB2-BD59-A6C34878D82A}">
                    <a16:rowId xmlns:a16="http://schemas.microsoft.com/office/drawing/2014/main" val="10001"/>
                  </a:ext>
                </a:extLst>
              </a:tr>
              <a:tr h="378291">
                <a:tc>
                  <a:txBody>
                    <a:bodyPr/>
                    <a:lstStyle/>
                    <a:p>
                      <a:pPr algn="r" rtl="1"/>
                      <a:r>
                        <a:rPr lang="fa-IR" sz="2000" dirty="0" smtClean="0"/>
                        <a:t>سایر درآمدهای بیمه ای</a:t>
                      </a:r>
                      <a:endParaRPr lang="fa-IR" sz="2000" i="0" dirty="0">
                        <a:solidFill>
                          <a:srgbClr val="C00000"/>
                        </a:solidFill>
                        <a:latin typeface="IranNastaliq" pitchFamily="18" charset="0"/>
                        <a:cs typeface="+mj-cs"/>
                      </a:endParaRPr>
                    </a:p>
                  </a:txBody>
                  <a:tcPr anchor="ctr"/>
                </a:tc>
                <a:tc>
                  <a:txBody>
                    <a:bodyPr/>
                    <a:lstStyle/>
                    <a:p>
                      <a:pPr algn="ctr" rtl="1"/>
                      <a:r>
                        <a:rPr lang="fa-IR" sz="1800" dirty="0" smtClean="0"/>
                        <a:t>6274</a:t>
                      </a:r>
                      <a:endParaRPr lang="fa-IR" sz="1800" i="1" dirty="0">
                        <a:cs typeface="B Zar" pitchFamily="2" charset="-78"/>
                      </a:endParaRPr>
                    </a:p>
                  </a:txBody>
                  <a:tcPr anchor="ctr"/>
                </a:tc>
                <a:tc>
                  <a:txBody>
                    <a:bodyPr/>
                    <a:lstStyle/>
                    <a:p>
                      <a:pPr algn="ctr" rtl="1"/>
                      <a:endParaRPr lang="fa-IR" sz="1800" i="1">
                        <a:cs typeface="B Zar" pitchFamily="2" charset="-78"/>
                      </a:endParaRPr>
                    </a:p>
                  </a:txBody>
                  <a:tcPr anchor="ctr"/>
                </a:tc>
                <a:extLst>
                  <a:ext uri="{0D108BD9-81ED-4DB2-BD59-A6C34878D82A}">
                    <a16:rowId xmlns:a16="http://schemas.microsoft.com/office/drawing/2014/main" val="10002"/>
                  </a:ext>
                </a:extLst>
              </a:tr>
              <a:tr h="378291">
                <a:tc>
                  <a:txBody>
                    <a:bodyPr/>
                    <a:lstStyle/>
                    <a:p>
                      <a:pPr algn="r" rtl="1"/>
                      <a:r>
                        <a:rPr lang="fa-IR" sz="2000" dirty="0" smtClean="0"/>
                        <a:t>جمع درآمدها</a:t>
                      </a:r>
                      <a:endParaRPr lang="fa-IR" sz="2000" i="0" dirty="0">
                        <a:solidFill>
                          <a:srgbClr val="C00000"/>
                        </a:solidFill>
                        <a:latin typeface="IranNastaliq" pitchFamily="18" charset="0"/>
                        <a:cs typeface="+mj-cs"/>
                      </a:endParaRPr>
                    </a:p>
                  </a:txBody>
                  <a:tcPr anchor="ctr"/>
                </a:tc>
                <a:tc>
                  <a:txBody>
                    <a:bodyPr/>
                    <a:lstStyle/>
                    <a:p>
                      <a:pPr algn="ctr" rtl="1"/>
                      <a:endParaRPr lang="fa-IR" sz="1800" i="1" dirty="0">
                        <a:cs typeface="B Zar" pitchFamily="2" charset="-78"/>
                      </a:endParaRPr>
                    </a:p>
                  </a:txBody>
                  <a:tcPr anchor="ctr"/>
                </a:tc>
                <a:tc>
                  <a:txBody>
                    <a:bodyPr/>
                    <a:lstStyle/>
                    <a:p>
                      <a:pPr algn="ctr" rtl="1"/>
                      <a:r>
                        <a:rPr lang="fa-IR" sz="1800" dirty="0" smtClean="0"/>
                        <a:t>29924</a:t>
                      </a:r>
                      <a:endParaRPr lang="fa-IR" sz="1800" i="1" dirty="0">
                        <a:cs typeface="B Zar" pitchFamily="2" charset="-78"/>
                      </a:endParaRPr>
                    </a:p>
                  </a:txBody>
                  <a:tcPr anchor="ctr"/>
                </a:tc>
                <a:extLst>
                  <a:ext uri="{0D108BD9-81ED-4DB2-BD59-A6C34878D82A}">
                    <a16:rowId xmlns:a16="http://schemas.microsoft.com/office/drawing/2014/main" val="10003"/>
                  </a:ext>
                </a:extLst>
              </a:tr>
              <a:tr h="378291">
                <a:tc>
                  <a:txBody>
                    <a:bodyPr/>
                    <a:lstStyle/>
                    <a:p>
                      <a:pPr algn="r" rtl="1"/>
                      <a:r>
                        <a:rPr lang="fa-IR" sz="2000" dirty="0" smtClean="0"/>
                        <a:t>کسر می شود: هزینه خسارت</a:t>
                      </a:r>
                      <a:endParaRPr lang="fa-IR" sz="2000" i="0" dirty="0">
                        <a:solidFill>
                          <a:srgbClr val="C00000"/>
                        </a:solidFill>
                        <a:latin typeface="IranNastaliq" pitchFamily="18" charset="0"/>
                        <a:cs typeface="+mj-cs"/>
                      </a:endParaRPr>
                    </a:p>
                  </a:txBody>
                  <a:tcPr anchor="ctr"/>
                </a:tc>
                <a:tc>
                  <a:txBody>
                    <a:bodyPr/>
                    <a:lstStyle/>
                    <a:p>
                      <a:pPr algn="ctr" rtl="1"/>
                      <a:r>
                        <a:rPr lang="fa-IR" sz="1800" dirty="0" smtClean="0"/>
                        <a:t>73153</a:t>
                      </a:r>
                      <a:endParaRPr lang="fa-IR" sz="1800" i="1" dirty="0">
                        <a:solidFill>
                          <a:schemeClr val="tx1"/>
                        </a:solidFill>
                        <a:cs typeface="B Zar" pitchFamily="2" charset="-78"/>
                      </a:endParaRPr>
                    </a:p>
                  </a:txBody>
                  <a:tcPr anchor="ctr"/>
                </a:tc>
                <a:tc>
                  <a:txBody>
                    <a:bodyPr/>
                    <a:lstStyle/>
                    <a:p>
                      <a:pPr algn="ctr" rtl="1"/>
                      <a:endParaRPr lang="fa-IR" sz="1800" i="1" dirty="0">
                        <a:solidFill>
                          <a:schemeClr val="tx1"/>
                        </a:solidFill>
                        <a:cs typeface="B Zar" pitchFamily="2" charset="-78"/>
                      </a:endParaRPr>
                    </a:p>
                  </a:txBody>
                  <a:tcPr anchor="ctr"/>
                </a:tc>
                <a:extLst>
                  <a:ext uri="{0D108BD9-81ED-4DB2-BD59-A6C34878D82A}">
                    <a16:rowId xmlns:a16="http://schemas.microsoft.com/office/drawing/2014/main" val="10004"/>
                  </a:ext>
                </a:extLst>
              </a:tr>
              <a:tr h="378291">
                <a:tc>
                  <a:txBody>
                    <a:bodyPr/>
                    <a:lstStyle/>
                    <a:p>
                      <a:pPr algn="r" rtl="1"/>
                      <a:r>
                        <a:rPr lang="fa-IR" sz="2000" dirty="0" smtClean="0"/>
                        <a:t>هزینه حق بیمه اتکایی واگذاری</a:t>
                      </a:r>
                      <a:endParaRPr lang="fa-IR" sz="2000" i="0" dirty="0">
                        <a:solidFill>
                          <a:srgbClr val="C00000"/>
                        </a:solidFill>
                        <a:latin typeface="IranNastaliq" pitchFamily="18" charset="0"/>
                        <a:cs typeface="+mj-cs"/>
                      </a:endParaRPr>
                    </a:p>
                  </a:txBody>
                  <a:tcPr anchor="ctr"/>
                </a:tc>
                <a:tc>
                  <a:txBody>
                    <a:bodyPr/>
                    <a:lstStyle/>
                    <a:p>
                      <a:pPr algn="ctr" rtl="1"/>
                      <a:r>
                        <a:rPr lang="fa-IR" sz="1800" dirty="0" smtClean="0"/>
                        <a:t>14475</a:t>
                      </a:r>
                      <a:endParaRPr lang="fa-IR" sz="1800" i="1" dirty="0">
                        <a:solidFill>
                          <a:schemeClr val="tx1"/>
                        </a:solidFill>
                        <a:cs typeface="B Zar" pitchFamily="2" charset="-78"/>
                      </a:endParaRPr>
                    </a:p>
                  </a:txBody>
                  <a:tcPr anchor="ctr"/>
                </a:tc>
                <a:tc>
                  <a:txBody>
                    <a:bodyPr/>
                    <a:lstStyle/>
                    <a:p>
                      <a:pPr algn="ctr" rtl="1"/>
                      <a:endParaRPr lang="fa-IR" sz="1800" i="1" dirty="0">
                        <a:solidFill>
                          <a:schemeClr val="tx1"/>
                        </a:solidFill>
                        <a:cs typeface="B Zar" pitchFamily="2" charset="-78"/>
                      </a:endParaRPr>
                    </a:p>
                  </a:txBody>
                  <a:tcPr anchor="ctr"/>
                </a:tc>
                <a:extLst>
                  <a:ext uri="{0D108BD9-81ED-4DB2-BD59-A6C34878D82A}">
                    <a16:rowId xmlns:a16="http://schemas.microsoft.com/office/drawing/2014/main" val="10005"/>
                  </a:ext>
                </a:extLst>
              </a:tr>
              <a:tr h="378291">
                <a:tc>
                  <a:txBody>
                    <a:bodyPr/>
                    <a:lstStyle/>
                    <a:p>
                      <a:pPr algn="r" rtl="1"/>
                      <a:r>
                        <a:rPr lang="fa-IR" sz="2000" dirty="0" smtClean="0"/>
                        <a:t>سایر هزینه ای بیمه ای</a:t>
                      </a:r>
                      <a:endParaRPr lang="fa-IR" sz="2000" i="0" dirty="0">
                        <a:solidFill>
                          <a:srgbClr val="C00000"/>
                        </a:solidFill>
                        <a:latin typeface="IranNastaliq" pitchFamily="18" charset="0"/>
                        <a:cs typeface="+mj-cs"/>
                      </a:endParaRPr>
                    </a:p>
                  </a:txBody>
                  <a:tcPr anchor="ctr"/>
                </a:tc>
                <a:tc>
                  <a:txBody>
                    <a:bodyPr/>
                    <a:lstStyle/>
                    <a:p>
                      <a:pPr algn="ctr" rtl="1"/>
                      <a:r>
                        <a:rPr lang="fa-IR" sz="1800" dirty="0" smtClean="0"/>
                        <a:t>9720</a:t>
                      </a:r>
                      <a:endParaRPr lang="fa-IR" sz="1800" i="1" dirty="0">
                        <a:solidFill>
                          <a:schemeClr val="tx1"/>
                        </a:solidFill>
                        <a:cs typeface="B Zar" pitchFamily="2" charset="-78"/>
                      </a:endParaRPr>
                    </a:p>
                  </a:txBody>
                  <a:tcPr anchor="ctr"/>
                </a:tc>
                <a:tc>
                  <a:txBody>
                    <a:bodyPr/>
                    <a:lstStyle/>
                    <a:p>
                      <a:pPr algn="ctr" rtl="1"/>
                      <a:endParaRPr lang="fa-IR" sz="1800" i="1" dirty="0">
                        <a:solidFill>
                          <a:schemeClr val="tx1"/>
                        </a:solidFill>
                        <a:cs typeface="B Zar" pitchFamily="2" charset="-78"/>
                      </a:endParaRPr>
                    </a:p>
                  </a:txBody>
                  <a:tcPr anchor="ctr"/>
                </a:tc>
                <a:extLst>
                  <a:ext uri="{0D108BD9-81ED-4DB2-BD59-A6C34878D82A}">
                    <a16:rowId xmlns:a16="http://schemas.microsoft.com/office/drawing/2014/main" val="10006"/>
                  </a:ext>
                </a:extLst>
              </a:tr>
              <a:tr h="378291">
                <a:tc>
                  <a:txBody>
                    <a:bodyPr/>
                    <a:lstStyle/>
                    <a:p>
                      <a:pPr algn="r" rtl="1"/>
                      <a:r>
                        <a:rPr lang="fa-IR" sz="2000" dirty="0" smtClean="0"/>
                        <a:t>جمع هزینه ها</a:t>
                      </a:r>
                      <a:endParaRPr lang="fa-IR" sz="2000" i="0" dirty="0">
                        <a:solidFill>
                          <a:srgbClr val="C00000"/>
                        </a:solidFill>
                        <a:latin typeface="IranNastaliq" pitchFamily="18" charset="0"/>
                        <a:cs typeface="+mj-cs"/>
                      </a:endParaRPr>
                    </a:p>
                  </a:txBody>
                  <a:tcPr anchor="ctr"/>
                </a:tc>
                <a:tc>
                  <a:txBody>
                    <a:bodyPr/>
                    <a:lstStyle/>
                    <a:p>
                      <a:pPr algn="ctr" rtl="1"/>
                      <a:endParaRPr lang="fa-IR" sz="1800" i="1" dirty="0">
                        <a:solidFill>
                          <a:schemeClr val="tx1"/>
                        </a:solidFill>
                        <a:cs typeface="B Zar" pitchFamily="2" charset="-78"/>
                      </a:endParaRPr>
                    </a:p>
                  </a:txBody>
                  <a:tcPr anchor="ctr"/>
                </a:tc>
                <a:tc>
                  <a:txBody>
                    <a:bodyPr/>
                    <a:lstStyle/>
                    <a:p>
                      <a:pPr algn="ctr" rtl="1"/>
                      <a:r>
                        <a:rPr lang="fa-IR" sz="1800" dirty="0" smtClean="0"/>
                        <a:t>97348</a:t>
                      </a:r>
                      <a:endParaRPr lang="fa-IR" sz="1800" i="1" dirty="0">
                        <a:solidFill>
                          <a:schemeClr val="tx1"/>
                        </a:solidFill>
                        <a:cs typeface="B Zar" pitchFamily="2" charset="-78"/>
                      </a:endParaRPr>
                    </a:p>
                  </a:txBody>
                  <a:tcPr anchor="ctr"/>
                </a:tc>
                <a:extLst>
                  <a:ext uri="{0D108BD9-81ED-4DB2-BD59-A6C34878D82A}">
                    <a16:rowId xmlns:a16="http://schemas.microsoft.com/office/drawing/2014/main" val="10007"/>
                  </a:ext>
                </a:extLst>
              </a:tr>
              <a:tr h="378291">
                <a:tc>
                  <a:txBody>
                    <a:bodyPr/>
                    <a:lstStyle/>
                    <a:p>
                      <a:pPr algn="r" rtl="1"/>
                      <a:r>
                        <a:rPr lang="fa-IR" sz="2000" dirty="0" smtClean="0"/>
                        <a:t>سود ناخالص فعالیتهای بیمه ای</a:t>
                      </a:r>
                      <a:endParaRPr lang="fa-IR" sz="2000" i="0" dirty="0">
                        <a:solidFill>
                          <a:srgbClr val="C00000"/>
                        </a:solidFill>
                        <a:latin typeface="IranNastaliq" pitchFamily="18" charset="0"/>
                        <a:cs typeface="+mj-cs"/>
                      </a:endParaRPr>
                    </a:p>
                  </a:txBody>
                  <a:tcPr anchor="ctr"/>
                </a:tc>
                <a:tc>
                  <a:txBody>
                    <a:bodyPr/>
                    <a:lstStyle/>
                    <a:p>
                      <a:pPr algn="ctr" rtl="1"/>
                      <a:endParaRPr lang="fa-IR" sz="1800" i="1">
                        <a:cs typeface="B Zar" pitchFamily="2" charset="-78"/>
                      </a:endParaRPr>
                    </a:p>
                  </a:txBody>
                  <a:tcPr anchor="ctr"/>
                </a:tc>
                <a:tc>
                  <a:txBody>
                    <a:bodyPr/>
                    <a:lstStyle/>
                    <a:p>
                      <a:pPr algn="ctr" rtl="1"/>
                      <a:r>
                        <a:rPr lang="fa-IR" sz="1800" dirty="0" smtClean="0"/>
                        <a:t>201895</a:t>
                      </a:r>
                      <a:endParaRPr lang="fa-IR" sz="1800" i="1" dirty="0">
                        <a:cs typeface="B Zar" pitchFamily="2" charset="-78"/>
                      </a:endParaRPr>
                    </a:p>
                  </a:txBody>
                  <a:tcPr anchor="ctr"/>
                </a:tc>
                <a:extLst>
                  <a:ext uri="{0D108BD9-81ED-4DB2-BD59-A6C34878D82A}">
                    <a16:rowId xmlns:a16="http://schemas.microsoft.com/office/drawing/2014/main" val="10008"/>
                  </a:ext>
                </a:extLst>
              </a:tr>
              <a:tr h="378291">
                <a:tc>
                  <a:txBody>
                    <a:bodyPr/>
                    <a:lstStyle/>
                    <a:p>
                      <a:pPr algn="r" rtl="1"/>
                      <a:r>
                        <a:rPr lang="fa-IR" sz="2000" dirty="0" smtClean="0"/>
                        <a:t>خالص درآمد سرمایه</a:t>
                      </a:r>
                      <a:r>
                        <a:rPr lang="fa-IR" sz="2000" baseline="0" dirty="0" smtClean="0"/>
                        <a:t> گذاریها</a:t>
                      </a:r>
                      <a:endParaRPr lang="fa-IR" sz="2000" i="0" dirty="0">
                        <a:solidFill>
                          <a:srgbClr val="C00000"/>
                        </a:solidFill>
                        <a:latin typeface="IranNastaliq" pitchFamily="18" charset="0"/>
                        <a:cs typeface="+mj-cs"/>
                      </a:endParaRPr>
                    </a:p>
                  </a:txBody>
                  <a:tcPr anchor="ctr"/>
                </a:tc>
                <a:tc>
                  <a:txBody>
                    <a:bodyPr/>
                    <a:lstStyle/>
                    <a:p>
                      <a:pPr algn="ctr" rtl="1"/>
                      <a:endParaRPr lang="fa-IR" sz="1800" i="1">
                        <a:cs typeface="B Zar" pitchFamily="2" charset="-78"/>
                      </a:endParaRPr>
                    </a:p>
                  </a:txBody>
                  <a:tcPr anchor="ctr"/>
                </a:tc>
                <a:tc>
                  <a:txBody>
                    <a:bodyPr/>
                    <a:lstStyle/>
                    <a:p>
                      <a:pPr algn="ctr" rtl="1"/>
                      <a:r>
                        <a:rPr lang="fa-IR" sz="1800" dirty="0" smtClean="0"/>
                        <a:t>21150</a:t>
                      </a:r>
                      <a:endParaRPr lang="fa-IR" sz="1800" i="1" dirty="0">
                        <a:cs typeface="B Zar" pitchFamily="2" charset="-78"/>
                      </a:endParaRPr>
                    </a:p>
                  </a:txBody>
                  <a:tcPr anchor="ctr"/>
                </a:tc>
                <a:extLst>
                  <a:ext uri="{0D108BD9-81ED-4DB2-BD59-A6C34878D82A}">
                    <a16:rowId xmlns:a16="http://schemas.microsoft.com/office/drawing/2014/main" val="10009"/>
                  </a:ext>
                </a:extLst>
              </a:tr>
              <a:tr h="378291">
                <a:tc>
                  <a:txBody>
                    <a:bodyPr/>
                    <a:lstStyle/>
                    <a:p>
                      <a:pPr algn="r" rtl="1"/>
                      <a:r>
                        <a:rPr lang="fa-IR" sz="2000" dirty="0" smtClean="0"/>
                        <a:t>هزینه های</a:t>
                      </a:r>
                      <a:r>
                        <a:rPr lang="fa-IR" sz="2000" baseline="0" dirty="0" smtClean="0"/>
                        <a:t> ادرای و عمومی</a:t>
                      </a:r>
                      <a:endParaRPr lang="fa-IR" sz="2000" i="0" dirty="0">
                        <a:solidFill>
                          <a:srgbClr val="C00000"/>
                        </a:solidFill>
                        <a:latin typeface="IranNastaliq" pitchFamily="18" charset="0"/>
                        <a:cs typeface="+mj-cs"/>
                      </a:endParaRPr>
                    </a:p>
                  </a:txBody>
                  <a:tcPr anchor="ctr"/>
                </a:tc>
                <a:tc>
                  <a:txBody>
                    <a:bodyPr/>
                    <a:lstStyle/>
                    <a:p>
                      <a:pPr algn="ctr" rtl="1"/>
                      <a:endParaRPr lang="fa-IR" sz="1800" i="1">
                        <a:cs typeface="B Zar" pitchFamily="2" charset="-78"/>
                      </a:endParaRPr>
                    </a:p>
                  </a:txBody>
                  <a:tcPr anchor="ctr"/>
                </a:tc>
                <a:tc>
                  <a:txBody>
                    <a:bodyPr/>
                    <a:lstStyle/>
                    <a:p>
                      <a:pPr algn="ctr" rtl="1"/>
                      <a:r>
                        <a:rPr lang="fa-IR" sz="1800" dirty="0" smtClean="0"/>
                        <a:t>28500</a:t>
                      </a:r>
                      <a:endParaRPr lang="fa-IR" sz="1800" i="1" dirty="0">
                        <a:solidFill>
                          <a:schemeClr val="tx1"/>
                        </a:solidFill>
                        <a:cs typeface="B Zar" pitchFamily="2" charset="-78"/>
                      </a:endParaRPr>
                    </a:p>
                  </a:txBody>
                  <a:tcPr anchor="ctr"/>
                </a:tc>
                <a:extLst>
                  <a:ext uri="{0D108BD9-81ED-4DB2-BD59-A6C34878D82A}">
                    <a16:rowId xmlns:a16="http://schemas.microsoft.com/office/drawing/2014/main" val="10010"/>
                  </a:ext>
                </a:extLst>
              </a:tr>
              <a:tr h="378291">
                <a:tc>
                  <a:txBody>
                    <a:bodyPr/>
                    <a:lstStyle/>
                    <a:p>
                      <a:pPr algn="r" rtl="1"/>
                      <a:r>
                        <a:rPr lang="fa-IR" sz="2000" dirty="0" smtClean="0"/>
                        <a:t>سود عملیاتی</a:t>
                      </a:r>
                      <a:endParaRPr lang="fa-IR" sz="2000" i="0" dirty="0">
                        <a:solidFill>
                          <a:srgbClr val="C00000"/>
                        </a:solidFill>
                        <a:latin typeface="IranNastaliq" pitchFamily="18" charset="0"/>
                        <a:cs typeface="+mj-cs"/>
                      </a:endParaRPr>
                    </a:p>
                  </a:txBody>
                  <a:tcPr anchor="ctr"/>
                </a:tc>
                <a:tc>
                  <a:txBody>
                    <a:bodyPr/>
                    <a:lstStyle/>
                    <a:p>
                      <a:pPr algn="ctr" rtl="1"/>
                      <a:endParaRPr lang="fa-IR" sz="1800" i="1">
                        <a:cs typeface="B Zar" pitchFamily="2" charset="-78"/>
                      </a:endParaRPr>
                    </a:p>
                  </a:txBody>
                  <a:tcPr anchor="ctr"/>
                </a:tc>
                <a:tc>
                  <a:txBody>
                    <a:bodyPr/>
                    <a:lstStyle/>
                    <a:p>
                      <a:pPr algn="ctr" rtl="1"/>
                      <a:r>
                        <a:rPr lang="fa-IR" sz="1800" dirty="0" smtClean="0"/>
                        <a:t>194545</a:t>
                      </a:r>
                      <a:endParaRPr lang="fa-IR" sz="1800" i="1" dirty="0">
                        <a:cs typeface="B Zar" pitchFamily="2" charset="-78"/>
                      </a:endParaRPr>
                    </a:p>
                  </a:txBody>
                  <a:tcPr anchor="ctr"/>
                </a:tc>
                <a:extLst>
                  <a:ext uri="{0D108BD9-81ED-4DB2-BD59-A6C34878D82A}">
                    <a16:rowId xmlns:a16="http://schemas.microsoft.com/office/drawing/2014/main" val="10011"/>
                  </a:ext>
                </a:extLst>
              </a:tr>
              <a:tr h="378291">
                <a:tc>
                  <a:txBody>
                    <a:bodyPr/>
                    <a:lstStyle/>
                    <a:p>
                      <a:pPr algn="r" rtl="1"/>
                      <a:r>
                        <a:rPr lang="fa-IR" sz="2000" dirty="0" smtClean="0"/>
                        <a:t>هزینه های مالی</a:t>
                      </a:r>
                      <a:endParaRPr lang="fa-IR" sz="2000" i="0" dirty="0">
                        <a:solidFill>
                          <a:srgbClr val="C00000"/>
                        </a:solidFill>
                        <a:latin typeface="IranNastaliq" pitchFamily="18" charset="0"/>
                        <a:cs typeface="+mj-cs"/>
                      </a:endParaRPr>
                    </a:p>
                  </a:txBody>
                  <a:tcPr anchor="ctr"/>
                </a:tc>
                <a:tc>
                  <a:txBody>
                    <a:bodyPr/>
                    <a:lstStyle/>
                    <a:p>
                      <a:pPr algn="ctr" rtl="1"/>
                      <a:endParaRPr lang="fa-IR" sz="1800" i="1">
                        <a:cs typeface="B Zar" pitchFamily="2" charset="-78"/>
                      </a:endParaRPr>
                    </a:p>
                  </a:txBody>
                  <a:tcPr anchor="ctr"/>
                </a:tc>
                <a:tc>
                  <a:txBody>
                    <a:bodyPr/>
                    <a:lstStyle/>
                    <a:p>
                      <a:pPr algn="ctr" rtl="1"/>
                      <a:r>
                        <a:rPr lang="fa-IR" sz="1800" dirty="0" smtClean="0"/>
                        <a:t>2100</a:t>
                      </a:r>
                      <a:endParaRPr lang="fa-IR" sz="1800" i="1" dirty="0">
                        <a:solidFill>
                          <a:schemeClr val="tx1"/>
                        </a:solidFill>
                        <a:cs typeface="B Zar" pitchFamily="2" charset="-78"/>
                      </a:endParaRPr>
                    </a:p>
                  </a:txBody>
                  <a:tcPr anchor="ctr"/>
                </a:tc>
                <a:extLst>
                  <a:ext uri="{0D108BD9-81ED-4DB2-BD59-A6C34878D82A}">
                    <a16:rowId xmlns:a16="http://schemas.microsoft.com/office/drawing/2014/main" val="10012"/>
                  </a:ext>
                </a:extLst>
              </a:tr>
              <a:tr h="378291">
                <a:tc>
                  <a:txBody>
                    <a:bodyPr/>
                    <a:lstStyle/>
                    <a:p>
                      <a:pPr algn="r" rtl="1"/>
                      <a:r>
                        <a:rPr lang="fa-IR" sz="2000" dirty="0" smtClean="0"/>
                        <a:t>خالص سایر درآمدها و هزینه ها</a:t>
                      </a:r>
                      <a:endParaRPr lang="fa-IR" sz="2000" i="0" dirty="0">
                        <a:solidFill>
                          <a:srgbClr val="C00000"/>
                        </a:solidFill>
                        <a:latin typeface="IranNastaliq" pitchFamily="18" charset="0"/>
                        <a:cs typeface="+mj-cs"/>
                      </a:endParaRPr>
                    </a:p>
                  </a:txBody>
                  <a:tcPr anchor="ctr"/>
                </a:tc>
                <a:tc>
                  <a:txBody>
                    <a:bodyPr/>
                    <a:lstStyle/>
                    <a:p>
                      <a:pPr algn="ctr" rtl="1"/>
                      <a:endParaRPr lang="fa-IR" sz="1800" i="1" dirty="0">
                        <a:cs typeface="B Zar" pitchFamily="2" charset="-78"/>
                      </a:endParaRPr>
                    </a:p>
                  </a:txBody>
                  <a:tcPr anchor="ctr"/>
                </a:tc>
                <a:tc>
                  <a:txBody>
                    <a:bodyPr/>
                    <a:lstStyle/>
                    <a:p>
                      <a:pPr algn="ctr" rtl="1"/>
                      <a:r>
                        <a:rPr lang="fa-IR" sz="1800" dirty="0" smtClean="0"/>
                        <a:t>0</a:t>
                      </a:r>
                      <a:endParaRPr lang="fa-IR" sz="1800" i="1" dirty="0">
                        <a:solidFill>
                          <a:schemeClr val="tx1"/>
                        </a:solidFill>
                        <a:cs typeface="B Zar" pitchFamily="2" charset="-78"/>
                      </a:endParaRPr>
                    </a:p>
                  </a:txBody>
                  <a:tcPr anchor="ctr"/>
                </a:tc>
                <a:extLst>
                  <a:ext uri="{0D108BD9-81ED-4DB2-BD59-A6C34878D82A}">
                    <a16:rowId xmlns:a16="http://schemas.microsoft.com/office/drawing/2014/main" val="10013"/>
                  </a:ext>
                </a:extLst>
              </a:tr>
              <a:tr h="378291">
                <a:tc>
                  <a:txBody>
                    <a:bodyPr/>
                    <a:lstStyle/>
                    <a:p>
                      <a:pPr algn="r" rtl="1"/>
                      <a:r>
                        <a:rPr lang="fa-IR" sz="2000" dirty="0" smtClean="0"/>
                        <a:t>سود قبل از مالیات</a:t>
                      </a:r>
                      <a:endParaRPr lang="fa-IR" sz="2000" i="0" dirty="0">
                        <a:solidFill>
                          <a:srgbClr val="C00000"/>
                        </a:solidFill>
                        <a:latin typeface="IranNastaliq" pitchFamily="18" charset="0"/>
                        <a:cs typeface="+mj-cs"/>
                      </a:endParaRPr>
                    </a:p>
                  </a:txBody>
                  <a:tcPr anchor="ctr"/>
                </a:tc>
                <a:tc>
                  <a:txBody>
                    <a:bodyPr/>
                    <a:lstStyle/>
                    <a:p>
                      <a:pPr algn="ctr" rtl="1"/>
                      <a:endParaRPr lang="fa-IR" sz="1800" i="1">
                        <a:cs typeface="B Zar" pitchFamily="2" charset="-78"/>
                      </a:endParaRPr>
                    </a:p>
                  </a:txBody>
                  <a:tcPr anchor="ctr"/>
                </a:tc>
                <a:tc>
                  <a:txBody>
                    <a:bodyPr/>
                    <a:lstStyle/>
                    <a:p>
                      <a:pPr algn="ctr" rtl="1"/>
                      <a:r>
                        <a:rPr lang="fa-IR" sz="1800" dirty="0" smtClean="0"/>
                        <a:t>192445</a:t>
                      </a:r>
                      <a:endParaRPr lang="fa-IR" sz="1800" i="1" dirty="0">
                        <a:cs typeface="B Zar" pitchFamily="2" charset="-78"/>
                      </a:endParaRPr>
                    </a:p>
                  </a:txBody>
                  <a:tcPr anchor="ctr"/>
                </a:tc>
                <a:extLst>
                  <a:ext uri="{0D108BD9-81ED-4DB2-BD59-A6C34878D82A}">
                    <a16:rowId xmlns:a16="http://schemas.microsoft.com/office/drawing/2014/main" val="10014"/>
                  </a:ext>
                </a:extLst>
              </a:tr>
              <a:tr h="378291">
                <a:tc>
                  <a:txBody>
                    <a:bodyPr/>
                    <a:lstStyle/>
                    <a:p>
                      <a:pPr algn="r" rtl="1"/>
                      <a:r>
                        <a:rPr lang="fa-IR" sz="2000" dirty="0" smtClean="0"/>
                        <a:t>مالیات</a:t>
                      </a:r>
                      <a:endParaRPr lang="fa-IR" sz="2000" i="0" dirty="0">
                        <a:solidFill>
                          <a:srgbClr val="C00000"/>
                        </a:solidFill>
                        <a:latin typeface="IranNastaliq" pitchFamily="18" charset="0"/>
                        <a:cs typeface="+mj-cs"/>
                      </a:endParaRPr>
                    </a:p>
                  </a:txBody>
                  <a:tcPr anchor="ctr"/>
                </a:tc>
                <a:tc>
                  <a:txBody>
                    <a:bodyPr/>
                    <a:lstStyle/>
                    <a:p>
                      <a:pPr algn="ctr" rtl="1"/>
                      <a:endParaRPr lang="fa-IR" sz="1800" i="1">
                        <a:cs typeface="B Zar" pitchFamily="2" charset="-78"/>
                      </a:endParaRPr>
                    </a:p>
                  </a:txBody>
                  <a:tcPr anchor="ctr"/>
                </a:tc>
                <a:tc>
                  <a:txBody>
                    <a:bodyPr/>
                    <a:lstStyle/>
                    <a:p>
                      <a:pPr algn="ctr" rtl="1"/>
                      <a:r>
                        <a:rPr lang="fa-IR" sz="1800" dirty="0" smtClean="0"/>
                        <a:t>48111</a:t>
                      </a:r>
                      <a:endParaRPr lang="fa-IR" sz="1800" i="1" dirty="0">
                        <a:solidFill>
                          <a:schemeClr val="tx1"/>
                        </a:solidFill>
                        <a:cs typeface="B Zar" pitchFamily="2" charset="-78"/>
                      </a:endParaRPr>
                    </a:p>
                  </a:txBody>
                  <a:tcPr anchor="ctr"/>
                </a:tc>
                <a:extLst>
                  <a:ext uri="{0D108BD9-81ED-4DB2-BD59-A6C34878D82A}">
                    <a16:rowId xmlns:a16="http://schemas.microsoft.com/office/drawing/2014/main" val="10015"/>
                  </a:ext>
                </a:extLst>
              </a:tr>
              <a:tr h="186346">
                <a:tc>
                  <a:txBody>
                    <a:bodyPr/>
                    <a:lstStyle/>
                    <a:p>
                      <a:pPr algn="r" rtl="1"/>
                      <a:r>
                        <a:rPr lang="fa-IR" sz="2000" dirty="0" smtClean="0"/>
                        <a:t>سود خالص</a:t>
                      </a:r>
                      <a:endParaRPr lang="fa-IR" sz="2000" i="0" dirty="0">
                        <a:solidFill>
                          <a:srgbClr val="C00000"/>
                        </a:solidFill>
                        <a:latin typeface="IranNastaliq" pitchFamily="18" charset="0"/>
                        <a:cs typeface="+mj-cs"/>
                      </a:endParaRPr>
                    </a:p>
                  </a:txBody>
                  <a:tcPr anchor="ctr"/>
                </a:tc>
                <a:tc>
                  <a:txBody>
                    <a:bodyPr/>
                    <a:lstStyle/>
                    <a:p>
                      <a:pPr algn="ctr" rtl="1"/>
                      <a:endParaRPr lang="fa-IR" sz="1800" i="1" dirty="0">
                        <a:cs typeface="B Zar" pitchFamily="2" charset="-78"/>
                      </a:endParaRPr>
                    </a:p>
                  </a:txBody>
                  <a:tcPr anchor="ctr"/>
                </a:tc>
                <a:tc>
                  <a:txBody>
                    <a:bodyPr/>
                    <a:lstStyle/>
                    <a:p>
                      <a:pPr algn="ctr" rtl="1"/>
                      <a:r>
                        <a:rPr lang="fa-IR" sz="1800" dirty="0" smtClean="0"/>
                        <a:t>144334</a:t>
                      </a:r>
                      <a:endParaRPr lang="fa-IR" sz="1800" i="1" dirty="0">
                        <a:cs typeface="B Zar" pitchFamily="2" charset="-78"/>
                      </a:endParaRPr>
                    </a:p>
                  </a:txBody>
                  <a:tcPr anchor="ctr"/>
                </a:tc>
                <a:extLst>
                  <a:ext uri="{0D108BD9-81ED-4DB2-BD59-A6C34878D82A}">
                    <a16:rowId xmlns:a16="http://schemas.microsoft.com/office/drawing/2014/main" val="10016"/>
                  </a:ext>
                </a:extLst>
              </a:tr>
            </a:tbl>
          </a:graphicData>
        </a:graphic>
      </p:graphicFrame>
    </p:spTree>
    <p:extLst>
      <p:ext uri="{BB962C8B-B14F-4D97-AF65-F5344CB8AC3E}">
        <p14:creationId xmlns:p14="http://schemas.microsoft.com/office/powerpoint/2010/main" val="193078108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grpId="0" nodeType="withEffect" nodePh="1">
                                  <p:stCondLst>
                                    <p:cond delay="0"/>
                                  </p:stCondLst>
                                  <p:endCondLst>
                                    <p:cond evt="begin" delay="0">
                                      <p:tn val="8"/>
                                    </p:cond>
                                  </p:end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2000"/>
                                        <p:tgtEl>
                                          <p:spTgt spid="2"/>
                                        </p:tgtEl>
                                      </p:cBhvr>
                                    </p:animEffect>
                                  </p:childTnLst>
                                </p:cTn>
                              </p:par>
                              <p:par>
                                <p:cTn id="11" presetID="6" presetClass="entr" presetSubtype="16" fill="hold" grpId="0" nodeType="withEffect" nodePh="1">
                                  <p:stCondLst>
                                    <p:cond delay="0"/>
                                  </p:stCondLst>
                                  <p:endCondLst>
                                    <p:cond evt="begin" delay="0">
                                      <p:tn val="11"/>
                                    </p:cond>
                                  </p:end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circle(in)">
                                      <p:cBhvr>
                                        <p:cTn id="13" dur="2000"/>
                                        <p:tgtEl>
                                          <p:spTgt spid="3">
                                            <p:txEl>
                                              <p:pRg st="0" end="0"/>
                                            </p:txEl>
                                          </p:spTgt>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circle(in)">
                                      <p:cBhvr>
                                        <p:cTn id="16" dur="2000"/>
                                        <p:tgtEl>
                                          <p:spTgt spid="4"/>
                                        </p:tgtEl>
                                      </p:cBhvr>
                                    </p:animEffect>
                                  </p:childTnLst>
                                </p:cTn>
                              </p:par>
                              <p:par>
                                <p:cTn id="17" presetID="6" presetClass="entr" presetSubtype="16"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ircle(in)">
                                      <p:cBhvr>
                                        <p:cTn id="1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animBg="1"/>
    </p:bld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sp>
        <p:nvSpPr>
          <p:cNvPr id="4" name="Rectangle 3"/>
          <p:cNvSpPr/>
          <p:nvPr/>
        </p:nvSpPr>
        <p:spPr>
          <a:xfrm>
            <a:off x="200499" y="291480"/>
            <a:ext cx="8568952" cy="6336704"/>
          </a:xfrm>
          <a:prstGeom prst="rect">
            <a:avLst/>
          </a:prstGeom>
        </p:spPr>
        <p:style>
          <a:lnRef idx="1">
            <a:schemeClr val="accent2"/>
          </a:lnRef>
          <a:fillRef idx="2">
            <a:schemeClr val="accent2"/>
          </a:fillRef>
          <a:effectRef idx="1">
            <a:schemeClr val="accent2"/>
          </a:effectRef>
          <a:fontRef idx="minor">
            <a:schemeClr val="dk1"/>
          </a:fontRef>
        </p:style>
        <p:txBody>
          <a:bodyPr rtlCol="1" anchor="ctr"/>
          <a:lstStyle/>
          <a:p>
            <a:pPr algn="ctr"/>
            <a:endParaRPr lang="fa-IR"/>
          </a:p>
        </p:txBody>
      </p:sp>
      <p:pic>
        <p:nvPicPr>
          <p:cNvPr id="5" name="Picture 2" descr="E:\تصاویر\5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565242" y="5188024"/>
            <a:ext cx="2351900" cy="147520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e 5"/>
          <p:cNvGraphicFramePr>
            <a:graphicFrameLocks noGrp="1"/>
          </p:cNvGraphicFramePr>
          <p:nvPr>
            <p:extLst>
              <p:ext uri="{D42A27DB-BD31-4B8C-83A1-F6EECF244321}">
                <p14:modId xmlns:p14="http://schemas.microsoft.com/office/powerpoint/2010/main" val="834786794"/>
              </p:ext>
            </p:extLst>
          </p:nvPr>
        </p:nvGraphicFramePr>
        <p:xfrm>
          <a:off x="324169" y="1365163"/>
          <a:ext cx="8321612" cy="3822861"/>
        </p:xfrm>
        <a:graphic>
          <a:graphicData uri="http://schemas.openxmlformats.org/drawingml/2006/table">
            <a:tbl>
              <a:tblPr rtl="1" firstRow="1" bandRow="1">
                <a:tableStyleId>{37CE84F3-28C3-443E-9E96-99CF82512B78}</a:tableStyleId>
              </a:tblPr>
              <a:tblGrid>
                <a:gridCol w="2895600">
                  <a:extLst>
                    <a:ext uri="{9D8B030D-6E8A-4147-A177-3AD203B41FA5}">
                      <a16:colId xmlns:a16="http://schemas.microsoft.com/office/drawing/2014/main" val="20000"/>
                    </a:ext>
                  </a:extLst>
                </a:gridCol>
                <a:gridCol w="2895600">
                  <a:extLst>
                    <a:ext uri="{9D8B030D-6E8A-4147-A177-3AD203B41FA5}">
                      <a16:colId xmlns:a16="http://schemas.microsoft.com/office/drawing/2014/main" val="20001"/>
                    </a:ext>
                  </a:extLst>
                </a:gridCol>
                <a:gridCol w="2530412">
                  <a:extLst>
                    <a:ext uri="{9D8B030D-6E8A-4147-A177-3AD203B41FA5}">
                      <a16:colId xmlns:a16="http://schemas.microsoft.com/office/drawing/2014/main" val="20002"/>
                    </a:ext>
                  </a:extLst>
                </a:gridCol>
              </a:tblGrid>
              <a:tr h="378291">
                <a:tc>
                  <a:txBody>
                    <a:bodyPr/>
                    <a:lstStyle/>
                    <a:p>
                      <a:pPr algn="r" rtl="1"/>
                      <a:r>
                        <a:rPr lang="fa-IR" sz="2000" dirty="0" smtClean="0"/>
                        <a:t>سود خالص</a:t>
                      </a:r>
                      <a:endParaRPr lang="fa-IR" sz="2000" i="1" dirty="0">
                        <a:cs typeface="B Zar" pitchFamily="2" charset="-78"/>
                      </a:endParaRPr>
                    </a:p>
                  </a:txBody>
                  <a:tcPr anchor="ctr"/>
                </a:tc>
                <a:tc>
                  <a:txBody>
                    <a:bodyPr/>
                    <a:lstStyle/>
                    <a:p>
                      <a:pPr algn="ctr" rtl="1"/>
                      <a:r>
                        <a:rPr lang="fa-IR" sz="1800" dirty="0" smtClean="0"/>
                        <a:t>144334</a:t>
                      </a:r>
                      <a:endParaRPr lang="fa-IR" sz="1800" i="1" dirty="0">
                        <a:cs typeface="B Zar" pitchFamily="2" charset="-78"/>
                      </a:endParaRPr>
                    </a:p>
                  </a:txBody>
                  <a:tcPr anchor="ctr"/>
                </a:tc>
                <a:tc>
                  <a:txBody>
                    <a:bodyPr/>
                    <a:lstStyle/>
                    <a:p>
                      <a:pPr algn="ctr" rtl="1"/>
                      <a:endParaRPr lang="fa-IR" sz="1800" i="1" dirty="0">
                        <a:cs typeface="B Zar" pitchFamily="2" charset="-78"/>
                      </a:endParaRPr>
                    </a:p>
                  </a:txBody>
                  <a:tcPr anchor="ctr"/>
                </a:tc>
                <a:extLst>
                  <a:ext uri="{0D108BD9-81ED-4DB2-BD59-A6C34878D82A}">
                    <a16:rowId xmlns:a16="http://schemas.microsoft.com/office/drawing/2014/main" val="10000"/>
                  </a:ext>
                </a:extLst>
              </a:tr>
              <a:tr h="652941">
                <a:tc>
                  <a:txBody>
                    <a:bodyPr/>
                    <a:lstStyle/>
                    <a:p>
                      <a:pPr algn="r" rtl="1"/>
                      <a:r>
                        <a:rPr lang="fa-IR" sz="2000" dirty="0" smtClean="0"/>
                        <a:t>سود انباشته ابتدای سال</a:t>
                      </a:r>
                      <a:endParaRPr lang="fa-IR" sz="2000" i="1" dirty="0">
                        <a:cs typeface="B Zar" pitchFamily="2" charset="-78"/>
                      </a:endParaRPr>
                    </a:p>
                  </a:txBody>
                  <a:tcPr anchor="ctr"/>
                </a:tc>
                <a:tc>
                  <a:txBody>
                    <a:bodyPr/>
                    <a:lstStyle/>
                    <a:p>
                      <a:pPr algn="ctr" rtl="1"/>
                      <a:r>
                        <a:rPr lang="fa-IR" sz="1800" dirty="0" smtClean="0"/>
                        <a:t>20197</a:t>
                      </a:r>
                      <a:endParaRPr lang="fa-IR" sz="1800" i="1" dirty="0">
                        <a:cs typeface="B Zar" pitchFamily="2" charset="-78"/>
                      </a:endParaRPr>
                    </a:p>
                  </a:txBody>
                  <a:tcPr anchor="ctr"/>
                </a:tc>
                <a:tc>
                  <a:txBody>
                    <a:bodyPr/>
                    <a:lstStyle/>
                    <a:p>
                      <a:pPr algn="ctr" rtl="1"/>
                      <a:endParaRPr lang="fa-IR" sz="1800" i="1" dirty="0">
                        <a:cs typeface="B Zar" pitchFamily="2" charset="-78"/>
                      </a:endParaRPr>
                    </a:p>
                  </a:txBody>
                  <a:tcPr anchor="ctr"/>
                </a:tc>
                <a:extLst>
                  <a:ext uri="{0D108BD9-81ED-4DB2-BD59-A6C34878D82A}">
                    <a16:rowId xmlns:a16="http://schemas.microsoft.com/office/drawing/2014/main" val="10001"/>
                  </a:ext>
                </a:extLst>
              </a:tr>
              <a:tr h="378291">
                <a:tc>
                  <a:txBody>
                    <a:bodyPr/>
                    <a:lstStyle/>
                    <a:p>
                      <a:pPr algn="r" rtl="1"/>
                      <a:r>
                        <a:rPr lang="fa-IR" sz="2000" dirty="0" smtClean="0"/>
                        <a:t>سود قابل تخصیص</a:t>
                      </a:r>
                      <a:endParaRPr lang="fa-IR" sz="2000" i="1" dirty="0">
                        <a:cs typeface="B Zar" pitchFamily="2" charset="-78"/>
                      </a:endParaRPr>
                    </a:p>
                  </a:txBody>
                  <a:tcPr anchor="ctr"/>
                </a:tc>
                <a:tc>
                  <a:txBody>
                    <a:bodyPr/>
                    <a:lstStyle/>
                    <a:p>
                      <a:pPr algn="ctr" rtl="1"/>
                      <a:endParaRPr lang="fa-IR" sz="1800" i="1" dirty="0">
                        <a:cs typeface="B Zar" pitchFamily="2" charset="-78"/>
                      </a:endParaRPr>
                    </a:p>
                  </a:txBody>
                  <a:tcPr anchor="ctr"/>
                </a:tc>
                <a:tc>
                  <a:txBody>
                    <a:bodyPr/>
                    <a:lstStyle/>
                    <a:p>
                      <a:pPr algn="ctr" rtl="1"/>
                      <a:r>
                        <a:rPr lang="fa-IR" sz="1800" dirty="0" smtClean="0"/>
                        <a:t>164531</a:t>
                      </a:r>
                      <a:endParaRPr lang="fa-IR" sz="1800" i="1" dirty="0">
                        <a:cs typeface="B Zar" pitchFamily="2" charset="-78"/>
                      </a:endParaRPr>
                    </a:p>
                  </a:txBody>
                  <a:tcPr anchor="ctr"/>
                </a:tc>
                <a:extLst>
                  <a:ext uri="{0D108BD9-81ED-4DB2-BD59-A6C34878D82A}">
                    <a16:rowId xmlns:a16="http://schemas.microsoft.com/office/drawing/2014/main" val="10002"/>
                  </a:ext>
                </a:extLst>
              </a:tr>
              <a:tr h="378291">
                <a:tc>
                  <a:txBody>
                    <a:bodyPr/>
                    <a:lstStyle/>
                    <a:p>
                      <a:pPr algn="r" rtl="1"/>
                      <a:r>
                        <a:rPr lang="fa-IR" sz="2000" dirty="0" smtClean="0"/>
                        <a:t>تخصیص سود</a:t>
                      </a:r>
                      <a:endParaRPr lang="fa-IR" sz="2000" i="1" dirty="0">
                        <a:cs typeface="B Zar" pitchFamily="2" charset="-78"/>
                      </a:endParaRPr>
                    </a:p>
                  </a:txBody>
                  <a:tcPr anchor="ctr"/>
                </a:tc>
                <a:tc>
                  <a:txBody>
                    <a:bodyPr/>
                    <a:lstStyle/>
                    <a:p>
                      <a:pPr algn="ctr" rtl="1"/>
                      <a:endParaRPr lang="fa-IR" sz="1800" i="1" dirty="0">
                        <a:cs typeface="B Zar" pitchFamily="2" charset="-78"/>
                      </a:endParaRPr>
                    </a:p>
                  </a:txBody>
                  <a:tcPr anchor="ctr"/>
                </a:tc>
                <a:tc>
                  <a:txBody>
                    <a:bodyPr/>
                    <a:lstStyle/>
                    <a:p>
                      <a:pPr algn="ctr" rtl="1"/>
                      <a:endParaRPr lang="fa-IR" sz="1800" i="1" dirty="0">
                        <a:cs typeface="B Zar" pitchFamily="2" charset="-78"/>
                      </a:endParaRPr>
                    </a:p>
                  </a:txBody>
                  <a:tcPr anchor="ctr"/>
                </a:tc>
                <a:extLst>
                  <a:ext uri="{0D108BD9-81ED-4DB2-BD59-A6C34878D82A}">
                    <a16:rowId xmlns:a16="http://schemas.microsoft.com/office/drawing/2014/main" val="10003"/>
                  </a:ext>
                </a:extLst>
              </a:tr>
              <a:tr h="378291">
                <a:tc>
                  <a:txBody>
                    <a:bodyPr/>
                    <a:lstStyle/>
                    <a:p>
                      <a:pPr algn="r" rtl="1"/>
                      <a:r>
                        <a:rPr lang="fa-IR" sz="2000" dirty="0" smtClean="0"/>
                        <a:t>اندوخته قانونی</a:t>
                      </a:r>
                      <a:endParaRPr lang="fa-IR" sz="2000" i="1" dirty="0">
                        <a:cs typeface="B Zar" pitchFamily="2" charset="-78"/>
                      </a:endParaRPr>
                    </a:p>
                  </a:txBody>
                  <a:tcPr anchor="ctr"/>
                </a:tc>
                <a:tc>
                  <a:txBody>
                    <a:bodyPr/>
                    <a:lstStyle/>
                    <a:p>
                      <a:pPr algn="ctr" rtl="1"/>
                      <a:r>
                        <a:rPr lang="fa-IR" sz="1800" dirty="0" smtClean="0"/>
                        <a:t>14433</a:t>
                      </a:r>
                      <a:endParaRPr lang="fa-IR" sz="1800" i="1" dirty="0">
                        <a:solidFill>
                          <a:schemeClr val="tx1"/>
                        </a:solidFill>
                        <a:cs typeface="B Zar" pitchFamily="2" charset="-78"/>
                      </a:endParaRPr>
                    </a:p>
                  </a:txBody>
                  <a:tcPr anchor="ctr"/>
                </a:tc>
                <a:tc>
                  <a:txBody>
                    <a:bodyPr/>
                    <a:lstStyle/>
                    <a:p>
                      <a:pPr algn="ctr" rtl="1"/>
                      <a:endParaRPr lang="fa-IR" sz="1800" i="1" dirty="0">
                        <a:solidFill>
                          <a:schemeClr val="tx1"/>
                        </a:solidFill>
                        <a:cs typeface="B Zar" pitchFamily="2" charset="-78"/>
                      </a:endParaRPr>
                    </a:p>
                  </a:txBody>
                  <a:tcPr anchor="ctr"/>
                </a:tc>
                <a:extLst>
                  <a:ext uri="{0D108BD9-81ED-4DB2-BD59-A6C34878D82A}">
                    <a16:rowId xmlns:a16="http://schemas.microsoft.com/office/drawing/2014/main" val="10004"/>
                  </a:ext>
                </a:extLst>
              </a:tr>
              <a:tr h="378291">
                <a:tc>
                  <a:txBody>
                    <a:bodyPr/>
                    <a:lstStyle/>
                    <a:p>
                      <a:pPr algn="r" rtl="1"/>
                      <a:r>
                        <a:rPr lang="fa-IR" sz="2000" dirty="0" smtClean="0"/>
                        <a:t>اندوخته</a:t>
                      </a:r>
                      <a:r>
                        <a:rPr lang="fa-IR" sz="2000" baseline="0" dirty="0" smtClean="0"/>
                        <a:t> سرمایه ای</a:t>
                      </a:r>
                      <a:endParaRPr lang="fa-IR" sz="2000" i="1" dirty="0">
                        <a:cs typeface="B Zar" pitchFamily="2" charset="-78"/>
                      </a:endParaRPr>
                    </a:p>
                  </a:txBody>
                  <a:tcPr anchor="ctr"/>
                </a:tc>
                <a:tc>
                  <a:txBody>
                    <a:bodyPr/>
                    <a:lstStyle/>
                    <a:p>
                      <a:pPr algn="ctr" rtl="1"/>
                      <a:r>
                        <a:rPr lang="fa-IR" sz="1800" dirty="0" smtClean="0"/>
                        <a:t>7217</a:t>
                      </a:r>
                      <a:endParaRPr lang="fa-IR" sz="1800" i="1" dirty="0">
                        <a:solidFill>
                          <a:schemeClr val="tx1"/>
                        </a:solidFill>
                        <a:cs typeface="B Zar" pitchFamily="2" charset="-78"/>
                      </a:endParaRPr>
                    </a:p>
                  </a:txBody>
                  <a:tcPr anchor="ctr"/>
                </a:tc>
                <a:tc>
                  <a:txBody>
                    <a:bodyPr/>
                    <a:lstStyle/>
                    <a:p>
                      <a:pPr algn="ctr" rtl="1"/>
                      <a:endParaRPr lang="fa-IR" sz="1800" i="1" dirty="0">
                        <a:solidFill>
                          <a:schemeClr val="tx1"/>
                        </a:solidFill>
                        <a:cs typeface="B Zar" pitchFamily="2" charset="-78"/>
                      </a:endParaRPr>
                    </a:p>
                  </a:txBody>
                  <a:tcPr anchor="ctr"/>
                </a:tc>
                <a:extLst>
                  <a:ext uri="{0D108BD9-81ED-4DB2-BD59-A6C34878D82A}">
                    <a16:rowId xmlns:a16="http://schemas.microsoft.com/office/drawing/2014/main" val="10005"/>
                  </a:ext>
                </a:extLst>
              </a:tr>
              <a:tr h="378291">
                <a:tc>
                  <a:txBody>
                    <a:bodyPr/>
                    <a:lstStyle/>
                    <a:p>
                      <a:pPr algn="r" rtl="1"/>
                      <a:r>
                        <a:rPr lang="fa-IR" sz="2000" dirty="0" smtClean="0"/>
                        <a:t>سود سهام پیشنهادی</a:t>
                      </a:r>
                      <a:endParaRPr lang="fa-IR" sz="2000" i="1" dirty="0">
                        <a:cs typeface="B Zar" pitchFamily="2" charset="-78"/>
                      </a:endParaRPr>
                    </a:p>
                  </a:txBody>
                  <a:tcPr anchor="ctr"/>
                </a:tc>
                <a:tc>
                  <a:txBody>
                    <a:bodyPr/>
                    <a:lstStyle/>
                    <a:p>
                      <a:pPr algn="ctr" rtl="1"/>
                      <a:r>
                        <a:rPr lang="fa-IR" sz="1800" dirty="0" smtClean="0"/>
                        <a:t>5000</a:t>
                      </a:r>
                      <a:endParaRPr lang="fa-IR" sz="1800" i="1" dirty="0">
                        <a:solidFill>
                          <a:schemeClr val="tx1"/>
                        </a:solidFill>
                        <a:cs typeface="B Zar" pitchFamily="2" charset="-78"/>
                      </a:endParaRPr>
                    </a:p>
                  </a:txBody>
                  <a:tcPr anchor="ctr"/>
                </a:tc>
                <a:tc>
                  <a:txBody>
                    <a:bodyPr/>
                    <a:lstStyle/>
                    <a:p>
                      <a:pPr algn="ctr" rtl="1"/>
                      <a:endParaRPr lang="fa-IR" sz="1800" i="1" dirty="0">
                        <a:solidFill>
                          <a:schemeClr val="tx1"/>
                        </a:solidFill>
                        <a:cs typeface="B Zar" pitchFamily="2" charset="-78"/>
                      </a:endParaRPr>
                    </a:p>
                  </a:txBody>
                  <a:tcPr anchor="ctr"/>
                </a:tc>
                <a:extLst>
                  <a:ext uri="{0D108BD9-81ED-4DB2-BD59-A6C34878D82A}">
                    <a16:rowId xmlns:a16="http://schemas.microsoft.com/office/drawing/2014/main" val="10006"/>
                  </a:ext>
                </a:extLst>
              </a:tr>
              <a:tr h="378291">
                <a:tc>
                  <a:txBody>
                    <a:bodyPr/>
                    <a:lstStyle/>
                    <a:p>
                      <a:pPr algn="r" rtl="1"/>
                      <a:r>
                        <a:rPr lang="fa-IR" sz="2000" dirty="0" smtClean="0"/>
                        <a:t>جمع مبلغ قابل تخصیص</a:t>
                      </a:r>
                      <a:endParaRPr lang="fa-IR" sz="2000" i="1" dirty="0">
                        <a:cs typeface="B Zar" pitchFamily="2" charset="-78"/>
                      </a:endParaRPr>
                    </a:p>
                  </a:txBody>
                  <a:tcPr anchor="ctr"/>
                </a:tc>
                <a:tc>
                  <a:txBody>
                    <a:bodyPr/>
                    <a:lstStyle/>
                    <a:p>
                      <a:pPr algn="ctr" rtl="1"/>
                      <a:endParaRPr lang="fa-IR" sz="1800" i="1" dirty="0">
                        <a:solidFill>
                          <a:schemeClr val="tx1"/>
                        </a:solidFill>
                        <a:cs typeface="B Zar" pitchFamily="2" charset="-78"/>
                      </a:endParaRPr>
                    </a:p>
                  </a:txBody>
                  <a:tcPr anchor="ctr"/>
                </a:tc>
                <a:tc>
                  <a:txBody>
                    <a:bodyPr/>
                    <a:lstStyle/>
                    <a:p>
                      <a:pPr algn="ctr" rtl="1"/>
                      <a:r>
                        <a:rPr lang="fa-IR" sz="1800" dirty="0" smtClean="0"/>
                        <a:t>26650</a:t>
                      </a:r>
                      <a:endParaRPr lang="fa-IR" sz="1800" i="1" dirty="0">
                        <a:solidFill>
                          <a:schemeClr val="tx1"/>
                        </a:solidFill>
                        <a:cs typeface="B Zar" pitchFamily="2" charset="-78"/>
                      </a:endParaRPr>
                    </a:p>
                  </a:txBody>
                  <a:tcPr anchor="ctr"/>
                </a:tc>
                <a:extLst>
                  <a:ext uri="{0D108BD9-81ED-4DB2-BD59-A6C34878D82A}">
                    <a16:rowId xmlns:a16="http://schemas.microsoft.com/office/drawing/2014/main" val="10007"/>
                  </a:ext>
                </a:extLst>
              </a:tr>
              <a:tr h="378291">
                <a:tc>
                  <a:txBody>
                    <a:bodyPr/>
                    <a:lstStyle/>
                    <a:p>
                      <a:pPr algn="r" rtl="1"/>
                      <a:r>
                        <a:rPr lang="fa-IR" sz="2000" dirty="0" smtClean="0"/>
                        <a:t>سود انباشته در پایان سال</a:t>
                      </a:r>
                      <a:endParaRPr lang="fa-IR" sz="2000" i="1" dirty="0">
                        <a:cs typeface="B Zar" pitchFamily="2" charset="-78"/>
                      </a:endParaRPr>
                    </a:p>
                  </a:txBody>
                  <a:tcPr anchor="ctr"/>
                </a:tc>
                <a:tc>
                  <a:txBody>
                    <a:bodyPr/>
                    <a:lstStyle/>
                    <a:p>
                      <a:pPr algn="ctr" rtl="1"/>
                      <a:endParaRPr lang="fa-IR" sz="1800" i="1">
                        <a:cs typeface="B Zar" pitchFamily="2" charset="-78"/>
                      </a:endParaRPr>
                    </a:p>
                  </a:txBody>
                  <a:tcPr anchor="ctr"/>
                </a:tc>
                <a:tc>
                  <a:txBody>
                    <a:bodyPr/>
                    <a:lstStyle/>
                    <a:p>
                      <a:pPr algn="ctr" rtl="1"/>
                      <a:r>
                        <a:rPr lang="fa-IR" sz="1800" dirty="0" smtClean="0"/>
                        <a:t>137881</a:t>
                      </a:r>
                      <a:endParaRPr lang="fa-IR" sz="1800" i="1" dirty="0">
                        <a:cs typeface="B Zar" pitchFamily="2" charset="-78"/>
                      </a:endParaRPr>
                    </a:p>
                  </a:txBody>
                  <a:tcPr anchor="ctr"/>
                </a:tc>
                <a:extLst>
                  <a:ext uri="{0D108BD9-81ED-4DB2-BD59-A6C34878D82A}">
                    <a16:rowId xmlns:a16="http://schemas.microsoft.com/office/drawing/2014/main" val="10008"/>
                  </a:ext>
                </a:extLst>
              </a:tr>
            </a:tbl>
          </a:graphicData>
        </a:graphic>
      </p:graphicFrame>
      <p:sp>
        <p:nvSpPr>
          <p:cNvPr id="7" name="Down Ribbon 6"/>
          <p:cNvSpPr/>
          <p:nvPr/>
        </p:nvSpPr>
        <p:spPr>
          <a:xfrm>
            <a:off x="1797445" y="747511"/>
            <a:ext cx="4800600" cy="533400"/>
          </a:xfrm>
          <a:prstGeom prst="ribbon">
            <a:avLst/>
          </a:prstGeom>
          <a:solidFill>
            <a:srgbClr val="92D05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i="1" dirty="0" smtClean="0">
                <a:solidFill>
                  <a:srgbClr val="FF0000"/>
                </a:solidFill>
                <a:cs typeface="B Zar" pitchFamily="2" charset="-78"/>
              </a:rPr>
              <a:t>گزارش </a:t>
            </a:r>
            <a:r>
              <a:rPr lang="fa-IR" sz="2400" dirty="0" smtClean="0">
                <a:solidFill>
                  <a:srgbClr val="FF0000"/>
                </a:solidFill>
                <a:latin typeface="IranNastaliq" pitchFamily="18" charset="0"/>
                <a:cs typeface="IranNastaliq" pitchFamily="18" charset="0"/>
              </a:rPr>
              <a:t>حساب</a:t>
            </a:r>
            <a:r>
              <a:rPr lang="fa-IR" sz="2000" i="1" dirty="0" smtClean="0">
                <a:solidFill>
                  <a:srgbClr val="FF0000"/>
                </a:solidFill>
                <a:cs typeface="B Zar" pitchFamily="2" charset="-78"/>
              </a:rPr>
              <a:t> سود انباشته</a:t>
            </a:r>
            <a:endParaRPr lang="fa-IR" sz="2000" i="1" dirty="0">
              <a:solidFill>
                <a:srgbClr val="FF0000"/>
              </a:solidFill>
              <a:cs typeface="B Zar" pitchFamily="2" charset="-78"/>
            </a:endParaRPr>
          </a:p>
        </p:txBody>
      </p:sp>
    </p:spTree>
    <p:extLst>
      <p:ext uri="{BB962C8B-B14F-4D97-AF65-F5344CB8AC3E}">
        <p14:creationId xmlns:p14="http://schemas.microsoft.com/office/powerpoint/2010/main" val="300397850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grpId="0" nodeType="withEffect" nodePh="1">
                                  <p:stCondLst>
                                    <p:cond delay="0"/>
                                  </p:stCondLst>
                                  <p:endCondLst>
                                    <p:cond evt="begin" delay="0">
                                      <p:tn val="8"/>
                                    </p:cond>
                                  </p:end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2000"/>
                                        <p:tgtEl>
                                          <p:spTgt spid="2"/>
                                        </p:tgtEl>
                                      </p:cBhvr>
                                    </p:animEffect>
                                  </p:childTnLst>
                                </p:cTn>
                              </p:par>
                              <p:par>
                                <p:cTn id="11" presetID="6" presetClass="entr" presetSubtype="16" fill="hold" grpId="0" nodeType="withEffect" nodePh="1">
                                  <p:stCondLst>
                                    <p:cond delay="0"/>
                                  </p:stCondLst>
                                  <p:endCondLst>
                                    <p:cond evt="begin" delay="0">
                                      <p:tn val="11"/>
                                    </p:cond>
                                  </p:end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circle(in)">
                                      <p:cBhvr>
                                        <p:cTn id="13" dur="2000"/>
                                        <p:tgtEl>
                                          <p:spTgt spid="3">
                                            <p:txEl>
                                              <p:pRg st="0" end="0"/>
                                            </p:txEl>
                                          </p:spTgt>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circle(in)">
                                      <p:cBhvr>
                                        <p:cTn id="16" dur="2000"/>
                                        <p:tgtEl>
                                          <p:spTgt spid="4"/>
                                        </p:tgtEl>
                                      </p:cBhvr>
                                    </p:animEffect>
                                  </p:childTnLst>
                                </p:cTn>
                              </p:par>
                              <p:par>
                                <p:cTn id="17" presetID="6" presetClass="entr" presetSubtype="16"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ircle(in)">
                                      <p:cBhvr>
                                        <p:cTn id="19" dur="2000"/>
                                        <p:tgtEl>
                                          <p:spTgt spid="6"/>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ircle(in)">
                                      <p:cBhvr>
                                        <p:cTn id="2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animBg="1"/>
      <p:bldP spid="7" grpId="0" animBg="1"/>
    </p:bldLst>
  </p:timing>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4" name="Rectangle 3"/>
          <p:cNvSpPr/>
          <p:nvPr/>
        </p:nvSpPr>
        <p:spPr>
          <a:xfrm>
            <a:off x="355086" y="297260"/>
            <a:ext cx="8568952" cy="6264696"/>
          </a:xfrm>
          <a:prstGeom prst="rect">
            <a:avLst/>
          </a:prstGeom>
        </p:spPr>
        <p:style>
          <a:lnRef idx="1">
            <a:schemeClr val="accent2"/>
          </a:lnRef>
          <a:fillRef idx="2">
            <a:schemeClr val="accent2"/>
          </a:fillRef>
          <a:effectRef idx="1">
            <a:schemeClr val="accent2"/>
          </a:effectRef>
          <a:fontRef idx="minor">
            <a:schemeClr val="dk1"/>
          </a:fontRef>
        </p:style>
        <p:txBody>
          <a:bodyPr rtlCol="1" anchor="ctr"/>
          <a:lstStyle/>
          <a:p>
            <a:pPr algn="ctr"/>
            <a:endParaRPr lang="fa-IR"/>
          </a:p>
        </p:txBody>
      </p:sp>
      <p:pic>
        <p:nvPicPr>
          <p:cNvPr id="5" name="Picture 2" descr="E:\تصاویر\5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565242" y="5188024"/>
            <a:ext cx="2351900" cy="1475206"/>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6"/>
          <p:cNvSpPr>
            <a:spLocks noGrp="1"/>
          </p:cNvSpPr>
          <p:nvPr>
            <p:ph idx="1"/>
          </p:nvPr>
        </p:nvSpPr>
        <p:spPr/>
        <p:txBody>
          <a:bodyPr/>
          <a:lstStyle/>
          <a:p>
            <a:endParaRPr lang="fa-IR"/>
          </a:p>
        </p:txBody>
      </p:sp>
      <p:graphicFrame>
        <p:nvGraphicFramePr>
          <p:cNvPr id="8" name="Table 7"/>
          <p:cNvGraphicFramePr>
            <a:graphicFrameLocks noGrp="1"/>
          </p:cNvGraphicFramePr>
          <p:nvPr>
            <p:extLst>
              <p:ext uri="{D42A27DB-BD31-4B8C-83A1-F6EECF244321}">
                <p14:modId xmlns:p14="http://schemas.microsoft.com/office/powerpoint/2010/main" val="1270719767"/>
              </p:ext>
            </p:extLst>
          </p:nvPr>
        </p:nvGraphicFramePr>
        <p:xfrm>
          <a:off x="0" y="-115480"/>
          <a:ext cx="9144000" cy="6973476"/>
        </p:xfrm>
        <a:graphic>
          <a:graphicData uri="http://schemas.openxmlformats.org/drawingml/2006/table">
            <a:tbl>
              <a:tblPr rtl="1" firstRow="1" bandRow="1">
                <a:tableStyleId>{8A107856-5554-42FB-B03E-39F5DBC370BA}</a:tableStyleId>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gridCol w="1524000">
                  <a:extLst>
                    <a:ext uri="{9D8B030D-6E8A-4147-A177-3AD203B41FA5}">
                      <a16:colId xmlns:a16="http://schemas.microsoft.com/office/drawing/2014/main" val="20004"/>
                    </a:ext>
                  </a:extLst>
                </a:gridCol>
                <a:gridCol w="1524000">
                  <a:extLst>
                    <a:ext uri="{9D8B030D-6E8A-4147-A177-3AD203B41FA5}">
                      <a16:colId xmlns:a16="http://schemas.microsoft.com/office/drawing/2014/main" val="20005"/>
                    </a:ext>
                  </a:extLst>
                </a:gridCol>
              </a:tblGrid>
              <a:tr h="312880">
                <a:tc>
                  <a:txBody>
                    <a:bodyPr/>
                    <a:lstStyle/>
                    <a:p>
                      <a:pPr algn="ctr" rtl="1"/>
                      <a:r>
                        <a:rPr lang="fa-IR" sz="900" dirty="0" smtClean="0"/>
                        <a:t>دارائیهای جاری</a:t>
                      </a:r>
                      <a:endParaRPr lang="fa-IR" sz="900" b="1" i="1" dirty="0">
                        <a:solidFill>
                          <a:srgbClr val="C00000"/>
                        </a:solidFill>
                        <a:cs typeface="B Zar" pitchFamily="2" charset="-78"/>
                      </a:endParaRPr>
                    </a:p>
                  </a:txBody>
                  <a:tcPr anchor="ctr"/>
                </a:tc>
                <a:tc>
                  <a:txBody>
                    <a:bodyPr/>
                    <a:lstStyle/>
                    <a:p>
                      <a:pPr algn="ctr" rtl="1"/>
                      <a:endParaRPr lang="fa-IR" sz="900" b="0" i="1" dirty="0">
                        <a:solidFill>
                          <a:srgbClr val="C00000"/>
                        </a:solidFill>
                        <a:cs typeface="B Zar" pitchFamily="2" charset="-78"/>
                      </a:endParaRPr>
                    </a:p>
                  </a:txBody>
                  <a:tcPr anchor="ctr"/>
                </a:tc>
                <a:tc>
                  <a:txBody>
                    <a:bodyPr/>
                    <a:lstStyle/>
                    <a:p>
                      <a:pPr algn="ctr" rtl="1"/>
                      <a:endParaRPr lang="fa-IR" sz="900" b="0" i="1" dirty="0">
                        <a:solidFill>
                          <a:srgbClr val="C00000"/>
                        </a:solidFill>
                        <a:cs typeface="B Zar" pitchFamily="2" charset="-78"/>
                      </a:endParaRPr>
                    </a:p>
                  </a:txBody>
                  <a:tcPr anchor="ctr"/>
                </a:tc>
                <a:tc>
                  <a:txBody>
                    <a:bodyPr/>
                    <a:lstStyle/>
                    <a:p>
                      <a:pPr algn="ctr" rtl="1"/>
                      <a:r>
                        <a:rPr lang="fa-IR" sz="900" dirty="0" smtClean="0"/>
                        <a:t>بدهی های جاری</a:t>
                      </a:r>
                      <a:endParaRPr lang="fa-IR" sz="900" b="1" i="1" dirty="0">
                        <a:solidFill>
                          <a:srgbClr val="C00000"/>
                        </a:solidFill>
                        <a:cs typeface="B Zar" pitchFamily="2" charset="-78"/>
                      </a:endParaRPr>
                    </a:p>
                  </a:txBody>
                  <a:tcPr anchor="ctr"/>
                </a:tc>
                <a:tc>
                  <a:txBody>
                    <a:bodyPr/>
                    <a:lstStyle/>
                    <a:p>
                      <a:pPr algn="ctr" rtl="1"/>
                      <a:endParaRPr lang="fa-IR" sz="900" b="0" i="1" dirty="0">
                        <a:solidFill>
                          <a:srgbClr val="C00000"/>
                        </a:solidFill>
                        <a:cs typeface="B Zar" pitchFamily="2" charset="-78"/>
                      </a:endParaRPr>
                    </a:p>
                  </a:txBody>
                  <a:tcPr anchor="ctr"/>
                </a:tc>
                <a:tc>
                  <a:txBody>
                    <a:bodyPr/>
                    <a:lstStyle/>
                    <a:p>
                      <a:pPr algn="ctr" rtl="1"/>
                      <a:endParaRPr lang="fa-IR" sz="900" b="0" i="1" dirty="0">
                        <a:solidFill>
                          <a:srgbClr val="C00000"/>
                        </a:solidFill>
                        <a:cs typeface="B Zar" pitchFamily="2" charset="-78"/>
                      </a:endParaRPr>
                    </a:p>
                  </a:txBody>
                  <a:tcPr anchor="ctr"/>
                </a:tc>
                <a:extLst>
                  <a:ext uri="{0D108BD9-81ED-4DB2-BD59-A6C34878D82A}">
                    <a16:rowId xmlns:a16="http://schemas.microsoft.com/office/drawing/2014/main" val="10000"/>
                  </a:ext>
                </a:extLst>
              </a:tr>
              <a:tr h="312880">
                <a:tc>
                  <a:txBody>
                    <a:bodyPr/>
                    <a:lstStyle/>
                    <a:p>
                      <a:pPr algn="ctr" rtl="1"/>
                      <a:r>
                        <a:rPr lang="fa-IR" sz="900" dirty="0" smtClean="0"/>
                        <a:t>موجودی نقد</a:t>
                      </a:r>
                      <a:endParaRPr lang="fa-IR" sz="900" b="1" i="1" dirty="0">
                        <a:cs typeface="B Zar" pitchFamily="2" charset="-78"/>
                      </a:endParaRPr>
                    </a:p>
                  </a:txBody>
                  <a:tcPr anchor="ctr"/>
                </a:tc>
                <a:tc>
                  <a:txBody>
                    <a:bodyPr/>
                    <a:lstStyle/>
                    <a:p>
                      <a:pPr algn="ctr" rtl="1"/>
                      <a:r>
                        <a:rPr lang="fa-IR" sz="1400" dirty="0" smtClean="0"/>
                        <a:t>243389</a:t>
                      </a:r>
                      <a:endParaRPr lang="fa-IR" sz="1400" b="1" i="1" dirty="0">
                        <a:cs typeface="B Zar" pitchFamily="2" charset="-78"/>
                      </a:endParaRPr>
                    </a:p>
                  </a:txBody>
                  <a:tcPr anchor="ctr"/>
                </a:tc>
                <a:tc>
                  <a:txBody>
                    <a:bodyPr/>
                    <a:lstStyle/>
                    <a:p>
                      <a:pPr algn="ctr" rtl="1"/>
                      <a:endParaRPr lang="fa-IR" sz="1400" b="1" i="1">
                        <a:cs typeface="B Zar" pitchFamily="2" charset="-78"/>
                      </a:endParaRPr>
                    </a:p>
                  </a:txBody>
                  <a:tcPr anchor="ctr"/>
                </a:tc>
                <a:tc>
                  <a:txBody>
                    <a:bodyPr/>
                    <a:lstStyle/>
                    <a:p>
                      <a:pPr algn="ctr" rtl="1"/>
                      <a:r>
                        <a:rPr lang="fa-IR" sz="900" dirty="0" smtClean="0"/>
                        <a:t>بدهی خسارات معوق </a:t>
                      </a:r>
                      <a:endParaRPr lang="fa-IR" sz="900" b="1" i="1" dirty="0">
                        <a:cs typeface="B Zar" pitchFamily="2" charset="-78"/>
                      </a:endParaRPr>
                    </a:p>
                  </a:txBody>
                  <a:tcPr anchor="ctr"/>
                </a:tc>
                <a:tc>
                  <a:txBody>
                    <a:bodyPr/>
                    <a:lstStyle/>
                    <a:p>
                      <a:pPr algn="ctr" rtl="1"/>
                      <a:r>
                        <a:rPr lang="fa-IR" sz="1400" dirty="0" smtClean="0">
                          <a:effectLst/>
                        </a:rPr>
                        <a:t>60000</a:t>
                      </a:r>
                      <a:endParaRPr lang="fa-IR" sz="1400" b="1" i="1" dirty="0">
                        <a:effectLst/>
                        <a:cs typeface="B Zar" pitchFamily="2" charset="-78"/>
                      </a:endParaRPr>
                    </a:p>
                  </a:txBody>
                  <a:tcPr anchor="ctr"/>
                </a:tc>
                <a:tc>
                  <a:txBody>
                    <a:bodyPr/>
                    <a:lstStyle/>
                    <a:p>
                      <a:pPr algn="ctr" rtl="1"/>
                      <a:endParaRPr lang="fa-IR" sz="1400" b="1" i="1">
                        <a:effectLst/>
                        <a:cs typeface="B Zar" pitchFamily="2" charset="-78"/>
                      </a:endParaRPr>
                    </a:p>
                  </a:txBody>
                  <a:tcPr anchor="ctr"/>
                </a:tc>
                <a:extLst>
                  <a:ext uri="{0D108BD9-81ED-4DB2-BD59-A6C34878D82A}">
                    <a16:rowId xmlns:a16="http://schemas.microsoft.com/office/drawing/2014/main" val="10001"/>
                  </a:ext>
                </a:extLst>
              </a:tr>
              <a:tr h="312880">
                <a:tc>
                  <a:txBody>
                    <a:bodyPr/>
                    <a:lstStyle/>
                    <a:p>
                      <a:pPr algn="ctr" rtl="1"/>
                      <a:r>
                        <a:rPr lang="fa-IR" sz="900" dirty="0" smtClean="0"/>
                        <a:t>سرمایه گذاریهای کوتاه مدت</a:t>
                      </a:r>
                      <a:endParaRPr lang="fa-IR" sz="900" b="1" i="1" dirty="0">
                        <a:cs typeface="B Zar" pitchFamily="2" charset="-78"/>
                      </a:endParaRPr>
                    </a:p>
                  </a:txBody>
                  <a:tcPr anchor="ctr"/>
                </a:tc>
                <a:tc>
                  <a:txBody>
                    <a:bodyPr/>
                    <a:lstStyle/>
                    <a:p>
                      <a:pPr algn="ctr" rtl="1"/>
                      <a:r>
                        <a:rPr lang="fa-IR" sz="1400" dirty="0" smtClean="0"/>
                        <a:t>94836</a:t>
                      </a:r>
                      <a:endParaRPr lang="fa-IR" sz="1400" b="1" i="1" dirty="0">
                        <a:cs typeface="B Zar" pitchFamily="2" charset="-78"/>
                      </a:endParaRPr>
                    </a:p>
                  </a:txBody>
                  <a:tcPr anchor="ctr"/>
                </a:tc>
                <a:tc>
                  <a:txBody>
                    <a:bodyPr/>
                    <a:lstStyle/>
                    <a:p>
                      <a:pPr algn="ctr" rtl="1"/>
                      <a:endParaRPr lang="fa-IR" sz="1400" b="1" i="1" dirty="0">
                        <a:cs typeface="B Zar" pitchFamily="2" charset="-78"/>
                      </a:endParaRPr>
                    </a:p>
                  </a:txBody>
                  <a:tcPr anchor="ctr"/>
                </a:tc>
                <a:tc>
                  <a:txBody>
                    <a:bodyPr/>
                    <a:lstStyle/>
                    <a:p>
                      <a:pPr algn="ctr" rtl="1"/>
                      <a:r>
                        <a:rPr lang="fa-IR" sz="900" dirty="0" smtClean="0"/>
                        <a:t>بدهی به بیمه گران اتکایی</a:t>
                      </a:r>
                      <a:endParaRPr lang="fa-IR" sz="900" b="1" i="1" dirty="0">
                        <a:cs typeface="B Zar" pitchFamily="2" charset="-78"/>
                      </a:endParaRPr>
                    </a:p>
                  </a:txBody>
                  <a:tcPr anchor="ctr"/>
                </a:tc>
                <a:tc>
                  <a:txBody>
                    <a:bodyPr/>
                    <a:lstStyle/>
                    <a:p>
                      <a:pPr algn="ctr" rtl="1"/>
                      <a:r>
                        <a:rPr lang="fa-IR" sz="1400" dirty="0" smtClean="0">
                          <a:effectLst/>
                        </a:rPr>
                        <a:t>49754</a:t>
                      </a:r>
                      <a:endParaRPr lang="fa-IR" sz="1400" b="1" i="1" dirty="0">
                        <a:effectLst/>
                        <a:cs typeface="B Zar" pitchFamily="2" charset="-78"/>
                      </a:endParaRPr>
                    </a:p>
                  </a:txBody>
                  <a:tcPr anchor="ctr"/>
                </a:tc>
                <a:tc>
                  <a:txBody>
                    <a:bodyPr/>
                    <a:lstStyle/>
                    <a:p>
                      <a:pPr algn="ctr" rtl="1"/>
                      <a:endParaRPr lang="fa-IR" sz="1400" b="1" i="1">
                        <a:effectLst/>
                        <a:cs typeface="B Zar" pitchFamily="2" charset="-78"/>
                      </a:endParaRPr>
                    </a:p>
                  </a:txBody>
                  <a:tcPr anchor="ctr"/>
                </a:tc>
                <a:extLst>
                  <a:ext uri="{0D108BD9-81ED-4DB2-BD59-A6C34878D82A}">
                    <a16:rowId xmlns:a16="http://schemas.microsoft.com/office/drawing/2014/main" val="10002"/>
                  </a:ext>
                </a:extLst>
              </a:tr>
              <a:tr h="357938">
                <a:tc>
                  <a:txBody>
                    <a:bodyPr/>
                    <a:lstStyle/>
                    <a:p>
                      <a:pPr algn="ctr" rtl="1"/>
                      <a:r>
                        <a:rPr lang="fa-IR" sz="900" dirty="0" smtClean="0"/>
                        <a:t>مطالبات از بیمه گذاران و نمایندگان</a:t>
                      </a:r>
                      <a:endParaRPr lang="fa-IR" sz="900" b="1" i="1" dirty="0">
                        <a:cs typeface="B Zar" pitchFamily="2" charset="-78"/>
                      </a:endParaRPr>
                    </a:p>
                  </a:txBody>
                  <a:tcPr anchor="ctr"/>
                </a:tc>
                <a:tc>
                  <a:txBody>
                    <a:bodyPr/>
                    <a:lstStyle/>
                    <a:p>
                      <a:pPr algn="ctr" rtl="1"/>
                      <a:r>
                        <a:rPr lang="fa-IR" sz="1400" dirty="0" smtClean="0"/>
                        <a:t>86347</a:t>
                      </a:r>
                      <a:endParaRPr lang="fa-IR" sz="1400" b="1" i="1" dirty="0">
                        <a:cs typeface="B Zar" pitchFamily="2" charset="-78"/>
                      </a:endParaRPr>
                    </a:p>
                  </a:txBody>
                  <a:tcPr anchor="ctr"/>
                </a:tc>
                <a:tc>
                  <a:txBody>
                    <a:bodyPr/>
                    <a:lstStyle/>
                    <a:p>
                      <a:pPr algn="ctr" rtl="1"/>
                      <a:endParaRPr lang="fa-IR" sz="1400" b="1" i="1" dirty="0">
                        <a:cs typeface="B Zar" pitchFamily="2" charset="-78"/>
                      </a:endParaRPr>
                    </a:p>
                  </a:txBody>
                  <a:tcPr anchor="ctr"/>
                </a:tc>
                <a:tc>
                  <a:txBody>
                    <a:bodyPr/>
                    <a:lstStyle/>
                    <a:p>
                      <a:pPr algn="ctr" rtl="1"/>
                      <a:r>
                        <a:rPr lang="fa-IR" sz="900" dirty="0" smtClean="0"/>
                        <a:t>سایر حسابها و اسناد پرداختنی</a:t>
                      </a:r>
                      <a:endParaRPr lang="fa-IR" sz="900" b="1" i="1" dirty="0">
                        <a:cs typeface="B Zar" pitchFamily="2" charset="-78"/>
                      </a:endParaRPr>
                    </a:p>
                  </a:txBody>
                  <a:tcPr anchor="ctr"/>
                </a:tc>
                <a:tc>
                  <a:txBody>
                    <a:bodyPr/>
                    <a:lstStyle/>
                    <a:p>
                      <a:pPr algn="ctr" rtl="1"/>
                      <a:r>
                        <a:rPr lang="fa-IR" sz="1400" dirty="0" smtClean="0">
                          <a:effectLst/>
                        </a:rPr>
                        <a:t>24105</a:t>
                      </a:r>
                      <a:endParaRPr lang="fa-IR" sz="1400" b="1" i="1" dirty="0">
                        <a:effectLst/>
                        <a:cs typeface="B Zar" pitchFamily="2" charset="-78"/>
                      </a:endParaRPr>
                    </a:p>
                  </a:txBody>
                  <a:tcPr anchor="ctr"/>
                </a:tc>
                <a:tc>
                  <a:txBody>
                    <a:bodyPr/>
                    <a:lstStyle/>
                    <a:p>
                      <a:pPr algn="ctr" rtl="1"/>
                      <a:endParaRPr lang="fa-IR" sz="1400" b="1" i="1" dirty="0">
                        <a:effectLst/>
                        <a:cs typeface="B Zar" pitchFamily="2" charset="-78"/>
                      </a:endParaRPr>
                    </a:p>
                  </a:txBody>
                  <a:tcPr anchor="ctr"/>
                </a:tc>
                <a:extLst>
                  <a:ext uri="{0D108BD9-81ED-4DB2-BD59-A6C34878D82A}">
                    <a16:rowId xmlns:a16="http://schemas.microsoft.com/office/drawing/2014/main" val="10003"/>
                  </a:ext>
                </a:extLst>
              </a:tr>
              <a:tr h="312880">
                <a:tc>
                  <a:txBody>
                    <a:bodyPr/>
                    <a:lstStyle/>
                    <a:p>
                      <a:pPr algn="ctr" rtl="1"/>
                      <a:r>
                        <a:rPr lang="fa-IR" sz="900" dirty="0" smtClean="0"/>
                        <a:t>مطالبات</a:t>
                      </a:r>
                      <a:r>
                        <a:rPr lang="fa-IR" sz="900" baseline="0" dirty="0" smtClean="0"/>
                        <a:t> از بیمه گران اتکایی</a:t>
                      </a:r>
                      <a:endParaRPr lang="fa-IR" sz="900" b="1" i="1" dirty="0">
                        <a:cs typeface="B Zar" pitchFamily="2" charset="-78"/>
                      </a:endParaRPr>
                    </a:p>
                  </a:txBody>
                  <a:tcPr anchor="ctr"/>
                </a:tc>
                <a:tc>
                  <a:txBody>
                    <a:bodyPr/>
                    <a:lstStyle/>
                    <a:p>
                      <a:pPr algn="ctr" rtl="1"/>
                      <a:r>
                        <a:rPr lang="fa-IR" sz="1400" dirty="0" smtClean="0"/>
                        <a:t>39440</a:t>
                      </a:r>
                      <a:endParaRPr lang="fa-IR" sz="1400" b="1" i="1" dirty="0">
                        <a:cs typeface="B Zar" pitchFamily="2" charset="-78"/>
                      </a:endParaRPr>
                    </a:p>
                  </a:txBody>
                  <a:tcPr anchor="ctr"/>
                </a:tc>
                <a:tc>
                  <a:txBody>
                    <a:bodyPr/>
                    <a:lstStyle/>
                    <a:p>
                      <a:pPr algn="ctr" rtl="1"/>
                      <a:endParaRPr lang="fa-IR" sz="1400" b="1" i="1" dirty="0">
                        <a:cs typeface="B Zar" pitchFamily="2" charset="-78"/>
                      </a:endParaRPr>
                    </a:p>
                  </a:txBody>
                  <a:tcPr anchor="ctr"/>
                </a:tc>
                <a:tc>
                  <a:txBody>
                    <a:bodyPr/>
                    <a:lstStyle/>
                    <a:p>
                      <a:pPr algn="ctr" rtl="1"/>
                      <a:r>
                        <a:rPr lang="fa-IR" sz="900" dirty="0" smtClean="0"/>
                        <a:t>حق</a:t>
                      </a:r>
                      <a:r>
                        <a:rPr lang="fa-IR" sz="900" baseline="0" dirty="0" smtClean="0"/>
                        <a:t> بیمه عاید نشده</a:t>
                      </a:r>
                      <a:endParaRPr lang="fa-IR" sz="900" b="1" i="1" dirty="0">
                        <a:cs typeface="B Zar" pitchFamily="2" charset="-78"/>
                      </a:endParaRPr>
                    </a:p>
                  </a:txBody>
                  <a:tcPr anchor="ctr"/>
                </a:tc>
                <a:tc>
                  <a:txBody>
                    <a:bodyPr/>
                    <a:lstStyle/>
                    <a:p>
                      <a:pPr algn="ctr" rtl="1"/>
                      <a:r>
                        <a:rPr lang="fa-IR" sz="1400" dirty="0" smtClean="0">
                          <a:effectLst/>
                        </a:rPr>
                        <a:t>143250</a:t>
                      </a:r>
                      <a:endParaRPr lang="fa-IR" sz="1400" b="1" i="1" dirty="0">
                        <a:effectLst/>
                        <a:cs typeface="B Zar" pitchFamily="2" charset="-78"/>
                      </a:endParaRPr>
                    </a:p>
                  </a:txBody>
                  <a:tcPr anchor="ctr"/>
                </a:tc>
                <a:tc>
                  <a:txBody>
                    <a:bodyPr/>
                    <a:lstStyle/>
                    <a:p>
                      <a:pPr algn="ctr" rtl="1"/>
                      <a:endParaRPr lang="fa-IR" sz="1400" b="1" i="1" dirty="0">
                        <a:effectLst/>
                        <a:cs typeface="B Zar" pitchFamily="2" charset="-78"/>
                      </a:endParaRPr>
                    </a:p>
                  </a:txBody>
                  <a:tcPr anchor="ctr"/>
                </a:tc>
                <a:extLst>
                  <a:ext uri="{0D108BD9-81ED-4DB2-BD59-A6C34878D82A}">
                    <a16:rowId xmlns:a16="http://schemas.microsoft.com/office/drawing/2014/main" val="10004"/>
                  </a:ext>
                </a:extLst>
              </a:tr>
              <a:tr h="312880">
                <a:tc>
                  <a:txBody>
                    <a:bodyPr/>
                    <a:lstStyle/>
                    <a:p>
                      <a:pPr algn="ctr" rtl="1"/>
                      <a:r>
                        <a:rPr lang="fa-IR" sz="900" dirty="0" smtClean="0"/>
                        <a:t>سایر حسابها و اسناد دریافتنی</a:t>
                      </a:r>
                      <a:endParaRPr lang="fa-IR" sz="900" b="1" i="1" dirty="0">
                        <a:cs typeface="B Zar" pitchFamily="2" charset="-78"/>
                      </a:endParaRPr>
                    </a:p>
                  </a:txBody>
                  <a:tcPr anchor="ctr"/>
                </a:tc>
                <a:tc>
                  <a:txBody>
                    <a:bodyPr/>
                    <a:lstStyle/>
                    <a:p>
                      <a:pPr algn="ctr" rtl="1"/>
                      <a:r>
                        <a:rPr lang="fa-IR" sz="1400" dirty="0" smtClean="0"/>
                        <a:t>78142</a:t>
                      </a:r>
                      <a:endParaRPr lang="fa-IR" sz="1400" b="1" i="1" dirty="0">
                        <a:cs typeface="B Zar" pitchFamily="2" charset="-78"/>
                      </a:endParaRPr>
                    </a:p>
                  </a:txBody>
                  <a:tcPr anchor="ctr"/>
                </a:tc>
                <a:tc>
                  <a:txBody>
                    <a:bodyPr/>
                    <a:lstStyle/>
                    <a:p>
                      <a:pPr algn="ctr" rtl="1"/>
                      <a:endParaRPr lang="fa-IR" sz="1400" b="1" i="1" dirty="0">
                        <a:cs typeface="B Zar" pitchFamily="2" charset="-78"/>
                      </a:endParaRPr>
                    </a:p>
                  </a:txBody>
                  <a:tcPr anchor="ctr"/>
                </a:tc>
                <a:tc>
                  <a:txBody>
                    <a:bodyPr/>
                    <a:lstStyle/>
                    <a:p>
                      <a:pPr algn="ctr" rtl="1"/>
                      <a:r>
                        <a:rPr lang="fa-IR" sz="900" dirty="0" smtClean="0"/>
                        <a:t>ذخیره تکمیلی</a:t>
                      </a:r>
                      <a:endParaRPr lang="fa-IR" sz="900" b="1" i="1" dirty="0">
                        <a:cs typeface="B Zar" pitchFamily="2" charset="-78"/>
                      </a:endParaRPr>
                    </a:p>
                  </a:txBody>
                  <a:tcPr anchor="ctr"/>
                </a:tc>
                <a:tc>
                  <a:txBody>
                    <a:bodyPr/>
                    <a:lstStyle/>
                    <a:p>
                      <a:pPr algn="ctr" rtl="1"/>
                      <a:r>
                        <a:rPr lang="fa-IR" sz="1400" dirty="0" smtClean="0">
                          <a:effectLst/>
                        </a:rPr>
                        <a:t>28910</a:t>
                      </a:r>
                      <a:endParaRPr lang="fa-IR" sz="1400" b="1" i="1" dirty="0">
                        <a:effectLst/>
                        <a:cs typeface="B Zar" pitchFamily="2" charset="-78"/>
                      </a:endParaRPr>
                    </a:p>
                  </a:txBody>
                  <a:tcPr anchor="ctr"/>
                </a:tc>
                <a:tc>
                  <a:txBody>
                    <a:bodyPr/>
                    <a:lstStyle/>
                    <a:p>
                      <a:pPr algn="ctr" rtl="1"/>
                      <a:endParaRPr lang="fa-IR" sz="1400" b="1" i="1" dirty="0">
                        <a:effectLst/>
                        <a:cs typeface="B Zar" pitchFamily="2" charset="-78"/>
                      </a:endParaRPr>
                    </a:p>
                  </a:txBody>
                  <a:tcPr anchor="ctr"/>
                </a:tc>
                <a:extLst>
                  <a:ext uri="{0D108BD9-81ED-4DB2-BD59-A6C34878D82A}">
                    <a16:rowId xmlns:a16="http://schemas.microsoft.com/office/drawing/2014/main" val="10005"/>
                  </a:ext>
                </a:extLst>
              </a:tr>
              <a:tr h="312880">
                <a:tc>
                  <a:txBody>
                    <a:bodyPr/>
                    <a:lstStyle/>
                    <a:p>
                      <a:pPr algn="ctr" rtl="1"/>
                      <a:r>
                        <a:rPr lang="fa-IR" sz="900" dirty="0" smtClean="0"/>
                        <a:t>سفارشات و پیش پرداختها</a:t>
                      </a:r>
                      <a:endParaRPr lang="fa-IR" sz="900" b="1" i="1" dirty="0">
                        <a:cs typeface="B Zar" pitchFamily="2" charset="-78"/>
                      </a:endParaRPr>
                    </a:p>
                  </a:txBody>
                  <a:tcPr anchor="ctr"/>
                </a:tc>
                <a:tc>
                  <a:txBody>
                    <a:bodyPr/>
                    <a:lstStyle/>
                    <a:p>
                      <a:pPr algn="ctr" rtl="1"/>
                      <a:r>
                        <a:rPr lang="fa-IR" sz="1400" dirty="0" smtClean="0"/>
                        <a:t>5142</a:t>
                      </a:r>
                      <a:endParaRPr lang="fa-IR" sz="1400" b="1" i="1" dirty="0">
                        <a:cs typeface="B Zar" pitchFamily="2" charset="-78"/>
                      </a:endParaRPr>
                    </a:p>
                  </a:txBody>
                  <a:tcPr anchor="ctr"/>
                </a:tc>
                <a:tc>
                  <a:txBody>
                    <a:bodyPr/>
                    <a:lstStyle/>
                    <a:p>
                      <a:pPr algn="ctr" rtl="1"/>
                      <a:endParaRPr lang="fa-IR" sz="1400" b="1" i="1" dirty="0">
                        <a:cs typeface="B Zar" pitchFamily="2" charset="-78"/>
                      </a:endParaRPr>
                    </a:p>
                  </a:txBody>
                  <a:tcPr anchor="ctr"/>
                </a:tc>
                <a:tc>
                  <a:txBody>
                    <a:bodyPr/>
                    <a:lstStyle/>
                    <a:p>
                      <a:pPr algn="ctr" rtl="1"/>
                      <a:r>
                        <a:rPr lang="fa-IR" sz="900" dirty="0" smtClean="0"/>
                        <a:t>ذخیره مالیات</a:t>
                      </a:r>
                      <a:endParaRPr lang="fa-IR" sz="900" b="1" i="1" dirty="0">
                        <a:cs typeface="B Zar" pitchFamily="2" charset="-78"/>
                      </a:endParaRPr>
                    </a:p>
                  </a:txBody>
                  <a:tcPr anchor="ctr"/>
                </a:tc>
                <a:tc>
                  <a:txBody>
                    <a:bodyPr/>
                    <a:lstStyle/>
                    <a:p>
                      <a:pPr algn="ctr" rtl="1"/>
                      <a:r>
                        <a:rPr lang="fa-IR" sz="1400" dirty="0" smtClean="0">
                          <a:effectLst/>
                        </a:rPr>
                        <a:t>60261</a:t>
                      </a:r>
                      <a:endParaRPr lang="fa-IR" sz="1400" b="1" i="1" dirty="0">
                        <a:effectLst/>
                        <a:cs typeface="B Zar" pitchFamily="2" charset="-78"/>
                      </a:endParaRPr>
                    </a:p>
                  </a:txBody>
                  <a:tcPr anchor="ctr"/>
                </a:tc>
                <a:tc>
                  <a:txBody>
                    <a:bodyPr/>
                    <a:lstStyle/>
                    <a:p>
                      <a:pPr algn="ctr" rtl="1"/>
                      <a:endParaRPr lang="fa-IR" sz="1400" b="1" i="1" dirty="0">
                        <a:effectLst/>
                        <a:cs typeface="B Zar" pitchFamily="2" charset="-78"/>
                      </a:endParaRPr>
                    </a:p>
                  </a:txBody>
                  <a:tcPr anchor="ctr"/>
                </a:tc>
                <a:extLst>
                  <a:ext uri="{0D108BD9-81ED-4DB2-BD59-A6C34878D82A}">
                    <a16:rowId xmlns:a16="http://schemas.microsoft.com/office/drawing/2014/main" val="10006"/>
                  </a:ext>
                </a:extLst>
              </a:tr>
              <a:tr h="312880">
                <a:tc>
                  <a:txBody>
                    <a:bodyPr/>
                    <a:lstStyle/>
                    <a:p>
                      <a:pPr algn="ctr" rtl="1"/>
                      <a:r>
                        <a:rPr lang="fa-IR" sz="900" dirty="0" smtClean="0"/>
                        <a:t>جمع دارائیهای جاری</a:t>
                      </a:r>
                      <a:endParaRPr lang="fa-IR" sz="900" b="1" i="1" dirty="0">
                        <a:solidFill>
                          <a:srgbClr val="FF0066"/>
                        </a:solidFill>
                        <a:cs typeface="B Zar" pitchFamily="2" charset="-78"/>
                      </a:endParaRPr>
                    </a:p>
                  </a:txBody>
                  <a:tcPr anchor="ctr"/>
                </a:tc>
                <a:tc>
                  <a:txBody>
                    <a:bodyPr/>
                    <a:lstStyle/>
                    <a:p>
                      <a:pPr algn="ctr" rtl="1"/>
                      <a:endParaRPr lang="fa-IR" sz="1400" b="1" i="1" dirty="0">
                        <a:cs typeface="B Zar" pitchFamily="2" charset="-78"/>
                      </a:endParaRPr>
                    </a:p>
                  </a:txBody>
                  <a:tcPr anchor="ctr"/>
                </a:tc>
                <a:tc>
                  <a:txBody>
                    <a:bodyPr/>
                    <a:lstStyle/>
                    <a:p>
                      <a:pPr algn="ctr" rtl="1"/>
                      <a:r>
                        <a:rPr lang="fa-IR" sz="1400" dirty="0" smtClean="0"/>
                        <a:t>547296</a:t>
                      </a:r>
                      <a:endParaRPr lang="fa-IR" sz="1400" b="1" i="1" dirty="0">
                        <a:cs typeface="B Zar" pitchFamily="2" charset="-78"/>
                      </a:endParaRPr>
                    </a:p>
                  </a:txBody>
                  <a:tcPr anchor="ctr"/>
                </a:tc>
                <a:tc>
                  <a:txBody>
                    <a:bodyPr/>
                    <a:lstStyle/>
                    <a:p>
                      <a:pPr algn="ctr" rtl="1"/>
                      <a:r>
                        <a:rPr lang="fa-IR" sz="900" dirty="0" smtClean="0"/>
                        <a:t>سود سهام پرداختنی</a:t>
                      </a:r>
                      <a:endParaRPr lang="fa-IR" sz="900" b="1" i="1" dirty="0">
                        <a:cs typeface="B Zar" pitchFamily="2" charset="-78"/>
                      </a:endParaRPr>
                    </a:p>
                  </a:txBody>
                  <a:tcPr anchor="ctr"/>
                </a:tc>
                <a:tc>
                  <a:txBody>
                    <a:bodyPr/>
                    <a:lstStyle/>
                    <a:p>
                      <a:pPr algn="ctr" rtl="1"/>
                      <a:r>
                        <a:rPr lang="fa-IR" sz="1400" dirty="0" smtClean="0">
                          <a:effectLst/>
                        </a:rPr>
                        <a:t>34240</a:t>
                      </a:r>
                      <a:endParaRPr lang="fa-IR" sz="1400" b="1" i="1" dirty="0">
                        <a:effectLst/>
                        <a:cs typeface="B Zar" pitchFamily="2" charset="-78"/>
                      </a:endParaRPr>
                    </a:p>
                  </a:txBody>
                  <a:tcPr anchor="ctr"/>
                </a:tc>
                <a:tc>
                  <a:txBody>
                    <a:bodyPr/>
                    <a:lstStyle/>
                    <a:p>
                      <a:pPr algn="ctr" rtl="1"/>
                      <a:endParaRPr lang="fa-IR" sz="1400" b="1" i="1" dirty="0">
                        <a:effectLst/>
                        <a:cs typeface="B Zar" pitchFamily="2" charset="-78"/>
                      </a:endParaRPr>
                    </a:p>
                  </a:txBody>
                  <a:tcPr anchor="ctr"/>
                </a:tc>
                <a:extLst>
                  <a:ext uri="{0D108BD9-81ED-4DB2-BD59-A6C34878D82A}">
                    <a16:rowId xmlns:a16="http://schemas.microsoft.com/office/drawing/2014/main" val="10007"/>
                  </a:ext>
                </a:extLst>
              </a:tr>
              <a:tr h="312880">
                <a:tc>
                  <a:txBody>
                    <a:bodyPr/>
                    <a:lstStyle/>
                    <a:p>
                      <a:pPr algn="ctr" rtl="1"/>
                      <a:endParaRPr lang="fa-IR" sz="900" b="1" i="1" dirty="0">
                        <a:solidFill>
                          <a:srgbClr val="FF0066"/>
                        </a:solidFill>
                        <a:cs typeface="B Zar" pitchFamily="2" charset="-78"/>
                      </a:endParaRPr>
                    </a:p>
                  </a:txBody>
                  <a:tcPr anchor="ctr"/>
                </a:tc>
                <a:tc>
                  <a:txBody>
                    <a:bodyPr/>
                    <a:lstStyle/>
                    <a:p>
                      <a:pPr algn="ctr" rtl="1"/>
                      <a:endParaRPr lang="fa-IR" sz="1400" b="1" i="1" dirty="0">
                        <a:cs typeface="B Zar" pitchFamily="2" charset="-78"/>
                      </a:endParaRPr>
                    </a:p>
                  </a:txBody>
                  <a:tcPr anchor="ctr"/>
                </a:tc>
                <a:tc>
                  <a:txBody>
                    <a:bodyPr/>
                    <a:lstStyle/>
                    <a:p>
                      <a:pPr algn="ctr" rtl="1"/>
                      <a:endParaRPr lang="fa-IR" sz="1400" b="1" i="1" dirty="0">
                        <a:cs typeface="B Zar" pitchFamily="2" charset="-78"/>
                      </a:endParaRPr>
                    </a:p>
                  </a:txBody>
                  <a:tcPr anchor="ctr"/>
                </a:tc>
                <a:tc>
                  <a:txBody>
                    <a:bodyPr/>
                    <a:lstStyle/>
                    <a:p>
                      <a:pPr algn="ctr" rtl="1"/>
                      <a:r>
                        <a:rPr lang="fa-IR" sz="900" dirty="0" smtClean="0"/>
                        <a:t>ذخیره حق بیمه برگشتی</a:t>
                      </a:r>
                      <a:endParaRPr lang="fa-IR" sz="900" b="1" i="1" dirty="0">
                        <a:cs typeface="B Zar" pitchFamily="2" charset="-78"/>
                      </a:endParaRPr>
                    </a:p>
                  </a:txBody>
                  <a:tcPr anchor="ctr"/>
                </a:tc>
                <a:tc>
                  <a:txBody>
                    <a:bodyPr/>
                    <a:lstStyle/>
                    <a:p>
                      <a:pPr algn="ctr" rtl="1"/>
                      <a:r>
                        <a:rPr lang="fa-IR" sz="1400" dirty="0" smtClean="0">
                          <a:effectLst/>
                        </a:rPr>
                        <a:t>3240</a:t>
                      </a:r>
                      <a:endParaRPr lang="fa-IR" sz="1400" b="1" i="1" dirty="0">
                        <a:effectLst/>
                        <a:cs typeface="B Zar" pitchFamily="2" charset="-78"/>
                      </a:endParaRPr>
                    </a:p>
                  </a:txBody>
                  <a:tcPr anchor="ctr"/>
                </a:tc>
                <a:tc>
                  <a:txBody>
                    <a:bodyPr/>
                    <a:lstStyle/>
                    <a:p>
                      <a:pPr algn="ctr" rtl="1"/>
                      <a:endParaRPr lang="fa-IR" sz="1400" b="1" i="1" dirty="0">
                        <a:effectLst/>
                        <a:cs typeface="B Zar" pitchFamily="2" charset="-78"/>
                      </a:endParaRPr>
                    </a:p>
                  </a:txBody>
                  <a:tcPr anchor="ctr"/>
                </a:tc>
                <a:extLst>
                  <a:ext uri="{0D108BD9-81ED-4DB2-BD59-A6C34878D82A}">
                    <a16:rowId xmlns:a16="http://schemas.microsoft.com/office/drawing/2014/main" val="10008"/>
                  </a:ext>
                </a:extLst>
              </a:tr>
              <a:tr h="312880">
                <a:tc>
                  <a:txBody>
                    <a:bodyPr/>
                    <a:lstStyle/>
                    <a:p>
                      <a:pPr algn="ctr" rtl="1"/>
                      <a:r>
                        <a:rPr lang="fa-IR" sz="900" dirty="0" smtClean="0"/>
                        <a:t>دارائیهای غیر جاری</a:t>
                      </a:r>
                      <a:endParaRPr lang="fa-IR" sz="900" b="1" i="1" dirty="0">
                        <a:solidFill>
                          <a:srgbClr val="C00000"/>
                        </a:solidFill>
                        <a:cs typeface="B Zar" pitchFamily="2" charset="-78"/>
                      </a:endParaRPr>
                    </a:p>
                  </a:txBody>
                  <a:tcPr anchor="ctr"/>
                </a:tc>
                <a:tc>
                  <a:txBody>
                    <a:bodyPr/>
                    <a:lstStyle/>
                    <a:p>
                      <a:pPr algn="ctr" rtl="1"/>
                      <a:endParaRPr lang="fa-IR" sz="1400" b="1" i="1" dirty="0">
                        <a:cs typeface="B Zar" pitchFamily="2" charset="-78"/>
                      </a:endParaRPr>
                    </a:p>
                  </a:txBody>
                  <a:tcPr anchor="ctr"/>
                </a:tc>
                <a:tc>
                  <a:txBody>
                    <a:bodyPr/>
                    <a:lstStyle/>
                    <a:p>
                      <a:pPr algn="ctr" rtl="1"/>
                      <a:endParaRPr lang="fa-IR" sz="1400" b="1" i="1" dirty="0">
                        <a:cs typeface="B Zar" pitchFamily="2" charset="-78"/>
                      </a:endParaRPr>
                    </a:p>
                  </a:txBody>
                  <a:tcPr anchor="ctr"/>
                </a:tc>
                <a:tc>
                  <a:txBody>
                    <a:bodyPr/>
                    <a:lstStyle/>
                    <a:p>
                      <a:pPr algn="ctr" rtl="1"/>
                      <a:r>
                        <a:rPr lang="fa-IR" sz="900" dirty="0" smtClean="0"/>
                        <a:t>جمع بدهی های جاری</a:t>
                      </a:r>
                      <a:endParaRPr lang="fa-IR" sz="900" b="1" i="1" dirty="0">
                        <a:solidFill>
                          <a:srgbClr val="FF0066"/>
                        </a:solidFill>
                        <a:cs typeface="B Zar" pitchFamily="2" charset="-78"/>
                      </a:endParaRPr>
                    </a:p>
                  </a:txBody>
                  <a:tcPr anchor="ctr"/>
                </a:tc>
                <a:tc>
                  <a:txBody>
                    <a:bodyPr/>
                    <a:lstStyle/>
                    <a:p>
                      <a:pPr algn="ctr" rtl="1"/>
                      <a:endParaRPr lang="fa-IR" sz="1400" b="1" i="1" dirty="0">
                        <a:effectLst/>
                        <a:cs typeface="B Zar" pitchFamily="2" charset="-78"/>
                      </a:endParaRPr>
                    </a:p>
                  </a:txBody>
                  <a:tcPr anchor="ctr"/>
                </a:tc>
                <a:tc>
                  <a:txBody>
                    <a:bodyPr/>
                    <a:lstStyle/>
                    <a:p>
                      <a:pPr algn="ctr" rtl="1"/>
                      <a:r>
                        <a:rPr lang="fa-IR" sz="1400" dirty="0" smtClean="0">
                          <a:effectLst/>
                        </a:rPr>
                        <a:t>403760</a:t>
                      </a:r>
                      <a:endParaRPr lang="fa-IR" sz="1400" b="1" i="1" dirty="0">
                        <a:effectLst/>
                        <a:cs typeface="B Zar" pitchFamily="2" charset="-78"/>
                      </a:endParaRPr>
                    </a:p>
                  </a:txBody>
                  <a:tcPr anchor="ctr"/>
                </a:tc>
                <a:extLst>
                  <a:ext uri="{0D108BD9-81ED-4DB2-BD59-A6C34878D82A}">
                    <a16:rowId xmlns:a16="http://schemas.microsoft.com/office/drawing/2014/main" val="10009"/>
                  </a:ext>
                </a:extLst>
              </a:tr>
              <a:tr h="312880">
                <a:tc>
                  <a:txBody>
                    <a:bodyPr/>
                    <a:lstStyle/>
                    <a:p>
                      <a:pPr algn="ctr" rtl="1"/>
                      <a:r>
                        <a:rPr lang="fa-IR" sz="900" dirty="0" smtClean="0"/>
                        <a:t>دارائیهای ثابت مشهود</a:t>
                      </a:r>
                      <a:endParaRPr lang="fa-IR" sz="900" b="1" i="1" dirty="0">
                        <a:cs typeface="B Zar" pitchFamily="2" charset="-78"/>
                      </a:endParaRPr>
                    </a:p>
                  </a:txBody>
                  <a:tcPr anchor="ctr"/>
                </a:tc>
                <a:tc>
                  <a:txBody>
                    <a:bodyPr/>
                    <a:lstStyle/>
                    <a:p>
                      <a:pPr algn="ctr" rtl="1"/>
                      <a:r>
                        <a:rPr lang="fa-IR" sz="1400" dirty="0" smtClean="0"/>
                        <a:t>76135</a:t>
                      </a:r>
                      <a:endParaRPr lang="fa-IR" sz="1400" b="1" i="1" dirty="0">
                        <a:cs typeface="B Zar" pitchFamily="2" charset="-78"/>
                      </a:endParaRPr>
                    </a:p>
                  </a:txBody>
                  <a:tcPr anchor="ctr"/>
                </a:tc>
                <a:tc>
                  <a:txBody>
                    <a:bodyPr/>
                    <a:lstStyle/>
                    <a:p>
                      <a:pPr algn="ctr" rtl="1"/>
                      <a:endParaRPr lang="fa-IR" sz="1400" b="1" i="1" dirty="0">
                        <a:cs typeface="B Zar" pitchFamily="2" charset="-78"/>
                      </a:endParaRPr>
                    </a:p>
                  </a:txBody>
                  <a:tcPr anchor="ctr"/>
                </a:tc>
                <a:tc>
                  <a:txBody>
                    <a:bodyPr/>
                    <a:lstStyle/>
                    <a:p>
                      <a:pPr algn="ctr" rtl="1"/>
                      <a:r>
                        <a:rPr lang="fa-IR" sz="900" dirty="0" smtClean="0"/>
                        <a:t>بدهی های غیر جاری</a:t>
                      </a:r>
                      <a:endParaRPr lang="fa-IR" sz="900" b="1" i="1" dirty="0">
                        <a:solidFill>
                          <a:srgbClr val="C00000"/>
                        </a:solidFill>
                        <a:cs typeface="B Zar" pitchFamily="2" charset="-78"/>
                      </a:endParaRPr>
                    </a:p>
                  </a:txBody>
                  <a:tcPr anchor="ctr"/>
                </a:tc>
                <a:tc>
                  <a:txBody>
                    <a:bodyPr/>
                    <a:lstStyle/>
                    <a:p>
                      <a:pPr algn="ctr" rtl="1"/>
                      <a:endParaRPr lang="fa-IR" sz="1400" b="1" i="1" dirty="0">
                        <a:effectLst/>
                        <a:cs typeface="B Zar" pitchFamily="2" charset="-78"/>
                      </a:endParaRPr>
                    </a:p>
                  </a:txBody>
                  <a:tcPr anchor="ctr"/>
                </a:tc>
                <a:tc>
                  <a:txBody>
                    <a:bodyPr/>
                    <a:lstStyle/>
                    <a:p>
                      <a:pPr algn="ctr" rtl="1"/>
                      <a:endParaRPr lang="fa-IR" sz="1400" b="1" i="1" dirty="0">
                        <a:effectLst/>
                        <a:cs typeface="B Zar" pitchFamily="2" charset="-78"/>
                      </a:endParaRPr>
                    </a:p>
                  </a:txBody>
                  <a:tcPr anchor="ctr"/>
                </a:tc>
                <a:extLst>
                  <a:ext uri="{0D108BD9-81ED-4DB2-BD59-A6C34878D82A}">
                    <a16:rowId xmlns:a16="http://schemas.microsoft.com/office/drawing/2014/main" val="10010"/>
                  </a:ext>
                </a:extLst>
              </a:tr>
              <a:tr h="312880">
                <a:tc>
                  <a:txBody>
                    <a:bodyPr/>
                    <a:lstStyle/>
                    <a:p>
                      <a:pPr algn="ctr" rtl="1"/>
                      <a:r>
                        <a:rPr lang="fa-IR" sz="900" dirty="0" smtClean="0"/>
                        <a:t>دارائیهای نامشهود</a:t>
                      </a:r>
                      <a:endParaRPr lang="fa-IR" sz="900" b="1" i="1" dirty="0">
                        <a:cs typeface="B Zar" pitchFamily="2" charset="-78"/>
                      </a:endParaRPr>
                    </a:p>
                  </a:txBody>
                  <a:tcPr anchor="ctr"/>
                </a:tc>
                <a:tc>
                  <a:txBody>
                    <a:bodyPr/>
                    <a:lstStyle/>
                    <a:p>
                      <a:pPr algn="ctr" rtl="1"/>
                      <a:r>
                        <a:rPr lang="fa-IR" sz="1400" dirty="0" smtClean="0"/>
                        <a:t>4109</a:t>
                      </a:r>
                      <a:endParaRPr lang="fa-IR" sz="1400" b="1" i="1" dirty="0">
                        <a:cs typeface="B Zar" pitchFamily="2" charset="-78"/>
                      </a:endParaRPr>
                    </a:p>
                  </a:txBody>
                  <a:tcPr anchor="ctr"/>
                </a:tc>
                <a:tc>
                  <a:txBody>
                    <a:bodyPr/>
                    <a:lstStyle/>
                    <a:p>
                      <a:pPr algn="ctr" rtl="1"/>
                      <a:endParaRPr lang="fa-IR" sz="1400" b="1" i="1" dirty="0">
                        <a:cs typeface="B Zar" pitchFamily="2" charset="-78"/>
                      </a:endParaRPr>
                    </a:p>
                  </a:txBody>
                  <a:tcPr anchor="ctr"/>
                </a:tc>
                <a:tc>
                  <a:txBody>
                    <a:bodyPr/>
                    <a:lstStyle/>
                    <a:p>
                      <a:pPr algn="ctr" rtl="1"/>
                      <a:r>
                        <a:rPr lang="fa-IR" sz="900" dirty="0" smtClean="0"/>
                        <a:t>تسهیلات مالی بلند مدت</a:t>
                      </a:r>
                      <a:endParaRPr lang="fa-IR" sz="900" b="1" i="1" dirty="0">
                        <a:cs typeface="B Zar" pitchFamily="2" charset="-78"/>
                      </a:endParaRPr>
                    </a:p>
                  </a:txBody>
                  <a:tcPr anchor="ctr"/>
                </a:tc>
                <a:tc>
                  <a:txBody>
                    <a:bodyPr/>
                    <a:lstStyle/>
                    <a:p>
                      <a:pPr algn="ctr" rtl="1"/>
                      <a:r>
                        <a:rPr lang="fa-IR" sz="1400" dirty="0" smtClean="0">
                          <a:effectLst/>
                        </a:rPr>
                        <a:t>9938</a:t>
                      </a:r>
                      <a:endParaRPr lang="fa-IR" sz="1400" b="1" i="1" dirty="0">
                        <a:effectLst/>
                        <a:cs typeface="B Zar" pitchFamily="2" charset="-78"/>
                      </a:endParaRPr>
                    </a:p>
                  </a:txBody>
                  <a:tcPr anchor="ctr"/>
                </a:tc>
                <a:tc>
                  <a:txBody>
                    <a:bodyPr/>
                    <a:lstStyle/>
                    <a:p>
                      <a:pPr algn="ctr" rtl="1"/>
                      <a:endParaRPr lang="fa-IR" sz="1400" b="1" i="1" dirty="0">
                        <a:effectLst/>
                        <a:cs typeface="B Zar" pitchFamily="2" charset="-78"/>
                      </a:endParaRPr>
                    </a:p>
                  </a:txBody>
                  <a:tcPr anchor="ctr"/>
                </a:tc>
                <a:extLst>
                  <a:ext uri="{0D108BD9-81ED-4DB2-BD59-A6C34878D82A}">
                    <a16:rowId xmlns:a16="http://schemas.microsoft.com/office/drawing/2014/main" val="10011"/>
                  </a:ext>
                </a:extLst>
              </a:tr>
              <a:tr h="312880">
                <a:tc>
                  <a:txBody>
                    <a:bodyPr/>
                    <a:lstStyle/>
                    <a:p>
                      <a:pPr algn="ctr" rtl="1"/>
                      <a:r>
                        <a:rPr lang="fa-IR" sz="900" dirty="0" smtClean="0"/>
                        <a:t>سرمایه گذاریهای بلند مدت</a:t>
                      </a:r>
                      <a:endParaRPr lang="fa-IR" sz="900" b="1" i="1" dirty="0">
                        <a:cs typeface="B Zar" pitchFamily="2" charset="-78"/>
                      </a:endParaRPr>
                    </a:p>
                  </a:txBody>
                  <a:tcPr anchor="ctr"/>
                </a:tc>
                <a:tc>
                  <a:txBody>
                    <a:bodyPr/>
                    <a:lstStyle/>
                    <a:p>
                      <a:pPr algn="ctr" rtl="1"/>
                      <a:r>
                        <a:rPr lang="fa-IR" sz="1400" dirty="0" smtClean="0"/>
                        <a:t>331089</a:t>
                      </a:r>
                      <a:endParaRPr lang="fa-IR" sz="1400" b="1" i="1" dirty="0">
                        <a:cs typeface="B Zar" pitchFamily="2" charset="-78"/>
                      </a:endParaRPr>
                    </a:p>
                  </a:txBody>
                  <a:tcPr anchor="ctr"/>
                </a:tc>
                <a:tc>
                  <a:txBody>
                    <a:bodyPr/>
                    <a:lstStyle/>
                    <a:p>
                      <a:pPr algn="ctr" rtl="1"/>
                      <a:endParaRPr lang="fa-IR" sz="1400" b="1" i="1" dirty="0">
                        <a:cs typeface="B Zar" pitchFamily="2" charset="-78"/>
                      </a:endParaRPr>
                    </a:p>
                  </a:txBody>
                  <a:tcPr anchor="ctr"/>
                </a:tc>
                <a:tc>
                  <a:txBody>
                    <a:bodyPr/>
                    <a:lstStyle/>
                    <a:p>
                      <a:pPr algn="ctr" rtl="1"/>
                      <a:r>
                        <a:rPr lang="fa-IR" sz="900" dirty="0" smtClean="0"/>
                        <a:t>ذخیره مزایای پایان خدمت</a:t>
                      </a:r>
                      <a:endParaRPr lang="fa-IR" sz="900" b="1" i="1" dirty="0">
                        <a:cs typeface="B Zar" pitchFamily="2" charset="-78"/>
                      </a:endParaRPr>
                    </a:p>
                  </a:txBody>
                  <a:tcPr anchor="ctr"/>
                </a:tc>
                <a:tc>
                  <a:txBody>
                    <a:bodyPr/>
                    <a:lstStyle/>
                    <a:p>
                      <a:pPr algn="ctr" rtl="1"/>
                      <a:r>
                        <a:rPr lang="fa-IR" sz="1400" dirty="0" smtClean="0">
                          <a:effectLst/>
                        </a:rPr>
                        <a:t>14551</a:t>
                      </a:r>
                      <a:endParaRPr lang="fa-IR" sz="1400" b="1" i="1" dirty="0">
                        <a:effectLst/>
                        <a:cs typeface="B Zar" pitchFamily="2" charset="-78"/>
                      </a:endParaRPr>
                    </a:p>
                  </a:txBody>
                  <a:tcPr anchor="ctr"/>
                </a:tc>
                <a:tc>
                  <a:txBody>
                    <a:bodyPr/>
                    <a:lstStyle/>
                    <a:p>
                      <a:pPr algn="ctr" rtl="1"/>
                      <a:endParaRPr lang="fa-IR" sz="1400" b="1" i="1" dirty="0">
                        <a:effectLst/>
                        <a:cs typeface="B Zar" pitchFamily="2" charset="-78"/>
                      </a:endParaRPr>
                    </a:p>
                  </a:txBody>
                  <a:tcPr anchor="ctr"/>
                </a:tc>
                <a:extLst>
                  <a:ext uri="{0D108BD9-81ED-4DB2-BD59-A6C34878D82A}">
                    <a16:rowId xmlns:a16="http://schemas.microsoft.com/office/drawing/2014/main" val="10012"/>
                  </a:ext>
                </a:extLst>
              </a:tr>
              <a:tr h="312880">
                <a:tc>
                  <a:txBody>
                    <a:bodyPr/>
                    <a:lstStyle/>
                    <a:p>
                      <a:pPr algn="ctr" rtl="1"/>
                      <a:r>
                        <a:rPr lang="fa-IR" sz="900" dirty="0" smtClean="0"/>
                        <a:t>سایر دارائیها</a:t>
                      </a:r>
                      <a:endParaRPr lang="fa-IR" sz="900" b="1" i="1" dirty="0">
                        <a:cs typeface="B Zar" pitchFamily="2" charset="-78"/>
                      </a:endParaRPr>
                    </a:p>
                  </a:txBody>
                  <a:tcPr anchor="ctr"/>
                </a:tc>
                <a:tc>
                  <a:txBody>
                    <a:bodyPr/>
                    <a:lstStyle/>
                    <a:p>
                      <a:pPr algn="ctr" rtl="1"/>
                      <a:r>
                        <a:rPr lang="fa-IR" sz="1400" dirty="0" smtClean="0"/>
                        <a:t>64366</a:t>
                      </a:r>
                      <a:endParaRPr lang="fa-IR" sz="1400" b="1" i="1" dirty="0">
                        <a:cs typeface="B Zar" pitchFamily="2" charset="-78"/>
                      </a:endParaRPr>
                    </a:p>
                  </a:txBody>
                  <a:tcPr anchor="ctr"/>
                </a:tc>
                <a:tc>
                  <a:txBody>
                    <a:bodyPr/>
                    <a:lstStyle/>
                    <a:p>
                      <a:pPr algn="ctr" rtl="1"/>
                      <a:endParaRPr lang="fa-IR" sz="1400" b="1" i="1" dirty="0">
                        <a:cs typeface="B Zar" pitchFamily="2" charset="-78"/>
                      </a:endParaRPr>
                    </a:p>
                  </a:txBody>
                  <a:tcPr anchor="ctr"/>
                </a:tc>
                <a:tc>
                  <a:txBody>
                    <a:bodyPr/>
                    <a:lstStyle/>
                    <a:p>
                      <a:pPr algn="ctr" rtl="1"/>
                      <a:r>
                        <a:rPr lang="fa-IR" sz="900" dirty="0" smtClean="0"/>
                        <a:t>جمع بدهی های غیر جاری</a:t>
                      </a:r>
                      <a:endParaRPr lang="fa-IR" sz="900" b="1" i="1" dirty="0">
                        <a:solidFill>
                          <a:srgbClr val="FF0066"/>
                        </a:solidFill>
                        <a:cs typeface="B Zar" pitchFamily="2" charset="-78"/>
                      </a:endParaRPr>
                    </a:p>
                  </a:txBody>
                  <a:tcPr anchor="ctr"/>
                </a:tc>
                <a:tc>
                  <a:txBody>
                    <a:bodyPr/>
                    <a:lstStyle/>
                    <a:p>
                      <a:pPr algn="ctr" rtl="1"/>
                      <a:endParaRPr lang="fa-IR" sz="1400" b="1" i="1" dirty="0">
                        <a:effectLst/>
                        <a:cs typeface="B Zar" pitchFamily="2" charset="-78"/>
                      </a:endParaRPr>
                    </a:p>
                  </a:txBody>
                  <a:tcPr anchor="ctr"/>
                </a:tc>
                <a:tc>
                  <a:txBody>
                    <a:bodyPr/>
                    <a:lstStyle/>
                    <a:p>
                      <a:pPr algn="ctr" rtl="1"/>
                      <a:r>
                        <a:rPr lang="fa-IR" sz="1400" dirty="0" smtClean="0">
                          <a:effectLst/>
                        </a:rPr>
                        <a:t>24489</a:t>
                      </a:r>
                      <a:endParaRPr lang="fa-IR" sz="1400" b="1" i="1" dirty="0">
                        <a:effectLst/>
                        <a:cs typeface="B Zar" pitchFamily="2" charset="-78"/>
                      </a:endParaRPr>
                    </a:p>
                  </a:txBody>
                  <a:tcPr anchor="ctr"/>
                </a:tc>
                <a:extLst>
                  <a:ext uri="{0D108BD9-81ED-4DB2-BD59-A6C34878D82A}">
                    <a16:rowId xmlns:a16="http://schemas.microsoft.com/office/drawing/2014/main" val="10013"/>
                  </a:ext>
                </a:extLst>
              </a:tr>
              <a:tr h="312880">
                <a:tc>
                  <a:txBody>
                    <a:bodyPr/>
                    <a:lstStyle/>
                    <a:p>
                      <a:pPr algn="ctr" rtl="1"/>
                      <a:r>
                        <a:rPr lang="fa-IR" sz="900" dirty="0" smtClean="0"/>
                        <a:t>جمع دارائیهای غیر جاری</a:t>
                      </a:r>
                      <a:endParaRPr lang="fa-IR" sz="900" b="1" i="1" dirty="0">
                        <a:solidFill>
                          <a:srgbClr val="FF0066"/>
                        </a:solidFill>
                        <a:cs typeface="B Zar" pitchFamily="2" charset="-78"/>
                      </a:endParaRPr>
                    </a:p>
                  </a:txBody>
                  <a:tcPr anchor="ctr"/>
                </a:tc>
                <a:tc>
                  <a:txBody>
                    <a:bodyPr/>
                    <a:lstStyle/>
                    <a:p>
                      <a:pPr algn="ctr" rtl="1"/>
                      <a:endParaRPr lang="fa-IR" sz="1400" b="1" i="1" dirty="0">
                        <a:cs typeface="B Zar" pitchFamily="2" charset="-78"/>
                      </a:endParaRPr>
                    </a:p>
                  </a:txBody>
                  <a:tcPr anchor="ctr"/>
                </a:tc>
                <a:tc>
                  <a:txBody>
                    <a:bodyPr/>
                    <a:lstStyle/>
                    <a:p>
                      <a:pPr algn="ctr" rtl="1"/>
                      <a:r>
                        <a:rPr lang="fa-IR" sz="1400" dirty="0" smtClean="0"/>
                        <a:t>475699</a:t>
                      </a:r>
                      <a:endParaRPr lang="fa-IR" sz="1400" b="1" i="1" dirty="0">
                        <a:cs typeface="B Zar" pitchFamily="2" charset="-78"/>
                      </a:endParaRPr>
                    </a:p>
                  </a:txBody>
                  <a:tcPr anchor="ctr"/>
                </a:tc>
                <a:tc>
                  <a:txBody>
                    <a:bodyPr/>
                    <a:lstStyle/>
                    <a:p>
                      <a:pPr algn="ctr" rtl="1"/>
                      <a:r>
                        <a:rPr lang="fa-IR" sz="900" dirty="0" smtClean="0"/>
                        <a:t>جمع بدهی</a:t>
                      </a:r>
                      <a:r>
                        <a:rPr lang="fa-IR" sz="900" baseline="0" dirty="0" smtClean="0"/>
                        <a:t> ها</a:t>
                      </a:r>
                      <a:endParaRPr lang="fa-IR" sz="900" b="1" i="1" dirty="0">
                        <a:cs typeface="B Zar" pitchFamily="2" charset="-78"/>
                      </a:endParaRPr>
                    </a:p>
                  </a:txBody>
                  <a:tcPr anchor="ctr"/>
                </a:tc>
                <a:tc>
                  <a:txBody>
                    <a:bodyPr/>
                    <a:lstStyle/>
                    <a:p>
                      <a:pPr algn="ctr" rtl="1"/>
                      <a:endParaRPr lang="fa-IR" sz="1400" b="1" i="1">
                        <a:effectLst/>
                        <a:cs typeface="B Zar" pitchFamily="2" charset="-78"/>
                      </a:endParaRPr>
                    </a:p>
                  </a:txBody>
                  <a:tcPr anchor="ctr"/>
                </a:tc>
                <a:tc>
                  <a:txBody>
                    <a:bodyPr/>
                    <a:lstStyle/>
                    <a:p>
                      <a:pPr algn="ctr" rtl="1"/>
                      <a:r>
                        <a:rPr lang="fa-IR" sz="1400" dirty="0" smtClean="0">
                          <a:effectLst/>
                        </a:rPr>
                        <a:t>428249</a:t>
                      </a:r>
                      <a:endParaRPr lang="fa-IR" sz="1400" b="1" i="1" dirty="0">
                        <a:effectLst/>
                        <a:cs typeface="B Zar" pitchFamily="2" charset="-78"/>
                      </a:endParaRPr>
                    </a:p>
                  </a:txBody>
                  <a:tcPr anchor="ctr"/>
                </a:tc>
                <a:extLst>
                  <a:ext uri="{0D108BD9-81ED-4DB2-BD59-A6C34878D82A}">
                    <a16:rowId xmlns:a16="http://schemas.microsoft.com/office/drawing/2014/main" val="10014"/>
                  </a:ext>
                </a:extLst>
              </a:tr>
              <a:tr h="312880">
                <a:tc>
                  <a:txBody>
                    <a:bodyPr/>
                    <a:lstStyle/>
                    <a:p>
                      <a:pPr algn="ctr" rtl="1"/>
                      <a:endParaRPr lang="fa-IR" sz="900" b="1" i="1" dirty="0">
                        <a:cs typeface="B Zar" pitchFamily="2" charset="-78"/>
                      </a:endParaRPr>
                    </a:p>
                  </a:txBody>
                  <a:tcPr anchor="ctr"/>
                </a:tc>
                <a:tc>
                  <a:txBody>
                    <a:bodyPr/>
                    <a:lstStyle/>
                    <a:p>
                      <a:pPr algn="ctr" rtl="1"/>
                      <a:endParaRPr lang="fa-IR" sz="1400" b="1" i="1">
                        <a:cs typeface="B Zar" pitchFamily="2" charset="-78"/>
                      </a:endParaRPr>
                    </a:p>
                  </a:txBody>
                  <a:tcPr anchor="ctr"/>
                </a:tc>
                <a:tc>
                  <a:txBody>
                    <a:bodyPr/>
                    <a:lstStyle/>
                    <a:p>
                      <a:pPr algn="ctr" rtl="1"/>
                      <a:endParaRPr lang="fa-IR" sz="1400" b="1" i="1" dirty="0">
                        <a:cs typeface="B Zar" pitchFamily="2" charset="-78"/>
                      </a:endParaRPr>
                    </a:p>
                  </a:txBody>
                  <a:tcPr anchor="ctr"/>
                </a:tc>
                <a:tc>
                  <a:txBody>
                    <a:bodyPr/>
                    <a:lstStyle/>
                    <a:p>
                      <a:pPr algn="ctr" rtl="1"/>
                      <a:r>
                        <a:rPr lang="fa-IR" sz="900" dirty="0" smtClean="0"/>
                        <a:t>حقوق صاحبان سهام</a:t>
                      </a:r>
                      <a:endParaRPr lang="fa-IR" sz="900" b="1" i="1" dirty="0">
                        <a:solidFill>
                          <a:srgbClr val="C00000"/>
                        </a:solidFill>
                        <a:cs typeface="B Zar" pitchFamily="2" charset="-78"/>
                      </a:endParaRPr>
                    </a:p>
                  </a:txBody>
                  <a:tcPr anchor="ctr"/>
                </a:tc>
                <a:tc>
                  <a:txBody>
                    <a:bodyPr/>
                    <a:lstStyle/>
                    <a:p>
                      <a:pPr algn="ctr" rtl="1"/>
                      <a:endParaRPr lang="fa-IR" sz="1400" b="1" i="1">
                        <a:effectLst/>
                        <a:cs typeface="B Zar" pitchFamily="2" charset="-78"/>
                      </a:endParaRPr>
                    </a:p>
                  </a:txBody>
                  <a:tcPr anchor="ctr"/>
                </a:tc>
                <a:tc>
                  <a:txBody>
                    <a:bodyPr/>
                    <a:lstStyle/>
                    <a:p>
                      <a:pPr algn="ctr" rtl="1"/>
                      <a:endParaRPr lang="fa-IR" sz="1400" b="1" i="1" dirty="0">
                        <a:effectLst/>
                        <a:cs typeface="B Zar" pitchFamily="2" charset="-78"/>
                      </a:endParaRPr>
                    </a:p>
                  </a:txBody>
                  <a:tcPr anchor="ctr"/>
                </a:tc>
                <a:extLst>
                  <a:ext uri="{0D108BD9-81ED-4DB2-BD59-A6C34878D82A}">
                    <a16:rowId xmlns:a16="http://schemas.microsoft.com/office/drawing/2014/main" val="10015"/>
                  </a:ext>
                </a:extLst>
              </a:tr>
              <a:tr h="312880">
                <a:tc>
                  <a:txBody>
                    <a:bodyPr/>
                    <a:lstStyle/>
                    <a:p>
                      <a:pPr algn="ctr" rtl="1"/>
                      <a:endParaRPr lang="fa-IR" sz="900" b="1" i="1" dirty="0">
                        <a:cs typeface="B Zar" pitchFamily="2" charset="-78"/>
                      </a:endParaRPr>
                    </a:p>
                  </a:txBody>
                  <a:tcPr anchor="ctr"/>
                </a:tc>
                <a:tc>
                  <a:txBody>
                    <a:bodyPr/>
                    <a:lstStyle/>
                    <a:p>
                      <a:pPr algn="ctr" rtl="1"/>
                      <a:endParaRPr lang="fa-IR" sz="1400" b="1" i="1">
                        <a:cs typeface="B Zar" pitchFamily="2" charset="-78"/>
                      </a:endParaRPr>
                    </a:p>
                  </a:txBody>
                  <a:tcPr anchor="ctr"/>
                </a:tc>
                <a:tc>
                  <a:txBody>
                    <a:bodyPr/>
                    <a:lstStyle/>
                    <a:p>
                      <a:pPr algn="ctr" rtl="1"/>
                      <a:endParaRPr lang="fa-IR" sz="1400" b="1" i="1" dirty="0">
                        <a:cs typeface="B Zar" pitchFamily="2" charset="-78"/>
                      </a:endParaRPr>
                    </a:p>
                  </a:txBody>
                  <a:tcPr anchor="ctr"/>
                </a:tc>
                <a:tc>
                  <a:txBody>
                    <a:bodyPr/>
                    <a:lstStyle/>
                    <a:p>
                      <a:pPr algn="ctr" rtl="1"/>
                      <a:r>
                        <a:rPr lang="fa-IR" sz="900" dirty="0" smtClean="0"/>
                        <a:t>سرمایه</a:t>
                      </a:r>
                      <a:endParaRPr lang="fa-IR" sz="900" b="1" i="1" dirty="0">
                        <a:cs typeface="B Zar" pitchFamily="2" charset="-78"/>
                      </a:endParaRPr>
                    </a:p>
                  </a:txBody>
                  <a:tcPr anchor="ctr"/>
                </a:tc>
                <a:tc>
                  <a:txBody>
                    <a:bodyPr/>
                    <a:lstStyle/>
                    <a:p>
                      <a:pPr algn="ctr" rtl="1"/>
                      <a:r>
                        <a:rPr lang="fa-IR" sz="1400" dirty="0" smtClean="0">
                          <a:effectLst/>
                        </a:rPr>
                        <a:t>400000</a:t>
                      </a:r>
                      <a:endParaRPr lang="fa-IR" sz="1400" b="1" i="1" dirty="0">
                        <a:effectLst/>
                        <a:cs typeface="B Zar" pitchFamily="2" charset="-78"/>
                      </a:endParaRPr>
                    </a:p>
                  </a:txBody>
                  <a:tcPr anchor="ctr"/>
                </a:tc>
                <a:tc>
                  <a:txBody>
                    <a:bodyPr/>
                    <a:lstStyle/>
                    <a:p>
                      <a:pPr algn="ctr" rtl="1"/>
                      <a:endParaRPr lang="fa-IR" sz="1400" b="1" i="1" dirty="0">
                        <a:effectLst/>
                        <a:cs typeface="B Zar" pitchFamily="2" charset="-78"/>
                      </a:endParaRPr>
                    </a:p>
                  </a:txBody>
                  <a:tcPr anchor="ctr"/>
                </a:tc>
                <a:extLst>
                  <a:ext uri="{0D108BD9-81ED-4DB2-BD59-A6C34878D82A}">
                    <a16:rowId xmlns:a16="http://schemas.microsoft.com/office/drawing/2014/main" val="10016"/>
                  </a:ext>
                </a:extLst>
              </a:tr>
              <a:tr h="312880">
                <a:tc>
                  <a:txBody>
                    <a:bodyPr/>
                    <a:lstStyle/>
                    <a:p>
                      <a:pPr algn="ctr" rtl="1"/>
                      <a:endParaRPr lang="fa-IR" sz="900" b="1" i="1" dirty="0">
                        <a:cs typeface="B Zar" pitchFamily="2" charset="-78"/>
                      </a:endParaRPr>
                    </a:p>
                  </a:txBody>
                  <a:tcPr anchor="ctr"/>
                </a:tc>
                <a:tc>
                  <a:txBody>
                    <a:bodyPr/>
                    <a:lstStyle/>
                    <a:p>
                      <a:pPr algn="ctr" rtl="1"/>
                      <a:endParaRPr lang="fa-IR" sz="1400" b="1" i="1">
                        <a:cs typeface="B Zar" pitchFamily="2" charset="-78"/>
                      </a:endParaRPr>
                    </a:p>
                  </a:txBody>
                  <a:tcPr anchor="ctr"/>
                </a:tc>
                <a:tc>
                  <a:txBody>
                    <a:bodyPr/>
                    <a:lstStyle/>
                    <a:p>
                      <a:pPr algn="ctr" rtl="1"/>
                      <a:endParaRPr lang="fa-IR" sz="1400" b="1" i="1" dirty="0">
                        <a:cs typeface="B Zar" pitchFamily="2" charset="-78"/>
                      </a:endParaRPr>
                    </a:p>
                  </a:txBody>
                  <a:tcPr anchor="ctr"/>
                </a:tc>
                <a:tc>
                  <a:txBody>
                    <a:bodyPr/>
                    <a:lstStyle/>
                    <a:p>
                      <a:pPr algn="ctr" rtl="1"/>
                      <a:r>
                        <a:rPr lang="fa-IR" sz="900" dirty="0" smtClean="0"/>
                        <a:t>اندوخته قانونی</a:t>
                      </a:r>
                      <a:endParaRPr lang="fa-IR" sz="900" b="1" i="1" dirty="0">
                        <a:cs typeface="B Zar" pitchFamily="2" charset="-78"/>
                      </a:endParaRPr>
                    </a:p>
                  </a:txBody>
                  <a:tcPr anchor="ctr"/>
                </a:tc>
                <a:tc>
                  <a:txBody>
                    <a:bodyPr/>
                    <a:lstStyle/>
                    <a:p>
                      <a:pPr algn="ctr" rtl="1"/>
                      <a:r>
                        <a:rPr lang="fa-IR" sz="1400" dirty="0" smtClean="0">
                          <a:effectLst/>
                        </a:rPr>
                        <a:t>36466</a:t>
                      </a:r>
                      <a:endParaRPr lang="fa-IR" sz="1400" b="1" i="1" dirty="0">
                        <a:effectLst/>
                        <a:cs typeface="B Zar" pitchFamily="2" charset="-78"/>
                      </a:endParaRPr>
                    </a:p>
                  </a:txBody>
                  <a:tcPr anchor="ctr"/>
                </a:tc>
                <a:tc>
                  <a:txBody>
                    <a:bodyPr/>
                    <a:lstStyle/>
                    <a:p>
                      <a:pPr algn="ctr" rtl="1"/>
                      <a:endParaRPr lang="fa-IR" sz="1400" b="1" i="1" dirty="0">
                        <a:effectLst/>
                        <a:cs typeface="B Zar" pitchFamily="2" charset="-78"/>
                      </a:endParaRPr>
                    </a:p>
                  </a:txBody>
                  <a:tcPr anchor="ctr"/>
                </a:tc>
                <a:extLst>
                  <a:ext uri="{0D108BD9-81ED-4DB2-BD59-A6C34878D82A}">
                    <a16:rowId xmlns:a16="http://schemas.microsoft.com/office/drawing/2014/main" val="10017"/>
                  </a:ext>
                </a:extLst>
              </a:tr>
              <a:tr h="312880">
                <a:tc>
                  <a:txBody>
                    <a:bodyPr/>
                    <a:lstStyle/>
                    <a:p>
                      <a:pPr algn="ctr" rtl="1"/>
                      <a:endParaRPr lang="fa-IR" sz="900" b="1" i="1" dirty="0">
                        <a:cs typeface="B Zar" pitchFamily="2" charset="-78"/>
                      </a:endParaRPr>
                    </a:p>
                  </a:txBody>
                  <a:tcPr anchor="ctr"/>
                </a:tc>
                <a:tc>
                  <a:txBody>
                    <a:bodyPr/>
                    <a:lstStyle/>
                    <a:p>
                      <a:pPr algn="ctr" rtl="1"/>
                      <a:endParaRPr lang="fa-IR" sz="1400" b="1" i="1">
                        <a:cs typeface="B Zar" pitchFamily="2" charset="-78"/>
                      </a:endParaRPr>
                    </a:p>
                  </a:txBody>
                  <a:tcPr anchor="ctr"/>
                </a:tc>
                <a:tc>
                  <a:txBody>
                    <a:bodyPr/>
                    <a:lstStyle/>
                    <a:p>
                      <a:pPr algn="ctr" rtl="1"/>
                      <a:endParaRPr lang="fa-IR" sz="1400" b="1" i="1" dirty="0">
                        <a:cs typeface="B Zar" pitchFamily="2" charset="-78"/>
                      </a:endParaRPr>
                    </a:p>
                  </a:txBody>
                  <a:tcPr anchor="ctr"/>
                </a:tc>
                <a:tc>
                  <a:txBody>
                    <a:bodyPr/>
                    <a:lstStyle/>
                    <a:p>
                      <a:pPr algn="ctr" rtl="1"/>
                      <a:r>
                        <a:rPr lang="fa-IR" sz="900" dirty="0" smtClean="0"/>
                        <a:t>اندوخته سرمایه ای</a:t>
                      </a:r>
                      <a:endParaRPr lang="fa-IR" sz="900" b="1" i="1" dirty="0">
                        <a:cs typeface="B Zar" pitchFamily="2" charset="-78"/>
                      </a:endParaRPr>
                    </a:p>
                  </a:txBody>
                  <a:tcPr anchor="ctr"/>
                </a:tc>
                <a:tc>
                  <a:txBody>
                    <a:bodyPr/>
                    <a:lstStyle/>
                    <a:p>
                      <a:pPr algn="ctr" rtl="1"/>
                      <a:r>
                        <a:rPr lang="fa-IR" sz="1400" dirty="0" smtClean="0">
                          <a:effectLst/>
                        </a:rPr>
                        <a:t>20399</a:t>
                      </a:r>
                      <a:endParaRPr lang="fa-IR" sz="1400" b="1" i="1" dirty="0">
                        <a:effectLst/>
                        <a:cs typeface="B Zar" pitchFamily="2" charset="-78"/>
                      </a:endParaRPr>
                    </a:p>
                  </a:txBody>
                  <a:tcPr anchor="ctr"/>
                </a:tc>
                <a:tc>
                  <a:txBody>
                    <a:bodyPr/>
                    <a:lstStyle/>
                    <a:p>
                      <a:pPr algn="ctr" rtl="1"/>
                      <a:endParaRPr lang="fa-IR" sz="1400" b="1" i="1" dirty="0">
                        <a:effectLst/>
                        <a:cs typeface="B Zar" pitchFamily="2" charset="-78"/>
                      </a:endParaRPr>
                    </a:p>
                  </a:txBody>
                  <a:tcPr anchor="ctr"/>
                </a:tc>
                <a:extLst>
                  <a:ext uri="{0D108BD9-81ED-4DB2-BD59-A6C34878D82A}">
                    <a16:rowId xmlns:a16="http://schemas.microsoft.com/office/drawing/2014/main" val="10018"/>
                  </a:ext>
                </a:extLst>
              </a:tr>
              <a:tr h="312880">
                <a:tc>
                  <a:txBody>
                    <a:bodyPr/>
                    <a:lstStyle/>
                    <a:p>
                      <a:pPr algn="ctr" rtl="1"/>
                      <a:endParaRPr lang="fa-IR" sz="900" b="1" i="1" dirty="0">
                        <a:cs typeface="B Zar" pitchFamily="2" charset="-78"/>
                      </a:endParaRPr>
                    </a:p>
                  </a:txBody>
                  <a:tcPr anchor="ctr"/>
                </a:tc>
                <a:tc>
                  <a:txBody>
                    <a:bodyPr/>
                    <a:lstStyle/>
                    <a:p>
                      <a:pPr algn="ctr" rtl="1"/>
                      <a:endParaRPr lang="fa-IR" sz="1400" b="1" i="1">
                        <a:cs typeface="B Zar" pitchFamily="2" charset="-78"/>
                      </a:endParaRPr>
                    </a:p>
                  </a:txBody>
                  <a:tcPr anchor="ctr"/>
                </a:tc>
                <a:tc>
                  <a:txBody>
                    <a:bodyPr/>
                    <a:lstStyle/>
                    <a:p>
                      <a:pPr algn="ctr" rtl="1"/>
                      <a:endParaRPr lang="fa-IR" sz="1400" b="1" i="1" dirty="0">
                        <a:cs typeface="B Zar" pitchFamily="2" charset="-78"/>
                      </a:endParaRPr>
                    </a:p>
                  </a:txBody>
                  <a:tcPr anchor="ctr"/>
                </a:tc>
                <a:tc>
                  <a:txBody>
                    <a:bodyPr/>
                    <a:lstStyle/>
                    <a:p>
                      <a:pPr algn="ctr" rtl="1"/>
                      <a:r>
                        <a:rPr lang="fa-IR" sz="900" dirty="0" smtClean="0"/>
                        <a:t>سود انباشته</a:t>
                      </a:r>
                      <a:endParaRPr lang="fa-IR" sz="900" b="1" i="1" dirty="0">
                        <a:cs typeface="B Zar" pitchFamily="2" charset="-78"/>
                      </a:endParaRPr>
                    </a:p>
                  </a:txBody>
                  <a:tcPr anchor="ctr"/>
                </a:tc>
                <a:tc>
                  <a:txBody>
                    <a:bodyPr/>
                    <a:lstStyle/>
                    <a:p>
                      <a:pPr algn="ctr" rtl="1"/>
                      <a:r>
                        <a:rPr lang="fa-IR" sz="1400" dirty="0" smtClean="0">
                          <a:effectLst/>
                        </a:rPr>
                        <a:t>137881</a:t>
                      </a:r>
                      <a:endParaRPr lang="fa-IR" sz="1400" b="1" i="1" dirty="0">
                        <a:effectLst/>
                        <a:cs typeface="B Zar" pitchFamily="2" charset="-78"/>
                      </a:endParaRPr>
                    </a:p>
                  </a:txBody>
                  <a:tcPr anchor="ctr"/>
                </a:tc>
                <a:tc>
                  <a:txBody>
                    <a:bodyPr/>
                    <a:lstStyle/>
                    <a:p>
                      <a:pPr algn="ctr" rtl="1"/>
                      <a:endParaRPr lang="fa-IR" sz="1400" b="1" i="1" dirty="0">
                        <a:effectLst/>
                        <a:cs typeface="B Zar" pitchFamily="2" charset="-78"/>
                      </a:endParaRPr>
                    </a:p>
                  </a:txBody>
                  <a:tcPr anchor="ctr"/>
                </a:tc>
                <a:extLst>
                  <a:ext uri="{0D108BD9-81ED-4DB2-BD59-A6C34878D82A}">
                    <a16:rowId xmlns:a16="http://schemas.microsoft.com/office/drawing/2014/main" val="10019"/>
                  </a:ext>
                </a:extLst>
              </a:tr>
              <a:tr h="312880">
                <a:tc>
                  <a:txBody>
                    <a:bodyPr/>
                    <a:lstStyle/>
                    <a:p>
                      <a:pPr algn="ctr" rtl="1"/>
                      <a:endParaRPr lang="fa-IR" sz="900" b="1" i="1" dirty="0">
                        <a:cs typeface="B Zar" pitchFamily="2" charset="-78"/>
                      </a:endParaRPr>
                    </a:p>
                  </a:txBody>
                  <a:tcPr anchor="ctr"/>
                </a:tc>
                <a:tc>
                  <a:txBody>
                    <a:bodyPr/>
                    <a:lstStyle/>
                    <a:p>
                      <a:pPr algn="ctr" rtl="1"/>
                      <a:endParaRPr lang="fa-IR" sz="1400" b="1" i="1">
                        <a:cs typeface="B Zar" pitchFamily="2" charset="-78"/>
                      </a:endParaRPr>
                    </a:p>
                  </a:txBody>
                  <a:tcPr anchor="ctr"/>
                </a:tc>
                <a:tc>
                  <a:txBody>
                    <a:bodyPr/>
                    <a:lstStyle/>
                    <a:p>
                      <a:pPr algn="ctr" rtl="1"/>
                      <a:endParaRPr lang="fa-IR" sz="1400" b="1" i="1" dirty="0">
                        <a:cs typeface="B Zar" pitchFamily="2" charset="-78"/>
                      </a:endParaRPr>
                    </a:p>
                  </a:txBody>
                  <a:tcPr anchor="ctr"/>
                </a:tc>
                <a:tc>
                  <a:txBody>
                    <a:bodyPr/>
                    <a:lstStyle/>
                    <a:p>
                      <a:pPr algn="ctr" rtl="1"/>
                      <a:r>
                        <a:rPr lang="fa-IR" sz="900" dirty="0" smtClean="0"/>
                        <a:t>جمع حقوق صاحبان سهام</a:t>
                      </a:r>
                      <a:endParaRPr lang="fa-IR" sz="900" b="1" i="1" dirty="0">
                        <a:cs typeface="B Zar" pitchFamily="2" charset="-78"/>
                      </a:endParaRPr>
                    </a:p>
                  </a:txBody>
                  <a:tcPr anchor="ctr"/>
                </a:tc>
                <a:tc>
                  <a:txBody>
                    <a:bodyPr/>
                    <a:lstStyle/>
                    <a:p>
                      <a:pPr algn="ctr" rtl="1"/>
                      <a:endParaRPr lang="fa-IR" sz="1400" b="1" i="1" dirty="0">
                        <a:effectLst/>
                        <a:cs typeface="B Zar" pitchFamily="2" charset="-78"/>
                      </a:endParaRPr>
                    </a:p>
                  </a:txBody>
                  <a:tcPr anchor="ctr"/>
                </a:tc>
                <a:tc>
                  <a:txBody>
                    <a:bodyPr/>
                    <a:lstStyle/>
                    <a:p>
                      <a:pPr algn="ctr" rtl="1"/>
                      <a:r>
                        <a:rPr lang="fa-IR" sz="1400" dirty="0" smtClean="0">
                          <a:effectLst/>
                        </a:rPr>
                        <a:t>594746</a:t>
                      </a:r>
                      <a:endParaRPr lang="fa-IR" sz="1400" b="1" i="1" dirty="0">
                        <a:effectLst/>
                        <a:cs typeface="B Zar" pitchFamily="2" charset="-78"/>
                      </a:endParaRPr>
                    </a:p>
                  </a:txBody>
                  <a:tcPr anchor="ctr"/>
                </a:tc>
                <a:extLst>
                  <a:ext uri="{0D108BD9-81ED-4DB2-BD59-A6C34878D82A}">
                    <a16:rowId xmlns:a16="http://schemas.microsoft.com/office/drawing/2014/main" val="10020"/>
                  </a:ext>
                </a:extLst>
              </a:tr>
              <a:tr h="357938">
                <a:tc>
                  <a:txBody>
                    <a:bodyPr/>
                    <a:lstStyle/>
                    <a:p>
                      <a:pPr algn="ctr" rtl="1"/>
                      <a:r>
                        <a:rPr lang="fa-IR" sz="900" dirty="0" smtClean="0"/>
                        <a:t>جمع دارائیها</a:t>
                      </a:r>
                      <a:endParaRPr lang="fa-IR" sz="900" b="1" i="1" dirty="0">
                        <a:solidFill>
                          <a:srgbClr val="FF0066"/>
                        </a:solidFill>
                        <a:cs typeface="B Zar" pitchFamily="2" charset="-78"/>
                      </a:endParaRPr>
                    </a:p>
                  </a:txBody>
                  <a:tcPr anchor="ctr"/>
                </a:tc>
                <a:tc>
                  <a:txBody>
                    <a:bodyPr/>
                    <a:lstStyle/>
                    <a:p>
                      <a:pPr algn="ctr" rtl="1"/>
                      <a:endParaRPr lang="fa-IR" sz="1400" b="1" i="1" dirty="0">
                        <a:cs typeface="B Zar" pitchFamily="2" charset="-78"/>
                      </a:endParaRPr>
                    </a:p>
                  </a:txBody>
                  <a:tcPr anchor="ctr"/>
                </a:tc>
                <a:tc>
                  <a:txBody>
                    <a:bodyPr/>
                    <a:lstStyle/>
                    <a:p>
                      <a:pPr algn="ctr" rtl="1"/>
                      <a:r>
                        <a:rPr lang="fa-IR" sz="1400" dirty="0" smtClean="0"/>
                        <a:t>1022995</a:t>
                      </a:r>
                      <a:endParaRPr lang="fa-IR" sz="1400" b="1" i="1" dirty="0">
                        <a:cs typeface="B Zar" pitchFamily="2" charset="-78"/>
                      </a:endParaRPr>
                    </a:p>
                  </a:txBody>
                  <a:tcPr anchor="ctr"/>
                </a:tc>
                <a:tc>
                  <a:txBody>
                    <a:bodyPr/>
                    <a:lstStyle/>
                    <a:p>
                      <a:pPr algn="ctr" rtl="1"/>
                      <a:r>
                        <a:rPr lang="fa-IR" sz="900" dirty="0" smtClean="0"/>
                        <a:t>جمع بدهی ها</a:t>
                      </a:r>
                      <a:r>
                        <a:rPr lang="fa-IR" sz="900" baseline="0" dirty="0" smtClean="0"/>
                        <a:t> و حقوق صاحبان سهام</a:t>
                      </a:r>
                      <a:endParaRPr lang="fa-IR" sz="900" b="1" i="1" dirty="0">
                        <a:solidFill>
                          <a:srgbClr val="FF0066"/>
                        </a:solidFill>
                        <a:cs typeface="B Zar" pitchFamily="2" charset="-78"/>
                      </a:endParaRPr>
                    </a:p>
                  </a:txBody>
                  <a:tcPr anchor="ctr"/>
                </a:tc>
                <a:tc>
                  <a:txBody>
                    <a:bodyPr/>
                    <a:lstStyle/>
                    <a:p>
                      <a:pPr algn="ctr" rtl="1"/>
                      <a:endParaRPr lang="fa-IR" sz="1400" b="1" i="1" dirty="0">
                        <a:effectLst/>
                        <a:cs typeface="B Zar" pitchFamily="2" charset="-78"/>
                      </a:endParaRPr>
                    </a:p>
                  </a:txBody>
                  <a:tcPr anchor="ctr"/>
                </a:tc>
                <a:tc>
                  <a:txBody>
                    <a:bodyPr/>
                    <a:lstStyle/>
                    <a:p>
                      <a:pPr algn="ctr" rtl="1"/>
                      <a:r>
                        <a:rPr lang="fa-IR" sz="1400" dirty="0" smtClean="0">
                          <a:effectLst/>
                        </a:rPr>
                        <a:t>1022995</a:t>
                      </a:r>
                      <a:endParaRPr lang="fa-IR" sz="1400" b="1" i="1" dirty="0">
                        <a:effectLst/>
                        <a:cs typeface="B Zar" pitchFamily="2" charset="-78"/>
                      </a:endParaRPr>
                    </a:p>
                  </a:txBody>
                  <a:tcPr anchor="ctr"/>
                </a:tc>
                <a:extLst>
                  <a:ext uri="{0D108BD9-81ED-4DB2-BD59-A6C34878D82A}">
                    <a16:rowId xmlns:a16="http://schemas.microsoft.com/office/drawing/2014/main" val="10021"/>
                  </a:ext>
                </a:extLst>
              </a:tr>
            </a:tbl>
          </a:graphicData>
        </a:graphic>
      </p:graphicFrame>
    </p:spTree>
    <p:extLst>
      <p:ext uri="{BB962C8B-B14F-4D97-AF65-F5344CB8AC3E}">
        <p14:creationId xmlns:p14="http://schemas.microsoft.com/office/powerpoint/2010/main" val="224308157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grpId="0" nodeType="withEffect" nodePh="1">
                                  <p:stCondLst>
                                    <p:cond delay="0"/>
                                  </p:stCondLst>
                                  <p:endCondLst>
                                    <p:cond evt="begin" delay="0">
                                      <p:tn val="8"/>
                                    </p:cond>
                                  </p:end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2000"/>
                                        <p:tgtEl>
                                          <p:spTgt spid="2"/>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par>
                                <p:cTn id="14" presetID="6" presetClass="entr" presetSubtype="16" fill="hold" grpId="0" nodeType="with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circle(in)">
                                      <p:cBhvr>
                                        <p:cTn id="16" dur="2000"/>
                                        <p:tgtEl>
                                          <p:spTgt spid="7">
                                            <p:txEl>
                                              <p:pRg st="0" end="0"/>
                                            </p:txEl>
                                          </p:spTgt>
                                        </p:tgtEl>
                                      </p:cBhvr>
                                    </p:animEffect>
                                  </p:childTnLst>
                                </p:cTn>
                              </p:par>
                              <p:par>
                                <p:cTn id="17" presetID="6" presetClass="entr" presetSubtype="16"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circle(in)">
                                      <p:cBhvr>
                                        <p:cTn id="19"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7" grpId="0" build="p"/>
    </p:bldLst>
  </p:timing>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dirty="0"/>
          </a:p>
        </p:txBody>
      </p:sp>
      <p:sp>
        <p:nvSpPr>
          <p:cNvPr id="5" name="Rectangle 4"/>
          <p:cNvSpPr/>
          <p:nvPr/>
        </p:nvSpPr>
        <p:spPr>
          <a:xfrm>
            <a:off x="825721" y="5013176"/>
            <a:ext cx="7492565" cy="923330"/>
          </a:xfrm>
          <a:prstGeom prst="rect">
            <a:avLst/>
          </a:prstGeom>
          <a:effectLst>
            <a:innerShdw blurRad="63500" dist="50800" dir="16200000">
              <a:prstClr val="black">
                <a:alpha val="50000"/>
              </a:prstClr>
            </a:innerShdw>
          </a:effectLst>
        </p:spPr>
        <p:style>
          <a:lnRef idx="1">
            <a:schemeClr val="accent2"/>
          </a:lnRef>
          <a:fillRef idx="2">
            <a:schemeClr val="accent2"/>
          </a:fillRef>
          <a:effectRef idx="1">
            <a:schemeClr val="accent2"/>
          </a:effectRef>
          <a:fontRef idx="minor">
            <a:schemeClr val="dk1"/>
          </a:fontRef>
        </p:style>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Thanks for your attention</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 name="Rectangle 3"/>
          <p:cNvSpPr/>
          <p:nvPr/>
        </p:nvSpPr>
        <p:spPr>
          <a:xfrm>
            <a:off x="1115616" y="1556792"/>
            <a:ext cx="7272808" cy="3631763"/>
          </a:xfrm>
          <a:prstGeom prst="rect">
            <a:avLst/>
          </a:prstGeom>
          <a:noFill/>
        </p:spPr>
        <p:txBody>
          <a:bodyPr wrap="square" lIns="91440" tIns="45720" rIns="91440" bIns="45720">
            <a:spAutoFit/>
          </a:bodyPr>
          <a:lstStyle/>
          <a:p>
            <a:pPr algn="ctr"/>
            <a:r>
              <a:rPr lang="fa-IR" sz="115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IranNastaliq" pitchFamily="18" charset="0"/>
                <a:cs typeface="IranNastaliq" pitchFamily="18" charset="0"/>
              </a:rPr>
              <a:t>اگر آنکه میخواهی نیستی</a:t>
            </a:r>
          </a:p>
          <a:p>
            <a:pPr algn="ctr"/>
            <a:r>
              <a:rPr lang="fa-IR" sz="115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IranNastaliq" pitchFamily="18" charset="0"/>
                <a:cs typeface="IranNastaliq" pitchFamily="18" charset="0"/>
              </a:rPr>
              <a:t>پس فرقی نمیکند کیستی</a:t>
            </a:r>
            <a:endParaRPr lang="en-US" sz="115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IranNastaliq" pitchFamily="18" charset="0"/>
              <a:cs typeface="IranNastaliq" pitchFamily="18" charset="0"/>
            </a:endParaRPr>
          </a:p>
        </p:txBody>
      </p:sp>
    </p:spTree>
    <p:extLst>
      <p:ext uri="{BB962C8B-B14F-4D97-AF65-F5344CB8AC3E}">
        <p14:creationId xmlns:p14="http://schemas.microsoft.com/office/powerpoint/2010/main" val="2384109623"/>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31" presetClass="entr" presetSubtype="0" fill="hold" grpId="0" nodeType="withEffect" nodePh="1">
                                  <p:stCondLst>
                                    <p:cond delay="0"/>
                                  </p:stCondLst>
                                  <p:endCondLst>
                                    <p:cond evt="begin" delay="0">
                                      <p:tn val="11"/>
                                    </p:cond>
                                  </p:end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0" end="0"/>
                                            </p:txEl>
                                          </p:spTgt>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fltVal val="0"/>
                                          </p:val>
                                        </p:tav>
                                        <p:tav tm="100000">
                                          <p:val>
                                            <p:strVal val="#ppt_w"/>
                                          </p:val>
                                        </p:tav>
                                      </p:tavLst>
                                    </p:anim>
                                    <p:anim calcmode="lin" valueType="num">
                                      <p:cBhvr>
                                        <p:cTn id="20" dur="1000" fill="hold"/>
                                        <p:tgtEl>
                                          <p:spTgt spid="5"/>
                                        </p:tgtEl>
                                        <p:attrNameLst>
                                          <p:attrName>ppt_h</p:attrName>
                                        </p:attrNameLst>
                                      </p:cBhvr>
                                      <p:tavLst>
                                        <p:tav tm="0">
                                          <p:val>
                                            <p:fltVal val="0"/>
                                          </p:val>
                                        </p:tav>
                                        <p:tav tm="100000">
                                          <p:val>
                                            <p:strVal val="#ppt_h"/>
                                          </p:val>
                                        </p:tav>
                                      </p:tavLst>
                                    </p:anim>
                                    <p:anim calcmode="lin" valueType="num">
                                      <p:cBhvr>
                                        <p:cTn id="21" dur="1000" fill="hold"/>
                                        <p:tgtEl>
                                          <p:spTgt spid="5"/>
                                        </p:tgtEl>
                                        <p:attrNameLst>
                                          <p:attrName>style.rotation</p:attrName>
                                        </p:attrNameLst>
                                      </p:cBhvr>
                                      <p:tavLst>
                                        <p:tav tm="0">
                                          <p:val>
                                            <p:fltVal val="90"/>
                                          </p:val>
                                        </p:tav>
                                        <p:tav tm="100000">
                                          <p:val>
                                            <p:fltVal val="0"/>
                                          </p:val>
                                        </p:tav>
                                      </p:tavLst>
                                    </p:anim>
                                    <p:animEffect transition="in" filter="fade">
                                      <p:cBhvr>
                                        <p:cTn id="22" dur="1000"/>
                                        <p:tgtEl>
                                          <p:spTgt spid="5"/>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1000" fill="hold"/>
                                        <p:tgtEl>
                                          <p:spTgt spid="4"/>
                                        </p:tgtEl>
                                        <p:attrNameLst>
                                          <p:attrName>ppt_w</p:attrName>
                                        </p:attrNameLst>
                                      </p:cBhvr>
                                      <p:tavLst>
                                        <p:tav tm="0">
                                          <p:val>
                                            <p:fltVal val="0"/>
                                          </p:val>
                                        </p:tav>
                                        <p:tav tm="100000">
                                          <p:val>
                                            <p:strVal val="#ppt_w"/>
                                          </p:val>
                                        </p:tav>
                                      </p:tavLst>
                                    </p:anim>
                                    <p:anim calcmode="lin" valueType="num">
                                      <p:cBhvr>
                                        <p:cTn id="26" dur="1000" fill="hold"/>
                                        <p:tgtEl>
                                          <p:spTgt spid="4"/>
                                        </p:tgtEl>
                                        <p:attrNameLst>
                                          <p:attrName>ppt_h</p:attrName>
                                        </p:attrNameLst>
                                      </p:cBhvr>
                                      <p:tavLst>
                                        <p:tav tm="0">
                                          <p:val>
                                            <p:fltVal val="0"/>
                                          </p:val>
                                        </p:tav>
                                        <p:tav tm="100000">
                                          <p:val>
                                            <p:strVal val="#ppt_h"/>
                                          </p:val>
                                        </p:tav>
                                      </p:tavLst>
                                    </p:anim>
                                    <p:anim calcmode="lin" valueType="num">
                                      <p:cBhvr>
                                        <p:cTn id="27" dur="1000" fill="hold"/>
                                        <p:tgtEl>
                                          <p:spTgt spid="4"/>
                                        </p:tgtEl>
                                        <p:attrNameLst>
                                          <p:attrName>style.rotation</p:attrName>
                                        </p:attrNameLst>
                                      </p:cBhvr>
                                      <p:tavLst>
                                        <p:tav tm="0">
                                          <p:val>
                                            <p:fltVal val="90"/>
                                          </p:val>
                                        </p:tav>
                                        <p:tav tm="100000">
                                          <p:val>
                                            <p:fltVal val="0"/>
                                          </p:val>
                                        </p:tav>
                                      </p:tavLst>
                                    </p:anim>
                                    <p:animEffect transition="in" filter="fade">
                                      <p:cBhvr>
                                        <p:cTn id="28"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34397" y="274638"/>
            <a:ext cx="8229600" cy="1143000"/>
          </a:xfrm>
        </p:spPr>
        <p:txBody>
          <a:bodyPr/>
          <a:lstStyle/>
          <a:p>
            <a:r>
              <a:rPr lang="fa-IR" dirty="0" smtClean="0"/>
              <a:t>3</a:t>
            </a:r>
            <a:endParaRPr lang="fa-IR" dirty="0"/>
          </a:p>
        </p:txBody>
      </p:sp>
      <p:sp>
        <p:nvSpPr>
          <p:cNvPr id="3" name="Content Placeholder 2"/>
          <p:cNvSpPr>
            <a:spLocks noGrp="1"/>
          </p:cNvSpPr>
          <p:nvPr>
            <p:ph idx="1"/>
          </p:nvPr>
        </p:nvSpPr>
        <p:spPr>
          <a:xfrm>
            <a:off x="434397" y="1600200"/>
            <a:ext cx="8229600" cy="4525963"/>
          </a:xfrm>
        </p:spPr>
        <p:txBody>
          <a:bodyPr/>
          <a:lstStyle/>
          <a:p>
            <a:endParaRPr lang="fa-IR"/>
          </a:p>
        </p:txBody>
      </p:sp>
      <p:sp>
        <p:nvSpPr>
          <p:cNvPr id="4" name="Rectangle 3"/>
          <p:cNvSpPr/>
          <p:nvPr/>
        </p:nvSpPr>
        <p:spPr>
          <a:xfrm>
            <a:off x="160384" y="263664"/>
            <a:ext cx="8784976" cy="6371750"/>
          </a:xfrm>
          <a:prstGeom prst="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endParaRPr lang="fa-IR" sz="3600" b="1" dirty="0">
              <a:solidFill>
                <a:srgbClr val="0070C0"/>
              </a:solidFill>
              <a:latin typeface="IranNastaliq" pitchFamily="18" charset="0"/>
              <a:cs typeface="IranNastaliq" pitchFamily="18" charset="0"/>
            </a:endParaRPr>
          </a:p>
          <a:p>
            <a:pPr algn="ctr"/>
            <a:endParaRPr lang="fa-IR" sz="3600" b="1" dirty="0" smtClean="0">
              <a:solidFill>
                <a:srgbClr val="0070C0"/>
              </a:solidFill>
              <a:latin typeface="IranNastaliq" pitchFamily="18" charset="0"/>
              <a:cs typeface="IranNastaliq" pitchFamily="18" charset="0"/>
            </a:endParaRPr>
          </a:p>
          <a:p>
            <a:r>
              <a:rPr lang="fa-IR" sz="3600" b="1" dirty="0" smtClean="0">
                <a:solidFill>
                  <a:srgbClr val="0070C0"/>
                </a:solidFill>
                <a:latin typeface="IranNastaliq" pitchFamily="18" charset="0"/>
                <a:cs typeface="IranNastaliq" pitchFamily="18" charset="0"/>
              </a:rPr>
              <a:t>تاریخچه بیمه در ایران به سال 1280 میرسد  یعنی زمانی که دو موسسه روسی به نامهای «کافکاز»و «مرکوری «</a:t>
            </a:r>
          </a:p>
          <a:p>
            <a:pPr algn="ctr"/>
            <a:endParaRPr lang="fa-IR" sz="3600" b="1" dirty="0">
              <a:solidFill>
                <a:srgbClr val="0070C0"/>
              </a:solidFill>
              <a:latin typeface="IranNastaliq" pitchFamily="18" charset="0"/>
              <a:cs typeface="IranNastaliq" pitchFamily="18" charset="0"/>
            </a:endParaRPr>
          </a:p>
          <a:p>
            <a:pPr algn="ctr"/>
            <a:r>
              <a:rPr lang="fa-IR" sz="3600" b="1" dirty="0" smtClean="0">
                <a:solidFill>
                  <a:srgbClr val="0070C0"/>
                </a:solidFill>
                <a:latin typeface="IranNastaliq" pitchFamily="18" charset="0"/>
                <a:cs typeface="IranNastaliq" pitchFamily="18" charset="0"/>
              </a:rPr>
              <a:t>در ایران مشغول به فعالیت شدند وبه مرور زمان کشورهای سویس  ،شوروی  وانگلیس نمایندگانی در ایران    افتتاح کردند </a:t>
            </a:r>
          </a:p>
          <a:p>
            <a:pPr algn="ctr"/>
            <a:endParaRPr lang="fa-IR" sz="3600" b="1" dirty="0">
              <a:solidFill>
                <a:srgbClr val="0070C0"/>
              </a:solidFill>
              <a:latin typeface="IranNastaliq" pitchFamily="18" charset="0"/>
              <a:cs typeface="IranNastaliq" pitchFamily="18" charset="0"/>
            </a:endParaRPr>
          </a:p>
          <a:p>
            <a:pPr algn="ctr"/>
            <a:r>
              <a:rPr lang="fa-IR" sz="3600" b="1" dirty="0">
                <a:solidFill>
                  <a:srgbClr val="0070C0"/>
                </a:solidFill>
                <a:latin typeface="IranNastaliq" pitchFamily="18" charset="0"/>
                <a:cs typeface="IranNastaliq" pitchFamily="18" charset="0"/>
              </a:rPr>
              <a:t>فعالیت شرکتهای بیمه </a:t>
            </a:r>
            <a:r>
              <a:rPr lang="fa-IR" sz="3600" b="1" dirty="0" smtClean="0">
                <a:solidFill>
                  <a:srgbClr val="0070C0"/>
                </a:solidFill>
                <a:latin typeface="IranNastaliq" pitchFamily="18" charset="0"/>
                <a:cs typeface="IranNastaliq" pitchFamily="18" charset="0"/>
              </a:rPr>
              <a:t>خارجی   در    </a:t>
            </a:r>
            <a:r>
              <a:rPr lang="fa-IR" sz="3600" b="1" dirty="0">
                <a:solidFill>
                  <a:srgbClr val="0070C0"/>
                </a:solidFill>
                <a:latin typeface="IranNastaliq" pitchFamily="18" charset="0"/>
                <a:cs typeface="IranNastaliq" pitchFamily="18" charset="0"/>
              </a:rPr>
              <a:t>ایران </a:t>
            </a:r>
            <a:r>
              <a:rPr lang="fa-IR" sz="3600" b="1" dirty="0" smtClean="0">
                <a:solidFill>
                  <a:srgbClr val="0070C0"/>
                </a:solidFill>
                <a:latin typeface="IranNastaliq" pitchFamily="18" charset="0"/>
                <a:cs typeface="IranNastaliq" pitchFamily="18" charset="0"/>
              </a:rPr>
              <a:t>      که </a:t>
            </a:r>
            <a:r>
              <a:rPr lang="fa-IR" sz="3600" b="1" dirty="0">
                <a:solidFill>
                  <a:srgbClr val="0070C0"/>
                </a:solidFill>
                <a:latin typeface="IranNastaliq" pitchFamily="18" charset="0"/>
                <a:cs typeface="IranNastaliq" pitchFamily="18" charset="0"/>
              </a:rPr>
              <a:t>در </a:t>
            </a:r>
            <a:r>
              <a:rPr lang="fa-IR" sz="3600" b="1" dirty="0" smtClean="0">
                <a:solidFill>
                  <a:srgbClr val="0070C0"/>
                </a:solidFill>
                <a:latin typeface="IranNastaliq" pitchFamily="18" charset="0"/>
                <a:cs typeface="IranNastaliq" pitchFamily="18" charset="0"/>
              </a:rPr>
              <a:t>بدو     </a:t>
            </a:r>
            <a:r>
              <a:rPr lang="fa-IR" sz="3600" b="1" dirty="0">
                <a:solidFill>
                  <a:srgbClr val="0070C0"/>
                </a:solidFill>
                <a:latin typeface="IranNastaliq" pitchFamily="18" charset="0"/>
                <a:cs typeface="IranNastaliq" pitchFamily="18" charset="0"/>
              </a:rPr>
              <a:t>امر </a:t>
            </a:r>
            <a:r>
              <a:rPr lang="fa-IR" sz="3600" b="1" dirty="0" smtClean="0">
                <a:solidFill>
                  <a:srgbClr val="0070C0"/>
                </a:solidFill>
                <a:latin typeface="IranNastaliq" pitchFamily="18" charset="0"/>
                <a:cs typeface="IranNastaliq" pitchFamily="18" charset="0"/>
              </a:rPr>
              <a:t>مفید     </a:t>
            </a:r>
            <a:r>
              <a:rPr lang="fa-IR" sz="3600" b="1" dirty="0">
                <a:solidFill>
                  <a:srgbClr val="0070C0"/>
                </a:solidFill>
                <a:latin typeface="IranNastaliq" pitchFamily="18" charset="0"/>
                <a:cs typeface="IranNastaliq" pitchFamily="18" charset="0"/>
              </a:rPr>
              <a:t>به نظر می رسید، به صورتی </a:t>
            </a:r>
            <a:r>
              <a:rPr lang="fa-IR" sz="3600" b="1" dirty="0" smtClean="0">
                <a:solidFill>
                  <a:srgbClr val="0070C0"/>
                </a:solidFill>
                <a:latin typeface="IranNastaliq" pitchFamily="18" charset="0"/>
                <a:cs typeface="IranNastaliq" pitchFamily="18" charset="0"/>
              </a:rPr>
              <a:t>    درآمده </a:t>
            </a:r>
            <a:r>
              <a:rPr lang="fa-IR" sz="3600" b="1" dirty="0">
                <a:solidFill>
                  <a:srgbClr val="0070C0"/>
                </a:solidFill>
                <a:latin typeface="IranNastaliq" pitchFamily="18" charset="0"/>
                <a:cs typeface="IranNastaliq" pitchFamily="18" charset="0"/>
              </a:rPr>
              <a:t>بود که برای اقتصاد </a:t>
            </a:r>
            <a:r>
              <a:rPr lang="fa-IR" sz="3600" b="1" dirty="0" smtClean="0">
                <a:solidFill>
                  <a:srgbClr val="0070C0"/>
                </a:solidFill>
                <a:latin typeface="IranNastaliq" pitchFamily="18" charset="0"/>
                <a:cs typeface="IranNastaliq" pitchFamily="18" charset="0"/>
              </a:rPr>
              <a:t>   ملی </a:t>
            </a:r>
            <a:r>
              <a:rPr lang="fa-IR" sz="3600" b="1" dirty="0">
                <a:solidFill>
                  <a:srgbClr val="0070C0"/>
                </a:solidFill>
                <a:latin typeface="IranNastaliq" pitchFamily="18" charset="0"/>
                <a:cs typeface="IranNastaliq" pitchFamily="18" charset="0"/>
              </a:rPr>
              <a:t>به جای نفع، زیان آور بود. از یک طرف این شر کتها </a:t>
            </a:r>
            <a:r>
              <a:rPr lang="fa-IR" sz="3600" b="1" dirty="0" smtClean="0">
                <a:solidFill>
                  <a:srgbClr val="0070C0"/>
                </a:solidFill>
                <a:latin typeface="IranNastaliq" pitchFamily="18" charset="0"/>
                <a:cs typeface="IranNastaliq" pitchFamily="18" charset="0"/>
              </a:rPr>
              <a:t>   با    </a:t>
            </a:r>
            <a:r>
              <a:rPr lang="fa-IR" sz="3600" b="1" dirty="0">
                <a:solidFill>
                  <a:srgbClr val="0070C0"/>
                </a:solidFill>
                <a:latin typeface="IranNastaliq" pitchFamily="18" charset="0"/>
                <a:cs typeface="IranNastaliq" pitchFamily="18" charset="0"/>
              </a:rPr>
              <a:t>استفاده </a:t>
            </a:r>
            <a:r>
              <a:rPr lang="fa-IR" sz="3600" b="1" dirty="0" smtClean="0">
                <a:solidFill>
                  <a:srgbClr val="0070C0"/>
                </a:solidFill>
                <a:latin typeface="IranNastaliq" pitchFamily="18" charset="0"/>
                <a:cs typeface="IranNastaliq" pitchFamily="18" charset="0"/>
              </a:rPr>
              <a:t>    از </a:t>
            </a:r>
            <a:r>
              <a:rPr lang="fa-IR" sz="3600" b="1" dirty="0">
                <a:solidFill>
                  <a:srgbClr val="0070C0"/>
                </a:solidFill>
                <a:latin typeface="IranNastaliq" pitchFamily="18" charset="0"/>
                <a:cs typeface="IranNastaliq" pitchFamily="18" charset="0"/>
              </a:rPr>
              <a:t>عدم اطلاع </a:t>
            </a:r>
            <a:r>
              <a:rPr lang="fa-IR" sz="3600" b="1" dirty="0" smtClean="0">
                <a:solidFill>
                  <a:srgbClr val="0070C0"/>
                </a:solidFill>
                <a:latin typeface="IranNastaliq" pitchFamily="18" charset="0"/>
                <a:cs typeface="IranNastaliq" pitchFamily="18" charset="0"/>
              </a:rPr>
              <a:t>  بیمه  گذاران  </a:t>
            </a:r>
            <a:r>
              <a:rPr lang="fa-IR" sz="3600" b="1" dirty="0">
                <a:solidFill>
                  <a:srgbClr val="0070C0"/>
                </a:solidFill>
                <a:latin typeface="IranNastaliq" pitchFamily="18" charset="0"/>
                <a:cs typeface="IranNastaliq" pitchFamily="18" charset="0"/>
              </a:rPr>
              <a:t>در مقابل پوششهای محدود، حق بیمه کلانی مطالبه و دریافت می کردند </a:t>
            </a:r>
            <a:r>
              <a:rPr lang="fa-IR" sz="3600" b="1" dirty="0" smtClean="0">
                <a:solidFill>
                  <a:srgbClr val="0070C0"/>
                </a:solidFill>
                <a:latin typeface="IranNastaliq" pitchFamily="18" charset="0"/>
                <a:cs typeface="IranNastaliq" pitchFamily="18" charset="0"/>
              </a:rPr>
              <a:t>و   </a:t>
            </a:r>
            <a:r>
              <a:rPr lang="fa-IR" sz="3600" b="1" dirty="0">
                <a:solidFill>
                  <a:srgbClr val="0070C0"/>
                </a:solidFill>
                <a:latin typeface="IranNastaliq" pitchFamily="18" charset="0"/>
                <a:cs typeface="IranNastaliq" pitchFamily="18" charset="0"/>
              </a:rPr>
              <a:t>به بهانه های گوناگون از پرداخت خسارت سرباز </a:t>
            </a:r>
            <a:r>
              <a:rPr lang="fa-IR" sz="3600" b="1" dirty="0" smtClean="0">
                <a:solidFill>
                  <a:srgbClr val="0070C0"/>
                </a:solidFill>
                <a:latin typeface="IranNastaliq" pitchFamily="18" charset="0"/>
                <a:cs typeface="IranNastaliq" pitchFamily="18" charset="0"/>
              </a:rPr>
              <a:t>  میزدند   و </a:t>
            </a:r>
            <a:r>
              <a:rPr lang="fa-IR" sz="3600" b="1" dirty="0">
                <a:solidFill>
                  <a:srgbClr val="0070C0"/>
                </a:solidFill>
                <a:latin typeface="IranNastaliq" pitchFamily="18" charset="0"/>
                <a:cs typeface="IranNastaliq" pitchFamily="18" charset="0"/>
              </a:rPr>
              <a:t>از طرف </a:t>
            </a:r>
            <a:r>
              <a:rPr lang="fa-IR" sz="3600" b="1" dirty="0" smtClean="0">
                <a:solidFill>
                  <a:srgbClr val="0070C0"/>
                </a:solidFill>
                <a:latin typeface="IranNastaliq" pitchFamily="18" charset="0"/>
                <a:cs typeface="IranNastaliq" pitchFamily="18" charset="0"/>
              </a:rPr>
              <a:t>  دیگر </a:t>
            </a:r>
            <a:r>
              <a:rPr lang="fa-IR" sz="3600" b="1" dirty="0">
                <a:solidFill>
                  <a:srgbClr val="0070C0"/>
                </a:solidFill>
                <a:latin typeface="IranNastaliq" pitchFamily="18" charset="0"/>
                <a:cs typeface="IranNastaliq" pitchFamily="18" charset="0"/>
              </a:rPr>
              <a:t>سالانه مقدار قابل توجهی ارز به صورت </a:t>
            </a:r>
            <a:r>
              <a:rPr lang="fa-IR" sz="3600" b="1" dirty="0" smtClean="0">
                <a:solidFill>
                  <a:srgbClr val="0070C0"/>
                </a:solidFill>
                <a:latin typeface="IranNastaliq" pitchFamily="18" charset="0"/>
                <a:cs typeface="IranNastaliq" pitchFamily="18" charset="0"/>
              </a:rPr>
              <a:t>  حق   بیمه </a:t>
            </a:r>
            <a:r>
              <a:rPr lang="fa-IR" sz="3600" b="1" dirty="0">
                <a:solidFill>
                  <a:srgbClr val="0070C0"/>
                </a:solidFill>
                <a:latin typeface="IranNastaliq" pitchFamily="18" charset="0"/>
                <a:cs typeface="IranNastaliq" pitchFamily="18" charset="0"/>
              </a:rPr>
              <a:t>از </a:t>
            </a:r>
            <a:r>
              <a:rPr lang="fa-IR" sz="3600" b="1" dirty="0" smtClean="0">
                <a:solidFill>
                  <a:srgbClr val="0070C0"/>
                </a:solidFill>
                <a:latin typeface="IranNastaliq" pitchFamily="18" charset="0"/>
                <a:cs typeface="IranNastaliq" pitchFamily="18" charset="0"/>
              </a:rPr>
              <a:t>کشور  </a:t>
            </a:r>
            <a:r>
              <a:rPr lang="fa-IR" sz="3600" b="1" dirty="0">
                <a:solidFill>
                  <a:srgbClr val="0070C0"/>
                </a:solidFill>
                <a:latin typeface="IranNastaliq" pitchFamily="18" charset="0"/>
                <a:cs typeface="IranNastaliq" pitchFamily="18" charset="0"/>
              </a:rPr>
              <a:t>خارج می نمودند.</a:t>
            </a:r>
            <a:endParaRPr lang="fa-IR" sz="3600" b="1" dirty="0" smtClean="0">
              <a:solidFill>
                <a:srgbClr val="0070C0"/>
              </a:solidFill>
              <a:latin typeface="IranNastaliq" pitchFamily="18" charset="0"/>
              <a:cs typeface="IranNastaliq" pitchFamily="18" charset="0"/>
            </a:endParaRPr>
          </a:p>
          <a:p>
            <a:pPr algn="ctr"/>
            <a:endParaRPr lang="fa-IR" sz="3600" b="1" dirty="0" smtClean="0">
              <a:solidFill>
                <a:srgbClr val="0070C0"/>
              </a:solidFill>
              <a:latin typeface="IranNastaliq" pitchFamily="18" charset="0"/>
              <a:cs typeface="IranNastaliq" pitchFamily="18" charset="0"/>
            </a:endParaRPr>
          </a:p>
          <a:p>
            <a:pPr algn="ctr"/>
            <a:endParaRPr lang="fa-IR" sz="3600" b="1" dirty="0">
              <a:solidFill>
                <a:srgbClr val="0070C0"/>
              </a:solidFill>
              <a:latin typeface="IranNastaliq" pitchFamily="18" charset="0"/>
              <a:cs typeface="IranNastaliq" pitchFamily="18" charset="0"/>
            </a:endParaRPr>
          </a:p>
          <a:p>
            <a:pPr algn="ctr"/>
            <a:endParaRPr lang="fa-IR" sz="3600" b="1" dirty="0">
              <a:solidFill>
                <a:srgbClr val="0070C0"/>
              </a:solidFill>
              <a:latin typeface="IranNastaliq" pitchFamily="18" charset="0"/>
              <a:cs typeface="IranNastaliq" pitchFamily="18" charset="0"/>
            </a:endParaRPr>
          </a:p>
        </p:txBody>
      </p:sp>
      <p:pic>
        <p:nvPicPr>
          <p:cNvPr id="5" name="Picture 2" descr="E:\تصاویر\5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593460" y="5157192"/>
            <a:ext cx="2351900" cy="147520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rot="20121950">
            <a:off x="1" y="434238"/>
            <a:ext cx="2376264" cy="914400"/>
          </a:xfrm>
          <a:prstGeom prst="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1">
            <a:schemeClr val="accent6"/>
          </a:lnRef>
          <a:fillRef idx="2">
            <a:schemeClr val="accent6"/>
          </a:fillRef>
          <a:effectRef idx="1">
            <a:schemeClr val="accent6"/>
          </a:effectRef>
          <a:fontRef idx="minor">
            <a:schemeClr val="dk1"/>
          </a:fontRef>
        </p:style>
        <p:txBody>
          <a:bodyPr rtlCol="1" anchor="ctr"/>
          <a:lstStyle/>
          <a:p>
            <a:pPr algn="ctr"/>
            <a:r>
              <a:rPr lang="fa-IR" sz="3200" dirty="0" smtClean="0">
                <a:solidFill>
                  <a:srgbClr val="FF0000"/>
                </a:solidFill>
                <a:latin typeface="IranNastaliq" pitchFamily="18" charset="0"/>
                <a:cs typeface="IranNastaliq" pitchFamily="18" charset="0"/>
              </a:rPr>
              <a:t>تاریخچه بیمه در ایران</a:t>
            </a:r>
            <a:endParaRPr lang="fa-IR" sz="3200" dirty="0">
              <a:solidFill>
                <a:srgbClr val="FF0000"/>
              </a:solidFill>
              <a:latin typeface="IranNastaliq" pitchFamily="18" charset="0"/>
              <a:cs typeface="IranNastaliq" pitchFamily="18" charset="0"/>
            </a:endParaRPr>
          </a:p>
        </p:txBody>
      </p:sp>
      <p:sp>
        <p:nvSpPr>
          <p:cNvPr id="7" name="Cloud Callout 6"/>
          <p:cNvSpPr/>
          <p:nvPr/>
        </p:nvSpPr>
        <p:spPr>
          <a:xfrm>
            <a:off x="827584" y="5373216"/>
            <a:ext cx="4320480" cy="1087327"/>
          </a:xfrm>
          <a:prstGeom prst="cloudCallout">
            <a:avLst/>
          </a:prstGeom>
        </p:spPr>
        <p:style>
          <a:lnRef idx="0">
            <a:schemeClr val="accent6"/>
          </a:lnRef>
          <a:fillRef idx="3">
            <a:schemeClr val="accent6"/>
          </a:fillRef>
          <a:effectRef idx="3">
            <a:schemeClr val="accent6"/>
          </a:effectRef>
          <a:fontRef idx="minor">
            <a:schemeClr val="lt1"/>
          </a:fontRef>
        </p:style>
        <p:txBody>
          <a:bodyPr rtlCol="1" anchor="ctr"/>
          <a:lstStyle/>
          <a:p>
            <a:pPr algn="ctr"/>
            <a:r>
              <a:rPr lang="fa-IR" sz="2800" b="1" dirty="0">
                <a:solidFill>
                  <a:srgbClr val="FFFF00"/>
                </a:solidFill>
                <a:latin typeface="IranNastaliq" pitchFamily="18" charset="0"/>
                <a:cs typeface="IranNastaliq" pitchFamily="18" charset="0"/>
              </a:rPr>
              <a:t>بیمه انگلیسی «آلیانس  وبیمه شوروی «اینگستراخ «  نام داشت</a:t>
            </a:r>
          </a:p>
        </p:txBody>
      </p:sp>
      <p:sp>
        <p:nvSpPr>
          <p:cNvPr id="9" name="Rectangle 8"/>
          <p:cNvSpPr/>
          <p:nvPr/>
        </p:nvSpPr>
        <p:spPr>
          <a:xfrm>
            <a:off x="139032" y="252304"/>
            <a:ext cx="8784976" cy="6371750"/>
          </a:xfrm>
          <a:prstGeom prst="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endParaRPr lang="fa-IR" sz="3600" b="1" dirty="0">
              <a:solidFill>
                <a:srgbClr val="7030A0"/>
              </a:solidFill>
              <a:latin typeface="IranNastaliq" pitchFamily="18" charset="0"/>
              <a:cs typeface="IranNastaliq" pitchFamily="18" charset="0"/>
            </a:endParaRPr>
          </a:p>
          <a:p>
            <a:pPr algn="ctr"/>
            <a:endParaRPr lang="fa-IR" sz="3600" b="1" dirty="0" smtClean="0">
              <a:solidFill>
                <a:srgbClr val="7030A0"/>
              </a:solidFill>
              <a:latin typeface="IranNastaliq" pitchFamily="18" charset="0"/>
              <a:cs typeface="IranNastaliq" pitchFamily="18" charset="0"/>
            </a:endParaRPr>
          </a:p>
          <a:p>
            <a:r>
              <a:rPr lang="fa-IR" sz="3600" b="1" dirty="0" smtClean="0">
                <a:solidFill>
                  <a:srgbClr val="7030A0"/>
                </a:solidFill>
                <a:latin typeface="IranNastaliq" pitchFamily="18" charset="0"/>
                <a:cs typeface="IranNastaliq" pitchFamily="18" charset="0"/>
              </a:rPr>
              <a:t>تاریخچه بیمه در ایران به سال 1280 میرسد  یعنی زمانی که دو موسسه روسی به نامهای «کافکاز»و «مرکوری «</a:t>
            </a:r>
          </a:p>
          <a:p>
            <a:pPr algn="ctr"/>
            <a:endParaRPr lang="fa-IR" sz="3600" b="1" dirty="0">
              <a:solidFill>
                <a:srgbClr val="7030A0"/>
              </a:solidFill>
              <a:latin typeface="IranNastaliq" pitchFamily="18" charset="0"/>
              <a:cs typeface="IranNastaliq" pitchFamily="18" charset="0"/>
            </a:endParaRPr>
          </a:p>
          <a:p>
            <a:pPr algn="ctr"/>
            <a:r>
              <a:rPr lang="fa-IR" sz="3600" b="1" dirty="0" smtClean="0">
                <a:solidFill>
                  <a:srgbClr val="7030A0"/>
                </a:solidFill>
                <a:latin typeface="IranNastaliq" pitchFamily="18" charset="0"/>
                <a:cs typeface="IranNastaliq" pitchFamily="18" charset="0"/>
              </a:rPr>
              <a:t>در ایران مشغول به فعالیت شدند وبه مرور زمان کشورهای سویس  ،شوروی  وانگلیس نمایندگانی در ایران    افتتاح کردند </a:t>
            </a:r>
          </a:p>
          <a:p>
            <a:pPr algn="ctr"/>
            <a:endParaRPr lang="fa-IR" sz="3600" b="1" dirty="0">
              <a:solidFill>
                <a:srgbClr val="7030A0"/>
              </a:solidFill>
              <a:latin typeface="IranNastaliq" pitchFamily="18" charset="0"/>
              <a:cs typeface="IranNastaliq" pitchFamily="18" charset="0"/>
            </a:endParaRPr>
          </a:p>
          <a:p>
            <a:pPr algn="ctr"/>
            <a:r>
              <a:rPr lang="fa-IR" sz="3600" b="1" dirty="0">
                <a:solidFill>
                  <a:srgbClr val="7030A0"/>
                </a:solidFill>
                <a:latin typeface="IranNastaliq" pitchFamily="18" charset="0"/>
                <a:cs typeface="IranNastaliq" pitchFamily="18" charset="0"/>
              </a:rPr>
              <a:t>فعالیت شرکتهای بیمه </a:t>
            </a:r>
            <a:r>
              <a:rPr lang="fa-IR" sz="3600" b="1" dirty="0" smtClean="0">
                <a:solidFill>
                  <a:srgbClr val="7030A0"/>
                </a:solidFill>
                <a:latin typeface="IranNastaliq" pitchFamily="18" charset="0"/>
                <a:cs typeface="IranNastaliq" pitchFamily="18" charset="0"/>
              </a:rPr>
              <a:t>خارجی   در    </a:t>
            </a:r>
            <a:r>
              <a:rPr lang="fa-IR" sz="3600" b="1" dirty="0">
                <a:solidFill>
                  <a:srgbClr val="7030A0"/>
                </a:solidFill>
                <a:latin typeface="IranNastaliq" pitchFamily="18" charset="0"/>
                <a:cs typeface="IranNastaliq" pitchFamily="18" charset="0"/>
              </a:rPr>
              <a:t>ایران </a:t>
            </a:r>
            <a:r>
              <a:rPr lang="fa-IR" sz="3600" b="1" dirty="0" smtClean="0">
                <a:solidFill>
                  <a:srgbClr val="7030A0"/>
                </a:solidFill>
                <a:latin typeface="IranNastaliq" pitchFamily="18" charset="0"/>
                <a:cs typeface="IranNastaliq" pitchFamily="18" charset="0"/>
              </a:rPr>
              <a:t>      که </a:t>
            </a:r>
            <a:r>
              <a:rPr lang="fa-IR" sz="3600" b="1" dirty="0">
                <a:solidFill>
                  <a:srgbClr val="7030A0"/>
                </a:solidFill>
                <a:latin typeface="IranNastaliq" pitchFamily="18" charset="0"/>
                <a:cs typeface="IranNastaliq" pitchFamily="18" charset="0"/>
              </a:rPr>
              <a:t>در </a:t>
            </a:r>
            <a:r>
              <a:rPr lang="fa-IR" sz="3600" b="1" dirty="0" smtClean="0">
                <a:solidFill>
                  <a:srgbClr val="7030A0"/>
                </a:solidFill>
                <a:latin typeface="IranNastaliq" pitchFamily="18" charset="0"/>
                <a:cs typeface="IranNastaliq" pitchFamily="18" charset="0"/>
              </a:rPr>
              <a:t>بدو     </a:t>
            </a:r>
            <a:r>
              <a:rPr lang="fa-IR" sz="3600" b="1" dirty="0">
                <a:solidFill>
                  <a:srgbClr val="7030A0"/>
                </a:solidFill>
                <a:latin typeface="IranNastaliq" pitchFamily="18" charset="0"/>
                <a:cs typeface="IranNastaliq" pitchFamily="18" charset="0"/>
              </a:rPr>
              <a:t>امر </a:t>
            </a:r>
            <a:r>
              <a:rPr lang="fa-IR" sz="3600" b="1" dirty="0" smtClean="0">
                <a:solidFill>
                  <a:srgbClr val="7030A0"/>
                </a:solidFill>
                <a:latin typeface="IranNastaliq" pitchFamily="18" charset="0"/>
                <a:cs typeface="IranNastaliq" pitchFamily="18" charset="0"/>
              </a:rPr>
              <a:t>مفید     </a:t>
            </a:r>
            <a:r>
              <a:rPr lang="fa-IR" sz="3600" b="1" dirty="0">
                <a:solidFill>
                  <a:srgbClr val="7030A0"/>
                </a:solidFill>
                <a:latin typeface="IranNastaliq" pitchFamily="18" charset="0"/>
                <a:cs typeface="IranNastaliq" pitchFamily="18" charset="0"/>
              </a:rPr>
              <a:t>به نظر می رسید، به صورتی </a:t>
            </a:r>
            <a:r>
              <a:rPr lang="fa-IR" sz="3600" b="1" dirty="0" smtClean="0">
                <a:solidFill>
                  <a:srgbClr val="7030A0"/>
                </a:solidFill>
                <a:latin typeface="IranNastaliq" pitchFamily="18" charset="0"/>
                <a:cs typeface="IranNastaliq" pitchFamily="18" charset="0"/>
              </a:rPr>
              <a:t>    درآمده </a:t>
            </a:r>
            <a:r>
              <a:rPr lang="fa-IR" sz="3600" b="1" dirty="0">
                <a:solidFill>
                  <a:srgbClr val="7030A0"/>
                </a:solidFill>
                <a:latin typeface="IranNastaliq" pitchFamily="18" charset="0"/>
                <a:cs typeface="IranNastaliq" pitchFamily="18" charset="0"/>
              </a:rPr>
              <a:t>بود که برای اقتصاد </a:t>
            </a:r>
            <a:r>
              <a:rPr lang="fa-IR" sz="3600" b="1" dirty="0" smtClean="0">
                <a:solidFill>
                  <a:srgbClr val="7030A0"/>
                </a:solidFill>
                <a:latin typeface="IranNastaliq" pitchFamily="18" charset="0"/>
                <a:cs typeface="IranNastaliq" pitchFamily="18" charset="0"/>
              </a:rPr>
              <a:t>   ملی </a:t>
            </a:r>
            <a:r>
              <a:rPr lang="fa-IR" sz="3600" b="1" dirty="0">
                <a:solidFill>
                  <a:srgbClr val="7030A0"/>
                </a:solidFill>
                <a:latin typeface="IranNastaliq" pitchFamily="18" charset="0"/>
                <a:cs typeface="IranNastaliq" pitchFamily="18" charset="0"/>
              </a:rPr>
              <a:t>به جای نفع، زیان آور بود. از یک طرف این شر کتها </a:t>
            </a:r>
            <a:r>
              <a:rPr lang="fa-IR" sz="3600" b="1" dirty="0" smtClean="0">
                <a:solidFill>
                  <a:srgbClr val="7030A0"/>
                </a:solidFill>
                <a:latin typeface="IranNastaliq" pitchFamily="18" charset="0"/>
                <a:cs typeface="IranNastaliq" pitchFamily="18" charset="0"/>
              </a:rPr>
              <a:t>   با    </a:t>
            </a:r>
            <a:r>
              <a:rPr lang="fa-IR" sz="3600" b="1" dirty="0">
                <a:solidFill>
                  <a:srgbClr val="7030A0"/>
                </a:solidFill>
                <a:latin typeface="IranNastaliq" pitchFamily="18" charset="0"/>
                <a:cs typeface="IranNastaliq" pitchFamily="18" charset="0"/>
              </a:rPr>
              <a:t>استفاده </a:t>
            </a:r>
            <a:r>
              <a:rPr lang="fa-IR" sz="3600" b="1" dirty="0" smtClean="0">
                <a:solidFill>
                  <a:srgbClr val="7030A0"/>
                </a:solidFill>
                <a:latin typeface="IranNastaliq" pitchFamily="18" charset="0"/>
                <a:cs typeface="IranNastaliq" pitchFamily="18" charset="0"/>
              </a:rPr>
              <a:t>    از </a:t>
            </a:r>
            <a:r>
              <a:rPr lang="fa-IR" sz="3600" b="1" dirty="0">
                <a:solidFill>
                  <a:srgbClr val="7030A0"/>
                </a:solidFill>
                <a:latin typeface="IranNastaliq" pitchFamily="18" charset="0"/>
                <a:cs typeface="IranNastaliq" pitchFamily="18" charset="0"/>
              </a:rPr>
              <a:t>عدم اطلاع </a:t>
            </a:r>
            <a:r>
              <a:rPr lang="fa-IR" sz="3600" b="1" dirty="0" smtClean="0">
                <a:solidFill>
                  <a:srgbClr val="7030A0"/>
                </a:solidFill>
                <a:latin typeface="IranNastaliq" pitchFamily="18" charset="0"/>
                <a:cs typeface="IranNastaliq" pitchFamily="18" charset="0"/>
              </a:rPr>
              <a:t>  بیمه  گذاران  </a:t>
            </a:r>
            <a:r>
              <a:rPr lang="fa-IR" sz="3600" b="1" dirty="0">
                <a:solidFill>
                  <a:srgbClr val="7030A0"/>
                </a:solidFill>
                <a:latin typeface="IranNastaliq" pitchFamily="18" charset="0"/>
                <a:cs typeface="IranNastaliq" pitchFamily="18" charset="0"/>
              </a:rPr>
              <a:t>در مقابل پوششهای محدود، حق بیمه کلانی مطالبه و دریافت می کردند </a:t>
            </a:r>
            <a:r>
              <a:rPr lang="fa-IR" sz="3600" b="1" dirty="0" smtClean="0">
                <a:solidFill>
                  <a:srgbClr val="7030A0"/>
                </a:solidFill>
                <a:latin typeface="IranNastaliq" pitchFamily="18" charset="0"/>
                <a:cs typeface="IranNastaliq" pitchFamily="18" charset="0"/>
              </a:rPr>
              <a:t>و   </a:t>
            </a:r>
            <a:r>
              <a:rPr lang="fa-IR" sz="3600" b="1" dirty="0">
                <a:solidFill>
                  <a:srgbClr val="7030A0"/>
                </a:solidFill>
                <a:latin typeface="IranNastaliq" pitchFamily="18" charset="0"/>
                <a:cs typeface="IranNastaliq" pitchFamily="18" charset="0"/>
              </a:rPr>
              <a:t>به بهانه های گوناگون از پرداخت خسارت سرباز </a:t>
            </a:r>
            <a:r>
              <a:rPr lang="fa-IR" sz="3600" b="1" dirty="0" smtClean="0">
                <a:solidFill>
                  <a:srgbClr val="7030A0"/>
                </a:solidFill>
                <a:latin typeface="IranNastaliq" pitchFamily="18" charset="0"/>
                <a:cs typeface="IranNastaliq" pitchFamily="18" charset="0"/>
              </a:rPr>
              <a:t>  میزدند   و </a:t>
            </a:r>
            <a:r>
              <a:rPr lang="fa-IR" sz="3600" b="1" dirty="0">
                <a:solidFill>
                  <a:srgbClr val="7030A0"/>
                </a:solidFill>
                <a:latin typeface="IranNastaliq" pitchFamily="18" charset="0"/>
                <a:cs typeface="IranNastaliq" pitchFamily="18" charset="0"/>
              </a:rPr>
              <a:t>از طرف </a:t>
            </a:r>
            <a:r>
              <a:rPr lang="fa-IR" sz="3600" b="1" dirty="0" smtClean="0">
                <a:solidFill>
                  <a:srgbClr val="7030A0"/>
                </a:solidFill>
                <a:latin typeface="IranNastaliq" pitchFamily="18" charset="0"/>
                <a:cs typeface="IranNastaliq" pitchFamily="18" charset="0"/>
              </a:rPr>
              <a:t>  دیگر </a:t>
            </a:r>
            <a:r>
              <a:rPr lang="fa-IR" sz="3600" b="1" dirty="0">
                <a:solidFill>
                  <a:srgbClr val="7030A0"/>
                </a:solidFill>
                <a:latin typeface="IranNastaliq" pitchFamily="18" charset="0"/>
                <a:cs typeface="IranNastaliq" pitchFamily="18" charset="0"/>
              </a:rPr>
              <a:t>سالانه مقدار قابل توجهی ارز به صورت </a:t>
            </a:r>
            <a:r>
              <a:rPr lang="fa-IR" sz="3600" b="1" dirty="0" smtClean="0">
                <a:solidFill>
                  <a:srgbClr val="7030A0"/>
                </a:solidFill>
                <a:latin typeface="IranNastaliq" pitchFamily="18" charset="0"/>
                <a:cs typeface="IranNastaliq" pitchFamily="18" charset="0"/>
              </a:rPr>
              <a:t>  حق   بیمه </a:t>
            </a:r>
            <a:r>
              <a:rPr lang="fa-IR" sz="3600" b="1" dirty="0">
                <a:solidFill>
                  <a:srgbClr val="7030A0"/>
                </a:solidFill>
                <a:latin typeface="IranNastaliq" pitchFamily="18" charset="0"/>
                <a:cs typeface="IranNastaliq" pitchFamily="18" charset="0"/>
              </a:rPr>
              <a:t>از </a:t>
            </a:r>
            <a:r>
              <a:rPr lang="fa-IR" sz="3600" b="1" dirty="0" smtClean="0">
                <a:solidFill>
                  <a:srgbClr val="7030A0"/>
                </a:solidFill>
                <a:latin typeface="IranNastaliq" pitchFamily="18" charset="0"/>
                <a:cs typeface="IranNastaliq" pitchFamily="18" charset="0"/>
              </a:rPr>
              <a:t>کشور  </a:t>
            </a:r>
            <a:r>
              <a:rPr lang="fa-IR" sz="3600" b="1" dirty="0">
                <a:solidFill>
                  <a:srgbClr val="7030A0"/>
                </a:solidFill>
                <a:latin typeface="IranNastaliq" pitchFamily="18" charset="0"/>
                <a:cs typeface="IranNastaliq" pitchFamily="18" charset="0"/>
              </a:rPr>
              <a:t>خارج می نمودند.</a:t>
            </a:r>
            <a:endParaRPr lang="fa-IR" sz="3600" b="1" dirty="0" smtClean="0">
              <a:solidFill>
                <a:srgbClr val="7030A0"/>
              </a:solidFill>
              <a:latin typeface="IranNastaliq" pitchFamily="18" charset="0"/>
              <a:cs typeface="IranNastaliq" pitchFamily="18" charset="0"/>
            </a:endParaRPr>
          </a:p>
          <a:p>
            <a:pPr algn="ctr"/>
            <a:endParaRPr lang="fa-IR" sz="3600" b="1" dirty="0" smtClean="0">
              <a:solidFill>
                <a:srgbClr val="7030A0"/>
              </a:solidFill>
              <a:latin typeface="IranNastaliq" pitchFamily="18" charset="0"/>
              <a:cs typeface="IranNastaliq" pitchFamily="18" charset="0"/>
            </a:endParaRPr>
          </a:p>
          <a:p>
            <a:pPr algn="ctr"/>
            <a:endParaRPr lang="fa-IR" sz="3600" b="1" dirty="0">
              <a:solidFill>
                <a:srgbClr val="7030A0"/>
              </a:solidFill>
              <a:latin typeface="IranNastaliq" pitchFamily="18" charset="0"/>
              <a:cs typeface="IranNastaliq" pitchFamily="18" charset="0"/>
            </a:endParaRPr>
          </a:p>
          <a:p>
            <a:pPr algn="ctr"/>
            <a:endParaRPr lang="fa-IR" sz="3600" b="1" dirty="0">
              <a:solidFill>
                <a:srgbClr val="7030A0"/>
              </a:solidFill>
              <a:latin typeface="IranNastaliq" pitchFamily="18" charset="0"/>
              <a:cs typeface="IranNastaliq" pitchFamily="18" charset="0"/>
            </a:endParaRPr>
          </a:p>
        </p:txBody>
      </p:sp>
      <p:sp>
        <p:nvSpPr>
          <p:cNvPr id="10" name="Rectangle 9"/>
          <p:cNvSpPr/>
          <p:nvPr/>
        </p:nvSpPr>
        <p:spPr>
          <a:xfrm rot="20121950">
            <a:off x="-21351" y="422878"/>
            <a:ext cx="2376264" cy="914400"/>
          </a:xfrm>
          <a:prstGeom prst="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1">
            <a:schemeClr val="accent6"/>
          </a:lnRef>
          <a:fillRef idx="2">
            <a:schemeClr val="accent6"/>
          </a:fillRef>
          <a:effectRef idx="1">
            <a:schemeClr val="accent6"/>
          </a:effectRef>
          <a:fontRef idx="minor">
            <a:schemeClr val="dk1"/>
          </a:fontRef>
        </p:style>
        <p:txBody>
          <a:bodyPr rtlCol="1" anchor="ctr"/>
          <a:lstStyle/>
          <a:p>
            <a:pPr algn="ctr"/>
            <a:r>
              <a:rPr lang="fa-IR" sz="3200" dirty="0" smtClean="0">
                <a:solidFill>
                  <a:srgbClr val="FF0000"/>
                </a:solidFill>
                <a:latin typeface="IranNastaliq" pitchFamily="18" charset="0"/>
                <a:cs typeface="IranNastaliq" pitchFamily="18" charset="0"/>
              </a:rPr>
              <a:t>تاریخچه بیمه در ایران</a:t>
            </a:r>
            <a:endParaRPr lang="fa-IR" sz="3200" dirty="0">
              <a:solidFill>
                <a:srgbClr val="FF0000"/>
              </a:solidFill>
              <a:latin typeface="IranNastaliq" pitchFamily="18" charset="0"/>
              <a:cs typeface="IranNastaliq" pitchFamily="18" charset="0"/>
            </a:endParaRPr>
          </a:p>
        </p:txBody>
      </p:sp>
      <p:sp>
        <p:nvSpPr>
          <p:cNvPr id="11" name="Cloud Callout 10"/>
          <p:cNvSpPr/>
          <p:nvPr/>
        </p:nvSpPr>
        <p:spPr>
          <a:xfrm>
            <a:off x="806232" y="5361856"/>
            <a:ext cx="4320480" cy="1087327"/>
          </a:xfrm>
          <a:prstGeom prst="cloudCallout">
            <a:avLst/>
          </a:prstGeom>
        </p:spPr>
        <p:style>
          <a:lnRef idx="0">
            <a:schemeClr val="accent6"/>
          </a:lnRef>
          <a:fillRef idx="3">
            <a:schemeClr val="accent6"/>
          </a:fillRef>
          <a:effectRef idx="3">
            <a:schemeClr val="accent6"/>
          </a:effectRef>
          <a:fontRef idx="minor">
            <a:schemeClr val="lt1"/>
          </a:fontRef>
        </p:style>
        <p:txBody>
          <a:bodyPr rtlCol="1" anchor="ctr"/>
          <a:lstStyle/>
          <a:p>
            <a:pPr algn="ctr"/>
            <a:r>
              <a:rPr lang="fa-IR" sz="2800" b="1" dirty="0">
                <a:solidFill>
                  <a:srgbClr val="FFFF00"/>
                </a:solidFill>
                <a:latin typeface="IranNastaliq" pitchFamily="18" charset="0"/>
                <a:cs typeface="IranNastaliq" pitchFamily="18" charset="0"/>
              </a:rPr>
              <a:t>بیمه انگلیسی «آلیانس  وبیمه شوروی «اینگستراخ «  نام داشت</a:t>
            </a:r>
          </a:p>
        </p:txBody>
      </p:sp>
      <p:pic>
        <p:nvPicPr>
          <p:cNvPr id="12" name="Picture 2" descr="E:\تصاویر\5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603296" y="5013176"/>
            <a:ext cx="2351900" cy="14752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697966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grpId="0" nodeType="withEffect" nodePh="1">
                                  <p:stCondLst>
                                    <p:cond delay="0"/>
                                  </p:stCondLst>
                                  <p:endCondLst>
                                    <p:cond evt="begin" delay="0">
                                      <p:tn val="8"/>
                                    </p:cond>
                                  </p:end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circle(in)">
                                      <p:cBhvr>
                                        <p:cTn id="10" dur="2000"/>
                                        <p:tgtEl>
                                          <p:spTgt spid="3">
                                            <p:txEl>
                                              <p:pRg st="0" end="0"/>
                                            </p:txEl>
                                          </p:spTgt>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par>
                                <p:cTn id="14" presetID="6" presetClass="entr" presetSubtype="16"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circle(in)">
                                      <p:cBhvr>
                                        <p:cTn id="16" dur="2000"/>
                                        <p:tgtEl>
                                          <p:spTgt spid="5"/>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ircle(in)">
                                      <p:cBhvr>
                                        <p:cTn id="19" dur="2000"/>
                                        <p:tgtEl>
                                          <p:spTgt spid="6"/>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ircle(in)">
                                      <p:cBhvr>
                                        <p:cTn id="22" dur="2000"/>
                                        <p:tgtEl>
                                          <p:spTgt spid="7"/>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circle(in)">
                                      <p:cBhvr>
                                        <p:cTn id="25" dur="2000"/>
                                        <p:tgtEl>
                                          <p:spTgt spid="9"/>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circle(in)">
                                      <p:cBhvr>
                                        <p:cTn id="28" dur="2000"/>
                                        <p:tgtEl>
                                          <p:spTgt spid="10"/>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circle(in)">
                                      <p:cBhvr>
                                        <p:cTn id="31" dur="2000"/>
                                        <p:tgtEl>
                                          <p:spTgt spid="11"/>
                                        </p:tgtEl>
                                      </p:cBhvr>
                                    </p:animEffect>
                                  </p:childTnLst>
                                </p:cTn>
                              </p:par>
                              <p:par>
                                <p:cTn id="32" presetID="6" presetClass="entr" presetSubtype="16" fill="hold"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circle(in)">
                                      <p:cBhvr>
                                        <p:cTn id="34"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animBg="1"/>
      <p:bldP spid="6" grpId="0" animBg="1"/>
      <p:bldP spid="7" grpId="0" animBg="1"/>
      <p:bldP spid="9" grpId="0" animBg="1"/>
      <p:bldP spid="10"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sp>
        <p:nvSpPr>
          <p:cNvPr id="4" name="Rectangle 3"/>
          <p:cNvSpPr/>
          <p:nvPr/>
        </p:nvSpPr>
        <p:spPr>
          <a:xfrm>
            <a:off x="199526" y="263664"/>
            <a:ext cx="8784976" cy="6371750"/>
          </a:xfrm>
          <a:prstGeom prst="rect">
            <a:avLst/>
          </a:prstGeom>
        </p:spPr>
        <p:style>
          <a:lnRef idx="1">
            <a:schemeClr val="accent6"/>
          </a:lnRef>
          <a:fillRef idx="2">
            <a:schemeClr val="accent6"/>
          </a:fillRef>
          <a:effectRef idx="1">
            <a:schemeClr val="accent6"/>
          </a:effectRef>
          <a:fontRef idx="minor">
            <a:schemeClr val="dk1"/>
          </a:fontRef>
        </p:style>
        <p:txBody>
          <a:bodyPr rtlCol="1" anchor="ctr"/>
          <a:lstStyle/>
          <a:p>
            <a:pPr algn="just"/>
            <a:r>
              <a:rPr lang="fa-IR" sz="4000" b="1" dirty="0">
                <a:solidFill>
                  <a:srgbClr val="7030A0"/>
                </a:solidFill>
                <a:latin typeface="IranNastaliq" pitchFamily="18" charset="0"/>
                <a:cs typeface="IranNastaliq" pitchFamily="18" charset="0"/>
              </a:rPr>
              <a:t>موسسات بیمه کشور تا قبل از پیروزی انقلاب اسلامی با ترکیبی از یک شرکت دولتی، </a:t>
            </a:r>
            <a:r>
              <a:rPr lang="fa-IR" sz="4000" b="1" dirty="0" smtClean="0">
                <a:solidFill>
                  <a:srgbClr val="7030A0"/>
                </a:solidFill>
                <a:latin typeface="IranNastaliq" pitchFamily="18" charset="0"/>
                <a:cs typeface="IranNastaliq" pitchFamily="18" charset="0"/>
              </a:rPr>
              <a:t>دوازده</a:t>
            </a:r>
          </a:p>
          <a:p>
            <a:pPr algn="just"/>
            <a:r>
              <a:rPr lang="fa-IR" sz="4000" b="1" dirty="0" smtClean="0">
                <a:solidFill>
                  <a:srgbClr val="7030A0"/>
                </a:solidFill>
                <a:latin typeface="IranNastaliq" pitchFamily="18" charset="0"/>
                <a:cs typeface="IranNastaliq" pitchFamily="18" charset="0"/>
              </a:rPr>
              <a:t> </a:t>
            </a:r>
            <a:r>
              <a:rPr lang="fa-IR" sz="4000" b="1" dirty="0">
                <a:solidFill>
                  <a:srgbClr val="7030A0"/>
                </a:solidFill>
                <a:latin typeface="IranNastaliq" pitchFamily="18" charset="0"/>
                <a:cs typeface="IranNastaliq" pitchFamily="18" charset="0"/>
              </a:rPr>
              <a:t>شرکت خصوصی و دو موسسه بیمه خارجی به صورت نمایندگی در کشور فعالیت می کردند. در چهارم تیر 1358 بنابر تصمیم شورای انقلاب دوازده شرکت خصوصی ملی اعلام شدند و پروانه فعالیت دو نمایندگی خارجی نیز لغو گردید. بدین ترتیب بر اساس مقررات قانون ملی شدن موسسات بیمه و موسسات اعتباری، تصدی امر بیمه و اداره دوازده شرکت بیمه ملی شده به دولت واگذار شد و با تصویب قانون اساسی جمهوری اسلامی در 24 آبان 58 که طی آن نظام اقتصادی کشور به سه بخش دولتی، تعاونی و خصوصی تقسیم گردید، صنعت بیمه در جوار شماری از صنایع مهم به صورت مالکیت عمومی در بخش دولتی در اختیار دولت قرار گرفت.</a:t>
            </a:r>
            <a:endParaRPr lang="en-US" sz="4000" b="1" dirty="0">
              <a:solidFill>
                <a:srgbClr val="7030A0"/>
              </a:solidFill>
              <a:latin typeface="IranNastaliq" pitchFamily="18" charset="0"/>
              <a:cs typeface="IranNastaliq" pitchFamily="18" charset="0"/>
            </a:endParaRPr>
          </a:p>
        </p:txBody>
      </p:sp>
      <p:pic>
        <p:nvPicPr>
          <p:cNvPr id="5" name="Picture 2" descr="E:\تصاویر\5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616263" y="5157192"/>
            <a:ext cx="2351900" cy="147520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rot="20457700">
            <a:off x="-60603" y="426835"/>
            <a:ext cx="2932396" cy="914400"/>
          </a:xfrm>
          <a:prstGeom prst="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1">
            <a:schemeClr val="accent6"/>
          </a:lnRef>
          <a:fillRef idx="2">
            <a:schemeClr val="accent6"/>
          </a:fillRef>
          <a:effectRef idx="1">
            <a:schemeClr val="accent6"/>
          </a:effectRef>
          <a:fontRef idx="minor">
            <a:schemeClr val="dk1"/>
          </a:fontRef>
        </p:style>
        <p:txBody>
          <a:bodyPr rtlCol="1" anchor="ctr"/>
          <a:lstStyle/>
          <a:p>
            <a:pPr algn="ctr"/>
            <a:r>
              <a:rPr lang="fa-IR" sz="3600" b="1" dirty="0" smtClean="0">
                <a:solidFill>
                  <a:srgbClr val="FF0000"/>
                </a:solidFill>
                <a:latin typeface="IranNastaliq" pitchFamily="18" charset="0"/>
                <a:cs typeface="IranNastaliq" pitchFamily="18" charset="0"/>
              </a:rPr>
              <a:t>جایگاه بیمه بعداز انقلاب اسلامی</a:t>
            </a:r>
            <a:endParaRPr lang="fa-IR" sz="3600" b="1" dirty="0">
              <a:solidFill>
                <a:srgbClr val="FF0000"/>
              </a:solidFill>
              <a:latin typeface="IranNastaliq" pitchFamily="18" charset="0"/>
              <a:cs typeface="IranNastaliq" pitchFamily="18" charset="0"/>
            </a:endParaRPr>
          </a:p>
        </p:txBody>
      </p:sp>
      <p:pic>
        <p:nvPicPr>
          <p:cNvPr id="4098" name="Picture 2" descr="E:\تصاویر\MRT (2).jp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5678" y="5877439"/>
            <a:ext cx="940363" cy="705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865486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2000"/>
                                        <p:tgtEl>
                                          <p:spTgt spid="6"/>
                                        </p:tgtEl>
                                      </p:cBhvr>
                                    </p:animEffect>
                                  </p:childTnLst>
                                </p:cTn>
                              </p:par>
                              <p:par>
                                <p:cTn id="14" presetID="6" presetClass="entr" presetSubtype="16" fill="hold" grpId="0" nodeType="withEffect" nodePh="1">
                                  <p:stCondLst>
                                    <p:cond delay="0"/>
                                  </p:stCondLst>
                                  <p:endCondLst>
                                    <p:cond evt="begin" delay="0">
                                      <p:tn val="14"/>
                                    </p:cond>
                                  </p:endCondLst>
                                  <p:childTnLst>
                                    <p:set>
                                      <p:cBhvr>
                                        <p:cTn id="15" dur="1" fill="hold">
                                          <p:stCondLst>
                                            <p:cond delay="0"/>
                                          </p:stCondLst>
                                        </p:cTn>
                                        <p:tgtEl>
                                          <p:spTgt spid="2"/>
                                        </p:tgtEl>
                                        <p:attrNameLst>
                                          <p:attrName>style.visibility</p:attrName>
                                        </p:attrNameLst>
                                      </p:cBhvr>
                                      <p:to>
                                        <p:strVal val="visible"/>
                                      </p:to>
                                    </p:set>
                                    <p:animEffect transition="in" filter="circle(in)">
                                      <p:cBhvr>
                                        <p:cTn id="16" dur="2000"/>
                                        <p:tgtEl>
                                          <p:spTgt spid="2"/>
                                        </p:tgtEl>
                                      </p:cBhvr>
                                    </p:animEffect>
                                  </p:childTnLst>
                                </p:cTn>
                              </p:par>
                              <p:par>
                                <p:cTn id="17" presetID="6" presetClass="entr" presetSubtype="16" fill="hold" grpId="0" nodeType="withEffect" nodePh="1">
                                  <p:stCondLst>
                                    <p:cond delay="0"/>
                                  </p:stCondLst>
                                  <p:endCondLst>
                                    <p:cond evt="begin" delay="0">
                                      <p:tn val="17"/>
                                    </p:cond>
                                  </p:end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circle(in)">
                                      <p:cBhvr>
                                        <p:cTn id="19" dur="2000"/>
                                        <p:tgtEl>
                                          <p:spTgt spid="3">
                                            <p:txEl>
                                              <p:pRg st="0" end="0"/>
                                            </p:txEl>
                                          </p:spTgt>
                                        </p:tgtEl>
                                      </p:cBhvr>
                                    </p:animEffect>
                                  </p:childTnLst>
                                </p:cTn>
                              </p:par>
                              <p:par>
                                <p:cTn id="20" presetID="6" presetClass="entr" presetSubtype="16" fill="hold" nodeType="withEffect">
                                  <p:stCondLst>
                                    <p:cond delay="0"/>
                                  </p:stCondLst>
                                  <p:childTnLst>
                                    <p:set>
                                      <p:cBhvr>
                                        <p:cTn id="21" dur="1" fill="hold">
                                          <p:stCondLst>
                                            <p:cond delay="0"/>
                                          </p:stCondLst>
                                        </p:cTn>
                                        <p:tgtEl>
                                          <p:spTgt spid="4098"/>
                                        </p:tgtEl>
                                        <p:attrNameLst>
                                          <p:attrName>style.visibility</p:attrName>
                                        </p:attrNameLst>
                                      </p:cBhvr>
                                      <p:to>
                                        <p:strVal val="visible"/>
                                      </p:to>
                                    </p:set>
                                    <p:animEffect transition="in" filter="circle(in)">
                                      <p:cBhvr>
                                        <p:cTn id="22" dur="2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sz="6000" b="1">
              <a:solidFill>
                <a:srgbClr val="FF0000"/>
              </a:solidFill>
              <a:latin typeface="IranNastaliq" pitchFamily="18" charset="0"/>
              <a:cs typeface="IranNastaliq" pitchFamily="18" charset="0"/>
            </a:endParaRPr>
          </a:p>
        </p:txBody>
      </p:sp>
      <p:sp>
        <p:nvSpPr>
          <p:cNvPr id="3" name="Content Placeholder 2"/>
          <p:cNvSpPr>
            <a:spLocks noGrp="1"/>
          </p:cNvSpPr>
          <p:nvPr>
            <p:ph idx="1"/>
          </p:nvPr>
        </p:nvSpPr>
        <p:spPr/>
        <p:txBody>
          <a:bodyPr/>
          <a:lstStyle/>
          <a:p>
            <a:endParaRPr lang="fa-IR" sz="4400" b="1">
              <a:solidFill>
                <a:srgbClr val="FF0000"/>
              </a:solidFill>
              <a:latin typeface="IranNastaliq" pitchFamily="18" charset="0"/>
              <a:cs typeface="IranNastaliq" pitchFamily="18" charset="0"/>
            </a:endParaRPr>
          </a:p>
        </p:txBody>
      </p:sp>
      <p:sp>
        <p:nvSpPr>
          <p:cNvPr id="4" name="Rectangle 3"/>
          <p:cNvSpPr/>
          <p:nvPr/>
        </p:nvSpPr>
        <p:spPr>
          <a:xfrm>
            <a:off x="199526" y="263664"/>
            <a:ext cx="8784976" cy="6371750"/>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1">
            <a:schemeClr val="accent6"/>
          </a:lnRef>
          <a:fillRef idx="2">
            <a:schemeClr val="accent6"/>
          </a:fillRef>
          <a:effectRef idx="1">
            <a:schemeClr val="accent6"/>
          </a:effectRef>
          <a:fontRef idx="minor">
            <a:schemeClr val="dk1"/>
          </a:fontRef>
        </p:style>
        <p:txBody>
          <a:bodyPr rtlCol="1" anchor="ctr"/>
          <a:lstStyle/>
          <a:p>
            <a:pPr algn="ctr"/>
            <a:endParaRPr lang="fa-IR" sz="2800" b="1" dirty="0">
              <a:solidFill>
                <a:srgbClr val="FF0000"/>
              </a:solidFill>
              <a:latin typeface="IranNastaliq" pitchFamily="18" charset="0"/>
              <a:cs typeface="IranNastaliq" pitchFamily="18" charset="0"/>
            </a:endParaRPr>
          </a:p>
        </p:txBody>
      </p:sp>
      <p:pic>
        <p:nvPicPr>
          <p:cNvPr id="5" name="Picture 2" descr="E:\تصاویر\5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616263" y="5157192"/>
            <a:ext cx="2351900" cy="1475206"/>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rot="19199265">
            <a:off x="-77339" y="413476"/>
            <a:ext cx="2376264" cy="914400"/>
          </a:xfrm>
          <a:prstGeom prst="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1">
            <a:schemeClr val="accent2"/>
          </a:lnRef>
          <a:fillRef idx="2">
            <a:schemeClr val="accent2"/>
          </a:fillRef>
          <a:effectRef idx="1">
            <a:schemeClr val="accent2"/>
          </a:effectRef>
          <a:fontRef idx="minor">
            <a:schemeClr val="dk1"/>
          </a:fontRef>
        </p:style>
        <p:txBody>
          <a:bodyPr rtlCol="1" anchor="ctr"/>
          <a:lstStyle/>
          <a:p>
            <a:pPr algn="ctr"/>
            <a:r>
              <a:rPr lang="fa-IR" sz="3600" b="1" dirty="0" smtClean="0">
                <a:solidFill>
                  <a:srgbClr val="FF0000"/>
                </a:solidFill>
                <a:latin typeface="IranNastaliq" pitchFamily="18" charset="0"/>
                <a:cs typeface="IranNastaliq" pitchFamily="18" charset="0"/>
              </a:rPr>
              <a:t>تعاریف واصطلاحات بیمه ای</a:t>
            </a:r>
            <a:endParaRPr lang="fa-IR" sz="3600" b="1" dirty="0">
              <a:solidFill>
                <a:srgbClr val="FF0000"/>
              </a:solidFill>
              <a:latin typeface="IranNastaliq" pitchFamily="18" charset="0"/>
              <a:cs typeface="IranNastaliq" pitchFamily="18" charset="0"/>
            </a:endParaRPr>
          </a:p>
        </p:txBody>
      </p:sp>
      <p:sp>
        <p:nvSpPr>
          <p:cNvPr id="10" name="Pentagon 9"/>
          <p:cNvSpPr/>
          <p:nvPr/>
        </p:nvSpPr>
        <p:spPr>
          <a:xfrm>
            <a:off x="2314746" y="1284104"/>
            <a:ext cx="1249139" cy="700656"/>
          </a:xfrm>
          <a:prstGeom prst="homePlate">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1">
            <a:schemeClr val="accent1"/>
          </a:lnRef>
          <a:fillRef idx="2">
            <a:schemeClr val="accent1"/>
          </a:fillRef>
          <a:effectRef idx="1">
            <a:schemeClr val="accent1"/>
          </a:effectRef>
          <a:fontRef idx="minor">
            <a:schemeClr val="dk1"/>
          </a:fontRef>
        </p:style>
        <p:txBody>
          <a:bodyPr rtlCol="1" anchor="ctr"/>
          <a:lstStyle/>
          <a:p>
            <a:pPr algn="ctr"/>
            <a:r>
              <a:rPr lang="fa-IR" sz="2800" b="1" dirty="0" smtClean="0">
                <a:solidFill>
                  <a:srgbClr val="FF0000"/>
                </a:solidFill>
                <a:latin typeface="IranNastaliq" pitchFamily="18" charset="0"/>
                <a:cs typeface="IranNastaliq" pitchFamily="18" charset="0"/>
              </a:rPr>
              <a:t>بیمه</a:t>
            </a:r>
            <a:endParaRPr lang="fa-IR" sz="2800" b="1" dirty="0">
              <a:solidFill>
                <a:srgbClr val="FF0000"/>
              </a:solidFill>
              <a:latin typeface="IranNastaliq" pitchFamily="18" charset="0"/>
              <a:cs typeface="IranNastaliq" pitchFamily="18" charset="0"/>
            </a:endParaRPr>
          </a:p>
        </p:txBody>
      </p:sp>
      <p:sp>
        <p:nvSpPr>
          <p:cNvPr id="11" name="Pentagon 10"/>
          <p:cNvSpPr/>
          <p:nvPr/>
        </p:nvSpPr>
        <p:spPr>
          <a:xfrm>
            <a:off x="3563888" y="1284104"/>
            <a:ext cx="1249139" cy="700656"/>
          </a:xfrm>
          <a:prstGeom prst="homePlate">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1">
            <a:schemeClr val="accent5"/>
          </a:lnRef>
          <a:fillRef idx="2">
            <a:schemeClr val="accent5"/>
          </a:fillRef>
          <a:effectRef idx="1">
            <a:schemeClr val="accent5"/>
          </a:effectRef>
          <a:fontRef idx="minor">
            <a:schemeClr val="dk1"/>
          </a:fontRef>
        </p:style>
        <p:txBody>
          <a:bodyPr rtlCol="1" anchor="ctr"/>
          <a:lstStyle/>
          <a:p>
            <a:pPr algn="ctr"/>
            <a:r>
              <a:rPr lang="fa-IR" sz="2800" b="1" dirty="0" smtClean="0">
                <a:solidFill>
                  <a:srgbClr val="FF0000"/>
                </a:solidFill>
                <a:latin typeface="IranNastaliq" pitchFamily="18" charset="0"/>
                <a:cs typeface="IranNastaliq" pitchFamily="18" charset="0"/>
              </a:rPr>
              <a:t>قرارداد بیمه</a:t>
            </a:r>
            <a:endParaRPr lang="fa-IR" sz="2800" b="1" dirty="0">
              <a:solidFill>
                <a:srgbClr val="FF0000"/>
              </a:solidFill>
              <a:latin typeface="IranNastaliq" pitchFamily="18" charset="0"/>
              <a:cs typeface="IranNastaliq" pitchFamily="18" charset="0"/>
            </a:endParaRPr>
          </a:p>
        </p:txBody>
      </p:sp>
      <p:sp>
        <p:nvSpPr>
          <p:cNvPr id="12" name="Pentagon 11"/>
          <p:cNvSpPr/>
          <p:nvPr/>
        </p:nvSpPr>
        <p:spPr>
          <a:xfrm>
            <a:off x="4846915" y="1284104"/>
            <a:ext cx="1249139" cy="700656"/>
          </a:xfrm>
          <a:prstGeom prst="homePlate">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1">
            <a:schemeClr val="accent5"/>
          </a:lnRef>
          <a:fillRef idx="2">
            <a:schemeClr val="accent5"/>
          </a:fillRef>
          <a:effectRef idx="1">
            <a:schemeClr val="accent5"/>
          </a:effectRef>
          <a:fontRef idx="minor">
            <a:schemeClr val="dk1"/>
          </a:fontRef>
        </p:style>
        <p:txBody>
          <a:bodyPr rtlCol="1" anchor="ctr"/>
          <a:lstStyle/>
          <a:p>
            <a:pPr algn="ctr"/>
            <a:r>
              <a:rPr lang="fa-IR" sz="2800" b="1" dirty="0" smtClean="0">
                <a:solidFill>
                  <a:srgbClr val="FF0000"/>
                </a:solidFill>
                <a:latin typeface="IranNastaliq" pitchFamily="18" charset="0"/>
                <a:cs typeface="IranNastaliq" pitchFamily="18" charset="0"/>
              </a:rPr>
              <a:t> بیمه گر</a:t>
            </a:r>
            <a:endParaRPr lang="fa-IR" sz="2800" b="1" dirty="0">
              <a:solidFill>
                <a:srgbClr val="FF0000"/>
              </a:solidFill>
              <a:latin typeface="IranNastaliq" pitchFamily="18" charset="0"/>
              <a:cs typeface="IranNastaliq" pitchFamily="18" charset="0"/>
            </a:endParaRPr>
          </a:p>
        </p:txBody>
      </p:sp>
      <p:sp>
        <p:nvSpPr>
          <p:cNvPr id="13" name="Pentagon 12"/>
          <p:cNvSpPr/>
          <p:nvPr/>
        </p:nvSpPr>
        <p:spPr>
          <a:xfrm>
            <a:off x="6112782" y="1284104"/>
            <a:ext cx="1249139" cy="700656"/>
          </a:xfrm>
          <a:prstGeom prst="homePlate">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1">
            <a:schemeClr val="accent5"/>
          </a:lnRef>
          <a:fillRef idx="2">
            <a:schemeClr val="accent5"/>
          </a:fillRef>
          <a:effectRef idx="1">
            <a:schemeClr val="accent5"/>
          </a:effectRef>
          <a:fontRef idx="minor">
            <a:schemeClr val="dk1"/>
          </a:fontRef>
        </p:style>
        <p:txBody>
          <a:bodyPr rtlCol="1" anchor="ctr"/>
          <a:lstStyle/>
          <a:p>
            <a:pPr algn="ctr"/>
            <a:r>
              <a:rPr lang="fa-IR" sz="2800" b="1" dirty="0" smtClean="0">
                <a:solidFill>
                  <a:srgbClr val="FF0000"/>
                </a:solidFill>
                <a:latin typeface="IranNastaliq" pitchFamily="18" charset="0"/>
                <a:cs typeface="IranNastaliq" pitchFamily="18" charset="0"/>
              </a:rPr>
              <a:t> بیمه گذار</a:t>
            </a:r>
            <a:endParaRPr lang="fa-IR" sz="2800" b="1" dirty="0">
              <a:solidFill>
                <a:srgbClr val="FF0000"/>
              </a:solidFill>
              <a:latin typeface="IranNastaliq" pitchFamily="18" charset="0"/>
              <a:cs typeface="IranNastaliq" pitchFamily="18" charset="0"/>
            </a:endParaRPr>
          </a:p>
        </p:txBody>
      </p:sp>
      <p:sp>
        <p:nvSpPr>
          <p:cNvPr id="17" name="Pentagon 16"/>
          <p:cNvSpPr/>
          <p:nvPr/>
        </p:nvSpPr>
        <p:spPr>
          <a:xfrm>
            <a:off x="7361921" y="1284104"/>
            <a:ext cx="1249139" cy="700656"/>
          </a:xfrm>
          <a:prstGeom prst="homePlate">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1">
            <a:schemeClr val="accent5"/>
          </a:lnRef>
          <a:fillRef idx="2">
            <a:schemeClr val="accent5"/>
          </a:fillRef>
          <a:effectRef idx="1">
            <a:schemeClr val="accent5"/>
          </a:effectRef>
          <a:fontRef idx="minor">
            <a:schemeClr val="dk1"/>
          </a:fontRef>
        </p:style>
        <p:txBody>
          <a:bodyPr rtlCol="1" anchor="ctr"/>
          <a:lstStyle/>
          <a:p>
            <a:pPr algn="ctr"/>
            <a:r>
              <a:rPr lang="fa-IR" sz="2800" b="1" dirty="0" smtClean="0">
                <a:solidFill>
                  <a:srgbClr val="FF0000"/>
                </a:solidFill>
                <a:latin typeface="IranNastaliq" pitchFamily="18" charset="0"/>
                <a:cs typeface="IranNastaliq" pitchFamily="18" charset="0"/>
              </a:rPr>
              <a:t> بیمه  شده</a:t>
            </a:r>
            <a:endParaRPr lang="fa-IR" sz="2800" b="1" dirty="0">
              <a:solidFill>
                <a:srgbClr val="FF0000"/>
              </a:solidFill>
              <a:latin typeface="IranNastaliq" pitchFamily="18" charset="0"/>
              <a:cs typeface="IranNastaliq" pitchFamily="18" charset="0"/>
            </a:endParaRPr>
          </a:p>
        </p:txBody>
      </p:sp>
      <p:sp>
        <p:nvSpPr>
          <p:cNvPr id="20" name="Pentagon 19"/>
          <p:cNvSpPr/>
          <p:nvPr/>
        </p:nvSpPr>
        <p:spPr>
          <a:xfrm rot="10800000" flipV="1">
            <a:off x="7167643" y="2204184"/>
            <a:ext cx="1249139" cy="720760"/>
          </a:xfrm>
          <a:prstGeom prst="homePlate">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1">
            <a:schemeClr val="accent5"/>
          </a:lnRef>
          <a:fillRef idx="2">
            <a:schemeClr val="accent5"/>
          </a:fillRef>
          <a:effectRef idx="1">
            <a:schemeClr val="accent5"/>
          </a:effectRef>
          <a:fontRef idx="minor">
            <a:schemeClr val="dk1"/>
          </a:fontRef>
        </p:style>
        <p:txBody>
          <a:bodyPr rtlCol="1" anchor="ctr"/>
          <a:lstStyle/>
          <a:p>
            <a:pPr algn="ctr"/>
            <a:r>
              <a:rPr lang="fa-IR" sz="2800" b="1" dirty="0" smtClean="0">
                <a:solidFill>
                  <a:srgbClr val="FF0000"/>
                </a:solidFill>
                <a:latin typeface="IranNastaliq" pitchFamily="18" charset="0"/>
                <a:cs typeface="IranNastaliq" pitchFamily="18" charset="0"/>
              </a:rPr>
              <a:t> حق بیمه</a:t>
            </a:r>
            <a:endParaRPr lang="fa-IR" sz="2800" b="1" dirty="0">
              <a:solidFill>
                <a:srgbClr val="FF0000"/>
              </a:solidFill>
              <a:latin typeface="IranNastaliq" pitchFamily="18" charset="0"/>
              <a:cs typeface="IranNastaliq" pitchFamily="18" charset="0"/>
            </a:endParaRPr>
          </a:p>
        </p:txBody>
      </p:sp>
      <p:sp>
        <p:nvSpPr>
          <p:cNvPr id="21" name="Pentagon 20"/>
          <p:cNvSpPr/>
          <p:nvPr/>
        </p:nvSpPr>
        <p:spPr>
          <a:xfrm flipH="1">
            <a:off x="5940151" y="2224288"/>
            <a:ext cx="1227491" cy="700656"/>
          </a:xfrm>
          <a:prstGeom prst="homePlate">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1">
            <a:schemeClr val="accent5"/>
          </a:lnRef>
          <a:fillRef idx="2">
            <a:schemeClr val="accent5"/>
          </a:fillRef>
          <a:effectRef idx="1">
            <a:schemeClr val="accent5"/>
          </a:effectRef>
          <a:fontRef idx="minor">
            <a:schemeClr val="dk1"/>
          </a:fontRef>
        </p:style>
        <p:txBody>
          <a:bodyPr rtlCol="1" anchor="ctr"/>
          <a:lstStyle/>
          <a:p>
            <a:pPr algn="ctr"/>
            <a:r>
              <a:rPr lang="fa-IR" sz="2800" b="1" dirty="0" smtClean="0">
                <a:solidFill>
                  <a:srgbClr val="FF0000"/>
                </a:solidFill>
                <a:latin typeface="IranNastaliq" pitchFamily="18" charset="0"/>
                <a:cs typeface="IranNastaliq" pitchFamily="18" charset="0"/>
              </a:rPr>
              <a:t> </a:t>
            </a:r>
          </a:p>
          <a:p>
            <a:pPr algn="ctr"/>
            <a:r>
              <a:rPr lang="fa-IR" sz="2800" b="1" dirty="0" smtClean="0">
                <a:solidFill>
                  <a:srgbClr val="FF0000"/>
                </a:solidFill>
                <a:latin typeface="IranNastaliq" pitchFamily="18" charset="0"/>
                <a:cs typeface="IranNastaliq" pitchFamily="18" charset="0"/>
              </a:rPr>
              <a:t>دوره انتظار</a:t>
            </a:r>
          </a:p>
          <a:p>
            <a:pPr algn="ctr"/>
            <a:endParaRPr lang="fa-IR" sz="2800" b="1" dirty="0">
              <a:solidFill>
                <a:srgbClr val="FF0000"/>
              </a:solidFill>
              <a:latin typeface="IranNastaliq" pitchFamily="18" charset="0"/>
              <a:cs typeface="IranNastaliq" pitchFamily="18" charset="0"/>
            </a:endParaRPr>
          </a:p>
        </p:txBody>
      </p:sp>
      <p:sp>
        <p:nvSpPr>
          <p:cNvPr id="30" name="Pentagon 29"/>
          <p:cNvSpPr/>
          <p:nvPr/>
        </p:nvSpPr>
        <p:spPr>
          <a:xfrm flipH="1">
            <a:off x="4783818" y="2253632"/>
            <a:ext cx="1227491" cy="700656"/>
          </a:xfrm>
          <a:prstGeom prst="homePlate">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1">
            <a:schemeClr val="accent5"/>
          </a:lnRef>
          <a:fillRef idx="2">
            <a:schemeClr val="accent5"/>
          </a:fillRef>
          <a:effectRef idx="1">
            <a:schemeClr val="accent5"/>
          </a:effectRef>
          <a:fontRef idx="minor">
            <a:schemeClr val="dk1"/>
          </a:fontRef>
        </p:style>
        <p:txBody>
          <a:bodyPr rtlCol="1" anchor="ctr"/>
          <a:lstStyle/>
          <a:p>
            <a:pPr algn="ctr"/>
            <a:r>
              <a:rPr lang="fa-IR" sz="2800" b="1" dirty="0" smtClean="0">
                <a:solidFill>
                  <a:srgbClr val="FF0000"/>
                </a:solidFill>
                <a:latin typeface="IranNastaliq" pitchFamily="18" charset="0"/>
                <a:cs typeface="IranNastaliq" pitchFamily="18" charset="0"/>
              </a:rPr>
              <a:t> آکچوئر</a:t>
            </a:r>
            <a:endParaRPr lang="fa-IR" sz="2800" b="1" dirty="0">
              <a:solidFill>
                <a:srgbClr val="FF0000"/>
              </a:solidFill>
              <a:latin typeface="IranNastaliq" pitchFamily="18" charset="0"/>
              <a:cs typeface="IranNastaliq" pitchFamily="18" charset="0"/>
            </a:endParaRPr>
          </a:p>
        </p:txBody>
      </p:sp>
      <p:sp>
        <p:nvSpPr>
          <p:cNvPr id="31" name="Pentagon 30"/>
          <p:cNvSpPr/>
          <p:nvPr/>
        </p:nvSpPr>
        <p:spPr>
          <a:xfrm flipH="1">
            <a:off x="3364523" y="2376688"/>
            <a:ext cx="1227491" cy="700656"/>
          </a:xfrm>
          <a:prstGeom prst="homePlate">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1">
            <a:schemeClr val="accent5"/>
          </a:lnRef>
          <a:fillRef idx="2">
            <a:schemeClr val="accent5"/>
          </a:fillRef>
          <a:effectRef idx="1">
            <a:schemeClr val="accent5"/>
          </a:effectRef>
          <a:fontRef idx="minor">
            <a:schemeClr val="dk1"/>
          </a:fontRef>
        </p:style>
        <p:txBody>
          <a:bodyPr rtlCol="1" anchor="ctr"/>
          <a:lstStyle/>
          <a:p>
            <a:pPr algn="ctr"/>
            <a:r>
              <a:rPr lang="fa-IR" sz="2800" b="1" dirty="0" smtClean="0">
                <a:solidFill>
                  <a:srgbClr val="FF0000"/>
                </a:solidFill>
                <a:latin typeface="IranNastaliq" pitchFamily="18" charset="0"/>
                <a:cs typeface="IranNastaliq" pitchFamily="18" charset="0"/>
              </a:rPr>
              <a:t>نماینده بیمه</a:t>
            </a:r>
          </a:p>
          <a:p>
            <a:pPr algn="ctr"/>
            <a:endParaRPr lang="fa-IR" sz="2800" b="1" dirty="0">
              <a:solidFill>
                <a:srgbClr val="FF0000"/>
              </a:solidFill>
              <a:latin typeface="IranNastaliq" pitchFamily="18" charset="0"/>
              <a:cs typeface="IranNastaliq" pitchFamily="18" charset="0"/>
            </a:endParaRPr>
          </a:p>
        </p:txBody>
      </p:sp>
      <p:sp>
        <p:nvSpPr>
          <p:cNvPr id="32" name="Pentagon 31"/>
          <p:cNvSpPr/>
          <p:nvPr/>
        </p:nvSpPr>
        <p:spPr>
          <a:xfrm flipH="1">
            <a:off x="2137032" y="2390984"/>
            <a:ext cx="1227491" cy="700656"/>
          </a:xfrm>
          <a:prstGeom prst="homePlate">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1">
            <a:schemeClr val="accent5"/>
          </a:lnRef>
          <a:fillRef idx="2">
            <a:schemeClr val="accent5"/>
          </a:fillRef>
          <a:effectRef idx="1">
            <a:schemeClr val="accent5"/>
          </a:effectRef>
          <a:fontRef idx="minor">
            <a:schemeClr val="dk1"/>
          </a:fontRef>
        </p:style>
        <p:txBody>
          <a:bodyPr rtlCol="1" anchor="ctr"/>
          <a:lstStyle/>
          <a:p>
            <a:pPr algn="ctr"/>
            <a:r>
              <a:rPr lang="fa-IR" sz="2800" b="1" dirty="0" smtClean="0">
                <a:solidFill>
                  <a:srgbClr val="FF0000"/>
                </a:solidFill>
                <a:latin typeface="IranNastaliq" pitchFamily="18" charset="0"/>
                <a:cs typeface="IranNastaliq" pitchFamily="18" charset="0"/>
              </a:rPr>
              <a:t> خسارت تبعی</a:t>
            </a:r>
          </a:p>
          <a:p>
            <a:pPr algn="ctr"/>
            <a:endParaRPr lang="fa-IR" sz="2800" b="1" dirty="0">
              <a:solidFill>
                <a:srgbClr val="FF0000"/>
              </a:solidFill>
              <a:latin typeface="IranNastaliq" pitchFamily="18" charset="0"/>
              <a:cs typeface="IranNastaliq" pitchFamily="18" charset="0"/>
            </a:endParaRPr>
          </a:p>
        </p:txBody>
      </p:sp>
      <p:sp>
        <p:nvSpPr>
          <p:cNvPr id="34" name="Pentagon 33"/>
          <p:cNvSpPr/>
          <p:nvPr/>
        </p:nvSpPr>
        <p:spPr>
          <a:xfrm>
            <a:off x="2292650" y="3645024"/>
            <a:ext cx="1249139" cy="700656"/>
          </a:xfrm>
          <a:prstGeom prst="homePlate">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1">
            <a:schemeClr val="accent5"/>
          </a:lnRef>
          <a:fillRef idx="2">
            <a:schemeClr val="accent5"/>
          </a:fillRef>
          <a:effectRef idx="1">
            <a:schemeClr val="accent5"/>
          </a:effectRef>
          <a:fontRef idx="minor">
            <a:schemeClr val="dk1"/>
          </a:fontRef>
        </p:style>
        <p:txBody>
          <a:bodyPr rtlCol="1" anchor="ctr"/>
          <a:lstStyle/>
          <a:p>
            <a:pPr algn="ctr"/>
            <a:r>
              <a:rPr lang="fa-IR" sz="2800" b="1" dirty="0" smtClean="0">
                <a:solidFill>
                  <a:srgbClr val="FF0000"/>
                </a:solidFill>
                <a:latin typeface="IranNastaliq" pitchFamily="18" charset="0"/>
                <a:cs typeface="IranNastaliq" pitchFamily="18" charset="0"/>
              </a:rPr>
              <a:t>کارمزد</a:t>
            </a:r>
            <a:endParaRPr lang="fa-IR" sz="2800" b="1" dirty="0">
              <a:solidFill>
                <a:srgbClr val="FF0000"/>
              </a:solidFill>
              <a:latin typeface="IranNastaliq" pitchFamily="18" charset="0"/>
              <a:cs typeface="IranNastaliq" pitchFamily="18" charset="0"/>
            </a:endParaRPr>
          </a:p>
        </p:txBody>
      </p:sp>
      <p:sp>
        <p:nvSpPr>
          <p:cNvPr id="36" name="Pentagon 35"/>
          <p:cNvSpPr/>
          <p:nvPr/>
        </p:nvSpPr>
        <p:spPr>
          <a:xfrm>
            <a:off x="3599033" y="3645024"/>
            <a:ext cx="1249139" cy="700656"/>
          </a:xfrm>
          <a:prstGeom prst="homePlate">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1">
            <a:schemeClr val="accent5"/>
          </a:lnRef>
          <a:fillRef idx="2">
            <a:schemeClr val="accent5"/>
          </a:fillRef>
          <a:effectRef idx="1">
            <a:schemeClr val="accent5"/>
          </a:effectRef>
          <a:fontRef idx="minor">
            <a:schemeClr val="dk1"/>
          </a:fontRef>
        </p:style>
        <p:txBody>
          <a:bodyPr rtlCol="1" anchor="ctr"/>
          <a:lstStyle/>
          <a:p>
            <a:pPr algn="ctr"/>
            <a:endParaRPr lang="fa-IR" sz="2800" b="1" dirty="0" smtClean="0">
              <a:solidFill>
                <a:srgbClr val="FF0000"/>
              </a:solidFill>
              <a:latin typeface="IranNastaliq" pitchFamily="18" charset="0"/>
              <a:cs typeface="IranNastaliq" pitchFamily="18" charset="0"/>
            </a:endParaRPr>
          </a:p>
          <a:p>
            <a:pPr algn="ctr"/>
            <a:r>
              <a:rPr lang="fa-IR" sz="2800" b="1" dirty="0" smtClean="0">
                <a:solidFill>
                  <a:srgbClr val="FF0000"/>
                </a:solidFill>
                <a:latin typeface="IranNastaliq" pitchFamily="18" charset="0"/>
                <a:cs typeface="IranNastaliq" pitchFamily="18" charset="0"/>
              </a:rPr>
              <a:t>الحاقیه</a:t>
            </a:r>
          </a:p>
          <a:p>
            <a:pPr algn="ctr"/>
            <a:endParaRPr lang="fa-IR" sz="2800" b="1" dirty="0">
              <a:solidFill>
                <a:srgbClr val="FF0000"/>
              </a:solidFill>
              <a:latin typeface="IranNastaliq" pitchFamily="18" charset="0"/>
              <a:cs typeface="IranNastaliq" pitchFamily="18" charset="0"/>
            </a:endParaRPr>
          </a:p>
        </p:txBody>
      </p:sp>
      <p:sp>
        <p:nvSpPr>
          <p:cNvPr id="37" name="Pentagon 36"/>
          <p:cNvSpPr/>
          <p:nvPr/>
        </p:nvSpPr>
        <p:spPr>
          <a:xfrm>
            <a:off x="4863643" y="3645024"/>
            <a:ext cx="1249139" cy="700656"/>
          </a:xfrm>
          <a:prstGeom prst="homePlate">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1">
            <a:schemeClr val="accent5"/>
          </a:lnRef>
          <a:fillRef idx="2">
            <a:schemeClr val="accent5"/>
          </a:fillRef>
          <a:effectRef idx="1">
            <a:schemeClr val="accent5"/>
          </a:effectRef>
          <a:fontRef idx="minor">
            <a:schemeClr val="dk1"/>
          </a:fontRef>
        </p:style>
        <p:txBody>
          <a:bodyPr rtlCol="1" anchor="ctr"/>
          <a:lstStyle/>
          <a:p>
            <a:pPr algn="ctr"/>
            <a:r>
              <a:rPr lang="fa-IR" sz="2800" b="1" dirty="0" smtClean="0">
                <a:solidFill>
                  <a:srgbClr val="FF0000"/>
                </a:solidFill>
                <a:latin typeface="IranNastaliq" pitchFamily="18" charset="0"/>
                <a:cs typeface="IranNastaliq" pitchFamily="18" charset="0"/>
              </a:rPr>
              <a:t>حادثه قهری</a:t>
            </a:r>
          </a:p>
        </p:txBody>
      </p:sp>
      <p:sp>
        <p:nvSpPr>
          <p:cNvPr id="38" name="Pentagon 37"/>
          <p:cNvSpPr/>
          <p:nvPr/>
        </p:nvSpPr>
        <p:spPr>
          <a:xfrm>
            <a:off x="6131470" y="3741216"/>
            <a:ext cx="1249139" cy="700656"/>
          </a:xfrm>
          <a:prstGeom prst="homePlate">
            <a:avLst>
              <a:gd name="adj" fmla="val 45650"/>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1">
            <a:schemeClr val="accent5"/>
          </a:lnRef>
          <a:fillRef idx="2">
            <a:schemeClr val="accent5"/>
          </a:fillRef>
          <a:effectRef idx="1">
            <a:schemeClr val="accent5"/>
          </a:effectRef>
          <a:fontRef idx="minor">
            <a:schemeClr val="dk1"/>
          </a:fontRef>
        </p:style>
        <p:txBody>
          <a:bodyPr rtlCol="1" anchor="ctr"/>
          <a:lstStyle/>
          <a:p>
            <a:pPr algn="ctr"/>
            <a:r>
              <a:rPr lang="fa-IR" sz="2800" b="1" dirty="0" smtClean="0">
                <a:solidFill>
                  <a:srgbClr val="FF0000"/>
                </a:solidFill>
                <a:latin typeface="IranNastaliq" pitchFamily="18" charset="0"/>
                <a:cs typeface="IranNastaliq" pitchFamily="18" charset="0"/>
              </a:rPr>
              <a:t>خسارت</a:t>
            </a:r>
          </a:p>
        </p:txBody>
      </p:sp>
      <p:sp>
        <p:nvSpPr>
          <p:cNvPr id="39" name="Pentagon 38"/>
          <p:cNvSpPr/>
          <p:nvPr/>
        </p:nvSpPr>
        <p:spPr>
          <a:xfrm>
            <a:off x="7380609" y="3952104"/>
            <a:ext cx="1249139" cy="700656"/>
          </a:xfrm>
          <a:prstGeom prst="homePlate">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1">
            <a:schemeClr val="accent5"/>
          </a:lnRef>
          <a:fillRef idx="2">
            <a:schemeClr val="accent5"/>
          </a:fillRef>
          <a:effectRef idx="1">
            <a:schemeClr val="accent5"/>
          </a:effectRef>
          <a:fontRef idx="minor">
            <a:schemeClr val="dk1"/>
          </a:fontRef>
        </p:style>
        <p:txBody>
          <a:bodyPr rtlCol="1" anchor="ctr"/>
          <a:lstStyle/>
          <a:p>
            <a:pPr algn="ctr"/>
            <a:r>
              <a:rPr lang="fa-IR" sz="2800" b="1" dirty="0" smtClean="0">
                <a:solidFill>
                  <a:srgbClr val="FF0000"/>
                </a:solidFill>
                <a:latin typeface="IranNastaliq" pitchFamily="18" charset="0"/>
                <a:cs typeface="IranNastaliq" pitchFamily="18" charset="0"/>
              </a:rPr>
              <a:t>فرانشیز</a:t>
            </a:r>
            <a:endParaRPr lang="fa-IR" sz="2800" b="1" dirty="0">
              <a:solidFill>
                <a:srgbClr val="FF0000"/>
              </a:solidFill>
              <a:latin typeface="IranNastaliq" pitchFamily="18" charset="0"/>
              <a:cs typeface="IranNastaliq" pitchFamily="18" charset="0"/>
            </a:endParaRPr>
          </a:p>
        </p:txBody>
      </p:sp>
      <p:sp>
        <p:nvSpPr>
          <p:cNvPr id="41" name="Pentagon 40"/>
          <p:cNvSpPr/>
          <p:nvPr/>
        </p:nvSpPr>
        <p:spPr>
          <a:xfrm rot="10800000" flipV="1">
            <a:off x="5506900" y="4791572"/>
            <a:ext cx="1249139" cy="720760"/>
          </a:xfrm>
          <a:prstGeom prst="homePlate">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1">
            <a:schemeClr val="accent5"/>
          </a:lnRef>
          <a:fillRef idx="2">
            <a:schemeClr val="accent5"/>
          </a:fillRef>
          <a:effectRef idx="1">
            <a:schemeClr val="accent5"/>
          </a:effectRef>
          <a:fontRef idx="minor">
            <a:schemeClr val="dk1"/>
          </a:fontRef>
        </p:style>
        <p:txBody>
          <a:bodyPr rtlCol="1" anchor="ctr"/>
          <a:lstStyle/>
          <a:p>
            <a:pPr algn="ctr"/>
            <a:r>
              <a:rPr lang="fa-IR" sz="2800" b="1" dirty="0" smtClean="0">
                <a:solidFill>
                  <a:srgbClr val="FF0000"/>
                </a:solidFill>
                <a:latin typeface="IranNastaliq" pitchFamily="18" charset="0"/>
                <a:cs typeface="IranNastaliq" pitchFamily="18" charset="0"/>
              </a:rPr>
              <a:t>بیمه  اتکائی</a:t>
            </a:r>
            <a:endParaRPr lang="fa-IR" sz="2800" b="1" dirty="0">
              <a:solidFill>
                <a:srgbClr val="FF0000"/>
              </a:solidFill>
              <a:latin typeface="IranNastaliq" pitchFamily="18" charset="0"/>
              <a:cs typeface="IranNastaliq" pitchFamily="18" charset="0"/>
            </a:endParaRPr>
          </a:p>
        </p:txBody>
      </p:sp>
      <p:sp>
        <p:nvSpPr>
          <p:cNvPr id="42" name="Pentagon 41"/>
          <p:cNvSpPr/>
          <p:nvPr/>
        </p:nvSpPr>
        <p:spPr>
          <a:xfrm rot="10800000" flipV="1">
            <a:off x="4148424" y="4791572"/>
            <a:ext cx="1249139" cy="720760"/>
          </a:xfrm>
          <a:prstGeom prst="homePlate">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1">
            <a:schemeClr val="accent5"/>
          </a:lnRef>
          <a:fillRef idx="2">
            <a:schemeClr val="accent5"/>
          </a:fillRef>
          <a:effectRef idx="1">
            <a:schemeClr val="accent5"/>
          </a:effectRef>
          <a:fontRef idx="minor">
            <a:schemeClr val="dk1"/>
          </a:fontRef>
        </p:style>
        <p:txBody>
          <a:bodyPr rtlCol="1" anchor="ctr"/>
          <a:lstStyle/>
          <a:p>
            <a:pPr algn="ctr"/>
            <a:r>
              <a:rPr lang="fa-IR" sz="2800" b="1" dirty="0" smtClean="0">
                <a:solidFill>
                  <a:srgbClr val="FF0000"/>
                </a:solidFill>
                <a:latin typeface="IranNastaliq" pitchFamily="18" charset="0"/>
                <a:cs typeface="IranNastaliq" pitchFamily="18" charset="0"/>
              </a:rPr>
              <a:t>اصول بیمه </a:t>
            </a:r>
            <a:endParaRPr lang="fa-IR" sz="2800" b="1" dirty="0">
              <a:solidFill>
                <a:srgbClr val="FF0000"/>
              </a:solidFill>
              <a:latin typeface="IranNastaliq" pitchFamily="18" charset="0"/>
              <a:cs typeface="IranNastaliq" pitchFamily="18" charset="0"/>
            </a:endParaRPr>
          </a:p>
        </p:txBody>
      </p:sp>
      <p:sp>
        <p:nvSpPr>
          <p:cNvPr id="43" name="Pentagon 42"/>
          <p:cNvSpPr/>
          <p:nvPr/>
        </p:nvSpPr>
        <p:spPr>
          <a:xfrm rot="10800000" flipV="1">
            <a:off x="2349894" y="4941168"/>
            <a:ext cx="1249139" cy="720760"/>
          </a:xfrm>
          <a:prstGeom prst="homePlate">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1">
            <a:schemeClr val="accent5"/>
          </a:lnRef>
          <a:fillRef idx="2">
            <a:schemeClr val="accent5"/>
          </a:fillRef>
          <a:effectRef idx="1">
            <a:schemeClr val="accent5"/>
          </a:effectRef>
          <a:fontRef idx="minor">
            <a:schemeClr val="dk1"/>
          </a:fontRef>
        </p:style>
        <p:txBody>
          <a:bodyPr rtlCol="1" anchor="ctr"/>
          <a:lstStyle/>
          <a:p>
            <a:pPr algn="ctr"/>
            <a:r>
              <a:rPr lang="fa-IR" sz="2800" b="1" dirty="0" smtClean="0">
                <a:solidFill>
                  <a:srgbClr val="FF0000"/>
                </a:solidFill>
                <a:latin typeface="IranNastaliq" pitchFamily="18" charset="0"/>
                <a:cs typeface="IranNastaliq" pitchFamily="18" charset="0"/>
              </a:rPr>
              <a:t>یک مثال ساده</a:t>
            </a:r>
          </a:p>
        </p:txBody>
      </p:sp>
    </p:spTree>
    <p:extLst>
      <p:ext uri="{BB962C8B-B14F-4D97-AF65-F5344CB8AC3E}">
        <p14:creationId xmlns:p14="http://schemas.microsoft.com/office/powerpoint/2010/main" val="170156564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par>
                                <p:cTn id="11" presetID="6" presetClass="entr" presetSubtype="16" fill="hold" grpId="0" nodeType="withEffect" nodePh="1">
                                  <p:stCondLst>
                                    <p:cond delay="0"/>
                                  </p:stCondLst>
                                  <p:endCondLst>
                                    <p:cond evt="begin" delay="0">
                                      <p:tn val="11"/>
                                    </p:cond>
                                  </p:endCondLst>
                                  <p:childTnLst>
                                    <p:set>
                                      <p:cBhvr>
                                        <p:cTn id="12" dur="1" fill="hold">
                                          <p:stCondLst>
                                            <p:cond delay="0"/>
                                          </p:stCondLst>
                                        </p:cTn>
                                        <p:tgtEl>
                                          <p:spTgt spid="2"/>
                                        </p:tgtEl>
                                        <p:attrNameLst>
                                          <p:attrName>style.visibility</p:attrName>
                                        </p:attrNameLst>
                                      </p:cBhvr>
                                      <p:to>
                                        <p:strVal val="visible"/>
                                      </p:to>
                                    </p:set>
                                    <p:animEffect transition="in" filter="circle(in)">
                                      <p:cBhvr>
                                        <p:cTn id="13" dur="2000"/>
                                        <p:tgtEl>
                                          <p:spTgt spid="2"/>
                                        </p:tgtEl>
                                      </p:cBhvr>
                                    </p:animEffect>
                                  </p:childTnLst>
                                </p:cTn>
                              </p:par>
                              <p:par>
                                <p:cTn id="14" presetID="6" presetClass="entr" presetSubtype="16" fill="hold" grpId="0" nodeType="withEffect" nodePh="1">
                                  <p:stCondLst>
                                    <p:cond delay="0"/>
                                  </p:stCondLst>
                                  <p:endCondLst>
                                    <p:cond evt="begin" delay="0">
                                      <p:tn val="14"/>
                                    </p:cond>
                                  </p:end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circle(in)">
                                      <p:cBhvr>
                                        <p:cTn id="16" dur="2000"/>
                                        <p:tgtEl>
                                          <p:spTgt spid="3">
                                            <p:txEl>
                                              <p:pRg st="0" end="0"/>
                                            </p:txEl>
                                          </p:spTgt>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circle(in)">
                                      <p:cBhvr>
                                        <p:cTn id="19" dur="2000"/>
                                        <p:tgtEl>
                                          <p:spTgt spid="9"/>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ircle(in)">
                                      <p:cBhvr>
                                        <p:cTn id="22" dur="2000"/>
                                        <p:tgtEl>
                                          <p:spTgt spid="10"/>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circle(in)">
                                      <p:cBhvr>
                                        <p:cTn id="25" dur="2000"/>
                                        <p:tgtEl>
                                          <p:spTgt spid="11"/>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circle(in)">
                                      <p:cBhvr>
                                        <p:cTn id="28" dur="2000"/>
                                        <p:tgtEl>
                                          <p:spTgt spid="12"/>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circle(in)">
                                      <p:cBhvr>
                                        <p:cTn id="31" dur="2000"/>
                                        <p:tgtEl>
                                          <p:spTgt spid="13"/>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circle(in)">
                                      <p:cBhvr>
                                        <p:cTn id="34" dur="2000"/>
                                        <p:tgtEl>
                                          <p:spTgt spid="17"/>
                                        </p:tgtEl>
                                      </p:cBhvr>
                                    </p:animEffect>
                                  </p:childTnLst>
                                </p:cTn>
                              </p:par>
                              <p:par>
                                <p:cTn id="35" presetID="6" presetClass="entr" presetSubtype="16"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circle(in)">
                                      <p:cBhvr>
                                        <p:cTn id="37" dur="2000"/>
                                        <p:tgtEl>
                                          <p:spTgt spid="20"/>
                                        </p:tgtEl>
                                      </p:cBhvr>
                                    </p:animEffect>
                                  </p:childTnLst>
                                </p:cTn>
                              </p:par>
                              <p:par>
                                <p:cTn id="38" presetID="6" presetClass="entr" presetSubtype="16"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circle(in)">
                                      <p:cBhvr>
                                        <p:cTn id="40" dur="2000"/>
                                        <p:tgtEl>
                                          <p:spTgt spid="21"/>
                                        </p:tgtEl>
                                      </p:cBhvr>
                                    </p:animEffect>
                                  </p:childTnLst>
                                </p:cTn>
                              </p:par>
                              <p:par>
                                <p:cTn id="41" presetID="6" presetClass="entr" presetSubtype="16" fill="hold" grpId="0" nodeType="with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circle(in)">
                                      <p:cBhvr>
                                        <p:cTn id="43" dur="2000"/>
                                        <p:tgtEl>
                                          <p:spTgt spid="30"/>
                                        </p:tgtEl>
                                      </p:cBhvr>
                                    </p:animEffect>
                                  </p:childTnLst>
                                </p:cTn>
                              </p:par>
                              <p:par>
                                <p:cTn id="44" presetID="6" presetClass="entr" presetSubtype="16" fill="hold" grpId="0" nodeType="with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circle(in)">
                                      <p:cBhvr>
                                        <p:cTn id="46" dur="2000"/>
                                        <p:tgtEl>
                                          <p:spTgt spid="31"/>
                                        </p:tgtEl>
                                      </p:cBhvr>
                                    </p:animEffect>
                                  </p:childTnLst>
                                </p:cTn>
                              </p:par>
                              <p:par>
                                <p:cTn id="47" presetID="6" presetClass="entr" presetSubtype="16" fill="hold" grpId="0" nodeType="with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circle(in)">
                                      <p:cBhvr>
                                        <p:cTn id="49" dur="2000"/>
                                        <p:tgtEl>
                                          <p:spTgt spid="32"/>
                                        </p:tgtEl>
                                      </p:cBhvr>
                                    </p:animEffect>
                                  </p:childTnLst>
                                </p:cTn>
                              </p:par>
                              <p:par>
                                <p:cTn id="50" presetID="6" presetClass="entr" presetSubtype="16" fill="hold" grpId="0" nodeType="with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circle(in)">
                                      <p:cBhvr>
                                        <p:cTn id="52" dur="2000"/>
                                        <p:tgtEl>
                                          <p:spTgt spid="34"/>
                                        </p:tgtEl>
                                      </p:cBhvr>
                                    </p:animEffect>
                                  </p:childTnLst>
                                </p:cTn>
                              </p:par>
                              <p:par>
                                <p:cTn id="53" presetID="6" presetClass="entr" presetSubtype="16" fill="hold" grpId="0" nodeType="withEffect">
                                  <p:stCondLst>
                                    <p:cond delay="0"/>
                                  </p:stCondLst>
                                  <p:childTnLst>
                                    <p:set>
                                      <p:cBhvr>
                                        <p:cTn id="54" dur="1" fill="hold">
                                          <p:stCondLst>
                                            <p:cond delay="0"/>
                                          </p:stCondLst>
                                        </p:cTn>
                                        <p:tgtEl>
                                          <p:spTgt spid="36"/>
                                        </p:tgtEl>
                                        <p:attrNameLst>
                                          <p:attrName>style.visibility</p:attrName>
                                        </p:attrNameLst>
                                      </p:cBhvr>
                                      <p:to>
                                        <p:strVal val="visible"/>
                                      </p:to>
                                    </p:set>
                                    <p:animEffect transition="in" filter="circle(in)">
                                      <p:cBhvr>
                                        <p:cTn id="55" dur="2000"/>
                                        <p:tgtEl>
                                          <p:spTgt spid="36"/>
                                        </p:tgtEl>
                                      </p:cBhvr>
                                    </p:animEffect>
                                  </p:childTnLst>
                                </p:cTn>
                              </p:par>
                              <p:par>
                                <p:cTn id="56" presetID="6" presetClass="entr" presetSubtype="16"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circle(in)">
                                      <p:cBhvr>
                                        <p:cTn id="58" dur="2000"/>
                                        <p:tgtEl>
                                          <p:spTgt spid="37"/>
                                        </p:tgtEl>
                                      </p:cBhvr>
                                    </p:animEffect>
                                  </p:childTnLst>
                                </p:cTn>
                              </p:par>
                              <p:par>
                                <p:cTn id="59" presetID="6" presetClass="entr" presetSubtype="16" fill="hold" grpId="0" nodeType="with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circle(in)">
                                      <p:cBhvr>
                                        <p:cTn id="61" dur="2000"/>
                                        <p:tgtEl>
                                          <p:spTgt spid="38"/>
                                        </p:tgtEl>
                                      </p:cBhvr>
                                    </p:animEffect>
                                  </p:childTnLst>
                                </p:cTn>
                              </p:par>
                              <p:par>
                                <p:cTn id="62" presetID="6" presetClass="entr" presetSubtype="16" fill="hold" grpId="0" nodeType="withEffect">
                                  <p:stCondLst>
                                    <p:cond delay="0"/>
                                  </p:stCondLst>
                                  <p:childTnLst>
                                    <p:set>
                                      <p:cBhvr>
                                        <p:cTn id="63" dur="1" fill="hold">
                                          <p:stCondLst>
                                            <p:cond delay="0"/>
                                          </p:stCondLst>
                                        </p:cTn>
                                        <p:tgtEl>
                                          <p:spTgt spid="39"/>
                                        </p:tgtEl>
                                        <p:attrNameLst>
                                          <p:attrName>style.visibility</p:attrName>
                                        </p:attrNameLst>
                                      </p:cBhvr>
                                      <p:to>
                                        <p:strVal val="visible"/>
                                      </p:to>
                                    </p:set>
                                    <p:animEffect transition="in" filter="circle(in)">
                                      <p:cBhvr>
                                        <p:cTn id="64" dur="2000"/>
                                        <p:tgtEl>
                                          <p:spTgt spid="39"/>
                                        </p:tgtEl>
                                      </p:cBhvr>
                                    </p:animEffect>
                                  </p:childTnLst>
                                </p:cTn>
                              </p:par>
                              <p:par>
                                <p:cTn id="65" presetID="6"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Effect transition="in" filter="circle(in)">
                                      <p:cBhvr>
                                        <p:cTn id="67" dur="2000"/>
                                        <p:tgtEl>
                                          <p:spTgt spid="41"/>
                                        </p:tgtEl>
                                      </p:cBhvr>
                                    </p:animEffect>
                                  </p:childTnLst>
                                </p:cTn>
                              </p:par>
                              <p:par>
                                <p:cTn id="68" presetID="6" presetClass="entr" presetSubtype="16" fill="hold" grpId="0" nodeType="withEffect">
                                  <p:stCondLst>
                                    <p:cond delay="0"/>
                                  </p:stCondLst>
                                  <p:childTnLst>
                                    <p:set>
                                      <p:cBhvr>
                                        <p:cTn id="69" dur="1" fill="hold">
                                          <p:stCondLst>
                                            <p:cond delay="0"/>
                                          </p:stCondLst>
                                        </p:cTn>
                                        <p:tgtEl>
                                          <p:spTgt spid="42"/>
                                        </p:tgtEl>
                                        <p:attrNameLst>
                                          <p:attrName>style.visibility</p:attrName>
                                        </p:attrNameLst>
                                      </p:cBhvr>
                                      <p:to>
                                        <p:strVal val="visible"/>
                                      </p:to>
                                    </p:set>
                                    <p:animEffect transition="in" filter="circle(in)">
                                      <p:cBhvr>
                                        <p:cTn id="70" dur="2000"/>
                                        <p:tgtEl>
                                          <p:spTgt spid="42"/>
                                        </p:tgtEl>
                                      </p:cBhvr>
                                    </p:animEffect>
                                  </p:childTnLst>
                                </p:cTn>
                              </p:par>
                              <p:par>
                                <p:cTn id="71" presetID="6" presetClass="entr" presetSubtype="16" fill="hold" grpId="0" nodeType="with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circle(in)">
                                      <p:cBhvr>
                                        <p:cTn id="73" dur="2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animBg="1"/>
      <p:bldP spid="9" grpId="0" animBg="1"/>
      <p:bldP spid="10" grpId="0" animBg="1"/>
      <p:bldP spid="11" grpId="0" animBg="1"/>
      <p:bldP spid="12" grpId="0" animBg="1"/>
      <p:bldP spid="13" grpId="0" animBg="1"/>
      <p:bldP spid="17" grpId="0" animBg="1"/>
      <p:bldP spid="20" grpId="0" animBg="1"/>
      <p:bldP spid="21" grpId="0" animBg="1"/>
      <p:bldP spid="30" grpId="0" animBg="1"/>
      <p:bldP spid="31" grpId="0" animBg="1"/>
      <p:bldP spid="32" grpId="0" animBg="1"/>
      <p:bldP spid="34" grpId="0" animBg="1"/>
      <p:bldP spid="36" grpId="0" animBg="1"/>
      <p:bldP spid="37" grpId="0" animBg="1"/>
      <p:bldP spid="38" grpId="0" animBg="1"/>
      <p:bldP spid="39" grpId="0" animBg="1"/>
      <p:bldP spid="41" grpId="0" animBg="1"/>
      <p:bldP spid="42" grpId="0" animBg="1"/>
      <p:bldP spid="4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3066</TotalTime>
  <Words>6086</Words>
  <Application>Microsoft Office PowerPoint</Application>
  <PresentationFormat>On-screen Show (4:3)</PresentationFormat>
  <Paragraphs>939</Paragraphs>
  <Slides>69</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69</vt:i4>
      </vt:variant>
    </vt:vector>
  </HeadingPairs>
  <TitlesOfParts>
    <vt:vector size="80" baseType="lpstr">
      <vt:lpstr>Arial</vt:lpstr>
      <vt:lpstr>B Titr</vt:lpstr>
      <vt:lpstr>B Zar</vt:lpstr>
      <vt:lpstr>Calibri</vt:lpstr>
      <vt:lpstr>Impact</vt:lpstr>
      <vt:lpstr>IranNastaliq</vt:lpstr>
      <vt:lpstr>Tahoma</vt:lpstr>
      <vt:lpstr>Times New Roman</vt:lpstr>
      <vt:lpstr>Vivaldi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3</vt:lpstr>
      <vt:lpstr>PowerPoint Presentation</vt:lpstr>
      <vt:lpstr>PowerPoint Presentation</vt:lpstr>
      <vt:lpstr>ش</vt:lpstr>
      <vt:lpstr>PowerPoint Presentation</vt:lpstr>
      <vt:lpstr>PowerPoint Presentation</vt:lpstr>
      <vt:lpstr>PowerPoint Presentation</vt:lpstr>
      <vt:lpstr>PowerPoint Presentation</vt:lpstr>
      <vt:lpstr>ش</vt:lpstr>
      <vt:lpstr>ش</vt:lpstr>
      <vt:lpstr>PowerPoint Presentation</vt:lpstr>
      <vt:lpstr>PowerPoint Presentation</vt:lpstr>
      <vt:lpstr>PowerPoint Presentation</vt:lpstr>
      <vt:lpstr>این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بیمه حمل ونقل به سه دسته کلی تقسیم می شودند</vt:lpstr>
      <vt:lpstr>PowerPoint Presentation</vt:lpstr>
      <vt:lpstr>PowerPoint Presentation</vt:lpstr>
      <vt:lpstr>PowerPoint Presentation</vt:lpstr>
      <vt:lpstr>ش</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sechgin</dc:creator>
  <cp:lastModifiedBy>Shiva</cp:lastModifiedBy>
  <cp:revision>149</cp:revision>
  <dcterms:created xsi:type="dcterms:W3CDTF">2011-04-22T11:36:05Z</dcterms:created>
  <dcterms:modified xsi:type="dcterms:W3CDTF">2023-04-24T10:16:22Z</dcterms:modified>
</cp:coreProperties>
</file>