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302" r:id="rId2"/>
    <p:sldId id="258" r:id="rId3"/>
    <p:sldId id="287" r:id="rId4"/>
    <p:sldId id="259" r:id="rId5"/>
    <p:sldId id="288" r:id="rId6"/>
    <p:sldId id="289" r:id="rId7"/>
    <p:sldId id="290" r:id="rId8"/>
    <p:sldId id="291" r:id="rId9"/>
    <p:sldId id="292" r:id="rId10"/>
    <p:sldId id="293" r:id="rId11"/>
    <p:sldId id="294" r:id="rId12"/>
    <p:sldId id="295" r:id="rId13"/>
    <p:sldId id="297" r:id="rId14"/>
    <p:sldId id="296" r:id="rId15"/>
    <p:sldId id="298" r:id="rId16"/>
    <p:sldId id="299" r:id="rId17"/>
    <p:sldId id="300" r:id="rId18"/>
    <p:sldId id="30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89" autoAdjust="0"/>
  </p:normalViewPr>
  <p:slideViewPr>
    <p:cSldViewPr>
      <p:cViewPr varScale="1">
        <p:scale>
          <a:sx n="69" d="100"/>
          <a:sy n="69" d="100"/>
        </p:scale>
        <p:origin x="54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B2C270-04B9-4BAD-82AC-A4246E447298}" type="doc">
      <dgm:prSet loTypeId="urn:microsoft.com/office/officeart/2005/8/layout/pyramid1" loCatId="pyramid" qsTypeId="urn:microsoft.com/office/officeart/2005/8/quickstyle/simple2" qsCatId="simple" csTypeId="urn:microsoft.com/office/officeart/2005/8/colors/accent6_1" csCatId="accent6" phldr="1"/>
      <dgm:spPr/>
    </dgm:pt>
    <dgm:pt modelId="{0AAFB2B2-C788-4AF8-AEC5-74BAB304FC15}">
      <dgm:prSet phldrT="[Text]" custT="1"/>
      <dgm:spPr/>
      <dgm:t>
        <a:bodyPr/>
        <a:lstStyle/>
        <a:p>
          <a:pPr rtl="1"/>
          <a:endParaRPr lang="fa-IR" sz="3200" b="1" dirty="0" smtClean="0"/>
        </a:p>
        <a:p>
          <a:pPr rtl="1"/>
          <a:r>
            <a:rPr lang="fa-IR" sz="2400" b="1" dirty="0" smtClean="0"/>
            <a:t>مدیران </a:t>
          </a:r>
        </a:p>
        <a:p>
          <a:pPr rtl="1"/>
          <a:r>
            <a:rPr lang="fa-IR" sz="2400" b="1" dirty="0" smtClean="0"/>
            <a:t>عالی</a:t>
          </a:r>
          <a:endParaRPr lang="fa-IR" sz="2400" b="1" dirty="0"/>
        </a:p>
      </dgm:t>
    </dgm:pt>
    <dgm:pt modelId="{9D8950ED-3651-40A9-A9B0-107ED45AE4D3}" type="parTrans" cxnId="{2A191735-D4F0-4F4B-9C46-F144E94DBED6}">
      <dgm:prSet/>
      <dgm:spPr/>
      <dgm:t>
        <a:bodyPr/>
        <a:lstStyle/>
        <a:p>
          <a:pPr rtl="1"/>
          <a:endParaRPr lang="fa-IR" sz="3200" b="1"/>
        </a:p>
      </dgm:t>
    </dgm:pt>
    <dgm:pt modelId="{9A46846F-8BAC-43D5-B474-F7BC3DD0ECAB}" type="sibTrans" cxnId="{2A191735-D4F0-4F4B-9C46-F144E94DBED6}">
      <dgm:prSet/>
      <dgm:spPr/>
      <dgm:t>
        <a:bodyPr/>
        <a:lstStyle/>
        <a:p>
          <a:pPr rtl="1"/>
          <a:endParaRPr lang="fa-IR" sz="3200" b="1"/>
        </a:p>
      </dgm:t>
    </dgm:pt>
    <dgm:pt modelId="{D0E88462-9DC7-4556-BEB0-C15930B4C575}">
      <dgm:prSet phldrT="[Text]" custT="1"/>
      <dgm:spPr/>
      <dgm:t>
        <a:bodyPr/>
        <a:lstStyle/>
        <a:p>
          <a:pPr rtl="1"/>
          <a:r>
            <a:rPr lang="fa-IR" sz="2400" b="1" dirty="0" smtClean="0"/>
            <a:t>مدیران میانی</a:t>
          </a:r>
          <a:endParaRPr lang="fa-IR" sz="2400" b="1" dirty="0"/>
        </a:p>
      </dgm:t>
    </dgm:pt>
    <dgm:pt modelId="{08D4C387-0CED-4331-B046-E31C9B943651}" type="parTrans" cxnId="{CA80BBE6-7A45-47D2-BC47-76A84D03DBE0}">
      <dgm:prSet/>
      <dgm:spPr/>
      <dgm:t>
        <a:bodyPr/>
        <a:lstStyle/>
        <a:p>
          <a:pPr rtl="1"/>
          <a:endParaRPr lang="fa-IR" sz="3200" b="1"/>
        </a:p>
      </dgm:t>
    </dgm:pt>
    <dgm:pt modelId="{D06C51CA-270F-4851-8B86-514481D94AEF}" type="sibTrans" cxnId="{CA80BBE6-7A45-47D2-BC47-76A84D03DBE0}">
      <dgm:prSet/>
      <dgm:spPr/>
      <dgm:t>
        <a:bodyPr/>
        <a:lstStyle/>
        <a:p>
          <a:pPr rtl="1"/>
          <a:endParaRPr lang="fa-IR" sz="3200" b="1"/>
        </a:p>
      </dgm:t>
    </dgm:pt>
    <dgm:pt modelId="{EBBB3140-C936-4F91-A309-9B02D4DC3379}">
      <dgm:prSet phldrT="[Text]" custT="1"/>
      <dgm:spPr/>
      <dgm:t>
        <a:bodyPr/>
        <a:lstStyle/>
        <a:p>
          <a:pPr rtl="1"/>
          <a:r>
            <a:rPr lang="fa-IR" sz="2400" b="1" dirty="0" smtClean="0"/>
            <a:t>مدیران عملیاتی</a:t>
          </a:r>
          <a:endParaRPr lang="fa-IR" sz="2400" b="1" dirty="0"/>
        </a:p>
      </dgm:t>
    </dgm:pt>
    <dgm:pt modelId="{9A6EF323-BBFB-41E8-8005-181F2582BD1E}" type="parTrans" cxnId="{553B78B3-BFC3-494F-9552-B1369BF7A043}">
      <dgm:prSet/>
      <dgm:spPr/>
      <dgm:t>
        <a:bodyPr/>
        <a:lstStyle/>
        <a:p>
          <a:pPr rtl="1"/>
          <a:endParaRPr lang="fa-IR" sz="3200" b="1"/>
        </a:p>
      </dgm:t>
    </dgm:pt>
    <dgm:pt modelId="{0C939312-3CE8-4E82-B0D7-399763BDB899}" type="sibTrans" cxnId="{553B78B3-BFC3-494F-9552-B1369BF7A043}">
      <dgm:prSet/>
      <dgm:spPr/>
      <dgm:t>
        <a:bodyPr/>
        <a:lstStyle/>
        <a:p>
          <a:pPr rtl="1"/>
          <a:endParaRPr lang="fa-IR" sz="3200" b="1"/>
        </a:p>
      </dgm:t>
    </dgm:pt>
    <dgm:pt modelId="{56970885-C78C-497B-892C-D97027C362AF}" type="pres">
      <dgm:prSet presAssocID="{37B2C270-04B9-4BAD-82AC-A4246E447298}" presName="Name0" presStyleCnt="0">
        <dgm:presLayoutVars>
          <dgm:dir/>
          <dgm:animLvl val="lvl"/>
          <dgm:resizeHandles val="exact"/>
        </dgm:presLayoutVars>
      </dgm:prSet>
      <dgm:spPr/>
    </dgm:pt>
    <dgm:pt modelId="{C8F17F31-4EF2-44DD-9C3C-1AAACC7D8448}" type="pres">
      <dgm:prSet presAssocID="{0AAFB2B2-C788-4AF8-AEC5-74BAB304FC15}" presName="Name8" presStyleCnt="0"/>
      <dgm:spPr/>
    </dgm:pt>
    <dgm:pt modelId="{1EBA7994-B186-4E1F-A047-3422DE1E56E6}" type="pres">
      <dgm:prSet presAssocID="{0AAFB2B2-C788-4AF8-AEC5-74BAB304FC15}" presName="level" presStyleLbl="node1" presStyleIdx="0" presStyleCnt="3">
        <dgm:presLayoutVars>
          <dgm:chMax val="1"/>
          <dgm:bulletEnabled val="1"/>
        </dgm:presLayoutVars>
      </dgm:prSet>
      <dgm:spPr/>
      <dgm:t>
        <a:bodyPr/>
        <a:lstStyle/>
        <a:p>
          <a:pPr rtl="1"/>
          <a:endParaRPr lang="fa-IR"/>
        </a:p>
      </dgm:t>
    </dgm:pt>
    <dgm:pt modelId="{0D7AF981-4A70-4217-A4C1-B80720D88C07}" type="pres">
      <dgm:prSet presAssocID="{0AAFB2B2-C788-4AF8-AEC5-74BAB304FC15}" presName="levelTx" presStyleLbl="revTx" presStyleIdx="0" presStyleCnt="0">
        <dgm:presLayoutVars>
          <dgm:chMax val="1"/>
          <dgm:bulletEnabled val="1"/>
        </dgm:presLayoutVars>
      </dgm:prSet>
      <dgm:spPr/>
      <dgm:t>
        <a:bodyPr/>
        <a:lstStyle/>
        <a:p>
          <a:pPr rtl="1"/>
          <a:endParaRPr lang="fa-IR"/>
        </a:p>
      </dgm:t>
    </dgm:pt>
    <dgm:pt modelId="{5A49D573-2A43-4CB9-BFA9-4E08DA9707C9}" type="pres">
      <dgm:prSet presAssocID="{D0E88462-9DC7-4556-BEB0-C15930B4C575}" presName="Name8" presStyleCnt="0"/>
      <dgm:spPr/>
    </dgm:pt>
    <dgm:pt modelId="{C7F2F437-79E1-40EF-8869-35C13AD329A5}" type="pres">
      <dgm:prSet presAssocID="{D0E88462-9DC7-4556-BEB0-C15930B4C575}" presName="level" presStyleLbl="node1" presStyleIdx="1" presStyleCnt="3">
        <dgm:presLayoutVars>
          <dgm:chMax val="1"/>
          <dgm:bulletEnabled val="1"/>
        </dgm:presLayoutVars>
      </dgm:prSet>
      <dgm:spPr/>
      <dgm:t>
        <a:bodyPr/>
        <a:lstStyle/>
        <a:p>
          <a:pPr rtl="1"/>
          <a:endParaRPr lang="fa-IR"/>
        </a:p>
      </dgm:t>
    </dgm:pt>
    <dgm:pt modelId="{19DB408A-B54F-40E5-BCD8-F4F818EE1DEC}" type="pres">
      <dgm:prSet presAssocID="{D0E88462-9DC7-4556-BEB0-C15930B4C575}" presName="levelTx" presStyleLbl="revTx" presStyleIdx="0" presStyleCnt="0">
        <dgm:presLayoutVars>
          <dgm:chMax val="1"/>
          <dgm:bulletEnabled val="1"/>
        </dgm:presLayoutVars>
      </dgm:prSet>
      <dgm:spPr/>
      <dgm:t>
        <a:bodyPr/>
        <a:lstStyle/>
        <a:p>
          <a:pPr rtl="1"/>
          <a:endParaRPr lang="fa-IR"/>
        </a:p>
      </dgm:t>
    </dgm:pt>
    <dgm:pt modelId="{B337179B-510E-44E2-AD66-F9C55CB3A975}" type="pres">
      <dgm:prSet presAssocID="{EBBB3140-C936-4F91-A309-9B02D4DC3379}" presName="Name8" presStyleCnt="0"/>
      <dgm:spPr/>
    </dgm:pt>
    <dgm:pt modelId="{31C340C4-D340-4CE5-B485-602578F16AE0}" type="pres">
      <dgm:prSet presAssocID="{EBBB3140-C936-4F91-A309-9B02D4DC3379}" presName="level" presStyleLbl="node1" presStyleIdx="2" presStyleCnt="3" custLinFactNeighborX="1852" custLinFactNeighborY="2675">
        <dgm:presLayoutVars>
          <dgm:chMax val="1"/>
          <dgm:bulletEnabled val="1"/>
        </dgm:presLayoutVars>
      </dgm:prSet>
      <dgm:spPr/>
      <dgm:t>
        <a:bodyPr/>
        <a:lstStyle/>
        <a:p>
          <a:pPr rtl="1"/>
          <a:endParaRPr lang="fa-IR"/>
        </a:p>
      </dgm:t>
    </dgm:pt>
    <dgm:pt modelId="{B4D7EF33-22BC-46D1-B000-165447A07493}" type="pres">
      <dgm:prSet presAssocID="{EBBB3140-C936-4F91-A309-9B02D4DC3379}" presName="levelTx" presStyleLbl="revTx" presStyleIdx="0" presStyleCnt="0">
        <dgm:presLayoutVars>
          <dgm:chMax val="1"/>
          <dgm:bulletEnabled val="1"/>
        </dgm:presLayoutVars>
      </dgm:prSet>
      <dgm:spPr/>
      <dgm:t>
        <a:bodyPr/>
        <a:lstStyle/>
        <a:p>
          <a:pPr rtl="1"/>
          <a:endParaRPr lang="fa-IR"/>
        </a:p>
      </dgm:t>
    </dgm:pt>
  </dgm:ptLst>
  <dgm:cxnLst>
    <dgm:cxn modelId="{B052AD62-830F-4549-BB73-19101326C1F7}" type="presOf" srcId="{D0E88462-9DC7-4556-BEB0-C15930B4C575}" destId="{C7F2F437-79E1-40EF-8869-35C13AD329A5}" srcOrd="0" destOrd="0" presId="urn:microsoft.com/office/officeart/2005/8/layout/pyramid1"/>
    <dgm:cxn modelId="{553B78B3-BFC3-494F-9552-B1369BF7A043}" srcId="{37B2C270-04B9-4BAD-82AC-A4246E447298}" destId="{EBBB3140-C936-4F91-A309-9B02D4DC3379}" srcOrd="2" destOrd="0" parTransId="{9A6EF323-BBFB-41E8-8005-181F2582BD1E}" sibTransId="{0C939312-3CE8-4E82-B0D7-399763BDB899}"/>
    <dgm:cxn modelId="{01E8BCCA-BABC-41D0-B4E1-41FA57A646EB}" type="presOf" srcId="{37B2C270-04B9-4BAD-82AC-A4246E447298}" destId="{56970885-C78C-497B-892C-D97027C362AF}" srcOrd="0" destOrd="0" presId="urn:microsoft.com/office/officeart/2005/8/layout/pyramid1"/>
    <dgm:cxn modelId="{C1A5A677-0A88-4106-ACEF-8219BD6A8E7A}" type="presOf" srcId="{0AAFB2B2-C788-4AF8-AEC5-74BAB304FC15}" destId="{0D7AF981-4A70-4217-A4C1-B80720D88C07}" srcOrd="1" destOrd="0" presId="urn:microsoft.com/office/officeart/2005/8/layout/pyramid1"/>
    <dgm:cxn modelId="{7FD9012E-399F-42B3-BD44-D24727F18DBF}" type="presOf" srcId="{0AAFB2B2-C788-4AF8-AEC5-74BAB304FC15}" destId="{1EBA7994-B186-4E1F-A047-3422DE1E56E6}" srcOrd="0" destOrd="0" presId="urn:microsoft.com/office/officeart/2005/8/layout/pyramid1"/>
    <dgm:cxn modelId="{2A191735-D4F0-4F4B-9C46-F144E94DBED6}" srcId="{37B2C270-04B9-4BAD-82AC-A4246E447298}" destId="{0AAFB2B2-C788-4AF8-AEC5-74BAB304FC15}" srcOrd="0" destOrd="0" parTransId="{9D8950ED-3651-40A9-A9B0-107ED45AE4D3}" sibTransId="{9A46846F-8BAC-43D5-B474-F7BC3DD0ECAB}"/>
    <dgm:cxn modelId="{BC9B6987-35F2-44FC-A7A5-97547DC26E80}" type="presOf" srcId="{D0E88462-9DC7-4556-BEB0-C15930B4C575}" destId="{19DB408A-B54F-40E5-BCD8-F4F818EE1DEC}" srcOrd="1" destOrd="0" presId="urn:microsoft.com/office/officeart/2005/8/layout/pyramid1"/>
    <dgm:cxn modelId="{4DECB139-FAB5-48D9-8658-0D64BDDED3BF}" type="presOf" srcId="{EBBB3140-C936-4F91-A309-9B02D4DC3379}" destId="{B4D7EF33-22BC-46D1-B000-165447A07493}" srcOrd="1" destOrd="0" presId="urn:microsoft.com/office/officeart/2005/8/layout/pyramid1"/>
    <dgm:cxn modelId="{78F7EAD5-A860-455F-B736-643F25624138}" type="presOf" srcId="{EBBB3140-C936-4F91-A309-9B02D4DC3379}" destId="{31C340C4-D340-4CE5-B485-602578F16AE0}" srcOrd="0" destOrd="0" presId="urn:microsoft.com/office/officeart/2005/8/layout/pyramid1"/>
    <dgm:cxn modelId="{CA80BBE6-7A45-47D2-BC47-76A84D03DBE0}" srcId="{37B2C270-04B9-4BAD-82AC-A4246E447298}" destId="{D0E88462-9DC7-4556-BEB0-C15930B4C575}" srcOrd="1" destOrd="0" parTransId="{08D4C387-0CED-4331-B046-E31C9B943651}" sibTransId="{D06C51CA-270F-4851-8B86-514481D94AEF}"/>
    <dgm:cxn modelId="{021F1993-72B7-415B-A2FD-CCF646250BF8}" type="presParOf" srcId="{56970885-C78C-497B-892C-D97027C362AF}" destId="{C8F17F31-4EF2-44DD-9C3C-1AAACC7D8448}" srcOrd="0" destOrd="0" presId="urn:microsoft.com/office/officeart/2005/8/layout/pyramid1"/>
    <dgm:cxn modelId="{6E97CEFF-9C28-4E30-9F40-8EA9FAD994EB}" type="presParOf" srcId="{C8F17F31-4EF2-44DD-9C3C-1AAACC7D8448}" destId="{1EBA7994-B186-4E1F-A047-3422DE1E56E6}" srcOrd="0" destOrd="0" presId="urn:microsoft.com/office/officeart/2005/8/layout/pyramid1"/>
    <dgm:cxn modelId="{56DEFDF1-498A-4E54-8968-5EFB9716F7AC}" type="presParOf" srcId="{C8F17F31-4EF2-44DD-9C3C-1AAACC7D8448}" destId="{0D7AF981-4A70-4217-A4C1-B80720D88C07}" srcOrd="1" destOrd="0" presId="urn:microsoft.com/office/officeart/2005/8/layout/pyramid1"/>
    <dgm:cxn modelId="{493DC4AF-87AD-4C44-B1F2-2132C04EEDF1}" type="presParOf" srcId="{56970885-C78C-497B-892C-D97027C362AF}" destId="{5A49D573-2A43-4CB9-BFA9-4E08DA9707C9}" srcOrd="1" destOrd="0" presId="urn:microsoft.com/office/officeart/2005/8/layout/pyramid1"/>
    <dgm:cxn modelId="{1BBA2A62-0346-474F-9466-B7E7586A4732}" type="presParOf" srcId="{5A49D573-2A43-4CB9-BFA9-4E08DA9707C9}" destId="{C7F2F437-79E1-40EF-8869-35C13AD329A5}" srcOrd="0" destOrd="0" presId="urn:microsoft.com/office/officeart/2005/8/layout/pyramid1"/>
    <dgm:cxn modelId="{280FF0AD-4224-41C1-96C7-F88EB2A9F0D2}" type="presParOf" srcId="{5A49D573-2A43-4CB9-BFA9-4E08DA9707C9}" destId="{19DB408A-B54F-40E5-BCD8-F4F818EE1DEC}" srcOrd="1" destOrd="0" presId="urn:microsoft.com/office/officeart/2005/8/layout/pyramid1"/>
    <dgm:cxn modelId="{8F830FEB-1B42-4A90-A244-A401B8C6AB4B}" type="presParOf" srcId="{56970885-C78C-497B-892C-D97027C362AF}" destId="{B337179B-510E-44E2-AD66-F9C55CB3A975}" srcOrd="2" destOrd="0" presId="urn:microsoft.com/office/officeart/2005/8/layout/pyramid1"/>
    <dgm:cxn modelId="{A91DB139-3F61-4B6F-97E2-35250C4E1A96}" type="presParOf" srcId="{B337179B-510E-44E2-AD66-F9C55CB3A975}" destId="{31C340C4-D340-4CE5-B485-602578F16AE0}" srcOrd="0" destOrd="0" presId="urn:microsoft.com/office/officeart/2005/8/layout/pyramid1"/>
    <dgm:cxn modelId="{5DF5145C-6D41-40C8-8D35-A896110E63E9}" type="presParOf" srcId="{B337179B-510E-44E2-AD66-F9C55CB3A975}" destId="{B4D7EF33-22BC-46D1-B000-165447A07493}" srcOrd="1" destOrd="0" presId="urn:microsoft.com/office/officeart/2005/8/layout/pyramid1"/>
  </dgm:cxnLst>
  <dgm:bg>
    <a:noFill/>
    <a:effectLst>
      <a:outerShdw blurRad="50800" dist="50800" dir="5400000" algn="ctr" rotWithShape="0">
        <a:schemeClr val="bg1"/>
      </a:outerShdw>
    </a:effectLst>
  </dgm:bg>
  <dgm:whole>
    <a:ln>
      <a:noFill/>
    </a:ln>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BA7994-B186-4E1F-A047-3422DE1E56E6}">
      <dsp:nvSpPr>
        <dsp:cNvPr id="0" name=""/>
        <dsp:cNvSpPr/>
      </dsp:nvSpPr>
      <dsp:spPr>
        <a:xfrm>
          <a:off x="2743200" y="0"/>
          <a:ext cx="2743199" cy="1443573"/>
        </a:xfrm>
        <a:prstGeom prst="trapezoid">
          <a:avLst>
            <a:gd name="adj" fmla="val 95014"/>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rtl="1">
            <a:lnSpc>
              <a:spcPct val="90000"/>
            </a:lnSpc>
            <a:spcBef>
              <a:spcPct val="0"/>
            </a:spcBef>
            <a:spcAft>
              <a:spcPct val="35000"/>
            </a:spcAft>
          </a:pPr>
          <a:endParaRPr lang="fa-IR" sz="3200" b="1" kern="1200" dirty="0" smtClean="0"/>
        </a:p>
        <a:p>
          <a:pPr lvl="0" algn="ctr" defTabSz="1422400" rtl="1">
            <a:lnSpc>
              <a:spcPct val="90000"/>
            </a:lnSpc>
            <a:spcBef>
              <a:spcPct val="0"/>
            </a:spcBef>
            <a:spcAft>
              <a:spcPct val="35000"/>
            </a:spcAft>
          </a:pPr>
          <a:r>
            <a:rPr lang="fa-IR" sz="2400" b="1" kern="1200" dirty="0" smtClean="0"/>
            <a:t>مدیران </a:t>
          </a:r>
        </a:p>
        <a:p>
          <a:pPr lvl="0" algn="ctr" defTabSz="1422400" rtl="1">
            <a:lnSpc>
              <a:spcPct val="90000"/>
            </a:lnSpc>
            <a:spcBef>
              <a:spcPct val="0"/>
            </a:spcBef>
            <a:spcAft>
              <a:spcPct val="35000"/>
            </a:spcAft>
          </a:pPr>
          <a:r>
            <a:rPr lang="fa-IR" sz="2400" b="1" kern="1200" dirty="0" smtClean="0"/>
            <a:t>عالی</a:t>
          </a:r>
          <a:endParaRPr lang="fa-IR" sz="2400" b="1" kern="1200" dirty="0"/>
        </a:p>
      </dsp:txBody>
      <dsp:txXfrm>
        <a:off x="2743200" y="0"/>
        <a:ext cx="2743199" cy="1443573"/>
      </dsp:txXfrm>
    </dsp:sp>
    <dsp:sp modelId="{C7F2F437-79E1-40EF-8869-35C13AD329A5}">
      <dsp:nvSpPr>
        <dsp:cNvPr id="0" name=""/>
        <dsp:cNvSpPr/>
      </dsp:nvSpPr>
      <dsp:spPr>
        <a:xfrm>
          <a:off x="1371600" y="1443573"/>
          <a:ext cx="5486399" cy="1443573"/>
        </a:xfrm>
        <a:prstGeom prst="trapezoid">
          <a:avLst>
            <a:gd name="adj" fmla="val 95014"/>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b="1" kern="1200" dirty="0" smtClean="0"/>
            <a:t>مدیران میانی</a:t>
          </a:r>
          <a:endParaRPr lang="fa-IR" sz="2400" b="1" kern="1200" dirty="0"/>
        </a:p>
      </dsp:txBody>
      <dsp:txXfrm>
        <a:off x="2331720" y="1443573"/>
        <a:ext cx="3566160" cy="1443573"/>
      </dsp:txXfrm>
    </dsp:sp>
    <dsp:sp modelId="{31C340C4-D340-4CE5-B485-602578F16AE0}">
      <dsp:nvSpPr>
        <dsp:cNvPr id="0" name=""/>
        <dsp:cNvSpPr/>
      </dsp:nvSpPr>
      <dsp:spPr>
        <a:xfrm>
          <a:off x="0" y="2887146"/>
          <a:ext cx="8229599" cy="1443573"/>
        </a:xfrm>
        <a:prstGeom prst="trapezoid">
          <a:avLst>
            <a:gd name="adj" fmla="val 95014"/>
          </a:avLst>
        </a:prstGeom>
        <a:solidFill>
          <a:schemeClr val="lt1">
            <a:hueOff val="0"/>
            <a:satOff val="0"/>
            <a:lumOff val="0"/>
            <a:alphaOff val="0"/>
          </a:schemeClr>
        </a:solidFill>
        <a:ln w="38100" cap="flat" cmpd="sng" algn="ctr">
          <a:solidFill>
            <a:schemeClr val="accent6">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b="1" kern="1200" dirty="0" smtClean="0"/>
            <a:t>مدیران عملیاتی</a:t>
          </a:r>
          <a:endParaRPr lang="fa-IR" sz="2400" b="1" kern="1200" dirty="0"/>
        </a:p>
      </dsp:txBody>
      <dsp:txXfrm>
        <a:off x="1440179" y="2887146"/>
        <a:ext cx="5349240" cy="1443573"/>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B10F1E-3DF8-4098-A37C-F0B4AF61497B}" type="datetimeFigureOut">
              <a:rPr lang="en-US" smtClean="0"/>
              <a:pPr/>
              <a:t>5/20/2023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FBAD7C-27F8-40C6-B983-5BD6051949DB}" type="slidenum">
              <a:rPr lang="en-US" smtClean="0"/>
              <a:pPr/>
              <a:t>‹#›</a:t>
            </a:fld>
            <a:endParaRPr lang="en-US"/>
          </a:p>
        </p:txBody>
      </p:sp>
    </p:spTree>
    <p:extLst>
      <p:ext uri="{BB962C8B-B14F-4D97-AF65-F5344CB8AC3E}">
        <p14:creationId xmlns:p14="http://schemas.microsoft.com/office/powerpoint/2010/main" val="1090181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FBAD7C-27F8-40C6-B983-5BD6051949DB}" type="slidenum">
              <a:rPr lang="en-US" smtClean="0"/>
              <a:pPr/>
              <a:t>2</a:t>
            </a:fld>
            <a:endParaRPr lang="en-US"/>
          </a:p>
        </p:txBody>
      </p:sp>
    </p:spTree>
    <p:extLst>
      <p:ext uri="{BB962C8B-B14F-4D97-AF65-F5344CB8AC3E}">
        <p14:creationId xmlns:p14="http://schemas.microsoft.com/office/powerpoint/2010/main" val="2468376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FBAD7C-27F8-40C6-B983-5BD6051949DB}" type="slidenum">
              <a:rPr lang="en-US" smtClean="0"/>
              <a:pPr/>
              <a:t>11</a:t>
            </a:fld>
            <a:endParaRPr lang="en-US"/>
          </a:p>
        </p:txBody>
      </p:sp>
    </p:spTree>
    <p:extLst>
      <p:ext uri="{BB962C8B-B14F-4D97-AF65-F5344CB8AC3E}">
        <p14:creationId xmlns:p14="http://schemas.microsoft.com/office/powerpoint/2010/main" val="27323029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FBAD7C-27F8-40C6-B983-5BD6051949DB}" type="slidenum">
              <a:rPr lang="en-US" smtClean="0"/>
              <a:pPr/>
              <a:t>12</a:t>
            </a:fld>
            <a:endParaRPr lang="en-US"/>
          </a:p>
        </p:txBody>
      </p:sp>
    </p:spTree>
    <p:extLst>
      <p:ext uri="{BB962C8B-B14F-4D97-AF65-F5344CB8AC3E}">
        <p14:creationId xmlns:p14="http://schemas.microsoft.com/office/powerpoint/2010/main" val="14792827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FBAD7C-27F8-40C6-B983-5BD6051949DB}" type="slidenum">
              <a:rPr lang="en-US" smtClean="0"/>
              <a:pPr/>
              <a:t>13</a:t>
            </a:fld>
            <a:endParaRPr lang="en-US"/>
          </a:p>
        </p:txBody>
      </p:sp>
    </p:spTree>
    <p:extLst>
      <p:ext uri="{BB962C8B-B14F-4D97-AF65-F5344CB8AC3E}">
        <p14:creationId xmlns:p14="http://schemas.microsoft.com/office/powerpoint/2010/main" val="15811067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FBAD7C-27F8-40C6-B983-5BD6051949DB}" type="slidenum">
              <a:rPr lang="en-US" smtClean="0"/>
              <a:pPr/>
              <a:t>14</a:t>
            </a:fld>
            <a:endParaRPr lang="en-US"/>
          </a:p>
        </p:txBody>
      </p:sp>
    </p:spTree>
    <p:extLst>
      <p:ext uri="{BB962C8B-B14F-4D97-AF65-F5344CB8AC3E}">
        <p14:creationId xmlns:p14="http://schemas.microsoft.com/office/powerpoint/2010/main" val="31863635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FBAD7C-27F8-40C6-B983-5BD6051949DB}" type="slidenum">
              <a:rPr lang="en-US" smtClean="0"/>
              <a:pPr/>
              <a:t>15</a:t>
            </a:fld>
            <a:endParaRPr lang="en-US"/>
          </a:p>
        </p:txBody>
      </p:sp>
    </p:spTree>
    <p:extLst>
      <p:ext uri="{BB962C8B-B14F-4D97-AF65-F5344CB8AC3E}">
        <p14:creationId xmlns:p14="http://schemas.microsoft.com/office/powerpoint/2010/main" val="21736198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FBAD7C-27F8-40C6-B983-5BD6051949DB}" type="slidenum">
              <a:rPr lang="en-US" smtClean="0"/>
              <a:pPr/>
              <a:t>16</a:t>
            </a:fld>
            <a:endParaRPr lang="en-US"/>
          </a:p>
        </p:txBody>
      </p:sp>
    </p:spTree>
    <p:extLst>
      <p:ext uri="{BB962C8B-B14F-4D97-AF65-F5344CB8AC3E}">
        <p14:creationId xmlns:p14="http://schemas.microsoft.com/office/powerpoint/2010/main" val="27623488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FBAD7C-27F8-40C6-B983-5BD6051949DB}" type="slidenum">
              <a:rPr lang="en-US" smtClean="0"/>
              <a:pPr/>
              <a:t>17</a:t>
            </a:fld>
            <a:endParaRPr lang="en-US"/>
          </a:p>
        </p:txBody>
      </p:sp>
    </p:spTree>
    <p:extLst>
      <p:ext uri="{BB962C8B-B14F-4D97-AF65-F5344CB8AC3E}">
        <p14:creationId xmlns:p14="http://schemas.microsoft.com/office/powerpoint/2010/main" val="41234557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FBAD7C-27F8-40C6-B983-5BD6051949DB}" type="slidenum">
              <a:rPr lang="en-US" smtClean="0"/>
              <a:pPr/>
              <a:t>18</a:t>
            </a:fld>
            <a:endParaRPr lang="en-US"/>
          </a:p>
        </p:txBody>
      </p:sp>
    </p:spTree>
    <p:extLst>
      <p:ext uri="{BB962C8B-B14F-4D97-AF65-F5344CB8AC3E}">
        <p14:creationId xmlns:p14="http://schemas.microsoft.com/office/powerpoint/2010/main" val="4064834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FBAD7C-27F8-40C6-B983-5BD6051949DB}" type="slidenum">
              <a:rPr lang="en-US" smtClean="0"/>
              <a:pPr/>
              <a:t>3</a:t>
            </a:fld>
            <a:endParaRPr lang="en-US"/>
          </a:p>
        </p:txBody>
      </p:sp>
    </p:spTree>
    <p:extLst>
      <p:ext uri="{BB962C8B-B14F-4D97-AF65-F5344CB8AC3E}">
        <p14:creationId xmlns:p14="http://schemas.microsoft.com/office/powerpoint/2010/main" val="455866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FBAD7C-27F8-40C6-B983-5BD6051949DB}" type="slidenum">
              <a:rPr lang="en-US" smtClean="0"/>
              <a:pPr/>
              <a:t>4</a:t>
            </a:fld>
            <a:endParaRPr lang="en-US"/>
          </a:p>
        </p:txBody>
      </p:sp>
    </p:spTree>
    <p:extLst>
      <p:ext uri="{BB962C8B-B14F-4D97-AF65-F5344CB8AC3E}">
        <p14:creationId xmlns:p14="http://schemas.microsoft.com/office/powerpoint/2010/main" val="2017217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FBAD7C-27F8-40C6-B983-5BD6051949DB}" type="slidenum">
              <a:rPr lang="en-US" smtClean="0"/>
              <a:pPr/>
              <a:t>5</a:t>
            </a:fld>
            <a:endParaRPr lang="en-US"/>
          </a:p>
        </p:txBody>
      </p:sp>
    </p:spTree>
    <p:extLst>
      <p:ext uri="{BB962C8B-B14F-4D97-AF65-F5344CB8AC3E}">
        <p14:creationId xmlns:p14="http://schemas.microsoft.com/office/powerpoint/2010/main" val="3742727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FBAD7C-27F8-40C6-B983-5BD6051949DB}" type="slidenum">
              <a:rPr lang="en-US" smtClean="0"/>
              <a:pPr/>
              <a:t>6</a:t>
            </a:fld>
            <a:endParaRPr lang="en-US"/>
          </a:p>
        </p:txBody>
      </p:sp>
    </p:spTree>
    <p:extLst>
      <p:ext uri="{BB962C8B-B14F-4D97-AF65-F5344CB8AC3E}">
        <p14:creationId xmlns:p14="http://schemas.microsoft.com/office/powerpoint/2010/main" val="1028460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FBAD7C-27F8-40C6-B983-5BD6051949DB}" type="slidenum">
              <a:rPr lang="en-US" smtClean="0"/>
              <a:pPr/>
              <a:t>7</a:t>
            </a:fld>
            <a:endParaRPr lang="en-US"/>
          </a:p>
        </p:txBody>
      </p:sp>
    </p:spTree>
    <p:extLst>
      <p:ext uri="{BB962C8B-B14F-4D97-AF65-F5344CB8AC3E}">
        <p14:creationId xmlns:p14="http://schemas.microsoft.com/office/powerpoint/2010/main" val="104671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FBAD7C-27F8-40C6-B983-5BD6051949DB}" type="slidenum">
              <a:rPr lang="en-US" smtClean="0"/>
              <a:pPr/>
              <a:t>8</a:t>
            </a:fld>
            <a:endParaRPr lang="en-US"/>
          </a:p>
        </p:txBody>
      </p:sp>
    </p:spTree>
    <p:extLst>
      <p:ext uri="{BB962C8B-B14F-4D97-AF65-F5344CB8AC3E}">
        <p14:creationId xmlns:p14="http://schemas.microsoft.com/office/powerpoint/2010/main" val="2878682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FBAD7C-27F8-40C6-B983-5BD6051949DB}" type="slidenum">
              <a:rPr lang="en-US" smtClean="0"/>
              <a:pPr/>
              <a:t>9</a:t>
            </a:fld>
            <a:endParaRPr lang="en-US"/>
          </a:p>
        </p:txBody>
      </p:sp>
    </p:spTree>
    <p:extLst>
      <p:ext uri="{BB962C8B-B14F-4D97-AF65-F5344CB8AC3E}">
        <p14:creationId xmlns:p14="http://schemas.microsoft.com/office/powerpoint/2010/main" val="3346853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FBAD7C-27F8-40C6-B983-5BD6051949DB}" type="slidenum">
              <a:rPr lang="en-US" smtClean="0"/>
              <a:pPr/>
              <a:t>10</a:t>
            </a:fld>
            <a:endParaRPr lang="en-US"/>
          </a:p>
        </p:txBody>
      </p:sp>
    </p:spTree>
    <p:extLst>
      <p:ext uri="{BB962C8B-B14F-4D97-AF65-F5344CB8AC3E}">
        <p14:creationId xmlns:p14="http://schemas.microsoft.com/office/powerpoint/2010/main" val="1874053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Rectangle 7"/>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8"/>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9"/>
          <p:cNvSpPr>
            <a:spLocks noGrp="1" noChangeArrowheads="1"/>
          </p:cNvSpPr>
          <p:nvPr>
            <p:ph type="sldNum" sz="quarter" idx="12"/>
          </p:nvPr>
        </p:nvSpPr>
        <p:spPr>
          <a:ln/>
        </p:spPr>
        <p:txBody>
          <a:bodyPr/>
          <a:lstStyle>
            <a:lvl1pPr>
              <a:defRPr/>
            </a:lvl1pPr>
          </a:lstStyle>
          <a:p>
            <a:fld id="{96328613-8456-489E-982A-31EAD95B21AB}" type="slidenum">
              <a:rPr lang="ar-SA" altLang="en-US"/>
              <a:pPr/>
              <a:t>‹#›</a:t>
            </a:fld>
            <a:endParaRPr lang="en-US" altLang="en-US"/>
          </a:p>
        </p:txBody>
      </p:sp>
    </p:spTree>
    <p:extLst>
      <p:ext uri="{BB962C8B-B14F-4D97-AF65-F5344CB8AC3E}">
        <p14:creationId xmlns:p14="http://schemas.microsoft.com/office/powerpoint/2010/main" val="2174990619"/>
      </p:ext>
    </p:extLst>
  </p:cSld>
  <p:clrMapOvr>
    <a:masterClrMapping/>
  </p:clrMapOvr>
  <p:transition>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
        <p:nvSpPr>
          <p:cNvPr id="7" name="Rectangle 6"/>
          <p:cNvSpPr/>
          <p:nvPr userDrawn="1"/>
        </p:nvSpPr>
        <p:spPr>
          <a:xfrm>
            <a:off x="-216567" y="-48126"/>
            <a:ext cx="4572543"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2" descr="C:\Users\sina\Desktop\37351081517069117923.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411510"/>
            <a:ext cx="7200800" cy="4169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7340845"/>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153400" cy="5715000"/>
          </a:xfrm>
        </p:spPr>
        <p:txBody>
          <a:bodyPr>
            <a:normAutofit/>
          </a:bodyPr>
          <a:lstStyle/>
          <a:p>
            <a:pPr marL="742950" indent="-742950" algn="just" rtl="1"/>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en-US"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مرکز هزینه :</a:t>
            </a:r>
          </a:p>
          <a:p>
            <a:pPr marL="742950" indent="-742950" algn="just" rtl="1"/>
            <a:endParaRPr lang="fa-IR" dirty="0" smtClean="0">
              <a:solidFill>
                <a:schemeClr val="tx1"/>
              </a:solidFill>
              <a:latin typeface="Arial Narrow" pitchFamily="34" charset="0"/>
              <a:ea typeface="Arial Unicode MS" pitchFamily="34" charset="-128"/>
            </a:endParaRPr>
          </a:p>
          <a:p>
            <a:pPr marL="742950" indent="-742950" algn="just" rtl="1">
              <a:buFont typeface="Arial" pitchFamily="34" charset="0"/>
              <a:buChar char="•"/>
            </a:pPr>
            <a:r>
              <a:rPr lang="fa-IR" sz="2000" dirty="0" smtClean="0">
                <a:solidFill>
                  <a:schemeClr val="tx1"/>
                </a:solidFill>
              </a:rPr>
              <a:t>مركز هزينه بخشي از سازمان است كه مدير آن مسئوليت حسابدهي در قبال هزينه هاي انجام شده در آن بخش را به عهده دارد .  مثال: بخش رنگ کاری یک کارخانه اتومبیل</a:t>
            </a:r>
          </a:p>
          <a:p>
            <a:pPr marL="742950" indent="-742950" algn="just" rtl="1">
              <a:buFont typeface="Arial" pitchFamily="34" charset="0"/>
              <a:buChar char="•"/>
            </a:pPr>
            <a:endParaRPr lang="fa-IR" sz="2000" dirty="0" smtClean="0">
              <a:solidFill>
                <a:schemeClr val="tx1"/>
              </a:solidFill>
              <a:latin typeface="Arial Narrow" pitchFamily="34" charset="0"/>
              <a:ea typeface="Arial Unicode MS" pitchFamily="34" charset="-128"/>
            </a:endParaRPr>
          </a:p>
          <a:p>
            <a:pPr marL="742950" indent="-742950" algn="just" rtl="1">
              <a:buFont typeface="Arial" pitchFamily="34" charset="0"/>
              <a:buChar char="•"/>
            </a:pPr>
            <a:r>
              <a:rPr lang="fa-IR" sz="2000" dirty="0" smtClean="0">
                <a:solidFill>
                  <a:schemeClr val="tx1"/>
                </a:solidFill>
              </a:rPr>
              <a:t>مديران مراكز هزينه نسبت به تمام يا بيشتر هزينه هاي واحد خود كنترل دارند ليكن اين كنترل شامل درآمدها و سرمایه گذاریها نميشود.</a:t>
            </a:r>
          </a:p>
          <a:p>
            <a:pPr marL="742950" indent="-742950" algn="just" rtl="1">
              <a:buFont typeface="Arial" pitchFamily="34" charset="0"/>
              <a:buChar char="•"/>
            </a:pPr>
            <a:endParaRPr lang="fa-IR" sz="2000" dirty="0" smtClean="0">
              <a:solidFill>
                <a:schemeClr val="tx1"/>
              </a:solidFill>
              <a:latin typeface="Arial Narrow" pitchFamily="34" charset="0"/>
              <a:ea typeface="Arial Unicode MS" pitchFamily="34" charset="-128"/>
            </a:endParaRPr>
          </a:p>
          <a:p>
            <a:pPr marL="742950" indent="-742950" algn="just" rtl="1">
              <a:buFont typeface="Arial" pitchFamily="34" charset="0"/>
              <a:buChar char="•"/>
            </a:pPr>
            <a:r>
              <a:rPr lang="fa-IR" sz="2000" dirty="0" smtClean="0">
                <a:solidFill>
                  <a:schemeClr val="tx1"/>
                </a:solidFill>
              </a:rPr>
              <a:t>عملکرد مدیریت این قسمت، از مقایسه هزینه های واقعی با هزینه های بودجه ای ارزیابی می شود.</a:t>
            </a:r>
          </a:p>
          <a:p>
            <a:pPr marL="742950" indent="-742950" algn="just" rtl="1">
              <a:buFont typeface="Arial" pitchFamily="34" charset="0"/>
              <a:buChar char="•"/>
            </a:pPr>
            <a:endParaRPr lang="fa-IR" sz="2000" dirty="0" smtClean="0">
              <a:solidFill>
                <a:schemeClr val="tx1"/>
              </a:solidFill>
              <a:latin typeface="Arial Narrow" pitchFamily="34" charset="0"/>
              <a:ea typeface="Arial Unicode MS" pitchFamily="34" charset="-128"/>
            </a:endParaRPr>
          </a:p>
          <a:p>
            <a:pPr marL="742950" indent="-742950" algn="just" rtl="1">
              <a:buFont typeface="Arial" pitchFamily="34" charset="0"/>
              <a:buChar char="•"/>
            </a:pPr>
            <a:r>
              <a:rPr lang="fa-IR" sz="2000" dirty="0" smtClean="0">
                <a:solidFill>
                  <a:schemeClr val="tx1"/>
                </a:solidFill>
                <a:latin typeface="Arial" pitchFamily="34" charset="0"/>
              </a:rPr>
              <a:t>ابزار متداول در ارزيابي مراكز هزينه،تجزيه و تحليل انحرافات از استانداردها مي باشد.</a:t>
            </a:r>
          </a:p>
          <a:p>
            <a:pPr marL="742950" indent="-742950" algn="just" rtl="1">
              <a:buFont typeface="Arial" pitchFamily="34" charset="0"/>
              <a:buChar char="•"/>
            </a:pPr>
            <a:endParaRPr lang="fa-IR" sz="2000" dirty="0" smtClean="0">
              <a:solidFill>
                <a:schemeClr val="tx1"/>
              </a:solidFill>
              <a:latin typeface="Arial Narrow" pitchFamily="34" charset="0"/>
              <a:ea typeface="Arial Unicode MS" pitchFamily="34" charset="-128"/>
            </a:endParaRPr>
          </a:p>
        </p:txBody>
      </p:sp>
      <p:pic>
        <p:nvPicPr>
          <p:cNvPr id="1026" name="Picture 2" descr="C:\Users\Nader\Desktop\b.jpg"/>
          <p:cNvPicPr>
            <a:picLocks noChangeAspect="1" noChangeArrowheads="1"/>
          </p:cNvPicPr>
          <p:nvPr/>
        </p:nvPicPr>
        <p:blipFill>
          <a:blip r:embed="rId3"/>
          <a:srcRect/>
          <a:stretch>
            <a:fillRect/>
          </a:stretch>
        </p:blipFill>
        <p:spPr bwMode="auto">
          <a:xfrm>
            <a:off x="0" y="6324600"/>
            <a:ext cx="9144000" cy="5334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153400" cy="5715000"/>
          </a:xfrm>
        </p:spPr>
        <p:txBody>
          <a:bodyPr>
            <a:normAutofit/>
          </a:bodyPr>
          <a:lstStyle/>
          <a:p>
            <a:pPr marL="742950" indent="-742950" algn="just" rtl="1"/>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en-US"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fa-IR"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انحرافات</a:t>
            </a:r>
            <a:endParaRPr lang="fa-IR" dirty="0" smtClean="0">
              <a:solidFill>
                <a:schemeClr val="tx1"/>
              </a:solidFill>
            </a:endParaRPr>
          </a:p>
        </p:txBody>
      </p:sp>
      <p:pic>
        <p:nvPicPr>
          <p:cNvPr id="1026" name="Picture 2" descr="C:\Users\Nader\Desktop\b.jpg"/>
          <p:cNvPicPr>
            <a:picLocks noChangeAspect="1" noChangeArrowheads="1"/>
          </p:cNvPicPr>
          <p:nvPr/>
        </p:nvPicPr>
        <p:blipFill>
          <a:blip r:embed="rId3"/>
          <a:srcRect/>
          <a:stretch>
            <a:fillRect/>
          </a:stretch>
        </p:blipFill>
        <p:spPr bwMode="auto">
          <a:xfrm>
            <a:off x="0" y="6324600"/>
            <a:ext cx="9144000" cy="533400"/>
          </a:xfrm>
          <a:prstGeom prst="rect">
            <a:avLst/>
          </a:prstGeom>
          <a:noFill/>
        </p:spPr>
      </p:pic>
      <p:sp>
        <p:nvSpPr>
          <p:cNvPr id="7" name="AutoShape 17"/>
          <p:cNvSpPr>
            <a:spLocks noChangeArrowheads="1"/>
          </p:cNvSpPr>
          <p:nvPr/>
        </p:nvSpPr>
        <p:spPr bwMode="auto">
          <a:xfrm>
            <a:off x="6459507" y="3039979"/>
            <a:ext cx="2279214" cy="1073818"/>
          </a:xfrm>
          <a:prstGeom prst="bevel">
            <a:avLst>
              <a:gd name="adj" fmla="val 12500"/>
            </a:avLst>
          </a:prstGeom>
          <a:solidFill>
            <a:srgbClr val="FEDB94"/>
          </a:solidFill>
          <a:ln w="9525">
            <a:solidFill>
              <a:srgbClr val="009900"/>
            </a:solidFill>
            <a:miter lim="800000"/>
            <a:headEnd/>
            <a:tailEnd/>
          </a:ln>
        </p:spPr>
        <p:txBody>
          <a:bodyPr wrap="none" anchor="ctr"/>
          <a:lstStyle/>
          <a:p>
            <a:pPr algn="ctr"/>
            <a:r>
              <a:rPr lang="fa-IR" sz="2400" b="1" dirty="0">
                <a:solidFill>
                  <a:srgbClr val="990000"/>
                </a:solidFill>
                <a:cs typeface="H_Nazanin" pitchFamily="18" charset="-78"/>
              </a:rPr>
              <a:t>اقلام بهاي تمام شده</a:t>
            </a:r>
            <a:endParaRPr lang="en-US" sz="2400" b="1" dirty="0">
              <a:solidFill>
                <a:srgbClr val="990000"/>
              </a:solidFill>
              <a:cs typeface="H_Nazanin" pitchFamily="18" charset="-78"/>
            </a:endParaRPr>
          </a:p>
        </p:txBody>
      </p:sp>
      <p:sp>
        <p:nvSpPr>
          <p:cNvPr id="8" name="AutoShape 18"/>
          <p:cNvSpPr>
            <a:spLocks noChangeArrowheads="1"/>
          </p:cNvSpPr>
          <p:nvPr/>
        </p:nvSpPr>
        <p:spPr bwMode="auto">
          <a:xfrm>
            <a:off x="3886200" y="1524000"/>
            <a:ext cx="1838076" cy="947487"/>
          </a:xfrm>
          <a:prstGeom prst="bevel">
            <a:avLst>
              <a:gd name="adj" fmla="val 12500"/>
            </a:avLst>
          </a:prstGeom>
          <a:solidFill>
            <a:srgbClr val="FEE4B0"/>
          </a:solidFill>
          <a:ln w="9525">
            <a:solidFill>
              <a:srgbClr val="009900"/>
            </a:solidFill>
            <a:miter lim="800000"/>
            <a:headEnd/>
            <a:tailEnd/>
          </a:ln>
        </p:spPr>
        <p:txBody>
          <a:bodyPr wrap="none" anchor="ctr"/>
          <a:lstStyle/>
          <a:p>
            <a:pPr algn="ctr"/>
            <a:r>
              <a:rPr lang="fa-IR" sz="2400" b="1" dirty="0">
                <a:solidFill>
                  <a:srgbClr val="593B1D"/>
                </a:solidFill>
                <a:cs typeface="H_Nazanin" pitchFamily="18" charset="-78"/>
              </a:rPr>
              <a:t>مواد مستقيم</a:t>
            </a:r>
            <a:endParaRPr lang="en-US" sz="2400" b="1" dirty="0">
              <a:solidFill>
                <a:srgbClr val="593B1D"/>
              </a:solidFill>
              <a:cs typeface="H_Nazanin" pitchFamily="18" charset="-78"/>
            </a:endParaRPr>
          </a:p>
        </p:txBody>
      </p:sp>
      <p:sp>
        <p:nvSpPr>
          <p:cNvPr id="9" name="AutoShape 19"/>
          <p:cNvSpPr>
            <a:spLocks noChangeArrowheads="1"/>
          </p:cNvSpPr>
          <p:nvPr/>
        </p:nvSpPr>
        <p:spPr bwMode="auto">
          <a:xfrm>
            <a:off x="3886200" y="3229477"/>
            <a:ext cx="1764553" cy="947487"/>
          </a:xfrm>
          <a:prstGeom prst="bevel">
            <a:avLst>
              <a:gd name="adj" fmla="val 12500"/>
            </a:avLst>
          </a:prstGeom>
          <a:solidFill>
            <a:srgbClr val="FEE4B0"/>
          </a:solidFill>
          <a:ln w="9525">
            <a:solidFill>
              <a:srgbClr val="009900"/>
            </a:solidFill>
            <a:miter lim="800000"/>
            <a:headEnd/>
            <a:tailEnd/>
          </a:ln>
        </p:spPr>
        <p:txBody>
          <a:bodyPr wrap="none" anchor="ctr"/>
          <a:lstStyle/>
          <a:p>
            <a:pPr algn="ctr"/>
            <a:r>
              <a:rPr lang="fa-IR" sz="2400" b="1" dirty="0">
                <a:solidFill>
                  <a:srgbClr val="593B1D"/>
                </a:solidFill>
                <a:cs typeface="H_Nazanin" pitchFamily="18" charset="-78"/>
              </a:rPr>
              <a:t>دستمزد مستقيم</a:t>
            </a:r>
            <a:endParaRPr lang="en-US" sz="2400" b="1" dirty="0">
              <a:solidFill>
                <a:srgbClr val="593B1D"/>
              </a:solidFill>
              <a:cs typeface="H_Nazanin" pitchFamily="18" charset="-78"/>
            </a:endParaRPr>
          </a:p>
        </p:txBody>
      </p:sp>
      <p:sp>
        <p:nvSpPr>
          <p:cNvPr id="10" name="AutoShape 20"/>
          <p:cNvSpPr>
            <a:spLocks noChangeArrowheads="1"/>
          </p:cNvSpPr>
          <p:nvPr/>
        </p:nvSpPr>
        <p:spPr bwMode="auto">
          <a:xfrm>
            <a:off x="3959723" y="4998119"/>
            <a:ext cx="1764553" cy="947487"/>
          </a:xfrm>
          <a:prstGeom prst="bevel">
            <a:avLst>
              <a:gd name="adj" fmla="val 12500"/>
            </a:avLst>
          </a:prstGeom>
          <a:solidFill>
            <a:srgbClr val="FEE4B0"/>
          </a:solidFill>
          <a:ln w="9525">
            <a:solidFill>
              <a:srgbClr val="009900"/>
            </a:solidFill>
            <a:miter lim="800000"/>
            <a:headEnd/>
            <a:tailEnd/>
          </a:ln>
        </p:spPr>
        <p:txBody>
          <a:bodyPr wrap="none" anchor="ctr"/>
          <a:lstStyle/>
          <a:p>
            <a:pPr algn="ctr"/>
            <a:r>
              <a:rPr lang="fa-IR" sz="2400" b="1">
                <a:solidFill>
                  <a:srgbClr val="593B1D"/>
                </a:solidFill>
                <a:cs typeface="H_Nazanin" pitchFamily="18" charset="-78"/>
              </a:rPr>
              <a:t>سربار</a:t>
            </a:r>
            <a:endParaRPr lang="en-US" sz="2400" b="1">
              <a:solidFill>
                <a:srgbClr val="593B1D"/>
              </a:solidFill>
              <a:cs typeface="H_Nazanin" pitchFamily="18" charset="-78"/>
            </a:endParaRPr>
          </a:p>
        </p:txBody>
      </p:sp>
      <p:sp>
        <p:nvSpPr>
          <p:cNvPr id="11" name="Line 21"/>
          <p:cNvSpPr>
            <a:spLocks noChangeShapeType="1"/>
          </p:cNvSpPr>
          <p:nvPr/>
        </p:nvSpPr>
        <p:spPr bwMode="auto">
          <a:xfrm flipH="1">
            <a:off x="5650753" y="3734803"/>
            <a:ext cx="808753" cy="0"/>
          </a:xfrm>
          <a:prstGeom prst="line">
            <a:avLst/>
          </a:prstGeom>
          <a:noFill/>
          <a:ln w="28575">
            <a:solidFill>
              <a:srgbClr val="422C16"/>
            </a:solidFill>
            <a:round/>
            <a:headEnd/>
            <a:tailEnd/>
          </a:ln>
        </p:spPr>
        <p:txBody>
          <a:bodyPr/>
          <a:lstStyle/>
          <a:p>
            <a:endParaRPr lang="en-US"/>
          </a:p>
        </p:txBody>
      </p:sp>
      <p:sp>
        <p:nvSpPr>
          <p:cNvPr id="12" name="AutoShape 27"/>
          <p:cNvSpPr>
            <a:spLocks/>
          </p:cNvSpPr>
          <p:nvPr/>
        </p:nvSpPr>
        <p:spPr bwMode="auto">
          <a:xfrm>
            <a:off x="5724276" y="1966161"/>
            <a:ext cx="294092" cy="3537284"/>
          </a:xfrm>
          <a:prstGeom prst="rightBracket">
            <a:avLst>
              <a:gd name="adj" fmla="val 116667"/>
            </a:avLst>
          </a:prstGeom>
          <a:noFill/>
          <a:ln w="28575">
            <a:solidFill>
              <a:srgbClr val="422C16"/>
            </a:solidFill>
            <a:round/>
            <a:headEnd/>
            <a:tailEnd/>
          </a:ln>
        </p:spPr>
        <p:txBody>
          <a:bodyPr wrap="none" anchor="ctr"/>
          <a:lstStyle/>
          <a:p>
            <a:endParaRPr lang="en-US"/>
          </a:p>
        </p:txBody>
      </p:sp>
      <p:sp>
        <p:nvSpPr>
          <p:cNvPr id="13" name="AutoShape 28"/>
          <p:cNvSpPr>
            <a:spLocks/>
          </p:cNvSpPr>
          <p:nvPr/>
        </p:nvSpPr>
        <p:spPr bwMode="auto">
          <a:xfrm>
            <a:off x="3003924" y="4998119"/>
            <a:ext cx="882276" cy="947487"/>
          </a:xfrm>
          <a:prstGeom prst="rightBrace">
            <a:avLst>
              <a:gd name="adj1" fmla="val 10417"/>
              <a:gd name="adj2" fmla="val 50000"/>
            </a:avLst>
          </a:prstGeom>
          <a:noFill/>
          <a:ln w="28575">
            <a:solidFill>
              <a:srgbClr val="422C16"/>
            </a:solidFill>
            <a:round/>
            <a:headEnd/>
            <a:tailEnd/>
          </a:ln>
        </p:spPr>
        <p:txBody>
          <a:bodyPr wrap="none" anchor="ctr"/>
          <a:lstStyle/>
          <a:p>
            <a:endParaRPr lang="en-US"/>
          </a:p>
        </p:txBody>
      </p:sp>
      <p:sp>
        <p:nvSpPr>
          <p:cNvPr id="14" name="AutoShape 29"/>
          <p:cNvSpPr>
            <a:spLocks noChangeArrowheads="1"/>
          </p:cNvSpPr>
          <p:nvPr/>
        </p:nvSpPr>
        <p:spPr bwMode="auto">
          <a:xfrm>
            <a:off x="1239371" y="4745456"/>
            <a:ext cx="1764553" cy="505326"/>
          </a:xfrm>
          <a:prstGeom prst="bevel">
            <a:avLst>
              <a:gd name="adj" fmla="val 12500"/>
            </a:avLst>
          </a:prstGeom>
          <a:solidFill>
            <a:srgbClr val="FEEDCA"/>
          </a:solidFill>
          <a:ln w="9525">
            <a:solidFill>
              <a:schemeClr val="tx1"/>
            </a:solidFill>
            <a:miter lim="800000"/>
            <a:headEnd/>
            <a:tailEnd/>
          </a:ln>
        </p:spPr>
        <p:txBody>
          <a:bodyPr wrap="none" anchor="ctr"/>
          <a:lstStyle/>
          <a:p>
            <a:pPr algn="ctr"/>
            <a:r>
              <a:rPr lang="fa-IR" sz="2800" b="1" dirty="0">
                <a:solidFill>
                  <a:srgbClr val="593B1D"/>
                </a:solidFill>
                <a:cs typeface="H_Nazanin" pitchFamily="18" charset="-78"/>
              </a:rPr>
              <a:t>ثابت</a:t>
            </a:r>
            <a:endParaRPr lang="en-US" sz="2800" b="1" dirty="0">
              <a:solidFill>
                <a:srgbClr val="593B1D"/>
              </a:solidFill>
              <a:cs typeface="H_Nazanin" pitchFamily="18" charset="-78"/>
            </a:endParaRPr>
          </a:p>
        </p:txBody>
      </p:sp>
      <p:sp>
        <p:nvSpPr>
          <p:cNvPr id="15" name="AutoShape 30"/>
          <p:cNvSpPr>
            <a:spLocks noChangeArrowheads="1"/>
          </p:cNvSpPr>
          <p:nvPr/>
        </p:nvSpPr>
        <p:spPr bwMode="auto">
          <a:xfrm>
            <a:off x="1239371" y="5629777"/>
            <a:ext cx="1764553" cy="505326"/>
          </a:xfrm>
          <a:prstGeom prst="bevel">
            <a:avLst>
              <a:gd name="adj" fmla="val 12500"/>
            </a:avLst>
          </a:prstGeom>
          <a:solidFill>
            <a:srgbClr val="FEEDCA"/>
          </a:solidFill>
          <a:ln w="9525">
            <a:solidFill>
              <a:schemeClr val="tx1"/>
            </a:solidFill>
            <a:miter lim="800000"/>
            <a:headEnd/>
            <a:tailEnd/>
          </a:ln>
        </p:spPr>
        <p:txBody>
          <a:bodyPr wrap="none" anchor="ctr"/>
          <a:lstStyle/>
          <a:p>
            <a:pPr algn="ctr"/>
            <a:r>
              <a:rPr lang="fa-IR" sz="2800" b="1">
                <a:solidFill>
                  <a:srgbClr val="593B1D"/>
                </a:solidFill>
                <a:cs typeface="H_Nazanin" pitchFamily="18" charset="-78"/>
              </a:rPr>
              <a:t>متغير</a:t>
            </a:r>
            <a:endParaRPr lang="en-US" sz="2800" b="1">
              <a:solidFill>
                <a:srgbClr val="593B1D"/>
              </a:solidFill>
              <a:cs typeface="H_Nazanin" pitchFamily="18" charset="-78"/>
            </a:endParaRPr>
          </a:p>
        </p:txBody>
      </p:sp>
      <p:sp>
        <p:nvSpPr>
          <p:cNvPr id="16" name="AutoShape 31"/>
          <p:cNvSpPr>
            <a:spLocks noChangeArrowheads="1"/>
          </p:cNvSpPr>
          <p:nvPr/>
        </p:nvSpPr>
        <p:spPr bwMode="auto">
          <a:xfrm>
            <a:off x="1239371" y="3924300"/>
            <a:ext cx="1764553" cy="505326"/>
          </a:xfrm>
          <a:prstGeom prst="bevel">
            <a:avLst>
              <a:gd name="adj" fmla="val 12500"/>
            </a:avLst>
          </a:prstGeom>
          <a:solidFill>
            <a:srgbClr val="FEEDCA"/>
          </a:solidFill>
          <a:ln w="9525">
            <a:solidFill>
              <a:schemeClr val="tx1"/>
            </a:solidFill>
            <a:miter lim="800000"/>
            <a:headEnd/>
            <a:tailEnd/>
          </a:ln>
        </p:spPr>
        <p:txBody>
          <a:bodyPr wrap="none" anchor="ctr"/>
          <a:lstStyle/>
          <a:p>
            <a:pPr algn="ctr"/>
            <a:r>
              <a:rPr lang="fa-IR" sz="2800" b="1" dirty="0">
                <a:solidFill>
                  <a:srgbClr val="593B1D"/>
                </a:solidFill>
                <a:cs typeface="H_Nazanin" pitchFamily="18" charset="-78"/>
              </a:rPr>
              <a:t>كارآيي</a:t>
            </a:r>
            <a:endParaRPr lang="en-US" sz="2800" b="1" dirty="0">
              <a:solidFill>
                <a:srgbClr val="593B1D"/>
              </a:solidFill>
              <a:cs typeface="H_Nazanin" pitchFamily="18" charset="-78"/>
            </a:endParaRPr>
          </a:p>
        </p:txBody>
      </p:sp>
      <p:sp>
        <p:nvSpPr>
          <p:cNvPr id="17" name="AutoShape 32"/>
          <p:cNvSpPr>
            <a:spLocks noChangeArrowheads="1"/>
          </p:cNvSpPr>
          <p:nvPr/>
        </p:nvSpPr>
        <p:spPr bwMode="auto">
          <a:xfrm>
            <a:off x="1239371" y="3103145"/>
            <a:ext cx="1764553" cy="505326"/>
          </a:xfrm>
          <a:prstGeom prst="bevel">
            <a:avLst>
              <a:gd name="adj" fmla="val 12500"/>
            </a:avLst>
          </a:prstGeom>
          <a:solidFill>
            <a:srgbClr val="FEEDCA"/>
          </a:solidFill>
          <a:ln w="9525">
            <a:solidFill>
              <a:schemeClr val="tx1"/>
            </a:solidFill>
            <a:miter lim="800000"/>
            <a:headEnd/>
            <a:tailEnd/>
          </a:ln>
        </p:spPr>
        <p:txBody>
          <a:bodyPr wrap="none" anchor="ctr"/>
          <a:lstStyle/>
          <a:p>
            <a:pPr algn="ctr"/>
            <a:r>
              <a:rPr lang="fa-IR" sz="2800" b="1" dirty="0">
                <a:solidFill>
                  <a:srgbClr val="593B1D"/>
                </a:solidFill>
                <a:cs typeface="H_Nazanin" pitchFamily="18" charset="-78"/>
              </a:rPr>
              <a:t>نرخ</a:t>
            </a:r>
            <a:endParaRPr lang="en-US" sz="2800" b="1" dirty="0">
              <a:solidFill>
                <a:srgbClr val="593B1D"/>
              </a:solidFill>
              <a:cs typeface="H_Nazanin" pitchFamily="18" charset="-78"/>
            </a:endParaRPr>
          </a:p>
        </p:txBody>
      </p:sp>
      <p:sp>
        <p:nvSpPr>
          <p:cNvPr id="18" name="AutoShape 33"/>
          <p:cNvSpPr>
            <a:spLocks/>
          </p:cNvSpPr>
          <p:nvPr/>
        </p:nvSpPr>
        <p:spPr bwMode="auto">
          <a:xfrm>
            <a:off x="3003924" y="3292642"/>
            <a:ext cx="882276" cy="884321"/>
          </a:xfrm>
          <a:prstGeom prst="rightBrace">
            <a:avLst>
              <a:gd name="adj1" fmla="val 9722"/>
              <a:gd name="adj2" fmla="val 50000"/>
            </a:avLst>
          </a:prstGeom>
          <a:noFill/>
          <a:ln w="28575">
            <a:solidFill>
              <a:srgbClr val="422C16"/>
            </a:solidFill>
            <a:round/>
            <a:headEnd/>
            <a:tailEnd/>
          </a:ln>
        </p:spPr>
        <p:txBody>
          <a:bodyPr wrap="none" anchor="ctr"/>
          <a:lstStyle/>
          <a:p>
            <a:endParaRPr lang="en-US"/>
          </a:p>
        </p:txBody>
      </p:sp>
      <p:sp>
        <p:nvSpPr>
          <p:cNvPr id="19" name="AutoShape 34"/>
          <p:cNvSpPr>
            <a:spLocks noChangeArrowheads="1"/>
          </p:cNvSpPr>
          <p:nvPr/>
        </p:nvSpPr>
        <p:spPr bwMode="auto">
          <a:xfrm>
            <a:off x="1239371" y="2218824"/>
            <a:ext cx="1764553" cy="505326"/>
          </a:xfrm>
          <a:prstGeom prst="bevel">
            <a:avLst>
              <a:gd name="adj" fmla="val 12500"/>
            </a:avLst>
          </a:prstGeom>
          <a:solidFill>
            <a:srgbClr val="FEEDCA"/>
          </a:solidFill>
          <a:ln w="9525">
            <a:solidFill>
              <a:schemeClr val="tx1"/>
            </a:solidFill>
            <a:miter lim="800000"/>
            <a:headEnd/>
            <a:tailEnd/>
          </a:ln>
        </p:spPr>
        <p:txBody>
          <a:bodyPr wrap="none" anchor="ctr"/>
          <a:lstStyle/>
          <a:p>
            <a:pPr algn="ctr"/>
            <a:r>
              <a:rPr lang="fa-IR" sz="2800" b="1" dirty="0">
                <a:solidFill>
                  <a:srgbClr val="593B1D"/>
                </a:solidFill>
                <a:cs typeface="H_Nazanin" pitchFamily="18" charset="-78"/>
              </a:rPr>
              <a:t>مصرف</a:t>
            </a:r>
            <a:endParaRPr lang="en-US" sz="2800" b="1" dirty="0">
              <a:solidFill>
                <a:srgbClr val="593B1D"/>
              </a:solidFill>
              <a:cs typeface="H_Nazanin" pitchFamily="18" charset="-78"/>
            </a:endParaRPr>
          </a:p>
        </p:txBody>
      </p:sp>
      <p:sp>
        <p:nvSpPr>
          <p:cNvPr id="20" name="AutoShape 35"/>
          <p:cNvSpPr>
            <a:spLocks noChangeArrowheads="1"/>
          </p:cNvSpPr>
          <p:nvPr/>
        </p:nvSpPr>
        <p:spPr bwMode="auto">
          <a:xfrm>
            <a:off x="1239371" y="1334503"/>
            <a:ext cx="1764553" cy="505326"/>
          </a:xfrm>
          <a:prstGeom prst="bevel">
            <a:avLst>
              <a:gd name="adj" fmla="val 12500"/>
            </a:avLst>
          </a:prstGeom>
          <a:solidFill>
            <a:srgbClr val="FEEDCA"/>
          </a:solidFill>
          <a:ln w="9525">
            <a:solidFill>
              <a:schemeClr val="tx1"/>
            </a:solidFill>
            <a:miter lim="800000"/>
            <a:headEnd/>
            <a:tailEnd/>
          </a:ln>
        </p:spPr>
        <p:txBody>
          <a:bodyPr wrap="none" anchor="ctr"/>
          <a:lstStyle/>
          <a:p>
            <a:pPr algn="ctr"/>
            <a:r>
              <a:rPr lang="fa-IR" sz="2800" b="1" dirty="0">
                <a:solidFill>
                  <a:srgbClr val="593B1D"/>
                </a:solidFill>
                <a:cs typeface="H_Nazanin" pitchFamily="18" charset="-78"/>
              </a:rPr>
              <a:t>نرخ</a:t>
            </a:r>
            <a:endParaRPr lang="en-US" sz="2800" b="1" dirty="0">
              <a:solidFill>
                <a:srgbClr val="593B1D"/>
              </a:solidFill>
              <a:cs typeface="H_Nazanin" pitchFamily="18" charset="-78"/>
            </a:endParaRPr>
          </a:p>
        </p:txBody>
      </p:sp>
      <p:sp>
        <p:nvSpPr>
          <p:cNvPr id="21" name="AutoShape 36"/>
          <p:cNvSpPr>
            <a:spLocks/>
          </p:cNvSpPr>
          <p:nvPr/>
        </p:nvSpPr>
        <p:spPr bwMode="auto">
          <a:xfrm>
            <a:off x="3003924" y="1587166"/>
            <a:ext cx="882276" cy="884321"/>
          </a:xfrm>
          <a:prstGeom prst="rightBrace">
            <a:avLst>
              <a:gd name="adj1" fmla="val 9722"/>
              <a:gd name="adj2" fmla="val 50000"/>
            </a:avLst>
          </a:prstGeom>
          <a:noFill/>
          <a:ln w="28575">
            <a:solidFill>
              <a:srgbClr val="422C16"/>
            </a:solidFill>
            <a:round/>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153400" cy="5715000"/>
          </a:xfrm>
        </p:spPr>
        <p:txBody>
          <a:bodyPr>
            <a:normAutofit lnSpcReduction="10000"/>
          </a:bodyPr>
          <a:lstStyle/>
          <a:p>
            <a:pPr marL="742950" indent="-742950" algn="just" rtl="1"/>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en-US"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مرکز درآمد :</a:t>
            </a:r>
          </a:p>
          <a:p>
            <a:pPr marL="742950" indent="-742950" algn="just" rtl="1"/>
            <a:endParaRPr lang="fa-IR"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endParaRPr>
          </a:p>
          <a:p>
            <a:pPr algn="just" rtl="1">
              <a:buFont typeface="Arial" pitchFamily="34" charset="0"/>
              <a:buChar char="•"/>
            </a:pPr>
            <a:r>
              <a:rPr lang="fa-IR" sz="2000" dirty="0" smtClean="0">
                <a:solidFill>
                  <a:schemeClr val="tx1"/>
                </a:solidFill>
                <a:latin typeface="Arial" pitchFamily="34" charset="0"/>
                <a:cs typeface="Arial" pitchFamily="34" charset="0"/>
              </a:rPr>
              <a:t>        </a:t>
            </a:r>
            <a:r>
              <a:rPr lang="fa-IR" sz="2000" dirty="0" smtClean="0">
                <a:solidFill>
                  <a:schemeClr val="tx1"/>
                </a:solidFill>
                <a:cs typeface="H_Nazanin" pitchFamily="18" charset="-78"/>
              </a:rPr>
              <a:t>بخشي از سازمان است كه مدير آن ، مسئول درآمد نسبت داده شده به آن بخش باشد .</a:t>
            </a:r>
          </a:p>
          <a:p>
            <a:pPr algn="just" rtl="1"/>
            <a:r>
              <a:rPr lang="fa-IR" sz="2000" dirty="0" smtClean="0">
                <a:solidFill>
                  <a:schemeClr val="tx1"/>
                </a:solidFill>
                <a:latin typeface="Arial" pitchFamily="34" charset="0"/>
                <a:cs typeface="Arial" pitchFamily="34" charset="0"/>
              </a:rPr>
              <a:t>         مثال: بخش فروش یک شرکت تولیدی.</a:t>
            </a:r>
          </a:p>
          <a:p>
            <a:pPr algn="just" rtl="1">
              <a:buFont typeface="Arial" pitchFamily="34" charset="0"/>
              <a:buChar char="•"/>
            </a:pPr>
            <a:endParaRPr lang="fa-IR" sz="2000" dirty="0" smtClean="0">
              <a:solidFill>
                <a:schemeClr val="tx2">
                  <a:lumMod val="50000"/>
                </a:schemeClr>
              </a:solidFill>
              <a:latin typeface="Arial" pitchFamily="34" charset="0"/>
              <a:cs typeface="Arial" pitchFamily="34" charset="0"/>
            </a:endParaRPr>
          </a:p>
          <a:p>
            <a:pPr marL="742950" indent="-742950" algn="just" rtl="1"/>
            <a:r>
              <a:rPr lang="fa-IR" sz="2000" b="1" dirty="0" smtClean="0">
                <a:solidFill>
                  <a:schemeClr val="tx2">
                    <a:lumMod val="50000"/>
                  </a:schemeClr>
                </a:solidFill>
                <a:effectLst>
                  <a:outerShdw blurRad="38100" dist="38100" dir="2700000" algn="tl">
                    <a:srgbClr val="000000">
                      <a:alpha val="43137"/>
                    </a:srgbClr>
                  </a:outerShdw>
                </a:effectLst>
                <a:latin typeface="Arial" pitchFamily="34" charset="0"/>
                <a:ea typeface="Arial Unicode MS" pitchFamily="34" charset="-128"/>
                <a:cs typeface="Arial" pitchFamily="34" charset="0"/>
              </a:rPr>
              <a:t>    </a:t>
            </a:r>
            <a:r>
              <a:rPr lang="en-US"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مرکز سود :</a:t>
            </a:r>
          </a:p>
          <a:p>
            <a:pPr marL="742950" indent="-742950" algn="just" rtl="1">
              <a:buFont typeface="Arial" pitchFamily="34" charset="0"/>
              <a:buChar char="•"/>
            </a:pPr>
            <a:endParaRPr lang="fa-IR" sz="2800"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endParaRPr>
          </a:p>
          <a:p>
            <a:pPr marL="742950" indent="-742950" algn="just" rtl="1">
              <a:buFont typeface="Arial" pitchFamily="34" charset="0"/>
              <a:buChar char="•"/>
            </a:pPr>
            <a:r>
              <a:rPr lang="fa-IR" sz="2000" dirty="0" smtClean="0">
                <a:solidFill>
                  <a:schemeClr val="tx1"/>
                </a:solidFill>
                <a:cs typeface="H_Nazanin" pitchFamily="18" charset="-78"/>
              </a:rPr>
              <a:t>مركزسود بخشي ازسازمان است كه مدير آن مسئوليت حسابدهي درقبال سودهاي تحصيل شده آن مركز را به عهده دارد .  </a:t>
            </a:r>
            <a:r>
              <a:rPr lang="fa-IR" sz="2000" dirty="0" smtClean="0">
                <a:solidFill>
                  <a:schemeClr val="tx1"/>
                </a:solidFill>
              </a:rPr>
              <a:t>مثال:</a:t>
            </a:r>
            <a:r>
              <a:rPr lang="fa-IR" sz="2000" dirty="0" smtClean="0">
                <a:solidFill>
                  <a:schemeClr val="tx1"/>
                </a:solidFill>
                <a:cs typeface="H_Nazanin" pitchFamily="18" charset="-78"/>
              </a:rPr>
              <a:t> يك رستوران متعلق به زنجيره رستورانها</a:t>
            </a:r>
          </a:p>
          <a:p>
            <a:pPr marL="742950" indent="-742950" algn="just" rtl="1">
              <a:buFont typeface="Arial" pitchFamily="34" charset="0"/>
              <a:buChar char="•"/>
            </a:pPr>
            <a:endParaRPr lang="fa-IR" sz="2000" dirty="0" smtClean="0">
              <a:solidFill>
                <a:schemeClr val="tx1"/>
              </a:solidFill>
              <a:cs typeface="H_Nazanin" pitchFamily="18" charset="-78"/>
            </a:endParaRPr>
          </a:p>
          <a:p>
            <a:pPr marL="742950" indent="-742950" algn="just" rtl="1">
              <a:buFont typeface="Arial" pitchFamily="34" charset="0"/>
              <a:buChar char="•"/>
            </a:pPr>
            <a:r>
              <a:rPr lang="fa-IR" sz="2000" dirty="0" smtClean="0">
                <a:solidFill>
                  <a:schemeClr val="tx1"/>
                </a:solidFill>
                <a:cs typeface="H_Nazanin" pitchFamily="18" charset="-78"/>
              </a:rPr>
              <a:t>مديران مراكز سود مسئوليت حسابدهي درآمدها</a:t>
            </a:r>
          </a:p>
          <a:p>
            <a:pPr marL="742950" indent="-742950" algn="just" rtl="1"/>
            <a:r>
              <a:rPr lang="fa-IR" sz="2000" dirty="0" smtClean="0">
                <a:cs typeface="H_Nazanin" pitchFamily="18" charset="-78"/>
              </a:rPr>
              <a:t>            </a:t>
            </a:r>
            <a:r>
              <a:rPr lang="fa-IR" sz="2000" dirty="0" smtClean="0">
                <a:solidFill>
                  <a:schemeClr val="tx1"/>
                </a:solidFill>
                <a:cs typeface="H_Nazanin" pitchFamily="18" charset="-78"/>
              </a:rPr>
              <a:t>و هزينه هاي منسوب به بخش مربوط به خود را            </a:t>
            </a:r>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سود  =  هزينه  -  درآمد</a:t>
            </a:r>
            <a:endParaRPr lang="fa-IR" sz="2000" dirty="0" smtClean="0">
              <a:cs typeface="H_Nazanin" pitchFamily="18" charset="-78"/>
            </a:endParaRPr>
          </a:p>
          <a:p>
            <a:pPr marL="742950" indent="-742950" algn="just" rtl="1"/>
            <a:r>
              <a:rPr lang="fa-IR" sz="2000" dirty="0" smtClean="0">
                <a:cs typeface="H_Nazanin" pitchFamily="18" charset="-78"/>
              </a:rPr>
              <a:t>           </a:t>
            </a:r>
            <a:r>
              <a:rPr lang="fa-IR" sz="2000" dirty="0" smtClean="0">
                <a:solidFill>
                  <a:schemeClr val="tx1"/>
                </a:solidFill>
                <a:cs typeface="H_Nazanin" pitchFamily="18" charset="-78"/>
              </a:rPr>
              <a:t>عهده دار مي باشند .</a:t>
            </a:r>
          </a:p>
          <a:p>
            <a:pPr marL="742950" indent="-742950" algn="just" rtl="1">
              <a:buFont typeface="Arial" pitchFamily="34" charset="0"/>
              <a:buChar char="•"/>
            </a:pPr>
            <a:endParaRPr lang="en-US" sz="2000" dirty="0" smtClean="0">
              <a:solidFill>
                <a:schemeClr val="tx1"/>
              </a:solidFill>
            </a:endParaRPr>
          </a:p>
          <a:p>
            <a:pPr marL="742950" indent="-742950" algn="just" rtl="1">
              <a:buFont typeface="Arial" pitchFamily="34" charset="0"/>
              <a:buChar char="•"/>
            </a:pPr>
            <a:endParaRPr lang="fa-IR" sz="2000" dirty="0" smtClean="0">
              <a:solidFill>
                <a:schemeClr val="tx1"/>
              </a:solidFill>
            </a:endParaRPr>
          </a:p>
        </p:txBody>
      </p:sp>
      <p:pic>
        <p:nvPicPr>
          <p:cNvPr id="1026" name="Picture 2" descr="C:\Users\Nader\Desktop\b.jpg"/>
          <p:cNvPicPr>
            <a:picLocks noChangeAspect="1" noChangeArrowheads="1"/>
          </p:cNvPicPr>
          <p:nvPr/>
        </p:nvPicPr>
        <p:blipFill>
          <a:blip r:embed="rId3"/>
          <a:srcRect/>
          <a:stretch>
            <a:fillRect/>
          </a:stretch>
        </p:blipFill>
        <p:spPr bwMode="auto">
          <a:xfrm>
            <a:off x="0" y="6324600"/>
            <a:ext cx="9144000" cy="5334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153400" cy="5715000"/>
          </a:xfrm>
        </p:spPr>
        <p:txBody>
          <a:bodyPr>
            <a:normAutofit/>
          </a:bodyPr>
          <a:lstStyle/>
          <a:p>
            <a:pPr marL="742950" indent="-742950" algn="just" rtl="1">
              <a:lnSpc>
                <a:spcPct val="150000"/>
              </a:lnSpc>
            </a:pPr>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en-US"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مرکز سرمایه گذاری :</a:t>
            </a:r>
          </a:p>
          <a:p>
            <a:pPr marL="742950" indent="-742950" algn="just" rtl="1">
              <a:lnSpc>
                <a:spcPct val="150000"/>
              </a:lnSpc>
            </a:pPr>
            <a:endParaRPr lang="fa-IR" sz="12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endParaRPr>
          </a:p>
          <a:p>
            <a:pPr marL="742950" indent="-742950" algn="just" rtl="1">
              <a:lnSpc>
                <a:spcPct val="150000"/>
              </a:lnSpc>
              <a:buFont typeface="Arial" pitchFamily="34" charset="0"/>
              <a:buChar char="•"/>
            </a:pPr>
            <a:r>
              <a:rPr lang="fa-IR" sz="2000" dirty="0" smtClean="0">
                <a:solidFill>
                  <a:schemeClr val="tx1"/>
                </a:solidFill>
              </a:rPr>
              <a:t>مديرمركزسرمايه گذاري مسئوليت حسابدهي سود تحصيل شده</a:t>
            </a:r>
            <a:r>
              <a:rPr lang="en-US" sz="2000" dirty="0" smtClean="0">
                <a:solidFill>
                  <a:schemeClr val="tx1"/>
                </a:solidFill>
              </a:rPr>
              <a:t> </a:t>
            </a:r>
            <a:r>
              <a:rPr lang="fa-IR" sz="2000" dirty="0" smtClean="0">
                <a:solidFill>
                  <a:schemeClr val="tx1"/>
                </a:solidFill>
              </a:rPr>
              <a:t>در بخش مربوط وسرمايه</a:t>
            </a:r>
          </a:p>
          <a:p>
            <a:pPr marL="742950" indent="-742950" algn="just" rtl="1">
              <a:lnSpc>
                <a:spcPct val="150000"/>
              </a:lnSpc>
            </a:pPr>
            <a:r>
              <a:rPr lang="fa-IR" sz="2000" dirty="0" smtClean="0">
                <a:solidFill>
                  <a:schemeClr val="tx1"/>
                </a:solidFill>
              </a:rPr>
              <a:t> تخصيص يافته به آن را به عهده دارد.   </a:t>
            </a:r>
            <a:r>
              <a:rPr lang="fa-IR" sz="2000" b="1" dirty="0" smtClean="0">
                <a:solidFill>
                  <a:schemeClr val="tx1"/>
                </a:solidFill>
              </a:rPr>
              <a:t>مثال : یک بخش تابعه از یک شرکت سهامی بزرگ</a:t>
            </a:r>
          </a:p>
          <a:p>
            <a:pPr marL="742950" indent="-742950" algn="just" rtl="1">
              <a:lnSpc>
                <a:spcPct val="150000"/>
              </a:lnSpc>
              <a:buFont typeface="Arial" pitchFamily="34" charset="0"/>
              <a:buChar char="•"/>
            </a:pPr>
            <a:endParaRPr lang="fa-IR" sz="2000" dirty="0" smtClean="0">
              <a:solidFill>
                <a:schemeClr val="tx1"/>
              </a:solidFill>
            </a:endParaRPr>
          </a:p>
          <a:p>
            <a:pPr algn="just" rtl="1">
              <a:lnSpc>
                <a:spcPct val="150000"/>
              </a:lnSpc>
              <a:buFont typeface="Arial" pitchFamily="34" charset="0"/>
              <a:buChar char="•"/>
            </a:pPr>
            <a:r>
              <a:rPr lang="fa-IR" sz="2000" dirty="0" smtClean="0">
                <a:solidFill>
                  <a:schemeClr val="tx1"/>
                </a:solidFill>
                <a:latin typeface="Arial" pitchFamily="34" charset="0"/>
              </a:rPr>
              <a:t>          مديران این مراکز نه تنها تمام مسئوليت مركز سود را برعهده دارند،بلكه علاوه بر آن حق دارند ميزان فعاليتهاي سازماني را گسترش دهند و يا محدود كنند.</a:t>
            </a:r>
          </a:p>
          <a:p>
            <a:pPr algn="just" rtl="1">
              <a:lnSpc>
                <a:spcPct val="150000"/>
              </a:lnSpc>
            </a:pPr>
            <a:endParaRPr lang="fa-IR" sz="2000" dirty="0" smtClean="0">
              <a:solidFill>
                <a:schemeClr val="tx1"/>
              </a:solidFill>
              <a:latin typeface="Arial" pitchFamily="34" charset="0"/>
            </a:endParaRPr>
          </a:p>
          <a:p>
            <a:pPr algn="just" rtl="1">
              <a:lnSpc>
                <a:spcPct val="150000"/>
              </a:lnSpc>
              <a:buFont typeface="Arial" pitchFamily="34" charset="0"/>
              <a:buChar char="•"/>
            </a:pPr>
            <a:r>
              <a:rPr lang="fa-IR" sz="2000" dirty="0" smtClean="0">
                <a:solidFill>
                  <a:schemeClr val="tx1"/>
                </a:solidFill>
                <a:latin typeface="Arial" pitchFamily="34" charset="0"/>
              </a:rPr>
              <a:t>          مراكزسرمايه گذاري معمولاًدربرگيرنده تعدادي مراكز سود هستند كه آنها تركيبي از مراكزهزينه و درآمد هستند.</a:t>
            </a:r>
          </a:p>
          <a:p>
            <a:pPr marL="742950" indent="-742950" algn="just" rtl="1">
              <a:lnSpc>
                <a:spcPct val="150000"/>
              </a:lnSpc>
              <a:buFont typeface="Arial" pitchFamily="34" charset="0"/>
              <a:buChar char="•"/>
            </a:pPr>
            <a:endParaRPr lang="fa-IR" sz="2000" dirty="0" smtClean="0">
              <a:solidFill>
                <a:schemeClr val="tx1"/>
              </a:solidFill>
            </a:endParaRPr>
          </a:p>
        </p:txBody>
      </p:sp>
      <p:pic>
        <p:nvPicPr>
          <p:cNvPr id="1026" name="Picture 2" descr="C:\Users\Nader\Desktop\b.jpg"/>
          <p:cNvPicPr>
            <a:picLocks noChangeAspect="1" noChangeArrowheads="1"/>
          </p:cNvPicPr>
          <p:nvPr/>
        </p:nvPicPr>
        <p:blipFill>
          <a:blip r:embed="rId3"/>
          <a:srcRect/>
          <a:stretch>
            <a:fillRect/>
          </a:stretch>
        </p:blipFill>
        <p:spPr bwMode="auto">
          <a:xfrm>
            <a:off x="0" y="6324600"/>
            <a:ext cx="9144000" cy="5334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153400" cy="5715000"/>
          </a:xfrm>
        </p:spPr>
        <p:txBody>
          <a:bodyPr>
            <a:normAutofit/>
          </a:bodyPr>
          <a:lstStyle/>
          <a:p>
            <a:pPr marL="742950" indent="-742950" algn="just" rtl="1"/>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en-US"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مسئولیت و قابلیت کنترل :</a:t>
            </a:r>
          </a:p>
          <a:p>
            <a:pPr marL="742950" indent="-742950" algn="just" rtl="1"/>
            <a:endPar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endParaRPr>
          </a:p>
          <a:p>
            <a:pPr algn="just" rtl="1">
              <a:buFont typeface="Wingdings" pitchFamily="2" charset="2"/>
              <a:buChar char="v"/>
            </a:pPr>
            <a:r>
              <a:rPr lang="fa-IR" sz="2000" dirty="0" smtClean="0">
                <a:solidFill>
                  <a:schemeClr val="tx1"/>
                </a:solidFill>
                <a:latin typeface="Arial" pitchFamily="34" charset="0"/>
                <a:cs typeface="Arial" pitchFamily="34" charset="0"/>
              </a:rPr>
              <a:t>مقصود از قابلیت کنترل میزان نفوذ یا تاثیر مدیریت بر هزینه ها،درآمدها یا سایر موارد موردنظر است.</a:t>
            </a:r>
          </a:p>
          <a:p>
            <a:pPr algn="just" rtl="1">
              <a:buFont typeface="Wingdings" pitchFamily="2" charset="2"/>
              <a:buChar char="v"/>
            </a:pPr>
            <a:endParaRPr lang="fa-IR" sz="2000" dirty="0" smtClean="0">
              <a:solidFill>
                <a:schemeClr val="tx1"/>
              </a:solidFill>
              <a:latin typeface="Arial" pitchFamily="34" charset="0"/>
              <a:cs typeface="Arial" pitchFamily="34" charset="0"/>
            </a:endParaRPr>
          </a:p>
          <a:p>
            <a:pPr algn="just" rtl="1">
              <a:buFont typeface="Wingdings" pitchFamily="2" charset="2"/>
              <a:buChar char="v"/>
            </a:pPr>
            <a:r>
              <a:rPr lang="fa-IR" sz="2000" dirty="0" smtClean="0">
                <a:solidFill>
                  <a:schemeClr val="tx1"/>
                </a:solidFill>
              </a:rPr>
              <a:t>مدير ميتواند بر هزينه هاي قابل كنترل اثر بگذارد در حاليكه نمي تواند يك هزينه غيرقابل كنترل راتغيير دهد.</a:t>
            </a:r>
          </a:p>
          <a:p>
            <a:pPr algn="just" rtl="1">
              <a:buFont typeface="Wingdings" pitchFamily="2" charset="2"/>
              <a:buChar char="v"/>
            </a:pPr>
            <a:endParaRPr lang="fa-IR" sz="2000" dirty="0" smtClean="0">
              <a:solidFill>
                <a:schemeClr val="tx1"/>
              </a:solidFill>
            </a:endParaRPr>
          </a:p>
          <a:p>
            <a:pPr algn="just" rtl="1">
              <a:buFont typeface="Wingdings" pitchFamily="2" charset="2"/>
              <a:buChar char="v"/>
            </a:pPr>
            <a:r>
              <a:rPr lang="fa-IR" sz="2000" dirty="0" smtClean="0">
                <a:solidFill>
                  <a:schemeClr val="tx1"/>
                </a:solidFill>
              </a:rPr>
              <a:t>در صورت افزايش شديد يك هزينه غيرقابل كنترل نمي توان عملكرد مدير را نامطلوب دانست.</a:t>
            </a:r>
          </a:p>
          <a:p>
            <a:pPr algn="just" rtl="1">
              <a:buFont typeface="Wingdings" pitchFamily="2" charset="2"/>
              <a:buChar char="v"/>
            </a:pPr>
            <a:endParaRPr lang="fa-IR" sz="2000" dirty="0" smtClean="0">
              <a:solidFill>
                <a:schemeClr val="tx1"/>
              </a:solidFill>
              <a:latin typeface="Arial" pitchFamily="34" charset="0"/>
              <a:cs typeface="Arial" pitchFamily="34" charset="0"/>
            </a:endParaRPr>
          </a:p>
          <a:p>
            <a:pPr algn="just" rtl="1">
              <a:buFont typeface="Wingdings" pitchFamily="2" charset="2"/>
              <a:buChar char="v"/>
            </a:pPr>
            <a:r>
              <a:rPr lang="fa-IR" sz="2000" dirty="0" smtClean="0">
                <a:solidFill>
                  <a:schemeClr val="tx1"/>
                </a:solidFill>
                <a:latin typeface="Arial" pitchFamily="34" charset="0"/>
                <a:cs typeface="Arial" pitchFamily="34" charset="0"/>
              </a:rPr>
              <a:t>دریک سیستم حسابداری سنجش مسئولیت میتوان همه هزینه های غیرقابل کنترل را از گزارش عملکرد یک مدیر حذف یا اینکه این نوع هزینه ها را از هزینه های قابل کنترل تفکیک کرد.</a:t>
            </a:r>
            <a:endParaRPr lang="en-US" sz="2000" dirty="0" smtClean="0">
              <a:solidFill>
                <a:schemeClr val="tx1"/>
              </a:solidFill>
              <a:latin typeface="Arial" pitchFamily="34" charset="0"/>
              <a:cs typeface="Arial" pitchFamily="34" charset="0"/>
            </a:endParaRPr>
          </a:p>
          <a:p>
            <a:pPr marL="742950" indent="-742950" algn="just" rtl="1"/>
            <a:endParaRPr lang="fa-IR" sz="2000" dirty="0" smtClean="0">
              <a:solidFill>
                <a:schemeClr val="tx1"/>
              </a:solidFill>
            </a:endParaRPr>
          </a:p>
        </p:txBody>
      </p:sp>
      <p:pic>
        <p:nvPicPr>
          <p:cNvPr id="1026" name="Picture 2" descr="C:\Users\Nader\Desktop\b.jpg"/>
          <p:cNvPicPr>
            <a:picLocks noChangeAspect="1" noChangeArrowheads="1"/>
          </p:cNvPicPr>
          <p:nvPr/>
        </p:nvPicPr>
        <p:blipFill>
          <a:blip r:embed="rId3"/>
          <a:srcRect/>
          <a:stretch>
            <a:fillRect/>
          </a:stretch>
        </p:blipFill>
        <p:spPr bwMode="auto">
          <a:xfrm>
            <a:off x="0" y="6324600"/>
            <a:ext cx="9144000" cy="5334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153400" cy="5715000"/>
          </a:xfrm>
        </p:spPr>
        <p:txBody>
          <a:bodyPr>
            <a:normAutofit/>
          </a:bodyPr>
          <a:lstStyle/>
          <a:p>
            <a:pPr marL="742950" indent="-742950" algn="just" rtl="1">
              <a:lnSpc>
                <a:spcPct val="150000"/>
              </a:lnSpc>
            </a:pPr>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گزارش عملکرد :</a:t>
            </a:r>
          </a:p>
          <a:p>
            <a:pPr marL="742950" indent="-742950" algn="just" rtl="1">
              <a:lnSpc>
                <a:spcPct val="150000"/>
              </a:lnSpc>
            </a:pPr>
            <a:r>
              <a:rPr lang="en-US"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fa-IR" sz="2000" dirty="0" smtClean="0">
                <a:solidFill>
                  <a:schemeClr val="tx1"/>
                </a:solidFill>
              </a:rPr>
              <a:t>آخرین قسمت در حسابداری سنجش مسئولیت تهیه و تنظیم گزارش عملکرد است.</a:t>
            </a:r>
          </a:p>
          <a:p>
            <a:pPr marL="742950" indent="-742950" algn="just" rtl="1">
              <a:lnSpc>
                <a:spcPct val="150000"/>
              </a:lnSpc>
            </a:pPr>
            <a:endParaRPr lang="fa-IR" sz="800" dirty="0" smtClean="0">
              <a:solidFill>
                <a:schemeClr val="tx1"/>
              </a:solidFill>
            </a:endParaRPr>
          </a:p>
          <a:p>
            <a:pPr marL="742950" indent="-742950" algn="just" rtl="1">
              <a:lnSpc>
                <a:spcPct val="150000"/>
              </a:lnSpc>
            </a:pPr>
            <a:r>
              <a:rPr lang="fa-IR" sz="2000" dirty="0" smtClean="0">
                <a:solidFill>
                  <a:schemeClr val="tx1"/>
                </a:solidFill>
              </a:rPr>
              <a:t>            بطور خلاصه تصمیمات مدیران طی یک دوره مالی بصورت کمی تعیین و تاثیر این تصمیمات به وسیله گزارش نشان داده میشود.</a:t>
            </a:r>
          </a:p>
          <a:p>
            <a:pPr marL="742950" indent="-742950" algn="just" rtl="1">
              <a:lnSpc>
                <a:spcPct val="150000"/>
              </a:lnSpc>
            </a:pPr>
            <a:endParaRPr lang="fa-IR" sz="1000" dirty="0" smtClean="0">
              <a:solidFill>
                <a:schemeClr val="tx1"/>
              </a:solidFill>
            </a:endParaRPr>
          </a:p>
          <a:p>
            <a:pPr marL="742950" indent="-742950" algn="just" rtl="1">
              <a:lnSpc>
                <a:spcPct val="150000"/>
              </a:lnSpc>
            </a:pPr>
            <a:r>
              <a:rPr lang="fa-IR" sz="2000" dirty="0" smtClean="0">
                <a:solidFill>
                  <a:schemeClr val="tx1"/>
                </a:solidFill>
              </a:rPr>
              <a:t>            به وسیله گزارش مدیران اجرایی سطوح بالای شرکت قادر به ارزیابی کارایی مدیران سطوح پایینتر ،تعیین میزان مسئولیت پذیری افراد،تهیه و تنظیم برنامه های تشویقی فردی و گروهی میگردند. </a:t>
            </a:r>
          </a:p>
          <a:p>
            <a:pPr marL="742950" indent="-742950" algn="just" rtl="1">
              <a:lnSpc>
                <a:spcPct val="150000"/>
              </a:lnSpc>
            </a:pPr>
            <a:endParaRPr lang="fa-IR" sz="2000" dirty="0" smtClean="0">
              <a:solidFill>
                <a:schemeClr val="tx1"/>
              </a:solidFill>
              <a:latin typeface="Arial" pitchFamily="34" charset="0"/>
            </a:endParaRPr>
          </a:p>
          <a:p>
            <a:pPr marL="742950" indent="-742950" algn="just" rtl="1">
              <a:lnSpc>
                <a:spcPct val="150000"/>
              </a:lnSpc>
              <a:buFont typeface="Arial" pitchFamily="34" charset="0"/>
              <a:buChar char="•"/>
            </a:pPr>
            <a:endParaRPr lang="fa-IR" sz="2000" dirty="0" smtClean="0">
              <a:solidFill>
                <a:schemeClr val="tx1"/>
              </a:solidFill>
            </a:endParaRPr>
          </a:p>
        </p:txBody>
      </p:sp>
      <p:pic>
        <p:nvPicPr>
          <p:cNvPr id="1026" name="Picture 2" descr="C:\Users\Nader\Desktop\b.jpg"/>
          <p:cNvPicPr>
            <a:picLocks noChangeAspect="1" noChangeArrowheads="1"/>
          </p:cNvPicPr>
          <p:nvPr/>
        </p:nvPicPr>
        <p:blipFill>
          <a:blip r:embed="rId3"/>
          <a:srcRect/>
          <a:stretch>
            <a:fillRect/>
          </a:stretch>
        </p:blipFill>
        <p:spPr bwMode="auto">
          <a:xfrm>
            <a:off x="0" y="6324600"/>
            <a:ext cx="9144000" cy="5334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153400" cy="5715000"/>
          </a:xfrm>
        </p:spPr>
        <p:txBody>
          <a:bodyPr>
            <a:normAutofit/>
          </a:bodyPr>
          <a:lstStyle/>
          <a:p>
            <a:pPr marL="742950" indent="-742950" algn="just" rtl="1"/>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en-US"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fa-IR" sz="4000" b="1" dirty="0" smtClean="0">
                <a:solidFill>
                  <a:schemeClr val="tx1"/>
                </a:solidFill>
              </a:rPr>
              <a:t>ویژگی های گزارش عملکرد:</a:t>
            </a:r>
          </a:p>
          <a:p>
            <a:pPr marL="742950" indent="-742950" algn="just" rtl="1"/>
            <a:endParaRPr lang="fa-IR" sz="4000" b="1" dirty="0" smtClean="0">
              <a:solidFill>
                <a:schemeClr val="tx1"/>
              </a:solidFill>
            </a:endParaRPr>
          </a:p>
          <a:p>
            <a:pPr algn="r" rtl="1">
              <a:buSzPct val="120000"/>
              <a:buBlip>
                <a:blip r:embed="rId3"/>
              </a:buBlip>
            </a:pPr>
            <a:r>
              <a:rPr lang="fa-IR" sz="2000" dirty="0" smtClean="0">
                <a:solidFill>
                  <a:schemeClr val="tx1"/>
                </a:solidFill>
                <a:latin typeface="Arial" pitchFamily="34" charset="0"/>
                <a:cs typeface="Arial" pitchFamily="34" charset="0"/>
              </a:rPr>
              <a:t>    باید همسو با عملکرد سازمانی باشند.</a:t>
            </a:r>
          </a:p>
          <a:p>
            <a:pPr algn="r" rtl="1">
              <a:buSzPct val="120000"/>
              <a:buBlip>
                <a:blip r:embed="rId3"/>
              </a:buBlip>
            </a:pPr>
            <a:r>
              <a:rPr lang="fa-IR" sz="2000" dirty="0" smtClean="0">
                <a:solidFill>
                  <a:schemeClr val="tx1"/>
                </a:solidFill>
                <a:latin typeface="Arial" pitchFamily="34" charset="0"/>
                <a:cs typeface="Arial" pitchFamily="34" charset="0"/>
              </a:rPr>
              <a:t>    به موقع تهیه شوند.</a:t>
            </a:r>
          </a:p>
          <a:p>
            <a:pPr algn="r" rtl="1">
              <a:buSzPct val="120000"/>
              <a:buBlip>
                <a:blip r:embed="rId3"/>
              </a:buBlip>
            </a:pPr>
            <a:r>
              <a:rPr lang="fa-IR" sz="2000" dirty="0" smtClean="0">
                <a:solidFill>
                  <a:schemeClr val="tx1"/>
                </a:solidFill>
                <a:latin typeface="Arial" pitchFamily="34" charset="0"/>
                <a:cs typeface="Arial" pitchFamily="34" charset="0"/>
              </a:rPr>
              <a:t>    به آسانی قابل فهم باشند.</a:t>
            </a:r>
          </a:p>
          <a:p>
            <a:pPr algn="r" rtl="1">
              <a:buSzPct val="120000"/>
              <a:buBlip>
                <a:blip r:embed="rId3"/>
              </a:buBlip>
            </a:pPr>
            <a:r>
              <a:rPr lang="fa-IR" sz="2000" dirty="0" smtClean="0">
                <a:solidFill>
                  <a:schemeClr val="tx1"/>
                </a:solidFill>
                <a:latin typeface="Arial" pitchFamily="34" charset="0"/>
                <a:cs typeface="Arial" pitchFamily="34" charset="0"/>
              </a:rPr>
              <a:t>   علاوه بر مبالغ ریالی،حاوی تعداد کمی( واحدها) باشند.</a:t>
            </a:r>
          </a:p>
          <a:p>
            <a:pPr algn="r" rtl="1">
              <a:buSzPct val="120000"/>
              <a:buBlip>
                <a:blip r:embed="rId3"/>
              </a:buBlip>
            </a:pPr>
            <a:r>
              <a:rPr lang="fa-IR" sz="2000" dirty="0" smtClean="0">
                <a:solidFill>
                  <a:schemeClr val="tx1"/>
                </a:solidFill>
                <a:latin typeface="Arial" pitchFamily="34" charset="0"/>
                <a:cs typeface="Arial" pitchFamily="34" charset="0"/>
              </a:rPr>
              <a:t>    ارائه گزارشات به همراه اسناد و مدارک.</a:t>
            </a:r>
          </a:p>
          <a:p>
            <a:pPr algn="r" rtl="1">
              <a:buSzPct val="120000"/>
              <a:buBlip>
                <a:blip r:embed="rId3"/>
              </a:buBlip>
            </a:pPr>
            <a:r>
              <a:rPr lang="fa-IR" sz="2000" dirty="0" smtClean="0">
                <a:solidFill>
                  <a:schemeClr val="tx1"/>
                </a:solidFill>
                <a:latin typeface="Arial" pitchFamily="34" charset="0"/>
                <a:cs typeface="Arial" pitchFamily="34" charset="0"/>
              </a:rPr>
              <a:t>    گزارشات ارقام را به شکل مقایسه ای داده و تجزیه و تحلیل داشته باشد.</a:t>
            </a:r>
          </a:p>
          <a:p>
            <a:pPr algn="r" rtl="1">
              <a:buSzPct val="120000"/>
              <a:buBlip>
                <a:blip r:embed="rId3"/>
              </a:buBlip>
            </a:pPr>
            <a:r>
              <a:rPr lang="fa-IR" sz="2000" dirty="0" smtClean="0">
                <a:solidFill>
                  <a:schemeClr val="tx1"/>
                </a:solidFill>
                <a:latin typeface="Arial" pitchFamily="34" charset="0"/>
                <a:cs typeface="Arial" pitchFamily="34" charset="0"/>
              </a:rPr>
              <a:t>    باید عملکرد یک واحد را باتوجه به تاثیرآن برکل گزارش عملکرد سازمان بررسی نماییم، نه تنها آن واحد خاص را.</a:t>
            </a:r>
            <a:endParaRPr lang="fa-IR" sz="2000" b="1" dirty="0" smtClean="0">
              <a:solidFill>
                <a:schemeClr val="tx1"/>
              </a:solidFill>
            </a:endParaRPr>
          </a:p>
        </p:txBody>
      </p:sp>
      <p:pic>
        <p:nvPicPr>
          <p:cNvPr id="1026" name="Picture 2" descr="C:\Users\Nader\Desktop\b.jpg"/>
          <p:cNvPicPr>
            <a:picLocks noChangeAspect="1" noChangeArrowheads="1"/>
          </p:cNvPicPr>
          <p:nvPr/>
        </p:nvPicPr>
        <p:blipFill>
          <a:blip r:embed="rId4"/>
          <a:srcRect/>
          <a:stretch>
            <a:fillRect/>
          </a:stretch>
        </p:blipFill>
        <p:spPr bwMode="auto">
          <a:xfrm>
            <a:off x="0" y="6324600"/>
            <a:ext cx="9144000" cy="5334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153400" cy="5715000"/>
          </a:xfrm>
        </p:spPr>
        <p:txBody>
          <a:bodyPr>
            <a:normAutofit/>
          </a:bodyPr>
          <a:lstStyle/>
          <a:p>
            <a:pPr marL="742950" indent="-742950" algn="just" rtl="1"/>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fa-IR" sz="2000" dirty="0" smtClean="0">
                <a:solidFill>
                  <a:schemeClr val="tx1"/>
                </a:solidFill>
              </a:rPr>
              <a:t>سلسله مراتب گزارشهای عملكرد از پایین ترین سطح شروع میشود و تا رده های بالا ادامه مییابد </a:t>
            </a:r>
            <a:endParaRPr lang="fa-IR" sz="2000" b="1" dirty="0" smtClean="0">
              <a:solidFill>
                <a:schemeClr val="tx1"/>
              </a:solidFill>
            </a:endParaRPr>
          </a:p>
        </p:txBody>
      </p:sp>
      <p:pic>
        <p:nvPicPr>
          <p:cNvPr id="1026" name="Picture 2" descr="C:\Users\Nader\Desktop\b.jpg"/>
          <p:cNvPicPr>
            <a:picLocks noChangeAspect="1" noChangeArrowheads="1"/>
          </p:cNvPicPr>
          <p:nvPr/>
        </p:nvPicPr>
        <p:blipFill>
          <a:blip r:embed="rId3"/>
          <a:srcRect/>
          <a:stretch>
            <a:fillRect/>
          </a:stretch>
        </p:blipFill>
        <p:spPr bwMode="auto">
          <a:xfrm>
            <a:off x="0" y="6324600"/>
            <a:ext cx="9144000" cy="533400"/>
          </a:xfrm>
          <a:prstGeom prst="rect">
            <a:avLst/>
          </a:prstGeom>
          <a:noFill/>
        </p:spPr>
      </p:pic>
      <p:graphicFrame>
        <p:nvGraphicFramePr>
          <p:cNvPr id="4" name="Content Placeholder 3"/>
          <p:cNvGraphicFramePr>
            <a:graphicFrameLocks/>
          </p:cNvGraphicFramePr>
          <p:nvPr/>
        </p:nvGraphicFramePr>
        <p:xfrm>
          <a:off x="457200" y="1524000"/>
          <a:ext cx="8229600" cy="43307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itle 1"/>
          <p:cNvSpPr txBox="1">
            <a:spLocks/>
          </p:cNvSpPr>
          <p:nvPr/>
        </p:nvSpPr>
        <p:spPr bwMode="auto">
          <a:xfrm rot="2855296">
            <a:off x="4906491" y="3060428"/>
            <a:ext cx="4714875" cy="785812"/>
          </a:xfrm>
          <a:prstGeom prst="rect">
            <a:avLst/>
          </a:prstGeom>
          <a:noFill/>
          <a:ln w="9525">
            <a:noFill/>
            <a:miter lim="800000"/>
            <a:headEnd/>
            <a:tailEnd/>
          </a:ln>
          <a:effectLst>
            <a:outerShdw dist="25399" dir="2700000" algn="ctr" rotWithShape="0">
              <a:schemeClr val="bg2"/>
            </a:outerShdw>
          </a:effectLst>
        </p:spPr>
        <p:txBody>
          <a:bodyPr anchor="ctr"/>
          <a:lstStyle/>
          <a:p>
            <a:pPr algn="ctr">
              <a:defRPr/>
            </a:pPr>
            <a:r>
              <a:rPr lang="fa-IR" sz="4800" b="1" kern="0" dirty="0">
                <a:latin typeface="+mj-lt"/>
                <a:ea typeface="+mj-ea"/>
                <a:cs typeface="+mn-cs"/>
              </a:rPr>
              <a:t>هدف گذاری</a:t>
            </a:r>
          </a:p>
        </p:txBody>
      </p:sp>
      <p:sp>
        <p:nvSpPr>
          <p:cNvPr id="6" name="Text Placeholder 3"/>
          <p:cNvSpPr txBox="1">
            <a:spLocks/>
          </p:cNvSpPr>
          <p:nvPr/>
        </p:nvSpPr>
        <p:spPr>
          <a:xfrm rot="18825108">
            <a:off x="-761123" y="3072983"/>
            <a:ext cx="4843463" cy="804863"/>
          </a:xfrm>
          <a:prstGeom prst="rect">
            <a:avLst/>
          </a:prstGeom>
        </p:spPr>
        <p:txBody>
          <a:bodyPr anchor="ctr"/>
          <a:lstStyle/>
          <a:p>
            <a:pPr marL="342900" indent="-342900" algn="ctr">
              <a:spcBef>
                <a:spcPct val="20000"/>
              </a:spcBef>
              <a:defRPr/>
            </a:pPr>
            <a:r>
              <a:rPr lang="fa-IR" sz="4800" b="1" kern="0"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mn-lt"/>
                <a:cs typeface="+mn-cs"/>
              </a:rPr>
              <a:t>گزارش دهی</a:t>
            </a:r>
          </a:p>
        </p:txBody>
      </p:sp>
      <p:cxnSp>
        <p:nvCxnSpPr>
          <p:cNvPr id="8" name="Straight Arrow Connector 7"/>
          <p:cNvCxnSpPr/>
          <p:nvPr/>
        </p:nvCxnSpPr>
        <p:spPr>
          <a:xfrm rot="5400000" flipH="1" flipV="1">
            <a:off x="726000" y="2550600"/>
            <a:ext cx="2484000" cy="2412000"/>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rot="5400000" flipH="1" flipV="1">
            <a:off x="726000" y="2550600"/>
            <a:ext cx="2484000" cy="2412000"/>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cxnSp>
        <p:nvCxnSpPr>
          <p:cNvPr id="11" name="Straight Arrow Connector 10"/>
          <p:cNvCxnSpPr/>
          <p:nvPr/>
        </p:nvCxnSpPr>
        <p:spPr>
          <a:xfrm rot="16200000" flipH="1">
            <a:off x="5791200" y="2590800"/>
            <a:ext cx="2133600" cy="198120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153400" cy="5715000"/>
          </a:xfrm>
        </p:spPr>
        <p:txBody>
          <a:bodyPr>
            <a:normAutofit/>
          </a:bodyPr>
          <a:lstStyle/>
          <a:p>
            <a:pPr marL="742950" indent="-742950" algn="just" rtl="1"/>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en-US"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fa-IR" sz="4000" b="1" dirty="0" smtClean="0">
                <a:solidFill>
                  <a:schemeClr val="tx1"/>
                </a:solidFill>
              </a:rPr>
              <a:t>نتیجه گیری :</a:t>
            </a:r>
          </a:p>
          <a:p>
            <a:pPr marL="742950" indent="-742950" algn="just" rtl="1"/>
            <a:endParaRPr lang="fa-IR" sz="4000" b="1" dirty="0" smtClean="0">
              <a:solidFill>
                <a:schemeClr val="tx1"/>
              </a:solidFill>
            </a:endParaRPr>
          </a:p>
          <a:p>
            <a:pPr marL="742950" indent="-742950" algn="just" rtl="1">
              <a:buFont typeface="Wingdings" pitchFamily="2" charset="2"/>
              <a:buChar char="q"/>
            </a:pPr>
            <a:r>
              <a:rPr lang="fa-IR" sz="2000" dirty="0" smtClean="0">
                <a:solidFill>
                  <a:schemeClr val="tx1"/>
                </a:solidFill>
              </a:rPr>
              <a:t>حسابداری سنجش مسئولیت بستری برای گسترش فرهنگ مسئولیت پاسخگویی در جامعه است و چنانچه در سطح سازمانها اجرا شود این تفکر را تقویت خواهد نمود که مدیر خود را مسئول عملکرد خود دانسته و در قبال صاحبان حق موظف به پاسخگویی میباشد.</a:t>
            </a:r>
          </a:p>
          <a:p>
            <a:pPr marL="742950" indent="-742950" algn="just" rtl="1">
              <a:buFont typeface="Wingdings" pitchFamily="2" charset="2"/>
              <a:buChar char="q"/>
            </a:pPr>
            <a:endParaRPr lang="fa-IR" sz="2000" dirty="0" smtClean="0">
              <a:solidFill>
                <a:schemeClr val="tx1"/>
              </a:solidFill>
            </a:endParaRPr>
          </a:p>
          <a:p>
            <a:pPr marL="742950" indent="-742950" algn="just" rtl="1">
              <a:buFont typeface="Wingdings" pitchFamily="2" charset="2"/>
              <a:buChar char="q"/>
            </a:pPr>
            <a:r>
              <a:rPr lang="fa-IR" sz="2000" dirty="0" smtClean="0">
                <a:solidFill>
                  <a:schemeClr val="tx1"/>
                </a:solidFill>
              </a:rPr>
              <a:t>اطلاعات اساسی حاصل از سیستم حسابداری در برنامه ریزی و کنترل از یکسو و همچنین استفاده مبنایی در بررسی آثار برنامه های آتی از سوی دیگر مورد استفاده قرار میگیرند.</a:t>
            </a:r>
          </a:p>
          <a:p>
            <a:pPr marL="742950" indent="-742950" algn="just" rtl="1">
              <a:buFont typeface="Wingdings" pitchFamily="2" charset="2"/>
              <a:buChar char="q"/>
            </a:pPr>
            <a:endParaRPr lang="fa-IR" sz="2000" dirty="0" smtClean="0">
              <a:solidFill>
                <a:schemeClr val="tx1"/>
              </a:solidFill>
            </a:endParaRPr>
          </a:p>
          <a:p>
            <a:pPr marL="742950" indent="-742950" algn="just" rtl="1">
              <a:buFont typeface="Wingdings" pitchFamily="2" charset="2"/>
              <a:buChar char="q"/>
            </a:pPr>
            <a:r>
              <a:rPr lang="fa-IR" sz="2000" dirty="0" smtClean="0">
                <a:solidFill>
                  <a:schemeClr val="tx1"/>
                </a:solidFill>
              </a:rPr>
              <a:t>با توجه به کنترل ایجاد شده توسط سیستم حسابداری سنجش مسئولیت ودر نتیجه بهبود عملکرد شرکت ،این سیستم میتواند باعث کاهش قیمت تمام شده و افزایش سود شرکت  شود.</a:t>
            </a:r>
          </a:p>
          <a:p>
            <a:pPr marL="742950" indent="-742950" algn="just" rtl="1">
              <a:buFont typeface="Wingdings" pitchFamily="2" charset="2"/>
              <a:buChar char="q"/>
            </a:pPr>
            <a:endParaRPr lang="fa-IR" sz="2000" dirty="0" smtClean="0">
              <a:solidFill>
                <a:schemeClr val="tx1"/>
              </a:solidFill>
            </a:endParaRPr>
          </a:p>
        </p:txBody>
      </p:sp>
      <p:pic>
        <p:nvPicPr>
          <p:cNvPr id="1026" name="Picture 2" descr="C:\Users\Nader\Desktop\b.jpg"/>
          <p:cNvPicPr>
            <a:picLocks noChangeAspect="1" noChangeArrowheads="1"/>
          </p:cNvPicPr>
          <p:nvPr/>
        </p:nvPicPr>
        <p:blipFill>
          <a:blip r:embed="rId3"/>
          <a:srcRect/>
          <a:stretch>
            <a:fillRect/>
          </a:stretch>
        </p:blipFill>
        <p:spPr bwMode="auto">
          <a:xfrm>
            <a:off x="0" y="6324600"/>
            <a:ext cx="9144000" cy="5334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153400" cy="5715000"/>
          </a:xfrm>
        </p:spPr>
        <p:txBody>
          <a:bodyPr>
            <a:normAutofit/>
          </a:bodyPr>
          <a:lstStyle/>
          <a:p>
            <a:pPr rtl="1"/>
            <a:endParaRPr lang="fa-IR" sz="60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endParaRPr>
          </a:p>
          <a:p>
            <a:pPr rtl="1"/>
            <a:r>
              <a:rPr lang="fa-IR" sz="66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rPr>
              <a:t>حسابداری سنجش مسئولیت</a:t>
            </a:r>
          </a:p>
          <a:p>
            <a:pPr rtl="1"/>
            <a:endParaRPr lang="fa-IR" sz="40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endParaRPr>
          </a:p>
          <a:p>
            <a:pPr rtl="1"/>
            <a:endParaRPr lang="fa-IR" sz="20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endParaRPr>
          </a:p>
          <a:p>
            <a:pPr rtl="1"/>
            <a:r>
              <a:rPr lang="en-US" sz="40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rPr>
              <a:t>Responsibility Accounting</a:t>
            </a:r>
            <a:endParaRPr lang="fa-IR" sz="40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endParaRPr>
          </a:p>
        </p:txBody>
      </p:sp>
      <p:pic>
        <p:nvPicPr>
          <p:cNvPr id="1026" name="Picture 2" descr="C:\Users\Nader\Desktop\b.jpg"/>
          <p:cNvPicPr>
            <a:picLocks noChangeAspect="1" noChangeArrowheads="1"/>
          </p:cNvPicPr>
          <p:nvPr/>
        </p:nvPicPr>
        <p:blipFill>
          <a:blip r:embed="rId3"/>
          <a:srcRect/>
          <a:stretch>
            <a:fillRect/>
          </a:stretch>
        </p:blipFill>
        <p:spPr bwMode="auto">
          <a:xfrm>
            <a:off x="0" y="6324600"/>
            <a:ext cx="9144000" cy="5334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153400" cy="5715000"/>
          </a:xfrm>
        </p:spPr>
        <p:txBody>
          <a:bodyPr>
            <a:normAutofit/>
          </a:bodyPr>
          <a:lstStyle/>
          <a:p>
            <a:pPr rtl="1"/>
            <a:endParaRPr lang="en-US" sz="16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endParaRPr>
          </a:p>
          <a:p>
            <a:pPr rtl="1"/>
            <a:endParaRPr lang="fa-IR" sz="48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endParaRPr>
          </a:p>
          <a:p>
            <a:pPr rtl="1"/>
            <a:endParaRPr lang="fa-IR" sz="24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endParaRPr>
          </a:p>
          <a:p>
            <a:pPr rtl="1"/>
            <a:r>
              <a:rPr lang="fa-IR" sz="40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rPr>
              <a:t>استاد راهنما  :  </a:t>
            </a:r>
            <a:r>
              <a:rPr lang="fa-IR" sz="36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rPr>
              <a:t>آقای دکتر فضل زاده</a:t>
            </a:r>
          </a:p>
          <a:p>
            <a:pPr rtl="1"/>
            <a:endParaRPr lang="fa-IR" sz="28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endParaRPr>
          </a:p>
          <a:p>
            <a:pPr rtl="1"/>
            <a:endParaRPr lang="fa-IR" sz="11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endParaRPr>
          </a:p>
          <a:p>
            <a:pPr rtl="1"/>
            <a:r>
              <a:rPr lang="fa-IR" sz="36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rPr>
              <a:t>تهیه و تنظیم  :  نادر فاضل نوجه ده</a:t>
            </a:r>
          </a:p>
          <a:p>
            <a:pPr rtl="1"/>
            <a:endParaRPr lang="fa-IR" sz="28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endParaRPr>
          </a:p>
          <a:p>
            <a:pPr rtl="1"/>
            <a:endParaRPr lang="fa-IR" sz="28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endParaRPr>
          </a:p>
          <a:p>
            <a:pPr rtl="1"/>
            <a:r>
              <a:rPr lang="fa-IR" sz="40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rPr>
              <a:t>پاییز 1391</a:t>
            </a:r>
            <a:endParaRPr lang="en-US" sz="4000" b="1" dirty="0" smtClean="0">
              <a:solidFill>
                <a:schemeClr val="tx1"/>
              </a:solidFill>
              <a:effectLst>
                <a:outerShdw blurRad="38100" dist="38100" dir="2700000" algn="tl">
                  <a:srgbClr val="000000">
                    <a:alpha val="43137"/>
                  </a:srgbClr>
                </a:outerShdw>
              </a:effectLst>
              <a:latin typeface="Lucida Sans Unicode" pitchFamily="34" charset="0"/>
              <a:ea typeface="Arial Unicode MS" pitchFamily="34" charset="-128"/>
              <a:cs typeface="B Lotus"/>
            </a:endParaRPr>
          </a:p>
        </p:txBody>
      </p:sp>
      <p:pic>
        <p:nvPicPr>
          <p:cNvPr id="1026" name="Picture 2" descr="C:\Users\Nader\Desktop\b.jpg"/>
          <p:cNvPicPr>
            <a:picLocks noChangeAspect="1" noChangeArrowheads="1"/>
          </p:cNvPicPr>
          <p:nvPr/>
        </p:nvPicPr>
        <p:blipFill>
          <a:blip r:embed="rId3"/>
          <a:srcRect/>
          <a:stretch>
            <a:fillRect/>
          </a:stretch>
        </p:blipFill>
        <p:spPr bwMode="auto">
          <a:xfrm>
            <a:off x="0" y="6324600"/>
            <a:ext cx="9144000" cy="533400"/>
          </a:xfrm>
          <a:prstGeom prst="rect">
            <a:avLst/>
          </a:prstGeom>
          <a:noFill/>
        </p:spPr>
      </p:pic>
      <p:pic>
        <p:nvPicPr>
          <p:cNvPr id="2" name="Picture 2" descr="C:\Users\Nader\Desktop\Tabrizu.jpg"/>
          <p:cNvPicPr>
            <a:picLocks noChangeAspect="1" noChangeArrowheads="1"/>
          </p:cNvPicPr>
          <p:nvPr/>
        </p:nvPicPr>
        <p:blipFill>
          <a:blip r:embed="rId4"/>
          <a:srcRect/>
          <a:stretch>
            <a:fillRect/>
          </a:stretch>
        </p:blipFill>
        <p:spPr bwMode="auto">
          <a:xfrm>
            <a:off x="3962400" y="228600"/>
            <a:ext cx="1114425" cy="125730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153400" cy="5715000"/>
          </a:xfrm>
        </p:spPr>
        <p:txBody>
          <a:bodyPr>
            <a:normAutofit/>
          </a:bodyPr>
          <a:lstStyle/>
          <a:p>
            <a:pPr marL="742950" indent="-742950" algn="r" rtl="1"/>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en-US"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مقدمه</a:t>
            </a:r>
            <a:endParaRPr lang="en-US"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endParaRPr>
          </a:p>
          <a:p>
            <a:pPr marL="742950" indent="-742950" algn="r" rtl="1"/>
            <a:endParaRPr lang="en-US" sz="2000"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endParaRPr>
          </a:p>
          <a:p>
            <a:pPr marL="742950" indent="-742950" algn="just" rtl="1">
              <a:buFont typeface="Wingdings" pitchFamily="2" charset="2"/>
              <a:buChar char="ü"/>
            </a:pPr>
            <a:r>
              <a:rPr lang="fa-IR" sz="2000" dirty="0" smtClean="0">
                <a:solidFill>
                  <a:schemeClr val="tx1"/>
                </a:solidFill>
                <a:effectLst>
                  <a:outerShdw blurRad="38100" dist="38100" dir="2700000" algn="tl">
                    <a:srgbClr val="000000"/>
                  </a:outerShdw>
                </a:effectLst>
              </a:rPr>
              <a:t> </a:t>
            </a:r>
            <a:r>
              <a:rPr lang="fa-IR" sz="2000" dirty="0" smtClean="0">
                <a:solidFill>
                  <a:schemeClr val="tx1"/>
                </a:solidFill>
              </a:rPr>
              <a:t>حسابداري مهمترين سيستم اطلاعاتي در هر سازمان است.</a:t>
            </a:r>
            <a:endParaRPr lang="en-US" sz="2000" dirty="0" smtClean="0">
              <a:solidFill>
                <a:schemeClr val="tx1"/>
              </a:solidFill>
            </a:endParaRPr>
          </a:p>
          <a:p>
            <a:pPr marL="742950" indent="-742950" algn="just" rtl="1">
              <a:buFont typeface="Wingdings" pitchFamily="2" charset="2"/>
              <a:buChar char="ü"/>
            </a:pPr>
            <a:endParaRPr lang="en-US" sz="2000" dirty="0" smtClean="0">
              <a:solidFill>
                <a:schemeClr val="tx1"/>
              </a:solidFill>
            </a:endParaRPr>
          </a:p>
          <a:p>
            <a:pPr marL="742950" indent="-742950" algn="just" rtl="1">
              <a:buFont typeface="Wingdings" pitchFamily="2" charset="2"/>
              <a:buChar char="ü"/>
            </a:pPr>
            <a:r>
              <a:rPr lang="fa-IR" sz="2000" dirty="0" smtClean="0">
                <a:solidFill>
                  <a:schemeClr val="tx1"/>
                </a:solidFill>
              </a:rPr>
              <a:t>اين سيستم نه تنها ياريگر مديران عالي در سازمانها براي كسب اطلاعات از دستيابي به اهداف است بلكه ابزاري براي مديران مياني  براي پاسخگويي به مديران عالي است .</a:t>
            </a:r>
            <a:endParaRPr lang="en-US" sz="2000" dirty="0" smtClean="0">
              <a:solidFill>
                <a:schemeClr val="tx1"/>
              </a:solidFill>
            </a:endParaRPr>
          </a:p>
          <a:p>
            <a:pPr marL="742950" indent="-742950" algn="just" rtl="1">
              <a:buFont typeface="Wingdings" pitchFamily="2" charset="2"/>
              <a:buChar char="ü"/>
            </a:pPr>
            <a:endParaRPr lang="en-US" sz="2000" dirty="0" smtClean="0">
              <a:solidFill>
                <a:schemeClr val="tx1"/>
              </a:solidFill>
            </a:endParaRPr>
          </a:p>
          <a:p>
            <a:pPr marL="742950" indent="-742950" algn="just" rtl="1">
              <a:buFont typeface="Wingdings" pitchFamily="2" charset="2"/>
              <a:buChar char="ü"/>
            </a:pPr>
            <a:r>
              <a:rPr lang="fa-IR" sz="2000" kern="0" dirty="0" smtClean="0">
                <a:solidFill>
                  <a:schemeClr val="tx1"/>
                </a:solidFill>
                <a:effectLst>
                  <a:outerShdw blurRad="38100" dist="38100" dir="2700000" algn="tl">
                    <a:srgbClr val="FFFFFF"/>
                  </a:outerShdw>
                </a:effectLst>
                <a:latin typeface="Times New Roman"/>
              </a:rPr>
              <a:t>بسياري از واحدهاي تجاري</a:t>
            </a:r>
            <a:r>
              <a:rPr lang="en-US" sz="2000" kern="0" dirty="0" smtClean="0">
                <a:solidFill>
                  <a:schemeClr val="tx1"/>
                </a:solidFill>
                <a:effectLst>
                  <a:outerShdw blurRad="38100" dist="38100" dir="2700000" algn="tl">
                    <a:srgbClr val="FFFFFF"/>
                  </a:outerShdw>
                </a:effectLst>
                <a:latin typeface="Times New Roman"/>
              </a:rPr>
              <a:t>-</a:t>
            </a:r>
            <a:r>
              <a:rPr lang="fa-IR" sz="2000" kern="0" dirty="0" smtClean="0">
                <a:solidFill>
                  <a:schemeClr val="tx1"/>
                </a:solidFill>
                <a:effectLst>
                  <a:outerShdw blurRad="38100" dist="38100" dir="2700000" algn="tl">
                    <a:srgbClr val="FFFFFF"/>
                  </a:outerShdw>
                </a:effectLst>
                <a:latin typeface="Times New Roman"/>
              </a:rPr>
              <a:t>توليدي به بخش هاي كوچكتري تقسيم مي شوند و به هريك از بخش ها ،مسئوليتهاي خاصي واگذار مي گردد .</a:t>
            </a:r>
            <a:endParaRPr lang="en-US" sz="2000" kern="0" dirty="0" smtClean="0">
              <a:solidFill>
                <a:schemeClr val="tx1"/>
              </a:solidFill>
              <a:effectLst>
                <a:outerShdw blurRad="38100" dist="38100" dir="2700000" algn="tl">
                  <a:srgbClr val="FFFFFF"/>
                </a:outerShdw>
              </a:effectLst>
              <a:latin typeface="Times New Roman"/>
            </a:endParaRPr>
          </a:p>
          <a:p>
            <a:pPr marL="742950" indent="-742950" algn="just" rtl="1"/>
            <a:endParaRPr lang="en-US" sz="2000" kern="0" dirty="0" smtClean="0">
              <a:solidFill>
                <a:schemeClr val="tx1"/>
              </a:solidFill>
              <a:effectLst>
                <a:outerShdw blurRad="38100" dist="38100" dir="2700000" algn="tl">
                  <a:srgbClr val="FFFFFF"/>
                </a:outerShdw>
              </a:effectLst>
              <a:latin typeface="Times New Roman"/>
            </a:endParaRPr>
          </a:p>
          <a:p>
            <a:pPr marL="742950" indent="-742950" algn="just" rtl="1">
              <a:buFont typeface="Wingdings" pitchFamily="2" charset="2"/>
              <a:buChar char="ü"/>
            </a:pPr>
            <a:r>
              <a:rPr lang="fa-IR" sz="2000" kern="0" dirty="0" smtClean="0">
                <a:solidFill>
                  <a:schemeClr val="tx1"/>
                </a:solidFill>
                <a:effectLst>
                  <a:outerShdw blurRad="38100" dist="38100" dir="2700000" algn="tl">
                    <a:srgbClr val="FFFFFF"/>
                  </a:outerShdw>
                </a:effectLst>
                <a:latin typeface="Times New Roman"/>
              </a:rPr>
              <a:t>هر يك از بخشها متشكل از افرادي است كه درباره وظايف معين يا  امور مديريت مسئوليت دارند .</a:t>
            </a:r>
            <a:endParaRPr lang="en-US" sz="2000" kern="0" dirty="0" smtClean="0">
              <a:solidFill>
                <a:schemeClr val="tx1"/>
              </a:solidFill>
              <a:effectLst>
                <a:outerShdw blurRad="38100" dist="38100" dir="2700000" algn="tl">
                  <a:srgbClr val="FFFFFF"/>
                </a:outerShdw>
              </a:effectLst>
              <a:latin typeface="Times New Roman"/>
            </a:endParaRPr>
          </a:p>
          <a:p>
            <a:pPr marL="742950" indent="-742950" algn="just" rtl="1"/>
            <a:endParaRPr lang="en-US" sz="2000" kern="0" dirty="0" smtClean="0">
              <a:solidFill>
                <a:schemeClr val="tx1"/>
              </a:solidFill>
              <a:effectLst>
                <a:outerShdw blurRad="38100" dist="38100" dir="2700000" algn="tl">
                  <a:srgbClr val="FFFFFF"/>
                </a:outerShdw>
              </a:effectLst>
              <a:latin typeface="Times New Roman"/>
            </a:endParaRPr>
          </a:p>
          <a:p>
            <a:pPr marL="742950" indent="-742950" algn="just" rtl="1">
              <a:buFont typeface="Wingdings" pitchFamily="2" charset="2"/>
              <a:buChar char="ü"/>
            </a:pPr>
            <a:r>
              <a:rPr lang="fa-IR" sz="2000" kern="0" dirty="0" smtClean="0">
                <a:solidFill>
                  <a:schemeClr val="tx1"/>
                </a:solidFill>
                <a:effectLst>
                  <a:outerShdw blurRad="38100" dist="38100" dir="2700000" algn="tl">
                    <a:srgbClr val="FFFFFF"/>
                  </a:outerShdw>
                </a:effectLst>
                <a:latin typeface="Times New Roman"/>
              </a:rPr>
              <a:t>مديريت ارشد واحدهاي تجاري</a:t>
            </a:r>
            <a:r>
              <a:rPr lang="en-US" sz="2000" kern="0" dirty="0" smtClean="0">
                <a:solidFill>
                  <a:schemeClr val="tx1"/>
                </a:solidFill>
                <a:effectLst>
                  <a:outerShdw blurRad="38100" dist="38100" dir="2700000" algn="tl">
                    <a:srgbClr val="FFFFFF"/>
                  </a:outerShdw>
                </a:effectLst>
                <a:latin typeface="Times New Roman"/>
              </a:rPr>
              <a:t>-</a:t>
            </a:r>
            <a:r>
              <a:rPr lang="fa-IR" sz="2000" kern="0" dirty="0" smtClean="0">
                <a:solidFill>
                  <a:schemeClr val="tx1"/>
                </a:solidFill>
                <a:effectLst>
                  <a:outerShdw blurRad="38100" dist="38100" dir="2700000" algn="tl">
                    <a:srgbClr val="FFFFFF"/>
                  </a:outerShdw>
                </a:effectLst>
                <a:latin typeface="Times New Roman"/>
              </a:rPr>
              <a:t>توليدي بايد ازهماهنگي اهداف مديران اين بخش ها  با هدف هاي كلي واحد انتفاعي اطمينان حاصل كنند .</a:t>
            </a:r>
            <a:endParaRPr lang="en-US" sz="2000" kern="0" dirty="0" smtClean="0">
              <a:solidFill>
                <a:schemeClr val="tx1"/>
              </a:solidFill>
              <a:effectLst>
                <a:outerShdw blurRad="38100" dist="38100" dir="2700000" algn="tl">
                  <a:srgbClr val="FFFFFF"/>
                </a:outerShdw>
              </a:effectLst>
              <a:latin typeface="Times New Roman"/>
            </a:endParaRPr>
          </a:p>
          <a:p>
            <a:pPr marL="742950" indent="-742950" algn="just" rtl="1">
              <a:buFont typeface="Wingdings" pitchFamily="2" charset="2"/>
              <a:buChar char="ü"/>
            </a:pPr>
            <a:endParaRPr lang="en-US" sz="2000" kern="0" dirty="0" smtClean="0">
              <a:solidFill>
                <a:schemeClr val="tx1"/>
              </a:solidFill>
              <a:effectLst>
                <a:outerShdw blurRad="38100" dist="38100" dir="2700000" algn="tl">
                  <a:srgbClr val="FFFFFF"/>
                </a:outerShdw>
              </a:effectLst>
              <a:latin typeface="Times New Roman"/>
            </a:endParaRPr>
          </a:p>
        </p:txBody>
      </p:sp>
      <p:pic>
        <p:nvPicPr>
          <p:cNvPr id="1026" name="Picture 2" descr="C:\Users\Nader\Desktop\b.jpg"/>
          <p:cNvPicPr>
            <a:picLocks noChangeAspect="1" noChangeArrowheads="1"/>
          </p:cNvPicPr>
          <p:nvPr/>
        </p:nvPicPr>
        <p:blipFill>
          <a:blip r:embed="rId3"/>
          <a:srcRect/>
          <a:stretch>
            <a:fillRect/>
          </a:stretch>
        </p:blipFill>
        <p:spPr bwMode="auto">
          <a:xfrm>
            <a:off x="0" y="6324600"/>
            <a:ext cx="9144000" cy="5334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153400" cy="5715000"/>
          </a:xfrm>
        </p:spPr>
        <p:txBody>
          <a:bodyPr>
            <a:normAutofit/>
          </a:bodyPr>
          <a:lstStyle/>
          <a:p>
            <a:pPr marL="742950" indent="-742950" algn="just" rtl="1"/>
            <a:r>
              <a:rPr lang="fa-IR" sz="4000"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en-US" sz="4000"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مقدمه</a:t>
            </a:r>
            <a:endParaRPr lang="en-US"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endParaRPr>
          </a:p>
          <a:p>
            <a:pPr marL="742950" indent="-742950" algn="just" rtl="1"/>
            <a:endParaRPr lang="en-US" sz="2000"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endParaRPr>
          </a:p>
          <a:p>
            <a:pPr marL="742950" indent="-742950" algn="just" rtl="1">
              <a:buFont typeface="Wingdings" pitchFamily="2" charset="2"/>
              <a:buChar char="ü"/>
            </a:pPr>
            <a:r>
              <a:rPr lang="fa-IR" sz="2000" dirty="0" smtClean="0">
                <a:solidFill>
                  <a:schemeClr val="tx1"/>
                </a:solidFill>
              </a:rPr>
              <a:t>حسابداری سنجش مسئولیت مدیریت را قادر میسازد تا عملکرد بخشها و افراد مربوط را ارزیابی و از هماهنگی هدفها</a:t>
            </a:r>
            <a:r>
              <a:rPr lang="en-US" sz="2000" dirty="0" smtClean="0">
                <a:solidFill>
                  <a:schemeClr val="tx1"/>
                </a:solidFill>
              </a:rPr>
              <a:t> </a:t>
            </a:r>
            <a:r>
              <a:rPr lang="fa-IR" sz="2000" dirty="0" smtClean="0">
                <a:solidFill>
                  <a:schemeClr val="tx1"/>
                </a:solidFill>
              </a:rPr>
              <a:t>اطمینان حاصل کند.</a:t>
            </a:r>
            <a:endParaRPr lang="en-US" sz="2000" dirty="0" smtClean="0">
              <a:solidFill>
                <a:schemeClr val="tx1"/>
              </a:solidFill>
            </a:endParaRPr>
          </a:p>
          <a:p>
            <a:pPr marL="742950" indent="-742950" algn="just" rtl="1">
              <a:buFont typeface="Wingdings" pitchFamily="2" charset="2"/>
              <a:buChar char="ü"/>
            </a:pPr>
            <a:endParaRPr lang="en-US" sz="2000" dirty="0" smtClean="0">
              <a:solidFill>
                <a:schemeClr val="tx1"/>
              </a:solidFill>
              <a:latin typeface="B Lotus"/>
            </a:endParaRPr>
          </a:p>
          <a:p>
            <a:pPr marL="742950" indent="-742950" algn="just" rtl="1">
              <a:buFont typeface="Wingdings" pitchFamily="2" charset="2"/>
              <a:buChar char="ü"/>
            </a:pPr>
            <a:r>
              <a:rPr lang="fa-IR" sz="2000" dirty="0" smtClean="0">
                <a:solidFill>
                  <a:schemeClr val="tx1"/>
                </a:solidFill>
              </a:rPr>
              <a:t>حسابداری سنجش مسئولیت قبل از جنگ جهانی دوم با درک این واقعیت که هزینه ها توسط سیستم کنترل نمیشوند ، بلکه در واقع </a:t>
            </a:r>
            <a:r>
              <a:rPr lang="fa-IR" sz="2000" u="sng" dirty="0" smtClean="0">
                <a:solidFill>
                  <a:schemeClr val="tx1"/>
                </a:solidFill>
              </a:rPr>
              <a:t>این افراد هستند که هزینه ها را کنترل میکنند</a:t>
            </a:r>
            <a:r>
              <a:rPr lang="fa-IR" sz="2000" dirty="0" smtClean="0">
                <a:solidFill>
                  <a:schemeClr val="tx1"/>
                </a:solidFill>
              </a:rPr>
              <a:t>، توسعه یافت.</a:t>
            </a:r>
            <a:endParaRPr lang="fa-IR" sz="2000" dirty="0" smtClean="0">
              <a:solidFill>
                <a:schemeClr val="tx1"/>
              </a:solidFill>
              <a:latin typeface="B Lotus"/>
            </a:endParaRPr>
          </a:p>
          <a:p>
            <a:pPr marL="742950" indent="-742950" algn="just" rtl="1"/>
            <a:endParaRPr lang="en-US" sz="2000" dirty="0" smtClean="0">
              <a:solidFill>
                <a:schemeClr val="tx1"/>
              </a:solidFill>
            </a:endParaRPr>
          </a:p>
          <a:p>
            <a:pPr marL="742950" indent="-742950" algn="just" rtl="1">
              <a:buFont typeface="Wingdings" pitchFamily="2" charset="2"/>
              <a:buChar char="ü"/>
            </a:pPr>
            <a:r>
              <a:rPr lang="fa-IR" sz="2000" dirty="0" smtClean="0">
                <a:solidFill>
                  <a:schemeClr val="tx1"/>
                </a:solidFill>
              </a:rPr>
              <a:t>بحث اصلی در حسابداری سنجش مسئولیت این است که مدیران بخش ها باید </a:t>
            </a:r>
            <a:r>
              <a:rPr lang="fa-IR" sz="2000" u="sng" dirty="0" smtClean="0">
                <a:solidFill>
                  <a:schemeClr val="tx1"/>
                </a:solidFill>
              </a:rPr>
              <a:t>پاسخگوی هزینه هایی باشند که در کنترل آنهاست.</a:t>
            </a:r>
            <a:endParaRPr lang="en-US" sz="2000" u="sng" dirty="0" smtClean="0">
              <a:solidFill>
                <a:schemeClr val="tx1"/>
              </a:solidFill>
            </a:endParaRPr>
          </a:p>
          <a:p>
            <a:pPr marL="742950" indent="-742950" algn="just" rtl="1">
              <a:buFont typeface="Wingdings" pitchFamily="2" charset="2"/>
              <a:buChar char="ü"/>
            </a:pPr>
            <a:endParaRPr lang="en-US" sz="2000" u="sng"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endParaRPr>
          </a:p>
          <a:p>
            <a:pPr marL="742950" indent="-742950" algn="just" rtl="1">
              <a:buFont typeface="Wingdings" pitchFamily="2" charset="2"/>
              <a:buChar char="ü"/>
            </a:pPr>
            <a:r>
              <a:rPr lang="fa-IR" sz="2000" dirty="0" smtClean="0">
                <a:solidFill>
                  <a:schemeClr val="tx1"/>
                </a:solidFill>
              </a:rPr>
              <a:t>حسابداري سنجش  مسئوليت  يكي از سيستمهاي حسابداري  مديريت است</a:t>
            </a:r>
            <a:r>
              <a:rPr lang="en-US" sz="2000" dirty="0" smtClean="0">
                <a:solidFill>
                  <a:schemeClr val="tx1"/>
                </a:solidFill>
              </a:rPr>
              <a:t>.</a:t>
            </a:r>
            <a:r>
              <a:rPr lang="fa-IR" sz="2000" dirty="0" smtClean="0">
                <a:solidFill>
                  <a:schemeClr val="tx1"/>
                </a:solidFill>
              </a:rPr>
              <a:t> و وظیفه آن سنجش و ارزيابي عملكرد واحدهاي تابعه ، مديران و سايركاركنان سازمان می باشد.</a:t>
            </a:r>
          </a:p>
          <a:p>
            <a:pPr marL="742950" indent="-742950" algn="just" rtl="1">
              <a:buFont typeface="Wingdings" pitchFamily="2" charset="2"/>
              <a:buChar char="ü"/>
            </a:pPr>
            <a:endParaRPr lang="en-US" sz="2000" u="sng"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endParaRPr>
          </a:p>
        </p:txBody>
      </p:sp>
      <p:pic>
        <p:nvPicPr>
          <p:cNvPr id="1026" name="Picture 2" descr="C:\Users\Nader\Desktop\b.jpg"/>
          <p:cNvPicPr>
            <a:picLocks noChangeAspect="1" noChangeArrowheads="1"/>
          </p:cNvPicPr>
          <p:nvPr/>
        </p:nvPicPr>
        <p:blipFill>
          <a:blip r:embed="rId3"/>
          <a:srcRect/>
          <a:stretch>
            <a:fillRect/>
          </a:stretch>
        </p:blipFill>
        <p:spPr bwMode="auto">
          <a:xfrm>
            <a:off x="0" y="6324600"/>
            <a:ext cx="9144000" cy="5334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153400" cy="5715000"/>
          </a:xfrm>
        </p:spPr>
        <p:txBody>
          <a:bodyPr>
            <a:normAutofit/>
          </a:bodyPr>
          <a:lstStyle/>
          <a:p>
            <a:pPr marL="742950" indent="-742950" algn="just" rtl="1"/>
            <a:r>
              <a:rPr lang="fa-IR" sz="4000"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en-US" sz="4000"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تعریف</a:t>
            </a:r>
          </a:p>
          <a:p>
            <a:pPr marL="742950" indent="-742950" algn="just" rtl="1"/>
            <a:endParaRPr lang="fa-IR" sz="2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endParaRPr>
          </a:p>
          <a:p>
            <a:pPr algn="just" rtl="1">
              <a:lnSpc>
                <a:spcPct val="150000"/>
              </a:lnSpc>
            </a:pPr>
            <a:r>
              <a:rPr lang="fa-IR" sz="2000" dirty="0" smtClean="0">
                <a:solidFill>
                  <a:schemeClr val="tx1"/>
                </a:solidFill>
              </a:rPr>
              <a:t>حسابداری سنجش مسئولیت سیستمی است که مسئولیت مالی مدیران را در اجرای وظایف و اختیارات محوله طی گزارشی بصورت دقیق و روشن نمایان میکند.این تعریف شامل سه قسمت اساسی است:      </a:t>
            </a:r>
            <a:r>
              <a:rPr lang="fa-IR" sz="2000" b="1" dirty="0" smtClean="0">
                <a:solidFill>
                  <a:schemeClr val="tx1"/>
                </a:solidFill>
              </a:rPr>
              <a:t>مسئولیت                      اجرا                     گزارش </a:t>
            </a:r>
          </a:p>
          <a:p>
            <a:pPr marL="742950" indent="-742950" algn="just" rtl="1"/>
            <a:endParaRPr lang="fa-IR" sz="2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endParaRPr>
          </a:p>
          <a:p>
            <a:pPr marL="742950" indent="-742950" algn="just" rtl="1">
              <a:buFont typeface="Wingdings" pitchFamily="2" charset="2"/>
              <a:buChar char="ü"/>
            </a:pPr>
            <a:r>
              <a:rPr lang="fa-IR" sz="2000" dirty="0" smtClean="0">
                <a:solidFill>
                  <a:schemeClr val="tx1"/>
                </a:solidFill>
              </a:rPr>
              <a:t>در حسابداری سنجش مسئولیت برنامه های مالی و اداری هر شعبه و نحوه انجام امور هر قسمت مشخص شده و خلاصه اطلاعات مالی هر شعبه در فواصل زمانی معین تهیه میشوند.</a:t>
            </a:r>
          </a:p>
          <a:p>
            <a:pPr marL="742950" indent="-742950" algn="just" rtl="1"/>
            <a:endParaRPr lang="fa-IR" sz="2000" dirty="0" smtClean="0">
              <a:solidFill>
                <a:schemeClr val="tx1"/>
              </a:solidFill>
            </a:endParaRPr>
          </a:p>
          <a:p>
            <a:pPr marL="742950" indent="-742950" algn="just" rtl="1">
              <a:buFont typeface="Wingdings" pitchFamily="2" charset="2"/>
              <a:buChar char="ü"/>
            </a:pPr>
            <a:r>
              <a:rPr lang="fa-IR" sz="2000" dirty="0" smtClean="0">
                <a:solidFill>
                  <a:schemeClr val="tx1"/>
                </a:solidFill>
              </a:rPr>
              <a:t>این سیستم حسابداری تفاوت بین انجام واقعی فعالیتها یا امور قسمتها را با برنامه های پیش بینی شده مشخص مینماید. درنتیجه مدیران قادر به اتخاذ تصمیمات مناسب جهت تصحیح عملیات خواهند شد. </a:t>
            </a:r>
          </a:p>
          <a:p>
            <a:pPr marL="742950" indent="-742950" algn="just" rtl="1"/>
            <a:endParaRPr lang="en-US" sz="2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endParaRPr>
          </a:p>
        </p:txBody>
      </p:sp>
      <p:pic>
        <p:nvPicPr>
          <p:cNvPr id="1026" name="Picture 2" descr="C:\Users\Nader\Desktop\b.jpg"/>
          <p:cNvPicPr>
            <a:picLocks noChangeAspect="1" noChangeArrowheads="1"/>
          </p:cNvPicPr>
          <p:nvPr/>
        </p:nvPicPr>
        <p:blipFill>
          <a:blip r:embed="rId3"/>
          <a:srcRect/>
          <a:stretch>
            <a:fillRect/>
          </a:stretch>
        </p:blipFill>
        <p:spPr bwMode="auto">
          <a:xfrm>
            <a:off x="0" y="6324600"/>
            <a:ext cx="9144000" cy="533400"/>
          </a:xfrm>
          <a:prstGeom prst="rect">
            <a:avLst/>
          </a:prstGeom>
          <a:noFill/>
        </p:spPr>
      </p:pic>
      <p:sp>
        <p:nvSpPr>
          <p:cNvPr id="5" name="Left Arrow 4"/>
          <p:cNvSpPr/>
          <p:nvPr/>
        </p:nvSpPr>
        <p:spPr>
          <a:xfrm>
            <a:off x="5181600" y="2590800"/>
            <a:ext cx="914400" cy="381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Left Arrow 6"/>
          <p:cNvSpPr/>
          <p:nvPr/>
        </p:nvSpPr>
        <p:spPr>
          <a:xfrm>
            <a:off x="3352800" y="2590800"/>
            <a:ext cx="914400" cy="381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153400" cy="5715000"/>
          </a:xfrm>
        </p:spPr>
        <p:txBody>
          <a:bodyPr>
            <a:normAutofit/>
          </a:bodyPr>
          <a:lstStyle/>
          <a:p>
            <a:pPr marL="742950" indent="-742950" algn="just" rtl="1"/>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en-US"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fa-IR" sz="2500" b="1" dirty="0" smtClean="0">
                <a:solidFill>
                  <a:schemeClr val="tx1"/>
                </a:solidFill>
              </a:rPr>
              <a:t>پيش فرض هاي لازم براي ايجاد يك سيستم حسابداري سنجش مسئوليت</a:t>
            </a:r>
          </a:p>
          <a:p>
            <a:pPr marL="742950" indent="-742950" algn="just" rtl="1"/>
            <a:endParaRPr lang="fa-IR" sz="2500" b="1" dirty="0" smtClean="0">
              <a:solidFill>
                <a:schemeClr val="tx1"/>
              </a:solidFill>
              <a:latin typeface="Arial Narrow" pitchFamily="34" charset="0"/>
              <a:ea typeface="Arial Unicode MS" pitchFamily="34" charset="-128"/>
            </a:endParaRPr>
          </a:p>
          <a:p>
            <a:pPr marL="457200" indent="-457200" algn="just" rtl="1">
              <a:buClr>
                <a:srgbClr val="C00000"/>
              </a:buClr>
              <a:buSzPct val="76000"/>
              <a:buFont typeface="+mj-lt"/>
              <a:buAutoNum type="arabicPeriod"/>
            </a:pPr>
            <a:r>
              <a:rPr lang="fa-IR" sz="1900" dirty="0" smtClean="0">
                <a:solidFill>
                  <a:schemeClr val="tx1"/>
                </a:solidFill>
              </a:rPr>
              <a:t>مديران بايد درمورد فعاليتهاي انجام شده در حوزه سازماني مربوط به خود احساس مسئوليت كنند.</a:t>
            </a:r>
          </a:p>
          <a:p>
            <a:pPr marL="457200" indent="-457200" algn="just" rtl="1">
              <a:buClr>
                <a:srgbClr val="C00000"/>
              </a:buClr>
              <a:buSzPct val="76000"/>
              <a:buFont typeface="+mj-lt"/>
              <a:buAutoNum type="arabicPeriod"/>
            </a:pPr>
            <a:endParaRPr lang="fa-IR" sz="800" dirty="0" smtClean="0">
              <a:solidFill>
                <a:schemeClr val="tx1"/>
              </a:solidFill>
            </a:endParaRPr>
          </a:p>
          <a:p>
            <a:pPr marL="457200" indent="-457200" algn="just" rtl="1">
              <a:buClr>
                <a:srgbClr val="C00000"/>
              </a:buClr>
              <a:buSzPct val="76000"/>
              <a:buFont typeface="+mj-lt"/>
              <a:buAutoNum type="arabicPeriod"/>
            </a:pPr>
            <a:r>
              <a:rPr lang="fa-IR" sz="1900" dirty="0" smtClean="0">
                <a:solidFill>
                  <a:schemeClr val="tx1"/>
                </a:solidFill>
              </a:rPr>
              <a:t>مديران بايد درصدد تامين اهداف (خرد وكلان ) تعيين شده براي آنها و واحد سازماني تحت نظارت خود باشند.</a:t>
            </a:r>
          </a:p>
          <a:p>
            <a:pPr marL="457200" indent="-457200" algn="just" rtl="1">
              <a:buClr>
                <a:srgbClr val="C00000"/>
              </a:buClr>
              <a:buSzPct val="76000"/>
              <a:buFont typeface="+mj-lt"/>
              <a:buAutoNum type="arabicPeriod"/>
            </a:pPr>
            <a:endParaRPr lang="fa-IR" sz="800" dirty="0" smtClean="0">
              <a:solidFill>
                <a:schemeClr val="tx1"/>
              </a:solidFill>
            </a:endParaRPr>
          </a:p>
          <a:p>
            <a:pPr marL="457200" indent="-457200" algn="just" rtl="1">
              <a:buClr>
                <a:srgbClr val="C00000"/>
              </a:buClr>
              <a:buSzPct val="76000"/>
              <a:buFont typeface="+mj-lt"/>
              <a:buAutoNum type="arabicPeriod"/>
            </a:pPr>
            <a:r>
              <a:rPr lang="fa-IR" sz="1900" dirty="0" smtClean="0">
                <a:solidFill>
                  <a:schemeClr val="tx1"/>
                </a:solidFill>
              </a:rPr>
              <a:t>مديران بايد در تعيين اهداف سازمان مشاركت داشته باشند اگر چه برخي از اهداف به عنوان ابزار اندازه گيري عملكرد آنان باشد.</a:t>
            </a:r>
          </a:p>
          <a:p>
            <a:pPr marL="457200" indent="-457200" algn="just" rtl="1">
              <a:buClr>
                <a:srgbClr val="C00000"/>
              </a:buClr>
              <a:buSzPct val="76000"/>
              <a:buFont typeface="+mj-lt"/>
              <a:buAutoNum type="arabicPeriod"/>
            </a:pPr>
            <a:endParaRPr lang="fa-IR" sz="800" dirty="0" smtClean="0">
              <a:solidFill>
                <a:schemeClr val="tx1"/>
              </a:solidFill>
            </a:endParaRPr>
          </a:p>
          <a:p>
            <a:pPr marL="457200" indent="-457200" algn="just" rtl="1">
              <a:buClr>
                <a:srgbClr val="C00000"/>
              </a:buClr>
              <a:buSzPct val="76000"/>
              <a:buFont typeface="+mj-lt"/>
              <a:buAutoNum type="arabicPeriod"/>
            </a:pPr>
            <a:r>
              <a:rPr lang="fa-IR" sz="1900" dirty="0" smtClean="0">
                <a:solidFill>
                  <a:schemeClr val="tx1"/>
                </a:solidFill>
              </a:rPr>
              <a:t>اهداف بايد با عملكرد كارا واثر بخش دست يافتني باشند.</a:t>
            </a:r>
          </a:p>
          <a:p>
            <a:pPr marL="457200" indent="-457200" algn="just" rtl="1">
              <a:buClr>
                <a:srgbClr val="C00000"/>
              </a:buClr>
              <a:buSzPct val="76000"/>
              <a:buFont typeface="+mj-lt"/>
              <a:buAutoNum type="arabicPeriod"/>
            </a:pPr>
            <a:endParaRPr lang="fa-IR" sz="800" dirty="0" smtClean="0">
              <a:solidFill>
                <a:schemeClr val="tx1"/>
              </a:solidFill>
            </a:endParaRPr>
          </a:p>
          <a:p>
            <a:pPr marL="457200" indent="-457200" algn="just" rtl="1">
              <a:buClr>
                <a:srgbClr val="C00000"/>
              </a:buClr>
              <a:buSzPct val="76000"/>
              <a:buFont typeface="+mj-lt"/>
              <a:buAutoNum type="arabicPeriod"/>
            </a:pPr>
            <a:r>
              <a:rPr lang="fa-IR" sz="1900" dirty="0" smtClean="0">
                <a:solidFill>
                  <a:schemeClr val="tx1"/>
                </a:solidFill>
              </a:rPr>
              <a:t>بازخور وگزارش عملكرد به مديران بايد به  به صورت منظم ودر زمانهاي مشخص تهيه گردد.</a:t>
            </a:r>
          </a:p>
          <a:p>
            <a:pPr marL="457200" indent="-457200" algn="just" rtl="1">
              <a:buClr>
                <a:srgbClr val="C00000"/>
              </a:buClr>
              <a:buSzPct val="76000"/>
              <a:buFont typeface="+mj-lt"/>
              <a:buAutoNum type="arabicPeriod"/>
            </a:pPr>
            <a:endParaRPr lang="fa-IR" sz="800" dirty="0" smtClean="0">
              <a:solidFill>
                <a:schemeClr val="tx1"/>
              </a:solidFill>
            </a:endParaRPr>
          </a:p>
          <a:p>
            <a:pPr marL="457200" indent="-457200" algn="just" rtl="1">
              <a:buClr>
                <a:srgbClr val="C00000"/>
              </a:buClr>
              <a:buSzPct val="76000"/>
              <a:buFont typeface="+mj-lt"/>
              <a:buAutoNum type="arabicPeriod"/>
            </a:pPr>
            <a:r>
              <a:rPr lang="fa-IR" sz="1900" dirty="0" smtClean="0">
                <a:solidFill>
                  <a:schemeClr val="tx1"/>
                </a:solidFill>
              </a:rPr>
              <a:t>نقشي كه سيستم حسابداري بر اساس مسئوليت در ساختار سازماني خواهند داشت بايد به طور كامل روشن شود.در موسسات كوچك نقش حسابداري سنجش مسئوليت كمتر موثر است ،اما همگام با رشد اين موسسات ،كنترل وارزيابي فعاليتها مشكل تر شده ونياز به استفاده از حسابداري سنجش مسئوليت اهميت پيدا ميكند.</a:t>
            </a:r>
          </a:p>
        </p:txBody>
      </p:sp>
      <p:pic>
        <p:nvPicPr>
          <p:cNvPr id="1026" name="Picture 2" descr="C:\Users\Nader\Desktop\b.jpg"/>
          <p:cNvPicPr>
            <a:picLocks noChangeAspect="1" noChangeArrowheads="1"/>
          </p:cNvPicPr>
          <p:nvPr/>
        </p:nvPicPr>
        <p:blipFill>
          <a:blip r:embed="rId3"/>
          <a:srcRect/>
          <a:stretch>
            <a:fillRect/>
          </a:stretch>
        </p:blipFill>
        <p:spPr bwMode="auto">
          <a:xfrm>
            <a:off x="0" y="6324600"/>
            <a:ext cx="9144000" cy="5334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153400" cy="5715000"/>
          </a:xfrm>
        </p:spPr>
        <p:txBody>
          <a:bodyPr>
            <a:normAutofit/>
          </a:bodyPr>
          <a:lstStyle/>
          <a:p>
            <a:pPr marL="742950" indent="-742950" algn="just" rtl="1"/>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en-US"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a:t>
            </a:r>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مراحل پیاده سازی</a:t>
            </a:r>
          </a:p>
          <a:p>
            <a:pPr algn="just" rtl="1">
              <a:lnSpc>
                <a:spcPct val="150000"/>
              </a:lnSpc>
              <a:defRPr/>
            </a:pPr>
            <a:endParaRPr lang="fa-IR" sz="2400"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endParaRPr>
          </a:p>
          <a:p>
            <a:pPr marL="457200" indent="-457200" algn="just" rtl="1">
              <a:lnSpc>
                <a:spcPct val="200000"/>
              </a:lnSpc>
              <a:buFont typeface="+mj-lt"/>
              <a:buAutoNum type="arabicParenR"/>
              <a:defRPr/>
            </a:pPr>
            <a:r>
              <a:rPr lang="fa-IR" sz="2000" dirty="0" smtClean="0">
                <a:solidFill>
                  <a:schemeClr val="tx1"/>
                </a:solidFill>
              </a:rPr>
              <a:t>تعریف مراکز مسئولیت: مرکز هزینه - مرکز درآمد – مرکز سود - مرکز سرمایه گذاری</a:t>
            </a:r>
          </a:p>
          <a:p>
            <a:pPr marL="457200" indent="-457200" algn="just" rtl="1">
              <a:lnSpc>
                <a:spcPct val="200000"/>
              </a:lnSpc>
              <a:buFont typeface="+mj-lt"/>
              <a:buAutoNum type="arabicParenR"/>
              <a:defRPr/>
            </a:pPr>
            <a:r>
              <a:rPr lang="fa-IR" sz="2000" spc="-150" dirty="0" smtClean="0">
                <a:solidFill>
                  <a:schemeClr val="tx1"/>
                </a:solidFill>
              </a:rPr>
              <a:t>بودجه بندی و پیش بینی هزینه ها و درآمدها در قالب مراکز مسئولیت تعریف شده</a:t>
            </a:r>
          </a:p>
          <a:p>
            <a:pPr marL="457200" indent="-457200" algn="just" rtl="1">
              <a:lnSpc>
                <a:spcPct val="200000"/>
              </a:lnSpc>
              <a:buFont typeface="+mj-lt"/>
              <a:buAutoNum type="arabicParenR"/>
              <a:defRPr/>
            </a:pPr>
            <a:r>
              <a:rPr lang="fa-IR" sz="2000" spc="-150" dirty="0" smtClean="0">
                <a:solidFill>
                  <a:schemeClr val="tx1"/>
                </a:solidFill>
              </a:rPr>
              <a:t>تهیه نمودار سازمانی و تعیین اختیارات و قلمرو هر یک از مراکز مسئولیت</a:t>
            </a:r>
          </a:p>
          <a:p>
            <a:pPr marL="457200" indent="-457200" algn="just" rtl="1">
              <a:lnSpc>
                <a:spcPct val="200000"/>
              </a:lnSpc>
              <a:buFont typeface="+mj-lt"/>
              <a:buAutoNum type="arabicParenR"/>
              <a:defRPr/>
            </a:pPr>
            <a:r>
              <a:rPr lang="fa-IR" sz="2000" dirty="0" smtClean="0">
                <a:solidFill>
                  <a:schemeClr val="tx1"/>
                </a:solidFill>
              </a:rPr>
              <a:t>مشخص کردن هزینه های قابل کنترل و غیر قابل کنترل</a:t>
            </a:r>
          </a:p>
          <a:p>
            <a:pPr marL="457200" indent="-457200" algn="just" rtl="1">
              <a:lnSpc>
                <a:spcPct val="200000"/>
              </a:lnSpc>
              <a:buFont typeface="+mj-lt"/>
              <a:buAutoNum type="arabicParenR"/>
              <a:defRPr/>
            </a:pPr>
            <a:r>
              <a:rPr lang="fa-IR" sz="2000" dirty="0" smtClean="0">
                <a:solidFill>
                  <a:schemeClr val="tx1"/>
                </a:solidFill>
              </a:rPr>
              <a:t>تهیه گزارش عملکرد برای هر مرکز توسط مدیر مسئول آن </a:t>
            </a:r>
          </a:p>
          <a:p>
            <a:pPr marL="742950" indent="-742950" algn="just" rtl="1">
              <a:lnSpc>
                <a:spcPct val="200000"/>
              </a:lnSpc>
              <a:buFont typeface="+mj-lt"/>
              <a:buAutoNum type="arabicParenR"/>
            </a:pPr>
            <a:endParaRPr lang="fa-IR" sz="2000" dirty="0" smtClean="0">
              <a:solidFill>
                <a:schemeClr val="tx1"/>
              </a:solidFill>
              <a:latin typeface="Arial Narrow" pitchFamily="34" charset="0"/>
              <a:ea typeface="Arial Unicode MS" pitchFamily="34" charset="-128"/>
            </a:endParaRPr>
          </a:p>
        </p:txBody>
      </p:sp>
      <p:pic>
        <p:nvPicPr>
          <p:cNvPr id="1026" name="Picture 2" descr="C:\Users\Nader\Desktop\b.jpg"/>
          <p:cNvPicPr>
            <a:picLocks noChangeAspect="1" noChangeArrowheads="1"/>
          </p:cNvPicPr>
          <p:nvPr/>
        </p:nvPicPr>
        <p:blipFill>
          <a:blip r:embed="rId3"/>
          <a:srcRect/>
          <a:stretch>
            <a:fillRect/>
          </a:stretch>
        </p:blipFill>
        <p:spPr bwMode="auto">
          <a:xfrm>
            <a:off x="0" y="6324600"/>
            <a:ext cx="9144000" cy="5334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153400" cy="5715000"/>
          </a:xfrm>
        </p:spPr>
        <p:txBody>
          <a:bodyPr>
            <a:normAutofit lnSpcReduction="10000"/>
          </a:bodyPr>
          <a:lstStyle/>
          <a:p>
            <a:pPr marL="742950" indent="-742950" algn="just" rtl="1"/>
            <a:r>
              <a:rPr lang="fa-IR" sz="40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rPr>
              <a:t>  مراکز مسئولیت</a:t>
            </a:r>
            <a:endParaRPr lang="fa-IR" sz="19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endParaRPr>
          </a:p>
          <a:p>
            <a:pPr marL="742950" indent="-742950" algn="just" rtl="1"/>
            <a:endParaRPr lang="fa-IR" sz="1900" b="1" dirty="0" smtClean="0">
              <a:solidFill>
                <a:schemeClr val="tx1"/>
              </a:solidFill>
              <a:effectLst>
                <a:outerShdw blurRad="38100" dist="38100" dir="2700000" algn="tl">
                  <a:srgbClr val="000000">
                    <a:alpha val="43137"/>
                  </a:srgbClr>
                </a:outerShdw>
              </a:effectLst>
              <a:latin typeface="Arial Narrow" pitchFamily="34" charset="0"/>
              <a:ea typeface="Arial Unicode MS" pitchFamily="34" charset="-128"/>
            </a:endParaRPr>
          </a:p>
          <a:p>
            <a:pPr marL="742950" indent="-742950" algn="just" rtl="1">
              <a:buFont typeface="Wingdings" pitchFamily="2" charset="2"/>
              <a:buChar char="ü"/>
            </a:pPr>
            <a:r>
              <a:rPr lang="fa-IR" sz="2000" dirty="0" smtClean="0">
                <a:solidFill>
                  <a:schemeClr val="tx1"/>
                </a:solidFill>
                <a:latin typeface="Arial" pitchFamily="34" charset="0"/>
                <a:cs typeface="Arial" pitchFamily="34" charset="0"/>
              </a:rPr>
              <a:t>هر مدیر بدون توجه به سطح یا طبقه ای از سازمان که درآن قراردارد مسئول یک مرکز</a:t>
            </a:r>
            <a:r>
              <a:rPr lang="en-US" sz="2000" dirty="0" smtClean="0">
                <a:solidFill>
                  <a:schemeClr val="tx1"/>
                </a:solidFill>
                <a:latin typeface="Arial" pitchFamily="34" charset="0"/>
                <a:cs typeface="Arial" pitchFamily="34" charset="0"/>
              </a:rPr>
              <a:t> </a:t>
            </a:r>
            <a:r>
              <a:rPr lang="fa-IR" sz="2000" dirty="0" smtClean="0">
                <a:solidFill>
                  <a:schemeClr val="tx1"/>
                </a:solidFill>
                <a:latin typeface="Arial" pitchFamily="34" charset="0"/>
                <a:cs typeface="Arial" pitchFamily="34" charset="0"/>
              </a:rPr>
              <a:t>مسئولیت می باشد.</a:t>
            </a:r>
            <a:r>
              <a:rPr lang="en-US" sz="2000" dirty="0" smtClean="0">
                <a:solidFill>
                  <a:schemeClr val="tx1"/>
                </a:solidFill>
                <a:latin typeface="Arial" pitchFamily="34" charset="0"/>
                <a:cs typeface="Arial" pitchFamily="34" charset="0"/>
              </a:rPr>
              <a:t> </a:t>
            </a:r>
            <a:r>
              <a:rPr lang="fa-IR" sz="2000" u="sng" dirty="0" smtClean="0">
                <a:solidFill>
                  <a:schemeClr val="tx1"/>
                </a:solidFill>
                <a:latin typeface="Arial" pitchFamily="34" charset="0"/>
                <a:cs typeface="Arial" pitchFamily="34" charset="0"/>
              </a:rPr>
              <a:t>مرکز مسئولیت </a:t>
            </a:r>
            <a:r>
              <a:rPr lang="fa-IR" sz="2000" dirty="0" smtClean="0">
                <a:solidFill>
                  <a:schemeClr val="tx1"/>
                </a:solidFill>
                <a:latin typeface="Arial" pitchFamily="34" charset="0"/>
                <a:cs typeface="Arial" pitchFamily="34" charset="0"/>
              </a:rPr>
              <a:t>یک بخش، قسمت یا یکی از واحدهای فرعی سازمان است که مدیر آن در رابطه با مجموعه خاصی از فعالیت ها باید پاسخگو باشد. هرقدر مدیر در سطح بالاتری قرار گیرد، مرکز مسئولیت گسترده تر خواهد شد و معمولا تعداد زیردستان بیشتر خواهد شد.</a:t>
            </a:r>
            <a:endParaRPr lang="en-US" sz="2000" dirty="0" smtClean="0">
              <a:solidFill>
                <a:schemeClr val="tx1"/>
              </a:solidFill>
              <a:latin typeface="Arial" pitchFamily="34" charset="0"/>
              <a:cs typeface="Arial" pitchFamily="34" charset="0"/>
            </a:endParaRPr>
          </a:p>
          <a:p>
            <a:pPr marL="742950" indent="-742950" algn="just" rtl="1">
              <a:buFont typeface="Wingdings" pitchFamily="2" charset="2"/>
              <a:buChar char="ü"/>
            </a:pPr>
            <a:endParaRPr lang="en-US" sz="2000" dirty="0" smtClean="0">
              <a:solidFill>
                <a:schemeClr val="tx1"/>
              </a:solidFill>
              <a:latin typeface="Arial" pitchFamily="34" charset="0"/>
              <a:ea typeface="Arial Unicode MS" pitchFamily="34" charset="-128"/>
              <a:cs typeface="Arial" pitchFamily="34" charset="0"/>
            </a:endParaRPr>
          </a:p>
          <a:p>
            <a:pPr marL="742950" indent="-742950" algn="just" rtl="1"/>
            <a:r>
              <a:rPr lang="fa-IR" sz="2000" dirty="0" smtClean="0">
                <a:solidFill>
                  <a:schemeClr val="tx1"/>
                </a:solidFill>
                <a:latin typeface="Arial" pitchFamily="34" charset="0"/>
                <a:ea typeface="Arial Unicode MS" pitchFamily="34" charset="-128"/>
                <a:cs typeface="Arial" pitchFamily="34" charset="0"/>
              </a:rPr>
              <a:t>                                                                </a:t>
            </a:r>
            <a:r>
              <a:rPr lang="fa-IR" sz="2000" b="1" dirty="0" smtClean="0">
                <a:solidFill>
                  <a:schemeClr val="tx1"/>
                </a:solidFill>
                <a:latin typeface="Arial" pitchFamily="34" charset="0"/>
                <a:ea typeface="Arial Unicode MS" pitchFamily="34" charset="-128"/>
                <a:cs typeface="Arial" pitchFamily="34" charset="0"/>
              </a:rPr>
              <a:t>ابزار سنجش :  </a:t>
            </a:r>
            <a:r>
              <a:rPr lang="fa-IR" sz="2000" dirty="0" smtClean="0">
                <a:solidFill>
                  <a:schemeClr val="tx1"/>
                </a:solidFill>
                <a:latin typeface="Arial" pitchFamily="34" charset="0"/>
                <a:ea typeface="Arial Unicode MS" pitchFamily="34" charset="-128"/>
                <a:cs typeface="Arial" pitchFamily="34" charset="0"/>
              </a:rPr>
              <a:t>تجریه و تحلیل انحرافات</a:t>
            </a:r>
          </a:p>
          <a:p>
            <a:pPr marL="742950" indent="-742950" algn="just" rtl="1"/>
            <a:endParaRPr lang="fa-IR" sz="3400" dirty="0" smtClean="0">
              <a:solidFill>
                <a:schemeClr val="tx1"/>
              </a:solidFill>
              <a:latin typeface="Arial" pitchFamily="34" charset="0"/>
              <a:ea typeface="Arial Unicode MS" pitchFamily="34" charset="-128"/>
              <a:cs typeface="Arial" pitchFamily="34" charset="0"/>
            </a:endParaRPr>
          </a:p>
          <a:p>
            <a:pPr marL="742950" indent="-742950" algn="just" rtl="1"/>
            <a:r>
              <a:rPr lang="fa-IR" sz="2000" dirty="0" smtClean="0">
                <a:solidFill>
                  <a:schemeClr val="tx1"/>
                </a:solidFill>
                <a:latin typeface="Arial" pitchFamily="34" charset="0"/>
                <a:ea typeface="Arial Unicode MS" pitchFamily="34" charset="-128"/>
                <a:cs typeface="Arial" pitchFamily="34" charset="0"/>
              </a:rPr>
              <a:t>                                                                </a:t>
            </a:r>
            <a:r>
              <a:rPr lang="fa-IR" sz="2000" b="1" dirty="0" smtClean="0">
                <a:solidFill>
                  <a:schemeClr val="tx1"/>
                </a:solidFill>
                <a:latin typeface="Arial" pitchFamily="34" charset="0"/>
                <a:ea typeface="Arial Unicode MS" pitchFamily="34" charset="-128"/>
                <a:cs typeface="Arial" pitchFamily="34" charset="0"/>
              </a:rPr>
              <a:t>ابزار سنجش :  </a:t>
            </a:r>
            <a:r>
              <a:rPr lang="fa-IR" sz="2000" dirty="0" smtClean="0">
                <a:solidFill>
                  <a:schemeClr val="tx1"/>
                </a:solidFill>
                <a:latin typeface="Arial" pitchFamily="34" charset="0"/>
                <a:ea typeface="Arial Unicode MS" pitchFamily="34" charset="-128"/>
                <a:cs typeface="Arial" pitchFamily="34" charset="0"/>
              </a:rPr>
              <a:t>شاخص فروش</a:t>
            </a:r>
          </a:p>
          <a:p>
            <a:pPr marL="742950" indent="-742950" algn="just" rtl="1"/>
            <a:endParaRPr lang="fa-IR" sz="2800" dirty="0" smtClean="0">
              <a:solidFill>
                <a:schemeClr val="tx1"/>
              </a:solidFill>
              <a:latin typeface="Arial" pitchFamily="34" charset="0"/>
              <a:ea typeface="Arial Unicode MS" pitchFamily="34" charset="-128"/>
              <a:cs typeface="Arial" pitchFamily="34" charset="0"/>
            </a:endParaRPr>
          </a:p>
          <a:p>
            <a:pPr marL="742950" indent="-742950" algn="just" rtl="1"/>
            <a:r>
              <a:rPr lang="fa-IR" sz="2000" dirty="0" smtClean="0">
                <a:solidFill>
                  <a:schemeClr val="tx1"/>
                </a:solidFill>
                <a:latin typeface="Arial" pitchFamily="34" charset="0"/>
                <a:ea typeface="Arial Unicode MS" pitchFamily="34" charset="-128"/>
                <a:cs typeface="Arial" pitchFamily="34" charset="0"/>
              </a:rPr>
              <a:t>                                                                </a:t>
            </a:r>
            <a:r>
              <a:rPr lang="fa-IR" sz="2000" b="1" dirty="0" smtClean="0">
                <a:solidFill>
                  <a:schemeClr val="tx1"/>
                </a:solidFill>
                <a:latin typeface="Arial" pitchFamily="34" charset="0"/>
                <a:ea typeface="Arial Unicode MS" pitchFamily="34" charset="-128"/>
                <a:cs typeface="Arial" pitchFamily="34" charset="0"/>
              </a:rPr>
              <a:t>ابزار سنجش :  </a:t>
            </a:r>
            <a:r>
              <a:rPr lang="fa-IR" sz="2000" dirty="0" smtClean="0">
                <a:solidFill>
                  <a:schemeClr val="tx1"/>
                </a:solidFill>
                <a:latin typeface="Arial" pitchFamily="34" charset="0"/>
                <a:ea typeface="Arial Unicode MS" pitchFamily="34" charset="-128"/>
                <a:cs typeface="Arial" pitchFamily="34" charset="0"/>
              </a:rPr>
              <a:t>شاخص سودآوری</a:t>
            </a:r>
          </a:p>
          <a:p>
            <a:pPr marL="742950" indent="-742950" algn="just" rtl="1"/>
            <a:endParaRPr lang="fa-IR" sz="2800" b="1" dirty="0" smtClean="0">
              <a:solidFill>
                <a:schemeClr val="tx1"/>
              </a:solidFill>
              <a:latin typeface="Arial" pitchFamily="34" charset="0"/>
              <a:ea typeface="Arial Unicode MS" pitchFamily="34" charset="-128"/>
              <a:cs typeface="Arial" pitchFamily="34" charset="0"/>
            </a:endParaRPr>
          </a:p>
          <a:p>
            <a:pPr marL="742950" indent="-742950" algn="just" rtl="1"/>
            <a:r>
              <a:rPr lang="fa-IR" sz="2000" b="1" dirty="0" smtClean="0">
                <a:solidFill>
                  <a:schemeClr val="tx1"/>
                </a:solidFill>
                <a:latin typeface="Arial" pitchFamily="34" charset="0"/>
                <a:ea typeface="Arial Unicode MS" pitchFamily="34" charset="-128"/>
                <a:cs typeface="Arial" pitchFamily="34" charset="0"/>
              </a:rPr>
              <a:t>                                                                ابزار سنجش :  </a:t>
            </a:r>
            <a:r>
              <a:rPr lang="fa-IR" sz="2000" dirty="0" smtClean="0">
                <a:solidFill>
                  <a:schemeClr val="tx1"/>
                </a:solidFill>
                <a:latin typeface="Arial" pitchFamily="34" charset="0"/>
                <a:ea typeface="Arial Unicode MS" pitchFamily="34" charset="-128"/>
                <a:cs typeface="Arial" pitchFamily="34" charset="0"/>
              </a:rPr>
              <a:t>شاخص </a:t>
            </a:r>
            <a:r>
              <a:rPr lang="en-US" sz="2000" dirty="0" smtClean="0">
                <a:solidFill>
                  <a:schemeClr val="tx1"/>
                </a:solidFill>
                <a:latin typeface="Arial" pitchFamily="34" charset="0"/>
                <a:ea typeface="Arial Unicode MS" pitchFamily="34" charset="-128"/>
                <a:cs typeface="Arial" pitchFamily="34" charset="0"/>
              </a:rPr>
              <a:t>ROI</a:t>
            </a:r>
            <a:endParaRPr lang="fa-IR" sz="2000" b="1" dirty="0" smtClean="0">
              <a:solidFill>
                <a:schemeClr val="tx1"/>
              </a:solidFill>
              <a:latin typeface="Arial" pitchFamily="34" charset="0"/>
              <a:ea typeface="Arial Unicode MS" pitchFamily="34" charset="-128"/>
              <a:cs typeface="Arial" pitchFamily="34" charset="0"/>
            </a:endParaRPr>
          </a:p>
        </p:txBody>
      </p:sp>
      <p:pic>
        <p:nvPicPr>
          <p:cNvPr id="1026" name="Picture 2" descr="C:\Users\Nader\Desktop\b.jpg"/>
          <p:cNvPicPr>
            <a:picLocks noChangeAspect="1" noChangeArrowheads="1"/>
          </p:cNvPicPr>
          <p:nvPr/>
        </p:nvPicPr>
        <p:blipFill>
          <a:blip r:embed="rId3"/>
          <a:srcRect/>
          <a:stretch>
            <a:fillRect/>
          </a:stretch>
        </p:blipFill>
        <p:spPr bwMode="auto">
          <a:xfrm>
            <a:off x="0" y="6324600"/>
            <a:ext cx="9144000" cy="533400"/>
          </a:xfrm>
          <a:prstGeom prst="rect">
            <a:avLst/>
          </a:prstGeom>
          <a:noFill/>
        </p:spPr>
      </p:pic>
      <p:sp>
        <p:nvSpPr>
          <p:cNvPr id="19" name="AutoShape 4"/>
          <p:cNvSpPr>
            <a:spLocks noChangeArrowheads="1"/>
          </p:cNvSpPr>
          <p:nvPr/>
        </p:nvSpPr>
        <p:spPr bwMode="auto">
          <a:xfrm>
            <a:off x="4343400" y="5638800"/>
            <a:ext cx="2057400" cy="609600"/>
          </a:xfrm>
          <a:prstGeom prst="bevel">
            <a:avLst>
              <a:gd name="adj" fmla="val 12500"/>
            </a:avLst>
          </a:prstGeom>
          <a:solidFill>
            <a:schemeClr val="accent1"/>
          </a:solidFill>
          <a:ln w="9525">
            <a:solidFill>
              <a:schemeClr val="tx1"/>
            </a:solidFill>
            <a:miter lim="800000"/>
            <a:headEnd/>
            <a:tailEnd/>
          </a:ln>
          <a:effectLst/>
        </p:spPr>
        <p:txBody>
          <a:bodyPr wrap="none" anchor="ctr"/>
          <a:lstStyle/>
          <a:p>
            <a:pPr algn="ctr" rtl="1"/>
            <a:r>
              <a:rPr lang="fa-IR" sz="2000" b="1">
                <a:latin typeface="Times New Roman" pitchFamily="18" charset="0"/>
              </a:rPr>
              <a:t>مركز سرمايه گذاري</a:t>
            </a:r>
            <a:endParaRPr lang="en-GB" sz="2000" b="1">
              <a:latin typeface="Times New Roman" pitchFamily="18" charset="0"/>
            </a:endParaRPr>
          </a:p>
        </p:txBody>
      </p:sp>
      <p:sp>
        <p:nvSpPr>
          <p:cNvPr id="20" name="AutoShape 5"/>
          <p:cNvSpPr>
            <a:spLocks noChangeArrowheads="1"/>
          </p:cNvSpPr>
          <p:nvPr/>
        </p:nvSpPr>
        <p:spPr bwMode="auto">
          <a:xfrm>
            <a:off x="4343400" y="4800600"/>
            <a:ext cx="2057400" cy="609600"/>
          </a:xfrm>
          <a:prstGeom prst="bevel">
            <a:avLst>
              <a:gd name="adj" fmla="val 12500"/>
            </a:avLst>
          </a:prstGeom>
          <a:solidFill>
            <a:schemeClr val="accent1"/>
          </a:solidFill>
          <a:ln w="9525">
            <a:solidFill>
              <a:schemeClr val="tx1"/>
            </a:solidFill>
            <a:miter lim="800000"/>
            <a:headEnd/>
            <a:tailEnd/>
          </a:ln>
          <a:effectLst/>
        </p:spPr>
        <p:txBody>
          <a:bodyPr wrap="none" anchor="ctr"/>
          <a:lstStyle/>
          <a:p>
            <a:pPr algn="ctr" rtl="1"/>
            <a:r>
              <a:rPr lang="fa-IR" sz="2000" b="1" dirty="0">
                <a:latin typeface="Times New Roman" pitchFamily="18" charset="0"/>
              </a:rPr>
              <a:t>مركز سود</a:t>
            </a:r>
            <a:endParaRPr lang="en-GB" sz="2000" b="1" dirty="0">
              <a:latin typeface="Times New Roman" pitchFamily="18" charset="0"/>
            </a:endParaRPr>
          </a:p>
        </p:txBody>
      </p:sp>
      <p:sp>
        <p:nvSpPr>
          <p:cNvPr id="21" name="AutoShape 6"/>
          <p:cNvSpPr>
            <a:spLocks noChangeArrowheads="1"/>
          </p:cNvSpPr>
          <p:nvPr/>
        </p:nvSpPr>
        <p:spPr bwMode="auto">
          <a:xfrm>
            <a:off x="7000892" y="4038600"/>
            <a:ext cx="1981200" cy="1295400"/>
          </a:xfrm>
          <a:prstGeom prst="bevel">
            <a:avLst>
              <a:gd name="adj" fmla="val 12500"/>
            </a:avLst>
          </a:prstGeom>
          <a:solidFill>
            <a:schemeClr val="accent1"/>
          </a:solidFill>
          <a:ln w="9525">
            <a:solidFill>
              <a:schemeClr val="tx1"/>
            </a:solidFill>
            <a:miter lim="800000"/>
            <a:headEnd/>
            <a:tailEnd/>
          </a:ln>
          <a:effectLst/>
        </p:spPr>
        <p:txBody>
          <a:bodyPr wrap="none" anchor="ctr"/>
          <a:lstStyle/>
          <a:p>
            <a:pPr algn="ctr" rtl="1"/>
            <a:r>
              <a:rPr lang="fa-IR" sz="2400" b="1">
                <a:latin typeface="Times New Roman" pitchFamily="18" charset="0"/>
              </a:rPr>
              <a:t>مراكز مسئوليت</a:t>
            </a:r>
            <a:endParaRPr lang="en-GB" sz="2400" b="1">
              <a:latin typeface="Times New Roman" pitchFamily="18" charset="0"/>
            </a:endParaRPr>
          </a:p>
        </p:txBody>
      </p:sp>
      <p:sp>
        <p:nvSpPr>
          <p:cNvPr id="22" name="AutoShape 7"/>
          <p:cNvSpPr>
            <a:spLocks noChangeArrowheads="1"/>
          </p:cNvSpPr>
          <p:nvPr/>
        </p:nvSpPr>
        <p:spPr bwMode="auto">
          <a:xfrm>
            <a:off x="4343400" y="3962400"/>
            <a:ext cx="2057400" cy="609600"/>
          </a:xfrm>
          <a:prstGeom prst="bevel">
            <a:avLst>
              <a:gd name="adj" fmla="val 12500"/>
            </a:avLst>
          </a:prstGeom>
          <a:solidFill>
            <a:schemeClr val="accent1"/>
          </a:solidFill>
          <a:ln w="9525">
            <a:solidFill>
              <a:schemeClr val="tx1"/>
            </a:solidFill>
            <a:miter lim="800000"/>
            <a:headEnd/>
            <a:tailEnd/>
          </a:ln>
          <a:effectLst/>
        </p:spPr>
        <p:txBody>
          <a:bodyPr wrap="none" anchor="ctr"/>
          <a:lstStyle/>
          <a:p>
            <a:pPr algn="ctr" rtl="1"/>
            <a:r>
              <a:rPr lang="fa-IR" sz="2000" b="1">
                <a:latin typeface="Times New Roman" pitchFamily="18" charset="0"/>
              </a:rPr>
              <a:t>مركز درآمد</a:t>
            </a:r>
            <a:endParaRPr lang="en-GB" sz="2000" b="1">
              <a:latin typeface="Times New Roman" pitchFamily="18" charset="0"/>
            </a:endParaRPr>
          </a:p>
        </p:txBody>
      </p:sp>
      <p:sp>
        <p:nvSpPr>
          <p:cNvPr id="23" name="AutoShape 8"/>
          <p:cNvSpPr>
            <a:spLocks noChangeArrowheads="1"/>
          </p:cNvSpPr>
          <p:nvPr/>
        </p:nvSpPr>
        <p:spPr bwMode="auto">
          <a:xfrm>
            <a:off x="4343400" y="3124200"/>
            <a:ext cx="2057400" cy="609600"/>
          </a:xfrm>
          <a:prstGeom prst="bevel">
            <a:avLst>
              <a:gd name="adj" fmla="val 12500"/>
            </a:avLst>
          </a:prstGeom>
          <a:solidFill>
            <a:schemeClr val="accent1"/>
          </a:solidFill>
          <a:ln w="9525">
            <a:solidFill>
              <a:schemeClr val="tx1"/>
            </a:solidFill>
            <a:miter lim="800000"/>
            <a:headEnd/>
            <a:tailEnd/>
          </a:ln>
          <a:effectLst/>
        </p:spPr>
        <p:txBody>
          <a:bodyPr wrap="none" anchor="ctr"/>
          <a:lstStyle/>
          <a:p>
            <a:pPr algn="ctr" rtl="1"/>
            <a:r>
              <a:rPr lang="fa-IR" sz="2000" b="1" dirty="0">
                <a:latin typeface="Times New Roman" pitchFamily="18" charset="0"/>
              </a:rPr>
              <a:t>مركز هزينه</a:t>
            </a:r>
            <a:endParaRPr lang="en-GB" sz="2000" b="1" dirty="0">
              <a:latin typeface="Times New Roman" pitchFamily="18" charset="0"/>
            </a:endParaRPr>
          </a:p>
        </p:txBody>
      </p:sp>
      <p:sp>
        <p:nvSpPr>
          <p:cNvPr id="24" name="Line 9"/>
          <p:cNvSpPr>
            <a:spLocks noChangeShapeType="1"/>
          </p:cNvSpPr>
          <p:nvPr/>
        </p:nvSpPr>
        <p:spPr bwMode="auto">
          <a:xfrm>
            <a:off x="6629400" y="3429000"/>
            <a:ext cx="0" cy="2514600"/>
          </a:xfrm>
          <a:prstGeom prst="line">
            <a:avLst/>
          </a:prstGeom>
          <a:noFill/>
          <a:ln w="28575">
            <a:solidFill>
              <a:schemeClr val="tx1"/>
            </a:solidFill>
            <a:round/>
            <a:headEnd/>
            <a:tailEnd/>
          </a:ln>
          <a:effectLst/>
        </p:spPr>
        <p:txBody>
          <a:bodyPr/>
          <a:lstStyle/>
          <a:p>
            <a:endParaRPr lang="en-GB"/>
          </a:p>
        </p:txBody>
      </p:sp>
      <p:sp>
        <p:nvSpPr>
          <p:cNvPr id="25" name="Line 10"/>
          <p:cNvSpPr>
            <a:spLocks noChangeShapeType="1"/>
          </p:cNvSpPr>
          <p:nvPr/>
        </p:nvSpPr>
        <p:spPr bwMode="auto">
          <a:xfrm flipH="1">
            <a:off x="6400800" y="3429000"/>
            <a:ext cx="228600" cy="0"/>
          </a:xfrm>
          <a:prstGeom prst="line">
            <a:avLst/>
          </a:prstGeom>
          <a:noFill/>
          <a:ln w="28575">
            <a:solidFill>
              <a:schemeClr val="tx1"/>
            </a:solidFill>
            <a:round/>
            <a:headEnd/>
            <a:tailEnd/>
          </a:ln>
          <a:effectLst/>
        </p:spPr>
        <p:txBody>
          <a:bodyPr/>
          <a:lstStyle/>
          <a:p>
            <a:endParaRPr lang="en-GB"/>
          </a:p>
        </p:txBody>
      </p:sp>
      <p:sp>
        <p:nvSpPr>
          <p:cNvPr id="26" name="Line 11"/>
          <p:cNvSpPr>
            <a:spLocks noChangeShapeType="1"/>
          </p:cNvSpPr>
          <p:nvPr/>
        </p:nvSpPr>
        <p:spPr bwMode="auto">
          <a:xfrm flipH="1">
            <a:off x="6400800" y="4267200"/>
            <a:ext cx="228600" cy="0"/>
          </a:xfrm>
          <a:prstGeom prst="line">
            <a:avLst/>
          </a:prstGeom>
          <a:noFill/>
          <a:ln w="28575">
            <a:solidFill>
              <a:schemeClr val="tx1"/>
            </a:solidFill>
            <a:round/>
            <a:headEnd/>
            <a:tailEnd/>
          </a:ln>
          <a:effectLst/>
        </p:spPr>
        <p:txBody>
          <a:bodyPr/>
          <a:lstStyle/>
          <a:p>
            <a:endParaRPr lang="en-GB"/>
          </a:p>
        </p:txBody>
      </p:sp>
      <p:sp>
        <p:nvSpPr>
          <p:cNvPr id="27" name="Line 12"/>
          <p:cNvSpPr>
            <a:spLocks noChangeShapeType="1"/>
          </p:cNvSpPr>
          <p:nvPr/>
        </p:nvSpPr>
        <p:spPr bwMode="auto">
          <a:xfrm flipH="1">
            <a:off x="6400800" y="5105400"/>
            <a:ext cx="228600" cy="0"/>
          </a:xfrm>
          <a:prstGeom prst="line">
            <a:avLst/>
          </a:prstGeom>
          <a:noFill/>
          <a:ln w="28575">
            <a:solidFill>
              <a:schemeClr val="tx1"/>
            </a:solidFill>
            <a:round/>
            <a:headEnd/>
            <a:tailEnd/>
          </a:ln>
          <a:effectLst/>
        </p:spPr>
        <p:txBody>
          <a:bodyPr/>
          <a:lstStyle/>
          <a:p>
            <a:endParaRPr lang="en-GB"/>
          </a:p>
        </p:txBody>
      </p:sp>
      <p:sp>
        <p:nvSpPr>
          <p:cNvPr id="28" name="Line 13"/>
          <p:cNvSpPr>
            <a:spLocks noChangeShapeType="1"/>
          </p:cNvSpPr>
          <p:nvPr/>
        </p:nvSpPr>
        <p:spPr bwMode="auto">
          <a:xfrm flipH="1">
            <a:off x="6400800" y="5943600"/>
            <a:ext cx="228600" cy="0"/>
          </a:xfrm>
          <a:prstGeom prst="line">
            <a:avLst/>
          </a:prstGeom>
          <a:noFill/>
          <a:ln w="28575">
            <a:solidFill>
              <a:schemeClr val="tx1"/>
            </a:solidFill>
            <a:round/>
            <a:headEnd/>
            <a:tailEnd/>
          </a:ln>
          <a:effectLst/>
        </p:spPr>
        <p:txBody>
          <a:bodyPr/>
          <a:lstStyle/>
          <a:p>
            <a:endParaRPr lang="en-GB"/>
          </a:p>
        </p:txBody>
      </p:sp>
      <p:sp>
        <p:nvSpPr>
          <p:cNvPr id="29" name="Line 14"/>
          <p:cNvSpPr>
            <a:spLocks noChangeShapeType="1"/>
          </p:cNvSpPr>
          <p:nvPr/>
        </p:nvSpPr>
        <p:spPr bwMode="auto">
          <a:xfrm flipH="1">
            <a:off x="6629400" y="4648200"/>
            <a:ext cx="304800" cy="0"/>
          </a:xfrm>
          <a:prstGeom prst="line">
            <a:avLst/>
          </a:prstGeom>
          <a:noFill/>
          <a:ln w="38100">
            <a:solidFill>
              <a:schemeClr val="tx1"/>
            </a:solidFill>
            <a:round/>
            <a:headEnd/>
            <a:tailEnd/>
          </a:ln>
          <a:effectLst/>
        </p:spPr>
        <p:txBody>
          <a:bodyPr/>
          <a:lstStyle/>
          <a:p>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2336</TotalTime>
  <Words>1364</Words>
  <Application>Microsoft Office PowerPoint</Application>
  <PresentationFormat>On-screen Show (4:3)</PresentationFormat>
  <Paragraphs>174</Paragraphs>
  <Slides>18</Slides>
  <Notes>17</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18</vt:i4>
      </vt:variant>
    </vt:vector>
  </HeadingPairs>
  <TitlesOfParts>
    <vt:vector size="30" baseType="lpstr">
      <vt:lpstr>Arial</vt:lpstr>
      <vt:lpstr>Arial Narrow</vt:lpstr>
      <vt:lpstr>Arial Unicode MS</vt:lpstr>
      <vt:lpstr>B Lotus</vt:lpstr>
      <vt:lpstr>B Titr</vt:lpstr>
      <vt:lpstr>Calibri</vt:lpstr>
      <vt:lpstr>H_Nazanin</vt:lpstr>
      <vt:lpstr>Lucida Sans Unicode</vt:lpstr>
      <vt:lpstr>Tahoma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Nader</dc:creator>
  <cp:lastModifiedBy>Shiva</cp:lastModifiedBy>
  <cp:revision>164</cp:revision>
  <dcterms:created xsi:type="dcterms:W3CDTF">2006-08-16T00:00:00Z</dcterms:created>
  <dcterms:modified xsi:type="dcterms:W3CDTF">2023-05-20T07:54:28Z</dcterms:modified>
</cp:coreProperties>
</file>