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8"/>
  </p:notesMasterIdLst>
  <p:handoutMasterIdLst>
    <p:handoutMasterId r:id="rId119"/>
  </p:handoutMasterIdLst>
  <p:sldIdLst>
    <p:sldId id="838" r:id="rId2"/>
    <p:sldId id="317" r:id="rId3"/>
    <p:sldId id="633" r:id="rId4"/>
    <p:sldId id="634" r:id="rId5"/>
    <p:sldId id="635" r:id="rId6"/>
    <p:sldId id="638" r:id="rId7"/>
    <p:sldId id="637" r:id="rId8"/>
    <p:sldId id="639" r:id="rId9"/>
    <p:sldId id="711" r:id="rId10"/>
    <p:sldId id="640" r:id="rId11"/>
    <p:sldId id="712" r:id="rId12"/>
    <p:sldId id="802" r:id="rId13"/>
    <p:sldId id="803" r:id="rId14"/>
    <p:sldId id="804" r:id="rId15"/>
    <p:sldId id="713" r:id="rId16"/>
    <p:sldId id="714" r:id="rId17"/>
    <p:sldId id="715" r:id="rId18"/>
    <p:sldId id="716" r:id="rId19"/>
    <p:sldId id="717" r:id="rId20"/>
    <p:sldId id="811" r:id="rId21"/>
    <p:sldId id="718" r:id="rId22"/>
    <p:sldId id="719" r:id="rId23"/>
    <p:sldId id="720" r:id="rId24"/>
    <p:sldId id="721" r:id="rId25"/>
    <p:sldId id="722" r:id="rId26"/>
    <p:sldId id="724" r:id="rId27"/>
    <p:sldId id="725" r:id="rId28"/>
    <p:sldId id="726" r:id="rId29"/>
    <p:sldId id="727" r:id="rId30"/>
    <p:sldId id="728" r:id="rId31"/>
    <p:sldId id="729" r:id="rId32"/>
    <p:sldId id="730" r:id="rId33"/>
    <p:sldId id="731" r:id="rId34"/>
    <p:sldId id="732" r:id="rId35"/>
    <p:sldId id="733" r:id="rId36"/>
    <p:sldId id="824" r:id="rId37"/>
    <p:sldId id="825" r:id="rId38"/>
    <p:sldId id="826" r:id="rId39"/>
    <p:sldId id="827" r:id="rId40"/>
    <p:sldId id="828" r:id="rId41"/>
    <p:sldId id="829" r:id="rId42"/>
    <p:sldId id="830" r:id="rId43"/>
    <p:sldId id="831" r:id="rId44"/>
    <p:sldId id="832" r:id="rId45"/>
    <p:sldId id="833" r:id="rId46"/>
    <p:sldId id="834" r:id="rId47"/>
    <p:sldId id="835" r:id="rId48"/>
    <p:sldId id="836" r:id="rId49"/>
    <p:sldId id="837" r:id="rId50"/>
    <p:sldId id="734" r:id="rId51"/>
    <p:sldId id="735" r:id="rId52"/>
    <p:sldId id="736" r:id="rId53"/>
    <p:sldId id="737" r:id="rId54"/>
    <p:sldId id="738" r:id="rId55"/>
    <p:sldId id="739" r:id="rId56"/>
    <p:sldId id="740" r:id="rId57"/>
    <p:sldId id="741" r:id="rId58"/>
    <p:sldId id="742" r:id="rId59"/>
    <p:sldId id="743" r:id="rId60"/>
    <p:sldId id="744" r:id="rId61"/>
    <p:sldId id="745" r:id="rId62"/>
    <p:sldId id="746" r:id="rId63"/>
    <p:sldId id="747" r:id="rId64"/>
    <p:sldId id="748" r:id="rId65"/>
    <p:sldId id="749" r:id="rId66"/>
    <p:sldId id="750" r:id="rId67"/>
    <p:sldId id="751" r:id="rId68"/>
    <p:sldId id="752" r:id="rId69"/>
    <p:sldId id="753" r:id="rId70"/>
    <p:sldId id="754" r:id="rId71"/>
    <p:sldId id="755" r:id="rId72"/>
    <p:sldId id="812" r:id="rId73"/>
    <p:sldId id="813" r:id="rId74"/>
    <p:sldId id="814" r:id="rId75"/>
    <p:sldId id="815" r:id="rId76"/>
    <p:sldId id="816" r:id="rId77"/>
    <p:sldId id="817" r:id="rId78"/>
    <p:sldId id="818" r:id="rId79"/>
    <p:sldId id="819" r:id="rId80"/>
    <p:sldId id="820" r:id="rId81"/>
    <p:sldId id="821" r:id="rId82"/>
    <p:sldId id="822" r:id="rId83"/>
    <p:sldId id="823" r:id="rId84"/>
    <p:sldId id="756" r:id="rId85"/>
    <p:sldId id="757" r:id="rId86"/>
    <p:sldId id="758" r:id="rId87"/>
    <p:sldId id="759" r:id="rId88"/>
    <p:sldId id="760" r:id="rId89"/>
    <p:sldId id="761" r:id="rId90"/>
    <p:sldId id="762" r:id="rId91"/>
    <p:sldId id="763" r:id="rId92"/>
    <p:sldId id="764" r:id="rId93"/>
    <p:sldId id="765" r:id="rId94"/>
    <p:sldId id="766" r:id="rId95"/>
    <p:sldId id="768" r:id="rId96"/>
    <p:sldId id="769" r:id="rId97"/>
    <p:sldId id="770" r:id="rId98"/>
    <p:sldId id="771" r:id="rId99"/>
    <p:sldId id="772" r:id="rId100"/>
    <p:sldId id="773" r:id="rId101"/>
    <p:sldId id="774" r:id="rId102"/>
    <p:sldId id="775" r:id="rId103"/>
    <p:sldId id="776" r:id="rId104"/>
    <p:sldId id="777" r:id="rId105"/>
    <p:sldId id="805" r:id="rId106"/>
    <p:sldId id="806" r:id="rId107"/>
    <p:sldId id="807" r:id="rId108"/>
    <p:sldId id="808" r:id="rId109"/>
    <p:sldId id="810" r:id="rId110"/>
    <p:sldId id="779" r:id="rId111"/>
    <p:sldId id="780" r:id="rId112"/>
    <p:sldId id="781" r:id="rId113"/>
    <p:sldId id="782" r:id="rId114"/>
    <p:sldId id="783" r:id="rId115"/>
    <p:sldId id="784" r:id="rId116"/>
    <p:sldId id="785" r:id="rId1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  <a:srgbClr val="99FF66"/>
    <a:srgbClr val="000000"/>
    <a:srgbClr val="FF0000"/>
    <a:srgbClr val="99CCFF"/>
    <a:srgbClr val="66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95222" autoAdjust="0"/>
  </p:normalViewPr>
  <p:slideViewPr>
    <p:cSldViewPr>
      <p:cViewPr varScale="1">
        <p:scale>
          <a:sx n="69" d="100"/>
          <a:sy n="69" d="100"/>
        </p:scale>
        <p:origin x="4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handoutMaster" Target="handoutMasters/handoutMaster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حسابداری شعب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دانشگاه پیام نور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4BB4EDF-D643-4ADA-BA2E-8E26956F53C3}" type="slidenum">
              <a:rPr lang="ar-SA"/>
              <a:pPr/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021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حسابداری شعب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دانشگاه پیام نور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01FCF53-4DC3-452B-9B6B-12BC06A19DBC}" type="slidenum">
              <a:rPr lang="ar-SA"/>
              <a:pPr/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1001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70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0132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0452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346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7913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0259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9651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1294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5469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2369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8743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52115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8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72403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9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89227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9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0151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9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4950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9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34375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9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48696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25870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37059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0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46623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2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490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6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42472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3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88561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47115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9685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1357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71970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756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29884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6718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39891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5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504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6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1231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115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7895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3635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3990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9722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حسابداری شعب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دانشگاه پیام نور</a:t>
            </a:r>
          </a:p>
        </p:txBody>
      </p:sp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671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ChangeArrowheads="1"/>
          </p:cNvSpPr>
          <p:nvPr userDrawn="1"/>
        </p:nvSpPr>
        <p:spPr bwMode="auto">
          <a:xfrm>
            <a:off x="1098550" y="1181100"/>
            <a:ext cx="7580313" cy="1485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grpSp>
        <p:nvGrpSpPr>
          <p:cNvPr id="1120259" name="Group 3"/>
          <p:cNvGrpSpPr>
            <a:grpSpLocks/>
          </p:cNvGrpSpPr>
          <p:nvPr userDrawn="1"/>
        </p:nvGrpSpPr>
        <p:grpSpPr bwMode="auto">
          <a:xfrm>
            <a:off x="0" y="68263"/>
            <a:ext cx="990600" cy="6713537"/>
            <a:chOff x="0" y="43"/>
            <a:chExt cx="624" cy="4229"/>
          </a:xfrm>
        </p:grpSpPr>
        <p:sp>
          <p:nvSpPr>
            <p:cNvPr id="1120260" name="Line 4"/>
            <p:cNvSpPr>
              <a:spLocks noChangeShapeType="1"/>
            </p:cNvSpPr>
            <p:nvPr userDrawn="1"/>
          </p:nvSpPr>
          <p:spPr bwMode="auto">
            <a:xfrm>
              <a:off x="0" y="420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1" name="Line 5"/>
            <p:cNvSpPr>
              <a:spLocks noChangeShapeType="1"/>
            </p:cNvSpPr>
            <p:nvPr userDrawn="1"/>
          </p:nvSpPr>
          <p:spPr bwMode="auto">
            <a:xfrm>
              <a:off x="0" y="42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2" name="Line 6"/>
            <p:cNvSpPr>
              <a:spLocks noChangeShapeType="1"/>
            </p:cNvSpPr>
            <p:nvPr userDrawn="1"/>
          </p:nvSpPr>
          <p:spPr bwMode="auto">
            <a:xfrm>
              <a:off x="0" y="427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3" name="Line 7"/>
            <p:cNvSpPr>
              <a:spLocks noChangeShapeType="1"/>
            </p:cNvSpPr>
            <p:nvPr userDrawn="1"/>
          </p:nvSpPr>
          <p:spPr bwMode="auto">
            <a:xfrm>
              <a:off x="0" y="4113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4" name="Line 8"/>
            <p:cNvSpPr>
              <a:spLocks noChangeShapeType="1"/>
            </p:cNvSpPr>
            <p:nvPr userDrawn="1"/>
          </p:nvSpPr>
          <p:spPr bwMode="auto">
            <a:xfrm>
              <a:off x="0" y="406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5" name="Line 9"/>
            <p:cNvSpPr>
              <a:spLocks noChangeShapeType="1"/>
            </p:cNvSpPr>
            <p:nvPr userDrawn="1"/>
          </p:nvSpPr>
          <p:spPr bwMode="auto">
            <a:xfrm>
              <a:off x="0" y="41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6" name="Line 10"/>
            <p:cNvSpPr>
              <a:spLocks noChangeShapeType="1"/>
            </p:cNvSpPr>
            <p:nvPr userDrawn="1"/>
          </p:nvSpPr>
          <p:spPr bwMode="auto">
            <a:xfrm>
              <a:off x="0" y="366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7" name="Line 11"/>
            <p:cNvSpPr>
              <a:spLocks noChangeShapeType="1"/>
            </p:cNvSpPr>
            <p:nvPr userDrawn="1"/>
          </p:nvSpPr>
          <p:spPr bwMode="auto">
            <a:xfrm>
              <a:off x="0" y="36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8" name="Line 12"/>
            <p:cNvSpPr>
              <a:spLocks noChangeShapeType="1"/>
            </p:cNvSpPr>
            <p:nvPr userDrawn="1"/>
          </p:nvSpPr>
          <p:spPr bwMode="auto">
            <a:xfrm>
              <a:off x="0" y="402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69" name="Line 13"/>
            <p:cNvSpPr>
              <a:spLocks noChangeShapeType="1"/>
            </p:cNvSpPr>
            <p:nvPr userDrawn="1"/>
          </p:nvSpPr>
          <p:spPr bwMode="auto">
            <a:xfrm>
              <a:off x="0" y="389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0" name="Line 14"/>
            <p:cNvSpPr>
              <a:spLocks noChangeShapeType="1"/>
            </p:cNvSpPr>
            <p:nvPr userDrawn="1"/>
          </p:nvSpPr>
          <p:spPr bwMode="auto">
            <a:xfrm>
              <a:off x="0" y="381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1" name="Line 15"/>
            <p:cNvSpPr>
              <a:spLocks noChangeShapeType="1"/>
            </p:cNvSpPr>
            <p:nvPr userDrawn="1"/>
          </p:nvSpPr>
          <p:spPr bwMode="auto">
            <a:xfrm>
              <a:off x="0" y="399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2" name="Line 16"/>
            <p:cNvSpPr>
              <a:spLocks noChangeShapeType="1"/>
            </p:cNvSpPr>
            <p:nvPr userDrawn="1"/>
          </p:nvSpPr>
          <p:spPr bwMode="auto">
            <a:xfrm>
              <a:off x="0" y="368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3" name="Line 17"/>
            <p:cNvSpPr>
              <a:spLocks noChangeShapeType="1"/>
            </p:cNvSpPr>
            <p:nvPr userDrawn="1"/>
          </p:nvSpPr>
          <p:spPr bwMode="auto">
            <a:xfrm>
              <a:off x="0" y="374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4" name="Line 18"/>
            <p:cNvSpPr>
              <a:spLocks noChangeShapeType="1"/>
            </p:cNvSpPr>
            <p:nvPr userDrawn="1"/>
          </p:nvSpPr>
          <p:spPr bwMode="auto">
            <a:xfrm>
              <a:off x="0" y="39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5" name="Line 19"/>
            <p:cNvSpPr>
              <a:spLocks noChangeShapeType="1"/>
            </p:cNvSpPr>
            <p:nvPr userDrawn="1"/>
          </p:nvSpPr>
          <p:spPr bwMode="auto">
            <a:xfrm>
              <a:off x="0" y="39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6" name="Line 20"/>
            <p:cNvSpPr>
              <a:spLocks noChangeShapeType="1"/>
            </p:cNvSpPr>
            <p:nvPr userDrawn="1"/>
          </p:nvSpPr>
          <p:spPr bwMode="auto">
            <a:xfrm>
              <a:off x="0" y="351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7" name="Line 21"/>
            <p:cNvSpPr>
              <a:spLocks noChangeShapeType="1"/>
            </p:cNvSpPr>
            <p:nvPr userDrawn="1"/>
          </p:nvSpPr>
          <p:spPr bwMode="auto">
            <a:xfrm>
              <a:off x="0" y="35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8" name="Line 22"/>
            <p:cNvSpPr>
              <a:spLocks noChangeShapeType="1"/>
            </p:cNvSpPr>
            <p:nvPr userDrawn="1"/>
          </p:nvSpPr>
          <p:spPr bwMode="auto">
            <a:xfrm>
              <a:off x="0" y="357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79" name="Line 23"/>
            <p:cNvSpPr>
              <a:spLocks noChangeShapeType="1"/>
            </p:cNvSpPr>
            <p:nvPr userDrawn="1"/>
          </p:nvSpPr>
          <p:spPr bwMode="auto">
            <a:xfrm>
              <a:off x="0" y="342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0" name="Line 24"/>
            <p:cNvSpPr>
              <a:spLocks noChangeShapeType="1"/>
            </p:cNvSpPr>
            <p:nvPr userDrawn="1"/>
          </p:nvSpPr>
          <p:spPr bwMode="auto">
            <a:xfrm>
              <a:off x="0" y="337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1" name="Line 25"/>
            <p:cNvSpPr>
              <a:spLocks noChangeShapeType="1"/>
            </p:cNvSpPr>
            <p:nvPr userDrawn="1"/>
          </p:nvSpPr>
          <p:spPr bwMode="auto">
            <a:xfrm>
              <a:off x="0" y="346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2" name="Line 26"/>
            <p:cNvSpPr>
              <a:spLocks noChangeShapeType="1"/>
            </p:cNvSpPr>
            <p:nvPr userDrawn="1"/>
          </p:nvSpPr>
          <p:spPr bwMode="auto">
            <a:xfrm>
              <a:off x="0" y="297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3" name="Line 27"/>
            <p:cNvSpPr>
              <a:spLocks noChangeShapeType="1"/>
            </p:cNvSpPr>
            <p:nvPr userDrawn="1"/>
          </p:nvSpPr>
          <p:spPr bwMode="auto">
            <a:xfrm>
              <a:off x="0" y="29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4" name="Line 28"/>
            <p:cNvSpPr>
              <a:spLocks noChangeShapeType="1"/>
            </p:cNvSpPr>
            <p:nvPr userDrawn="1"/>
          </p:nvSpPr>
          <p:spPr bwMode="auto">
            <a:xfrm>
              <a:off x="0" y="332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5" name="Line 29"/>
            <p:cNvSpPr>
              <a:spLocks noChangeShapeType="1"/>
            </p:cNvSpPr>
            <p:nvPr userDrawn="1"/>
          </p:nvSpPr>
          <p:spPr bwMode="auto">
            <a:xfrm>
              <a:off x="0" y="320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6" name="Line 30"/>
            <p:cNvSpPr>
              <a:spLocks noChangeShapeType="1"/>
            </p:cNvSpPr>
            <p:nvPr userDrawn="1"/>
          </p:nvSpPr>
          <p:spPr bwMode="auto">
            <a:xfrm>
              <a:off x="0" y="312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7" name="Line 31"/>
            <p:cNvSpPr>
              <a:spLocks noChangeShapeType="1"/>
            </p:cNvSpPr>
            <p:nvPr userDrawn="1"/>
          </p:nvSpPr>
          <p:spPr bwMode="auto">
            <a:xfrm>
              <a:off x="0" y="330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8" name="Line 32"/>
            <p:cNvSpPr>
              <a:spLocks noChangeShapeType="1"/>
            </p:cNvSpPr>
            <p:nvPr userDrawn="1"/>
          </p:nvSpPr>
          <p:spPr bwMode="auto">
            <a:xfrm>
              <a:off x="0" y="299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89" name="Line 33"/>
            <p:cNvSpPr>
              <a:spLocks noChangeShapeType="1"/>
            </p:cNvSpPr>
            <p:nvPr userDrawn="1"/>
          </p:nvSpPr>
          <p:spPr bwMode="auto">
            <a:xfrm>
              <a:off x="0" y="304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0" name="Line 34"/>
            <p:cNvSpPr>
              <a:spLocks noChangeShapeType="1"/>
            </p:cNvSpPr>
            <p:nvPr userDrawn="1"/>
          </p:nvSpPr>
          <p:spPr bwMode="auto">
            <a:xfrm>
              <a:off x="0" y="324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1" name="Line 35"/>
            <p:cNvSpPr>
              <a:spLocks noChangeShapeType="1"/>
            </p:cNvSpPr>
            <p:nvPr userDrawn="1"/>
          </p:nvSpPr>
          <p:spPr bwMode="auto">
            <a:xfrm>
              <a:off x="0" y="322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2" name="Line 36"/>
            <p:cNvSpPr>
              <a:spLocks noChangeShapeType="1"/>
            </p:cNvSpPr>
            <p:nvPr userDrawn="1"/>
          </p:nvSpPr>
          <p:spPr bwMode="auto">
            <a:xfrm>
              <a:off x="0" y="283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3" name="Line 37"/>
            <p:cNvSpPr>
              <a:spLocks noChangeShapeType="1"/>
            </p:cNvSpPr>
            <p:nvPr userDrawn="1"/>
          </p:nvSpPr>
          <p:spPr bwMode="auto">
            <a:xfrm>
              <a:off x="0" y="275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4" name="Line 38"/>
            <p:cNvSpPr>
              <a:spLocks noChangeShapeType="1"/>
            </p:cNvSpPr>
            <p:nvPr userDrawn="1"/>
          </p:nvSpPr>
          <p:spPr bwMode="auto">
            <a:xfrm>
              <a:off x="0" y="267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5" name="Line 39"/>
            <p:cNvSpPr>
              <a:spLocks noChangeShapeType="1"/>
            </p:cNvSpPr>
            <p:nvPr userDrawn="1"/>
          </p:nvSpPr>
          <p:spPr bwMode="auto">
            <a:xfrm>
              <a:off x="0" y="287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6" name="Line 40"/>
            <p:cNvSpPr>
              <a:spLocks noChangeShapeType="1"/>
            </p:cNvSpPr>
            <p:nvPr userDrawn="1"/>
          </p:nvSpPr>
          <p:spPr bwMode="auto">
            <a:xfrm>
              <a:off x="0" y="285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7" name="Line 41"/>
            <p:cNvSpPr>
              <a:spLocks noChangeShapeType="1"/>
            </p:cNvSpPr>
            <p:nvPr userDrawn="1"/>
          </p:nvSpPr>
          <p:spPr bwMode="auto">
            <a:xfrm>
              <a:off x="0" y="2554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8" name="Line 42"/>
            <p:cNvSpPr>
              <a:spLocks noChangeShapeType="1"/>
            </p:cNvSpPr>
            <p:nvPr userDrawn="1"/>
          </p:nvSpPr>
          <p:spPr bwMode="auto">
            <a:xfrm>
              <a:off x="0" y="2590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299" name="Line 43"/>
            <p:cNvSpPr>
              <a:spLocks noChangeShapeType="1"/>
            </p:cNvSpPr>
            <p:nvPr userDrawn="1"/>
          </p:nvSpPr>
          <p:spPr bwMode="auto">
            <a:xfrm>
              <a:off x="0" y="2623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0" name="Line 44"/>
            <p:cNvSpPr>
              <a:spLocks noChangeShapeType="1"/>
            </p:cNvSpPr>
            <p:nvPr userDrawn="1"/>
          </p:nvSpPr>
          <p:spPr bwMode="auto">
            <a:xfrm>
              <a:off x="0" y="246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1" name="Line 45"/>
            <p:cNvSpPr>
              <a:spLocks noChangeShapeType="1"/>
            </p:cNvSpPr>
            <p:nvPr userDrawn="1"/>
          </p:nvSpPr>
          <p:spPr bwMode="auto">
            <a:xfrm>
              <a:off x="0" y="241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2" name="Line 46"/>
            <p:cNvSpPr>
              <a:spLocks noChangeShapeType="1"/>
            </p:cNvSpPr>
            <p:nvPr userDrawn="1"/>
          </p:nvSpPr>
          <p:spPr bwMode="auto">
            <a:xfrm>
              <a:off x="0" y="250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3" name="Line 47"/>
            <p:cNvSpPr>
              <a:spLocks noChangeShapeType="1"/>
            </p:cNvSpPr>
            <p:nvPr userDrawn="1"/>
          </p:nvSpPr>
          <p:spPr bwMode="auto">
            <a:xfrm>
              <a:off x="0" y="237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4" name="Line 48"/>
            <p:cNvSpPr>
              <a:spLocks noChangeShapeType="1"/>
            </p:cNvSpPr>
            <p:nvPr userDrawn="1"/>
          </p:nvSpPr>
          <p:spPr bwMode="auto">
            <a:xfrm>
              <a:off x="0" y="2245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5" name="Line 49"/>
            <p:cNvSpPr>
              <a:spLocks noChangeShapeType="1"/>
            </p:cNvSpPr>
            <p:nvPr userDrawn="1"/>
          </p:nvSpPr>
          <p:spPr bwMode="auto">
            <a:xfrm>
              <a:off x="0" y="235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6" name="Line 50"/>
            <p:cNvSpPr>
              <a:spLocks noChangeShapeType="1"/>
            </p:cNvSpPr>
            <p:nvPr userDrawn="1"/>
          </p:nvSpPr>
          <p:spPr bwMode="auto">
            <a:xfrm>
              <a:off x="0" y="229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7" name="Line 51"/>
            <p:cNvSpPr>
              <a:spLocks noChangeShapeType="1"/>
            </p:cNvSpPr>
            <p:nvPr userDrawn="1"/>
          </p:nvSpPr>
          <p:spPr bwMode="auto">
            <a:xfrm>
              <a:off x="0" y="226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8" name="Line 52"/>
            <p:cNvSpPr>
              <a:spLocks noChangeShapeType="1"/>
            </p:cNvSpPr>
            <p:nvPr userDrawn="1"/>
          </p:nvSpPr>
          <p:spPr bwMode="auto">
            <a:xfrm>
              <a:off x="0" y="213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09" name="Line 53"/>
            <p:cNvSpPr>
              <a:spLocks noChangeShapeType="1"/>
            </p:cNvSpPr>
            <p:nvPr userDrawn="1"/>
          </p:nvSpPr>
          <p:spPr bwMode="auto">
            <a:xfrm>
              <a:off x="0" y="21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0" name="Line 54"/>
            <p:cNvSpPr>
              <a:spLocks noChangeShapeType="1"/>
            </p:cNvSpPr>
            <p:nvPr userDrawn="1"/>
          </p:nvSpPr>
          <p:spPr bwMode="auto">
            <a:xfrm>
              <a:off x="0" y="219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1" name="Line 55"/>
            <p:cNvSpPr>
              <a:spLocks noChangeShapeType="1"/>
            </p:cNvSpPr>
            <p:nvPr userDrawn="1"/>
          </p:nvSpPr>
          <p:spPr bwMode="auto">
            <a:xfrm>
              <a:off x="0" y="204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2" name="Line 56"/>
            <p:cNvSpPr>
              <a:spLocks noChangeShapeType="1"/>
            </p:cNvSpPr>
            <p:nvPr userDrawn="1"/>
          </p:nvSpPr>
          <p:spPr bwMode="auto">
            <a:xfrm>
              <a:off x="0" y="199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3" name="Line 57"/>
            <p:cNvSpPr>
              <a:spLocks noChangeShapeType="1"/>
            </p:cNvSpPr>
            <p:nvPr userDrawn="1"/>
          </p:nvSpPr>
          <p:spPr bwMode="auto">
            <a:xfrm>
              <a:off x="0" y="208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4" name="Line 58"/>
            <p:cNvSpPr>
              <a:spLocks noChangeShapeType="1"/>
            </p:cNvSpPr>
            <p:nvPr userDrawn="1"/>
          </p:nvSpPr>
          <p:spPr bwMode="auto">
            <a:xfrm>
              <a:off x="0" y="159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5" name="Line 59"/>
            <p:cNvSpPr>
              <a:spLocks noChangeShapeType="1"/>
            </p:cNvSpPr>
            <p:nvPr userDrawn="1"/>
          </p:nvSpPr>
          <p:spPr bwMode="auto">
            <a:xfrm>
              <a:off x="0" y="15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6" name="Line 60"/>
            <p:cNvSpPr>
              <a:spLocks noChangeShapeType="1"/>
            </p:cNvSpPr>
            <p:nvPr userDrawn="1"/>
          </p:nvSpPr>
          <p:spPr bwMode="auto">
            <a:xfrm>
              <a:off x="0" y="194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7" name="Line 61"/>
            <p:cNvSpPr>
              <a:spLocks noChangeShapeType="1"/>
            </p:cNvSpPr>
            <p:nvPr userDrawn="1"/>
          </p:nvSpPr>
          <p:spPr bwMode="auto">
            <a:xfrm>
              <a:off x="0" y="182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8" name="Line 62"/>
            <p:cNvSpPr>
              <a:spLocks noChangeShapeType="1"/>
            </p:cNvSpPr>
            <p:nvPr userDrawn="1"/>
          </p:nvSpPr>
          <p:spPr bwMode="auto">
            <a:xfrm>
              <a:off x="0" y="174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19" name="Line 63"/>
            <p:cNvSpPr>
              <a:spLocks noChangeShapeType="1"/>
            </p:cNvSpPr>
            <p:nvPr userDrawn="1"/>
          </p:nvSpPr>
          <p:spPr bwMode="auto">
            <a:xfrm>
              <a:off x="0" y="192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0" name="Line 64"/>
            <p:cNvSpPr>
              <a:spLocks noChangeShapeType="1"/>
            </p:cNvSpPr>
            <p:nvPr userDrawn="1"/>
          </p:nvSpPr>
          <p:spPr bwMode="auto">
            <a:xfrm>
              <a:off x="0" y="161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1" name="Line 65"/>
            <p:cNvSpPr>
              <a:spLocks noChangeShapeType="1"/>
            </p:cNvSpPr>
            <p:nvPr userDrawn="1"/>
          </p:nvSpPr>
          <p:spPr bwMode="auto">
            <a:xfrm>
              <a:off x="0" y="166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2" name="Line 66"/>
            <p:cNvSpPr>
              <a:spLocks noChangeShapeType="1"/>
            </p:cNvSpPr>
            <p:nvPr userDrawn="1"/>
          </p:nvSpPr>
          <p:spPr bwMode="auto">
            <a:xfrm>
              <a:off x="0" y="186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3" name="Line 67"/>
            <p:cNvSpPr>
              <a:spLocks noChangeShapeType="1"/>
            </p:cNvSpPr>
            <p:nvPr userDrawn="1"/>
          </p:nvSpPr>
          <p:spPr bwMode="auto">
            <a:xfrm>
              <a:off x="0" y="184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4" name="Line 68"/>
            <p:cNvSpPr>
              <a:spLocks noChangeShapeType="1"/>
            </p:cNvSpPr>
            <p:nvPr userDrawn="1"/>
          </p:nvSpPr>
          <p:spPr bwMode="auto">
            <a:xfrm>
              <a:off x="0" y="1437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5" name="Line 69"/>
            <p:cNvSpPr>
              <a:spLocks noChangeShapeType="1"/>
            </p:cNvSpPr>
            <p:nvPr userDrawn="1"/>
          </p:nvSpPr>
          <p:spPr bwMode="auto">
            <a:xfrm>
              <a:off x="0" y="147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6" name="Line 70"/>
            <p:cNvSpPr>
              <a:spLocks noChangeShapeType="1"/>
            </p:cNvSpPr>
            <p:nvPr userDrawn="1"/>
          </p:nvSpPr>
          <p:spPr bwMode="auto">
            <a:xfrm>
              <a:off x="0" y="150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7" name="Line 71"/>
            <p:cNvSpPr>
              <a:spLocks noChangeShapeType="1"/>
            </p:cNvSpPr>
            <p:nvPr userDrawn="1"/>
          </p:nvSpPr>
          <p:spPr bwMode="auto">
            <a:xfrm>
              <a:off x="0" y="1347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8" name="Line 72"/>
            <p:cNvSpPr>
              <a:spLocks noChangeShapeType="1"/>
            </p:cNvSpPr>
            <p:nvPr userDrawn="1"/>
          </p:nvSpPr>
          <p:spPr bwMode="auto">
            <a:xfrm>
              <a:off x="0" y="139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29" name="Line 73"/>
            <p:cNvSpPr>
              <a:spLocks noChangeShapeType="1"/>
            </p:cNvSpPr>
            <p:nvPr userDrawn="1"/>
          </p:nvSpPr>
          <p:spPr bwMode="auto">
            <a:xfrm>
              <a:off x="0" y="101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0" name="Line 74"/>
            <p:cNvSpPr>
              <a:spLocks noChangeShapeType="1"/>
            </p:cNvSpPr>
            <p:nvPr userDrawn="1"/>
          </p:nvSpPr>
          <p:spPr bwMode="auto">
            <a:xfrm>
              <a:off x="0" y="98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1" name="Line 75"/>
            <p:cNvSpPr>
              <a:spLocks noChangeShapeType="1"/>
            </p:cNvSpPr>
            <p:nvPr userDrawn="1"/>
          </p:nvSpPr>
          <p:spPr bwMode="auto">
            <a:xfrm>
              <a:off x="0" y="124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2" name="Line 76"/>
            <p:cNvSpPr>
              <a:spLocks noChangeShapeType="1"/>
            </p:cNvSpPr>
            <p:nvPr userDrawn="1"/>
          </p:nvSpPr>
          <p:spPr bwMode="auto">
            <a:xfrm>
              <a:off x="0" y="116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3" name="Line 77"/>
            <p:cNvSpPr>
              <a:spLocks noChangeShapeType="1"/>
            </p:cNvSpPr>
            <p:nvPr userDrawn="1"/>
          </p:nvSpPr>
          <p:spPr bwMode="auto">
            <a:xfrm>
              <a:off x="0" y="103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4" name="Line 78"/>
            <p:cNvSpPr>
              <a:spLocks noChangeShapeType="1"/>
            </p:cNvSpPr>
            <p:nvPr userDrawn="1"/>
          </p:nvSpPr>
          <p:spPr bwMode="auto">
            <a:xfrm>
              <a:off x="0" y="10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5" name="Line 79"/>
            <p:cNvSpPr>
              <a:spLocks noChangeShapeType="1"/>
            </p:cNvSpPr>
            <p:nvPr userDrawn="1"/>
          </p:nvSpPr>
          <p:spPr bwMode="auto">
            <a:xfrm>
              <a:off x="0" y="128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6" name="Line 80"/>
            <p:cNvSpPr>
              <a:spLocks noChangeShapeType="1"/>
            </p:cNvSpPr>
            <p:nvPr userDrawn="1"/>
          </p:nvSpPr>
          <p:spPr bwMode="auto">
            <a:xfrm>
              <a:off x="0" y="126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7" name="Line 81"/>
            <p:cNvSpPr>
              <a:spLocks noChangeShapeType="1"/>
            </p:cNvSpPr>
            <p:nvPr userDrawn="1"/>
          </p:nvSpPr>
          <p:spPr bwMode="auto">
            <a:xfrm>
              <a:off x="0" y="86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8" name="Line 82"/>
            <p:cNvSpPr>
              <a:spLocks noChangeShapeType="1"/>
            </p:cNvSpPr>
            <p:nvPr userDrawn="1"/>
          </p:nvSpPr>
          <p:spPr bwMode="auto">
            <a:xfrm>
              <a:off x="0" y="89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39" name="Line 83"/>
            <p:cNvSpPr>
              <a:spLocks noChangeShapeType="1"/>
            </p:cNvSpPr>
            <p:nvPr userDrawn="1"/>
          </p:nvSpPr>
          <p:spPr bwMode="auto">
            <a:xfrm>
              <a:off x="0" y="92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0" name="Line 84"/>
            <p:cNvSpPr>
              <a:spLocks noChangeShapeType="1"/>
            </p:cNvSpPr>
            <p:nvPr userDrawn="1"/>
          </p:nvSpPr>
          <p:spPr bwMode="auto">
            <a:xfrm>
              <a:off x="0" y="77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1" name="Line 85"/>
            <p:cNvSpPr>
              <a:spLocks noChangeShapeType="1"/>
            </p:cNvSpPr>
            <p:nvPr userDrawn="1"/>
          </p:nvSpPr>
          <p:spPr bwMode="auto">
            <a:xfrm>
              <a:off x="0" y="81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2" name="Line 86"/>
            <p:cNvSpPr>
              <a:spLocks noChangeShapeType="1"/>
            </p:cNvSpPr>
            <p:nvPr userDrawn="1"/>
          </p:nvSpPr>
          <p:spPr bwMode="auto">
            <a:xfrm>
              <a:off x="0" y="71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3" name="Line 87"/>
            <p:cNvSpPr>
              <a:spLocks noChangeShapeType="1"/>
            </p:cNvSpPr>
            <p:nvPr userDrawn="1"/>
          </p:nvSpPr>
          <p:spPr bwMode="auto">
            <a:xfrm>
              <a:off x="0" y="64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4" name="Line 88"/>
            <p:cNvSpPr>
              <a:spLocks noChangeShapeType="1"/>
            </p:cNvSpPr>
            <p:nvPr userDrawn="1"/>
          </p:nvSpPr>
          <p:spPr bwMode="auto">
            <a:xfrm>
              <a:off x="0" y="522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5" name="Line 89"/>
            <p:cNvSpPr>
              <a:spLocks noChangeShapeType="1"/>
            </p:cNvSpPr>
            <p:nvPr userDrawn="1"/>
          </p:nvSpPr>
          <p:spPr bwMode="auto">
            <a:xfrm>
              <a:off x="0" y="558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6" name="Line 90"/>
            <p:cNvSpPr>
              <a:spLocks noChangeShapeType="1"/>
            </p:cNvSpPr>
            <p:nvPr userDrawn="1"/>
          </p:nvSpPr>
          <p:spPr bwMode="auto">
            <a:xfrm>
              <a:off x="0" y="59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7" name="Line 91"/>
            <p:cNvSpPr>
              <a:spLocks noChangeShapeType="1"/>
            </p:cNvSpPr>
            <p:nvPr userDrawn="1"/>
          </p:nvSpPr>
          <p:spPr bwMode="auto">
            <a:xfrm>
              <a:off x="0" y="432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8" name="Line 92"/>
            <p:cNvSpPr>
              <a:spLocks noChangeShapeType="1"/>
            </p:cNvSpPr>
            <p:nvPr userDrawn="1"/>
          </p:nvSpPr>
          <p:spPr bwMode="auto">
            <a:xfrm>
              <a:off x="0" y="38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49" name="Line 93"/>
            <p:cNvSpPr>
              <a:spLocks noChangeShapeType="1"/>
            </p:cNvSpPr>
            <p:nvPr userDrawn="1"/>
          </p:nvSpPr>
          <p:spPr bwMode="auto">
            <a:xfrm>
              <a:off x="0" y="47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0" name="Line 94"/>
            <p:cNvSpPr>
              <a:spLocks noChangeShapeType="1"/>
            </p:cNvSpPr>
            <p:nvPr userDrawn="1"/>
          </p:nvSpPr>
          <p:spPr bwMode="auto">
            <a:xfrm>
              <a:off x="0" y="3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1" name="Line 95"/>
            <p:cNvSpPr>
              <a:spLocks noChangeShapeType="1"/>
            </p:cNvSpPr>
            <p:nvPr userDrawn="1"/>
          </p:nvSpPr>
          <p:spPr bwMode="auto">
            <a:xfrm>
              <a:off x="0" y="3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2" name="Line 96"/>
            <p:cNvSpPr>
              <a:spLocks noChangeShapeType="1"/>
            </p:cNvSpPr>
            <p:nvPr userDrawn="1"/>
          </p:nvSpPr>
          <p:spPr bwMode="auto">
            <a:xfrm>
              <a:off x="0" y="2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3" name="Line 97"/>
            <p:cNvSpPr>
              <a:spLocks noChangeShapeType="1"/>
            </p:cNvSpPr>
            <p:nvPr userDrawn="1"/>
          </p:nvSpPr>
          <p:spPr bwMode="auto">
            <a:xfrm>
              <a:off x="0" y="7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4" name="Line 98"/>
            <p:cNvSpPr>
              <a:spLocks noChangeShapeType="1"/>
            </p:cNvSpPr>
            <p:nvPr userDrawn="1"/>
          </p:nvSpPr>
          <p:spPr bwMode="auto">
            <a:xfrm>
              <a:off x="0" y="4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5" name="Line 99"/>
            <p:cNvSpPr>
              <a:spLocks noChangeShapeType="1"/>
            </p:cNvSpPr>
            <p:nvPr userDrawn="1"/>
          </p:nvSpPr>
          <p:spPr bwMode="auto">
            <a:xfrm>
              <a:off x="0" y="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6" name="Line 100"/>
            <p:cNvSpPr>
              <a:spLocks noChangeShapeType="1"/>
            </p:cNvSpPr>
            <p:nvPr userDrawn="1"/>
          </p:nvSpPr>
          <p:spPr bwMode="auto">
            <a:xfrm>
              <a:off x="0" y="14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0357" name="Line 101"/>
            <p:cNvSpPr>
              <a:spLocks noChangeShapeType="1"/>
            </p:cNvSpPr>
            <p:nvPr userDrawn="1"/>
          </p:nvSpPr>
          <p:spPr bwMode="auto">
            <a:xfrm>
              <a:off x="0" y="202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120358" name="Rectangle 102"/>
          <p:cNvSpPr>
            <a:spLocks noGrp="1" noChangeArrowheads="1"/>
          </p:cNvSpPr>
          <p:nvPr>
            <p:ph type="ctrTitle"/>
          </p:nvPr>
        </p:nvSpPr>
        <p:spPr>
          <a:xfrm>
            <a:off x="1169988" y="1443038"/>
            <a:ext cx="7380287" cy="1012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0359" name="Rectangle 103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20360" name="Rectangle 104"/>
          <p:cNvSpPr>
            <a:spLocks noChangeArrowheads="1"/>
          </p:cNvSpPr>
          <p:nvPr/>
        </p:nvSpPr>
        <p:spPr bwMode="auto">
          <a:xfrm>
            <a:off x="3017838" y="25146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fa-IR" sz="2400">
              <a:latin typeface="Times New Roman" panose="02020603050405020304" pitchFamily="18" charset="0"/>
            </a:endParaRPr>
          </a:p>
        </p:txBody>
      </p:sp>
      <p:sp>
        <p:nvSpPr>
          <p:cNvPr id="1120361" name="Rectangle 105"/>
          <p:cNvSpPr>
            <a:spLocks noChangeArrowheads="1"/>
          </p:cNvSpPr>
          <p:nvPr/>
        </p:nvSpPr>
        <p:spPr bwMode="auto">
          <a:xfrm>
            <a:off x="1098550" y="1258888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fa-IR" sz="2400">
              <a:latin typeface="Times New Roman" panose="02020603050405020304" pitchFamily="18" charset="0"/>
            </a:endParaRPr>
          </a:p>
        </p:txBody>
      </p:sp>
      <p:pic>
        <p:nvPicPr>
          <p:cNvPr id="1120362" name="Picture 106" descr="Picture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8423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Rectangle 106"/>
          <p:cNvSpPr/>
          <p:nvPr userDrawn="1"/>
        </p:nvSpPr>
        <p:spPr>
          <a:xfrm>
            <a:off x="26292" y="-27384"/>
            <a:ext cx="4257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12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360" grpId="0" animBg="1" autoUpdateAnimBg="0"/>
      <p:bldP spid="1120361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2B59CB-A8CA-403F-B8FB-7B60C759C70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16641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A49F31-13C4-48ED-B9E1-06768E1C079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56984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50075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17B438AE-8E21-4F35-8626-6B64E2F3B6F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06112"/>
      </p:ext>
    </p:extLst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50075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5778CF04-5A1D-42F2-BC5F-8C56E4A6774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11504"/>
      </p:ext>
    </p:extLst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ED06A6-6BC0-4EBC-9B10-CAC57A818CC3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28534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936CC1-8F75-4D05-9FD9-C1612C1CE773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13637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34FC58-7542-472D-A215-FCAD8161DA4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63186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6CC113-E63C-4B42-9F94-961603A2BD6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83279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54564-D42B-4FB3-9A47-E9D79042F69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0002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F4CDC3-AC88-40FC-8C69-1450DBB593F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52721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27F012-CB8D-4FCD-916F-97BF0DED1A0F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7458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604FDB-C1A8-46D4-B107-045D56844EF5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05063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53C0E-897D-4062-8BA3-39E05E496DE5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99006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9234" name="Group 2"/>
          <p:cNvGrpSpPr>
            <a:grpSpLocks/>
          </p:cNvGrpSpPr>
          <p:nvPr/>
        </p:nvGrpSpPr>
        <p:grpSpPr bwMode="auto">
          <a:xfrm>
            <a:off x="0" y="0"/>
            <a:ext cx="647700" cy="6858000"/>
            <a:chOff x="0" y="43"/>
            <a:chExt cx="5760" cy="4229"/>
          </a:xfrm>
        </p:grpSpPr>
        <p:sp>
          <p:nvSpPr>
            <p:cNvPr id="1119235" name="Line 3"/>
            <p:cNvSpPr>
              <a:spLocks noChangeShapeType="1"/>
            </p:cNvSpPr>
            <p:nvPr userDrawn="1"/>
          </p:nvSpPr>
          <p:spPr bwMode="auto">
            <a:xfrm>
              <a:off x="0" y="420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36" name="Line 4"/>
            <p:cNvSpPr>
              <a:spLocks noChangeShapeType="1"/>
            </p:cNvSpPr>
            <p:nvPr userDrawn="1"/>
          </p:nvSpPr>
          <p:spPr bwMode="auto">
            <a:xfrm>
              <a:off x="0" y="42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37" name="Line 5"/>
            <p:cNvSpPr>
              <a:spLocks noChangeShapeType="1"/>
            </p:cNvSpPr>
            <p:nvPr userDrawn="1"/>
          </p:nvSpPr>
          <p:spPr bwMode="auto">
            <a:xfrm>
              <a:off x="0" y="427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38" name="Line 6"/>
            <p:cNvSpPr>
              <a:spLocks noChangeShapeType="1"/>
            </p:cNvSpPr>
            <p:nvPr userDrawn="1"/>
          </p:nvSpPr>
          <p:spPr bwMode="auto">
            <a:xfrm>
              <a:off x="0" y="4113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39" name="Line 7"/>
            <p:cNvSpPr>
              <a:spLocks noChangeShapeType="1"/>
            </p:cNvSpPr>
            <p:nvPr userDrawn="1"/>
          </p:nvSpPr>
          <p:spPr bwMode="auto">
            <a:xfrm>
              <a:off x="0" y="406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0" name="Line 8"/>
            <p:cNvSpPr>
              <a:spLocks noChangeShapeType="1"/>
            </p:cNvSpPr>
            <p:nvPr userDrawn="1"/>
          </p:nvSpPr>
          <p:spPr bwMode="auto">
            <a:xfrm>
              <a:off x="0" y="41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1" name="Line 9"/>
            <p:cNvSpPr>
              <a:spLocks noChangeShapeType="1"/>
            </p:cNvSpPr>
            <p:nvPr userDrawn="1"/>
          </p:nvSpPr>
          <p:spPr bwMode="auto">
            <a:xfrm>
              <a:off x="0" y="366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2" name="Line 10"/>
            <p:cNvSpPr>
              <a:spLocks noChangeShapeType="1"/>
            </p:cNvSpPr>
            <p:nvPr userDrawn="1"/>
          </p:nvSpPr>
          <p:spPr bwMode="auto">
            <a:xfrm>
              <a:off x="0" y="36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3" name="Line 11"/>
            <p:cNvSpPr>
              <a:spLocks noChangeShapeType="1"/>
            </p:cNvSpPr>
            <p:nvPr userDrawn="1"/>
          </p:nvSpPr>
          <p:spPr bwMode="auto">
            <a:xfrm>
              <a:off x="0" y="402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4" name="Line 12"/>
            <p:cNvSpPr>
              <a:spLocks noChangeShapeType="1"/>
            </p:cNvSpPr>
            <p:nvPr userDrawn="1"/>
          </p:nvSpPr>
          <p:spPr bwMode="auto">
            <a:xfrm>
              <a:off x="0" y="389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5" name="Line 13"/>
            <p:cNvSpPr>
              <a:spLocks noChangeShapeType="1"/>
            </p:cNvSpPr>
            <p:nvPr userDrawn="1"/>
          </p:nvSpPr>
          <p:spPr bwMode="auto">
            <a:xfrm>
              <a:off x="0" y="381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6" name="Line 14"/>
            <p:cNvSpPr>
              <a:spLocks noChangeShapeType="1"/>
            </p:cNvSpPr>
            <p:nvPr userDrawn="1"/>
          </p:nvSpPr>
          <p:spPr bwMode="auto">
            <a:xfrm>
              <a:off x="0" y="399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7" name="Line 15"/>
            <p:cNvSpPr>
              <a:spLocks noChangeShapeType="1"/>
            </p:cNvSpPr>
            <p:nvPr userDrawn="1"/>
          </p:nvSpPr>
          <p:spPr bwMode="auto">
            <a:xfrm>
              <a:off x="0" y="368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8" name="Line 16"/>
            <p:cNvSpPr>
              <a:spLocks noChangeShapeType="1"/>
            </p:cNvSpPr>
            <p:nvPr userDrawn="1"/>
          </p:nvSpPr>
          <p:spPr bwMode="auto">
            <a:xfrm>
              <a:off x="0" y="374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49" name="Line 17"/>
            <p:cNvSpPr>
              <a:spLocks noChangeShapeType="1"/>
            </p:cNvSpPr>
            <p:nvPr userDrawn="1"/>
          </p:nvSpPr>
          <p:spPr bwMode="auto">
            <a:xfrm>
              <a:off x="0" y="39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0" name="Line 18"/>
            <p:cNvSpPr>
              <a:spLocks noChangeShapeType="1"/>
            </p:cNvSpPr>
            <p:nvPr userDrawn="1"/>
          </p:nvSpPr>
          <p:spPr bwMode="auto">
            <a:xfrm>
              <a:off x="0" y="39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1" name="Line 19"/>
            <p:cNvSpPr>
              <a:spLocks noChangeShapeType="1"/>
            </p:cNvSpPr>
            <p:nvPr userDrawn="1"/>
          </p:nvSpPr>
          <p:spPr bwMode="auto">
            <a:xfrm>
              <a:off x="0" y="351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2" name="Line 20"/>
            <p:cNvSpPr>
              <a:spLocks noChangeShapeType="1"/>
            </p:cNvSpPr>
            <p:nvPr userDrawn="1"/>
          </p:nvSpPr>
          <p:spPr bwMode="auto">
            <a:xfrm>
              <a:off x="0" y="35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3" name="Line 21"/>
            <p:cNvSpPr>
              <a:spLocks noChangeShapeType="1"/>
            </p:cNvSpPr>
            <p:nvPr userDrawn="1"/>
          </p:nvSpPr>
          <p:spPr bwMode="auto">
            <a:xfrm>
              <a:off x="0" y="357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4" name="Line 22"/>
            <p:cNvSpPr>
              <a:spLocks noChangeShapeType="1"/>
            </p:cNvSpPr>
            <p:nvPr userDrawn="1"/>
          </p:nvSpPr>
          <p:spPr bwMode="auto">
            <a:xfrm>
              <a:off x="0" y="342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5" name="Line 23"/>
            <p:cNvSpPr>
              <a:spLocks noChangeShapeType="1"/>
            </p:cNvSpPr>
            <p:nvPr userDrawn="1"/>
          </p:nvSpPr>
          <p:spPr bwMode="auto">
            <a:xfrm>
              <a:off x="0" y="337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6" name="Line 24"/>
            <p:cNvSpPr>
              <a:spLocks noChangeShapeType="1"/>
            </p:cNvSpPr>
            <p:nvPr userDrawn="1"/>
          </p:nvSpPr>
          <p:spPr bwMode="auto">
            <a:xfrm>
              <a:off x="0" y="346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7" name="Line 25"/>
            <p:cNvSpPr>
              <a:spLocks noChangeShapeType="1"/>
            </p:cNvSpPr>
            <p:nvPr userDrawn="1"/>
          </p:nvSpPr>
          <p:spPr bwMode="auto">
            <a:xfrm>
              <a:off x="0" y="297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8" name="Line 26"/>
            <p:cNvSpPr>
              <a:spLocks noChangeShapeType="1"/>
            </p:cNvSpPr>
            <p:nvPr userDrawn="1"/>
          </p:nvSpPr>
          <p:spPr bwMode="auto">
            <a:xfrm>
              <a:off x="0" y="29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59" name="Line 27"/>
            <p:cNvSpPr>
              <a:spLocks noChangeShapeType="1"/>
            </p:cNvSpPr>
            <p:nvPr userDrawn="1"/>
          </p:nvSpPr>
          <p:spPr bwMode="auto">
            <a:xfrm>
              <a:off x="0" y="332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0" name="Line 28"/>
            <p:cNvSpPr>
              <a:spLocks noChangeShapeType="1"/>
            </p:cNvSpPr>
            <p:nvPr userDrawn="1"/>
          </p:nvSpPr>
          <p:spPr bwMode="auto">
            <a:xfrm>
              <a:off x="0" y="320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1" name="Line 29"/>
            <p:cNvSpPr>
              <a:spLocks noChangeShapeType="1"/>
            </p:cNvSpPr>
            <p:nvPr userDrawn="1"/>
          </p:nvSpPr>
          <p:spPr bwMode="auto">
            <a:xfrm>
              <a:off x="0" y="312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2" name="Line 30"/>
            <p:cNvSpPr>
              <a:spLocks noChangeShapeType="1"/>
            </p:cNvSpPr>
            <p:nvPr userDrawn="1"/>
          </p:nvSpPr>
          <p:spPr bwMode="auto">
            <a:xfrm>
              <a:off x="0" y="330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3" name="Line 31"/>
            <p:cNvSpPr>
              <a:spLocks noChangeShapeType="1"/>
            </p:cNvSpPr>
            <p:nvPr userDrawn="1"/>
          </p:nvSpPr>
          <p:spPr bwMode="auto">
            <a:xfrm>
              <a:off x="0" y="299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4" name="Line 32"/>
            <p:cNvSpPr>
              <a:spLocks noChangeShapeType="1"/>
            </p:cNvSpPr>
            <p:nvPr userDrawn="1"/>
          </p:nvSpPr>
          <p:spPr bwMode="auto">
            <a:xfrm>
              <a:off x="0" y="304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5" name="Line 33"/>
            <p:cNvSpPr>
              <a:spLocks noChangeShapeType="1"/>
            </p:cNvSpPr>
            <p:nvPr userDrawn="1"/>
          </p:nvSpPr>
          <p:spPr bwMode="auto">
            <a:xfrm>
              <a:off x="0" y="324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6" name="Line 34"/>
            <p:cNvSpPr>
              <a:spLocks noChangeShapeType="1"/>
            </p:cNvSpPr>
            <p:nvPr userDrawn="1"/>
          </p:nvSpPr>
          <p:spPr bwMode="auto">
            <a:xfrm>
              <a:off x="0" y="322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7" name="Line 35"/>
            <p:cNvSpPr>
              <a:spLocks noChangeShapeType="1"/>
            </p:cNvSpPr>
            <p:nvPr userDrawn="1"/>
          </p:nvSpPr>
          <p:spPr bwMode="auto">
            <a:xfrm>
              <a:off x="0" y="283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8" name="Line 36"/>
            <p:cNvSpPr>
              <a:spLocks noChangeShapeType="1"/>
            </p:cNvSpPr>
            <p:nvPr userDrawn="1"/>
          </p:nvSpPr>
          <p:spPr bwMode="auto">
            <a:xfrm>
              <a:off x="0" y="275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69" name="Line 37"/>
            <p:cNvSpPr>
              <a:spLocks noChangeShapeType="1"/>
            </p:cNvSpPr>
            <p:nvPr userDrawn="1"/>
          </p:nvSpPr>
          <p:spPr bwMode="auto">
            <a:xfrm>
              <a:off x="0" y="267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0" name="Line 38"/>
            <p:cNvSpPr>
              <a:spLocks noChangeShapeType="1"/>
            </p:cNvSpPr>
            <p:nvPr userDrawn="1"/>
          </p:nvSpPr>
          <p:spPr bwMode="auto">
            <a:xfrm>
              <a:off x="0" y="287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1" name="Line 39"/>
            <p:cNvSpPr>
              <a:spLocks noChangeShapeType="1"/>
            </p:cNvSpPr>
            <p:nvPr userDrawn="1"/>
          </p:nvSpPr>
          <p:spPr bwMode="auto">
            <a:xfrm>
              <a:off x="0" y="285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2" name="Line 40"/>
            <p:cNvSpPr>
              <a:spLocks noChangeShapeType="1"/>
            </p:cNvSpPr>
            <p:nvPr userDrawn="1"/>
          </p:nvSpPr>
          <p:spPr bwMode="auto">
            <a:xfrm>
              <a:off x="0" y="2554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3" name="Line 41"/>
            <p:cNvSpPr>
              <a:spLocks noChangeShapeType="1"/>
            </p:cNvSpPr>
            <p:nvPr userDrawn="1"/>
          </p:nvSpPr>
          <p:spPr bwMode="auto">
            <a:xfrm>
              <a:off x="0" y="2590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4" name="Line 42"/>
            <p:cNvSpPr>
              <a:spLocks noChangeShapeType="1"/>
            </p:cNvSpPr>
            <p:nvPr userDrawn="1"/>
          </p:nvSpPr>
          <p:spPr bwMode="auto">
            <a:xfrm>
              <a:off x="0" y="2623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5" name="Line 43"/>
            <p:cNvSpPr>
              <a:spLocks noChangeShapeType="1"/>
            </p:cNvSpPr>
            <p:nvPr userDrawn="1"/>
          </p:nvSpPr>
          <p:spPr bwMode="auto">
            <a:xfrm>
              <a:off x="0" y="246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6" name="Line 44"/>
            <p:cNvSpPr>
              <a:spLocks noChangeShapeType="1"/>
            </p:cNvSpPr>
            <p:nvPr userDrawn="1"/>
          </p:nvSpPr>
          <p:spPr bwMode="auto">
            <a:xfrm>
              <a:off x="0" y="241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7" name="Line 45"/>
            <p:cNvSpPr>
              <a:spLocks noChangeShapeType="1"/>
            </p:cNvSpPr>
            <p:nvPr userDrawn="1"/>
          </p:nvSpPr>
          <p:spPr bwMode="auto">
            <a:xfrm>
              <a:off x="0" y="250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8" name="Line 46"/>
            <p:cNvSpPr>
              <a:spLocks noChangeShapeType="1"/>
            </p:cNvSpPr>
            <p:nvPr userDrawn="1"/>
          </p:nvSpPr>
          <p:spPr bwMode="auto">
            <a:xfrm>
              <a:off x="0" y="237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79" name="Line 47"/>
            <p:cNvSpPr>
              <a:spLocks noChangeShapeType="1"/>
            </p:cNvSpPr>
            <p:nvPr userDrawn="1"/>
          </p:nvSpPr>
          <p:spPr bwMode="auto">
            <a:xfrm>
              <a:off x="0" y="2245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0" name="Line 48"/>
            <p:cNvSpPr>
              <a:spLocks noChangeShapeType="1"/>
            </p:cNvSpPr>
            <p:nvPr userDrawn="1"/>
          </p:nvSpPr>
          <p:spPr bwMode="auto">
            <a:xfrm>
              <a:off x="0" y="235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1" name="Line 49"/>
            <p:cNvSpPr>
              <a:spLocks noChangeShapeType="1"/>
            </p:cNvSpPr>
            <p:nvPr userDrawn="1"/>
          </p:nvSpPr>
          <p:spPr bwMode="auto">
            <a:xfrm>
              <a:off x="0" y="229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2" name="Line 50"/>
            <p:cNvSpPr>
              <a:spLocks noChangeShapeType="1"/>
            </p:cNvSpPr>
            <p:nvPr userDrawn="1"/>
          </p:nvSpPr>
          <p:spPr bwMode="auto">
            <a:xfrm>
              <a:off x="0" y="226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3" name="Line 51"/>
            <p:cNvSpPr>
              <a:spLocks noChangeShapeType="1"/>
            </p:cNvSpPr>
            <p:nvPr userDrawn="1"/>
          </p:nvSpPr>
          <p:spPr bwMode="auto">
            <a:xfrm>
              <a:off x="0" y="213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4" name="Line 52"/>
            <p:cNvSpPr>
              <a:spLocks noChangeShapeType="1"/>
            </p:cNvSpPr>
            <p:nvPr userDrawn="1"/>
          </p:nvSpPr>
          <p:spPr bwMode="auto">
            <a:xfrm>
              <a:off x="0" y="21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5" name="Line 53"/>
            <p:cNvSpPr>
              <a:spLocks noChangeShapeType="1"/>
            </p:cNvSpPr>
            <p:nvPr userDrawn="1"/>
          </p:nvSpPr>
          <p:spPr bwMode="auto">
            <a:xfrm>
              <a:off x="0" y="219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6" name="Line 54"/>
            <p:cNvSpPr>
              <a:spLocks noChangeShapeType="1"/>
            </p:cNvSpPr>
            <p:nvPr userDrawn="1"/>
          </p:nvSpPr>
          <p:spPr bwMode="auto">
            <a:xfrm>
              <a:off x="0" y="204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7" name="Line 55"/>
            <p:cNvSpPr>
              <a:spLocks noChangeShapeType="1"/>
            </p:cNvSpPr>
            <p:nvPr userDrawn="1"/>
          </p:nvSpPr>
          <p:spPr bwMode="auto">
            <a:xfrm>
              <a:off x="0" y="199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8" name="Line 56"/>
            <p:cNvSpPr>
              <a:spLocks noChangeShapeType="1"/>
            </p:cNvSpPr>
            <p:nvPr userDrawn="1"/>
          </p:nvSpPr>
          <p:spPr bwMode="auto">
            <a:xfrm>
              <a:off x="0" y="208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89" name="Line 57"/>
            <p:cNvSpPr>
              <a:spLocks noChangeShapeType="1"/>
            </p:cNvSpPr>
            <p:nvPr userDrawn="1"/>
          </p:nvSpPr>
          <p:spPr bwMode="auto">
            <a:xfrm>
              <a:off x="0" y="159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0" name="Line 58"/>
            <p:cNvSpPr>
              <a:spLocks noChangeShapeType="1"/>
            </p:cNvSpPr>
            <p:nvPr userDrawn="1"/>
          </p:nvSpPr>
          <p:spPr bwMode="auto">
            <a:xfrm>
              <a:off x="0" y="15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1" name="Line 59"/>
            <p:cNvSpPr>
              <a:spLocks noChangeShapeType="1"/>
            </p:cNvSpPr>
            <p:nvPr userDrawn="1"/>
          </p:nvSpPr>
          <p:spPr bwMode="auto">
            <a:xfrm>
              <a:off x="0" y="194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2" name="Line 60"/>
            <p:cNvSpPr>
              <a:spLocks noChangeShapeType="1"/>
            </p:cNvSpPr>
            <p:nvPr userDrawn="1"/>
          </p:nvSpPr>
          <p:spPr bwMode="auto">
            <a:xfrm>
              <a:off x="0" y="182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3" name="Line 61"/>
            <p:cNvSpPr>
              <a:spLocks noChangeShapeType="1"/>
            </p:cNvSpPr>
            <p:nvPr userDrawn="1"/>
          </p:nvSpPr>
          <p:spPr bwMode="auto">
            <a:xfrm>
              <a:off x="0" y="174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4" name="Line 62"/>
            <p:cNvSpPr>
              <a:spLocks noChangeShapeType="1"/>
            </p:cNvSpPr>
            <p:nvPr userDrawn="1"/>
          </p:nvSpPr>
          <p:spPr bwMode="auto">
            <a:xfrm>
              <a:off x="0" y="192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5" name="Line 63"/>
            <p:cNvSpPr>
              <a:spLocks noChangeShapeType="1"/>
            </p:cNvSpPr>
            <p:nvPr userDrawn="1"/>
          </p:nvSpPr>
          <p:spPr bwMode="auto">
            <a:xfrm>
              <a:off x="0" y="161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6" name="Line 64"/>
            <p:cNvSpPr>
              <a:spLocks noChangeShapeType="1"/>
            </p:cNvSpPr>
            <p:nvPr userDrawn="1"/>
          </p:nvSpPr>
          <p:spPr bwMode="auto">
            <a:xfrm>
              <a:off x="0" y="166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7" name="Line 65"/>
            <p:cNvSpPr>
              <a:spLocks noChangeShapeType="1"/>
            </p:cNvSpPr>
            <p:nvPr userDrawn="1"/>
          </p:nvSpPr>
          <p:spPr bwMode="auto">
            <a:xfrm>
              <a:off x="0" y="186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8" name="Line 66"/>
            <p:cNvSpPr>
              <a:spLocks noChangeShapeType="1"/>
            </p:cNvSpPr>
            <p:nvPr userDrawn="1"/>
          </p:nvSpPr>
          <p:spPr bwMode="auto">
            <a:xfrm>
              <a:off x="0" y="184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299" name="Line 67"/>
            <p:cNvSpPr>
              <a:spLocks noChangeShapeType="1"/>
            </p:cNvSpPr>
            <p:nvPr userDrawn="1"/>
          </p:nvSpPr>
          <p:spPr bwMode="auto">
            <a:xfrm>
              <a:off x="0" y="1437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0" name="Line 68"/>
            <p:cNvSpPr>
              <a:spLocks noChangeShapeType="1"/>
            </p:cNvSpPr>
            <p:nvPr userDrawn="1"/>
          </p:nvSpPr>
          <p:spPr bwMode="auto">
            <a:xfrm>
              <a:off x="0" y="147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1" name="Line 69"/>
            <p:cNvSpPr>
              <a:spLocks noChangeShapeType="1"/>
            </p:cNvSpPr>
            <p:nvPr userDrawn="1"/>
          </p:nvSpPr>
          <p:spPr bwMode="auto">
            <a:xfrm>
              <a:off x="0" y="150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2" name="Line 70"/>
            <p:cNvSpPr>
              <a:spLocks noChangeShapeType="1"/>
            </p:cNvSpPr>
            <p:nvPr userDrawn="1"/>
          </p:nvSpPr>
          <p:spPr bwMode="auto">
            <a:xfrm>
              <a:off x="0" y="1347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3" name="Line 71"/>
            <p:cNvSpPr>
              <a:spLocks noChangeShapeType="1"/>
            </p:cNvSpPr>
            <p:nvPr userDrawn="1"/>
          </p:nvSpPr>
          <p:spPr bwMode="auto">
            <a:xfrm>
              <a:off x="0" y="139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4" name="Line 72"/>
            <p:cNvSpPr>
              <a:spLocks noChangeShapeType="1"/>
            </p:cNvSpPr>
            <p:nvPr userDrawn="1"/>
          </p:nvSpPr>
          <p:spPr bwMode="auto">
            <a:xfrm>
              <a:off x="0" y="101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5" name="Line 73"/>
            <p:cNvSpPr>
              <a:spLocks noChangeShapeType="1"/>
            </p:cNvSpPr>
            <p:nvPr userDrawn="1"/>
          </p:nvSpPr>
          <p:spPr bwMode="auto">
            <a:xfrm>
              <a:off x="0" y="98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6" name="Line 74"/>
            <p:cNvSpPr>
              <a:spLocks noChangeShapeType="1"/>
            </p:cNvSpPr>
            <p:nvPr userDrawn="1"/>
          </p:nvSpPr>
          <p:spPr bwMode="auto">
            <a:xfrm>
              <a:off x="0" y="124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7" name="Line 75"/>
            <p:cNvSpPr>
              <a:spLocks noChangeShapeType="1"/>
            </p:cNvSpPr>
            <p:nvPr userDrawn="1"/>
          </p:nvSpPr>
          <p:spPr bwMode="auto">
            <a:xfrm>
              <a:off x="0" y="116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8" name="Line 76"/>
            <p:cNvSpPr>
              <a:spLocks noChangeShapeType="1"/>
            </p:cNvSpPr>
            <p:nvPr userDrawn="1"/>
          </p:nvSpPr>
          <p:spPr bwMode="auto">
            <a:xfrm>
              <a:off x="0" y="103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09" name="Line 77"/>
            <p:cNvSpPr>
              <a:spLocks noChangeShapeType="1"/>
            </p:cNvSpPr>
            <p:nvPr userDrawn="1"/>
          </p:nvSpPr>
          <p:spPr bwMode="auto">
            <a:xfrm>
              <a:off x="0" y="10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0" name="Line 78"/>
            <p:cNvSpPr>
              <a:spLocks noChangeShapeType="1"/>
            </p:cNvSpPr>
            <p:nvPr userDrawn="1"/>
          </p:nvSpPr>
          <p:spPr bwMode="auto">
            <a:xfrm>
              <a:off x="0" y="128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1" name="Line 79"/>
            <p:cNvSpPr>
              <a:spLocks noChangeShapeType="1"/>
            </p:cNvSpPr>
            <p:nvPr userDrawn="1"/>
          </p:nvSpPr>
          <p:spPr bwMode="auto">
            <a:xfrm>
              <a:off x="0" y="126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2" name="Line 80"/>
            <p:cNvSpPr>
              <a:spLocks noChangeShapeType="1"/>
            </p:cNvSpPr>
            <p:nvPr userDrawn="1"/>
          </p:nvSpPr>
          <p:spPr bwMode="auto">
            <a:xfrm>
              <a:off x="0" y="86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3" name="Line 81"/>
            <p:cNvSpPr>
              <a:spLocks noChangeShapeType="1"/>
            </p:cNvSpPr>
            <p:nvPr userDrawn="1"/>
          </p:nvSpPr>
          <p:spPr bwMode="auto">
            <a:xfrm>
              <a:off x="0" y="89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4" name="Line 82"/>
            <p:cNvSpPr>
              <a:spLocks noChangeShapeType="1"/>
            </p:cNvSpPr>
            <p:nvPr userDrawn="1"/>
          </p:nvSpPr>
          <p:spPr bwMode="auto">
            <a:xfrm>
              <a:off x="0" y="92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5" name="Line 83"/>
            <p:cNvSpPr>
              <a:spLocks noChangeShapeType="1"/>
            </p:cNvSpPr>
            <p:nvPr userDrawn="1"/>
          </p:nvSpPr>
          <p:spPr bwMode="auto">
            <a:xfrm>
              <a:off x="0" y="77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6" name="Line 84"/>
            <p:cNvSpPr>
              <a:spLocks noChangeShapeType="1"/>
            </p:cNvSpPr>
            <p:nvPr userDrawn="1"/>
          </p:nvSpPr>
          <p:spPr bwMode="auto">
            <a:xfrm>
              <a:off x="0" y="81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7" name="Line 85"/>
            <p:cNvSpPr>
              <a:spLocks noChangeShapeType="1"/>
            </p:cNvSpPr>
            <p:nvPr userDrawn="1"/>
          </p:nvSpPr>
          <p:spPr bwMode="auto">
            <a:xfrm>
              <a:off x="0" y="71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8" name="Line 86"/>
            <p:cNvSpPr>
              <a:spLocks noChangeShapeType="1"/>
            </p:cNvSpPr>
            <p:nvPr userDrawn="1"/>
          </p:nvSpPr>
          <p:spPr bwMode="auto">
            <a:xfrm>
              <a:off x="0" y="64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19" name="Line 87"/>
            <p:cNvSpPr>
              <a:spLocks noChangeShapeType="1"/>
            </p:cNvSpPr>
            <p:nvPr userDrawn="1"/>
          </p:nvSpPr>
          <p:spPr bwMode="auto">
            <a:xfrm>
              <a:off x="0" y="522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0" name="Line 88"/>
            <p:cNvSpPr>
              <a:spLocks noChangeShapeType="1"/>
            </p:cNvSpPr>
            <p:nvPr userDrawn="1"/>
          </p:nvSpPr>
          <p:spPr bwMode="auto">
            <a:xfrm>
              <a:off x="0" y="558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1" name="Line 89"/>
            <p:cNvSpPr>
              <a:spLocks noChangeShapeType="1"/>
            </p:cNvSpPr>
            <p:nvPr userDrawn="1"/>
          </p:nvSpPr>
          <p:spPr bwMode="auto">
            <a:xfrm>
              <a:off x="0" y="59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2" name="Line 90"/>
            <p:cNvSpPr>
              <a:spLocks noChangeShapeType="1"/>
            </p:cNvSpPr>
            <p:nvPr userDrawn="1"/>
          </p:nvSpPr>
          <p:spPr bwMode="auto">
            <a:xfrm>
              <a:off x="0" y="432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3" name="Line 91"/>
            <p:cNvSpPr>
              <a:spLocks noChangeShapeType="1"/>
            </p:cNvSpPr>
            <p:nvPr userDrawn="1"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4" name="Line 92"/>
            <p:cNvSpPr>
              <a:spLocks noChangeShapeType="1"/>
            </p:cNvSpPr>
            <p:nvPr userDrawn="1"/>
          </p:nvSpPr>
          <p:spPr bwMode="auto">
            <a:xfrm>
              <a:off x="0" y="47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5" name="Line 93"/>
            <p:cNvSpPr>
              <a:spLocks noChangeShapeType="1"/>
            </p:cNvSpPr>
            <p:nvPr userDrawn="1"/>
          </p:nvSpPr>
          <p:spPr bwMode="auto">
            <a:xfrm>
              <a:off x="0" y="3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6" name="Line 94"/>
            <p:cNvSpPr>
              <a:spLocks noChangeShapeType="1"/>
            </p:cNvSpPr>
            <p:nvPr userDrawn="1"/>
          </p:nvSpPr>
          <p:spPr bwMode="auto">
            <a:xfrm>
              <a:off x="0" y="3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7" name="Line 95"/>
            <p:cNvSpPr>
              <a:spLocks noChangeShapeType="1"/>
            </p:cNvSpPr>
            <p:nvPr userDrawn="1"/>
          </p:nvSpPr>
          <p:spPr bwMode="auto">
            <a:xfrm>
              <a:off x="0" y="2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8" name="Line 96"/>
            <p:cNvSpPr>
              <a:spLocks noChangeShapeType="1"/>
            </p:cNvSpPr>
            <p:nvPr userDrawn="1"/>
          </p:nvSpPr>
          <p:spPr bwMode="auto">
            <a:xfrm>
              <a:off x="0" y="7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29" name="Line 97"/>
            <p:cNvSpPr>
              <a:spLocks noChangeShapeType="1"/>
            </p:cNvSpPr>
            <p:nvPr userDrawn="1"/>
          </p:nvSpPr>
          <p:spPr bwMode="auto">
            <a:xfrm>
              <a:off x="0" y="4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0" name="Line 98"/>
            <p:cNvSpPr>
              <a:spLocks noChangeShapeType="1"/>
            </p:cNvSpPr>
            <p:nvPr userDrawn="1"/>
          </p:nvSpPr>
          <p:spPr bwMode="auto">
            <a:xfrm>
              <a:off x="0" y="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1" name="Line 99"/>
            <p:cNvSpPr>
              <a:spLocks noChangeShapeType="1"/>
            </p:cNvSpPr>
            <p:nvPr userDrawn="1"/>
          </p:nvSpPr>
          <p:spPr bwMode="auto">
            <a:xfrm>
              <a:off x="0" y="14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2" name="Line 100"/>
            <p:cNvSpPr>
              <a:spLocks noChangeShapeType="1"/>
            </p:cNvSpPr>
            <p:nvPr userDrawn="1"/>
          </p:nvSpPr>
          <p:spPr bwMode="auto">
            <a:xfrm>
              <a:off x="0" y="202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grpSp>
        <p:nvGrpSpPr>
          <p:cNvPr id="1119333" name="Group 101"/>
          <p:cNvGrpSpPr>
            <a:grpSpLocks/>
          </p:cNvGrpSpPr>
          <p:nvPr/>
        </p:nvGrpSpPr>
        <p:grpSpPr bwMode="auto">
          <a:xfrm>
            <a:off x="635000" y="325438"/>
            <a:ext cx="8280400" cy="1782762"/>
            <a:chOff x="400" y="205"/>
            <a:chExt cx="5216" cy="1123"/>
          </a:xfrm>
        </p:grpSpPr>
        <p:sp>
          <p:nvSpPr>
            <p:cNvPr id="1119334" name="Rectangle 102"/>
            <p:cNvSpPr>
              <a:spLocks noChangeArrowheads="1"/>
            </p:cNvSpPr>
            <p:nvPr userDrawn="1"/>
          </p:nvSpPr>
          <p:spPr bwMode="auto">
            <a:xfrm>
              <a:off x="557" y="205"/>
              <a:ext cx="313" cy="9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5" name="Rectangle 103"/>
            <p:cNvSpPr>
              <a:spLocks noChangeArrowheads="1"/>
            </p:cNvSpPr>
            <p:nvPr userDrawn="1"/>
          </p:nvSpPr>
          <p:spPr bwMode="auto">
            <a:xfrm>
              <a:off x="400" y="288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6" name="Rectangle 104"/>
            <p:cNvSpPr>
              <a:spLocks noChangeArrowheads="1"/>
            </p:cNvSpPr>
            <p:nvPr userDrawn="1"/>
          </p:nvSpPr>
          <p:spPr bwMode="auto">
            <a:xfrm>
              <a:off x="4599" y="1115"/>
              <a:ext cx="929" cy="2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19337" name="Rectangle 105"/>
            <p:cNvSpPr>
              <a:spLocks noChangeArrowheads="1"/>
            </p:cNvSpPr>
            <p:nvPr userDrawn="1"/>
          </p:nvSpPr>
          <p:spPr bwMode="auto">
            <a:xfrm>
              <a:off x="2049" y="1211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119338" name="Rectangle 1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9339" name="Rectangle 1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50075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2400">
                <a:solidFill>
                  <a:schemeClr val="folHlink"/>
                </a:solidFill>
                <a:latin typeface="+mn-lt"/>
                <a:cs typeface="B Nazanin" panose="00000400000000000000" pitchFamily="2" charset="-78"/>
              </a:defRPr>
            </a:lvl1pPr>
          </a:lstStyle>
          <a:p>
            <a:fld id="{1D7DD526-96E2-4BE5-B2B5-5C1D55ECA7B5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119340" name="Rectangle 108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119341" name="Picture 109" descr="Picture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8423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Rectangle 109"/>
          <p:cNvSpPr/>
          <p:nvPr userDrawn="1"/>
        </p:nvSpPr>
        <p:spPr>
          <a:xfrm>
            <a:off x="26292" y="-27384"/>
            <a:ext cx="4257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transition>
    <p:zoom dir="in"/>
  </p:transition>
  <p:timing>
    <p:tnLst>
      <p:par>
        <p:cTn id="1" dur="indefinite" restart="never" nodeType="tmRoot"/>
      </p:par>
    </p:tnLst>
  </p:timing>
  <p:txStyles>
    <p:titleStyle>
      <a:lvl1pPr algn="ctr" rtl="1" fontAlgn="base">
        <a:lnSpc>
          <a:spcPct val="85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1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w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w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SM0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96058" y="533400"/>
            <a:ext cx="7609742" cy="5971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8555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حسابداری بهای تمام شده</a:t>
            </a:r>
            <a:endParaRPr lang="en-US" sz="2400" b="0">
              <a:cs typeface="B Nazanin" panose="00000400000000000000" pitchFamily="2" charset="-78"/>
            </a:endParaRPr>
          </a:p>
        </p:txBody>
      </p:sp>
      <p:sp>
        <p:nvSpPr>
          <p:cNvPr id="731139" name="Rectangle 3"/>
          <p:cNvSpPr>
            <a:spLocks noChangeArrowheads="1"/>
          </p:cNvSpPr>
          <p:nvPr/>
        </p:nvSpPr>
        <p:spPr bwMode="auto">
          <a:xfrm>
            <a:off x="914400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"/>
            </a:pPr>
            <a:r>
              <a:rPr lang="fa-IR">
                <a:cs typeface="B Nazanin" panose="00000400000000000000" pitchFamily="2" charset="-78"/>
              </a:rPr>
              <a:t>حوزه ای از حسابداری است که با اندازه گیری، ثبت و گزارش اطلاعات مربوط به اقلام بهای تمام شده سروکار دارد. 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سوم: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تهیه جدول هزینه ها</a:t>
            </a:r>
            <a:r>
              <a:rPr lang="fa-IR" sz="240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  <a:r>
              <a:rPr lang="en-US" sz="240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</p:txBody>
      </p:sp>
      <p:grpSp>
        <p:nvGrpSpPr>
          <p:cNvPr id="958467" name="Group 3"/>
          <p:cNvGrpSpPr>
            <a:grpSpLocks/>
          </p:cNvGrpSpPr>
          <p:nvPr/>
        </p:nvGrpSpPr>
        <p:grpSpPr bwMode="auto">
          <a:xfrm>
            <a:off x="1143000" y="2435225"/>
            <a:ext cx="7532688" cy="2141538"/>
            <a:chOff x="2200" y="164"/>
            <a:chExt cx="3401" cy="838"/>
          </a:xfrm>
        </p:grpSpPr>
        <p:sp>
          <p:nvSpPr>
            <p:cNvPr id="958468" name="Text Box 4"/>
            <p:cNvSpPr txBox="1">
              <a:spLocks noChangeArrowheads="1"/>
            </p:cNvSpPr>
            <p:nvPr/>
          </p:nvSpPr>
          <p:spPr bwMode="auto">
            <a:xfrm>
              <a:off x="3560" y="164"/>
              <a:ext cx="2041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3200">
                  <a:latin typeface="Arial" panose="020B0604020202020204" pitchFamily="34" charset="0"/>
                  <a:cs typeface="B Nazanin" panose="00000400000000000000" pitchFamily="2" charset="-78"/>
                </a:rPr>
                <a:t>جدول هزینه ها</a:t>
              </a:r>
              <a:endParaRPr lang="en-US" sz="3200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58469" name="Line 5"/>
            <p:cNvSpPr>
              <a:spLocks noChangeShapeType="1"/>
            </p:cNvSpPr>
            <p:nvPr/>
          </p:nvSpPr>
          <p:spPr bwMode="auto">
            <a:xfrm>
              <a:off x="3424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70" name="Line 6"/>
            <p:cNvSpPr>
              <a:spLocks noChangeShapeType="1"/>
            </p:cNvSpPr>
            <p:nvPr/>
          </p:nvSpPr>
          <p:spPr bwMode="auto">
            <a:xfrm>
              <a:off x="3741" y="39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71" name="Text Box 7"/>
            <p:cNvSpPr txBox="1">
              <a:spLocks noChangeArrowheads="1"/>
            </p:cNvSpPr>
            <p:nvPr/>
          </p:nvSpPr>
          <p:spPr bwMode="auto">
            <a:xfrm>
              <a:off x="3197" y="164"/>
              <a:ext cx="499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ریال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2" name="Text Box 8"/>
            <p:cNvSpPr txBox="1">
              <a:spLocks noChangeArrowheads="1"/>
            </p:cNvSpPr>
            <p:nvPr/>
          </p:nvSpPr>
          <p:spPr bwMode="auto">
            <a:xfrm>
              <a:off x="3514" y="436"/>
              <a:ext cx="2087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3" name="Text Box 9"/>
            <p:cNvSpPr txBox="1">
              <a:spLocks noChangeArrowheads="1"/>
            </p:cNvSpPr>
            <p:nvPr/>
          </p:nvSpPr>
          <p:spPr bwMode="auto">
            <a:xfrm>
              <a:off x="3605" y="613"/>
              <a:ext cx="1996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هزینه طی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4" name="Text Box 10"/>
            <p:cNvSpPr txBox="1">
              <a:spLocks noChangeArrowheads="1"/>
            </p:cNvSpPr>
            <p:nvPr/>
          </p:nvSpPr>
          <p:spPr bwMode="auto">
            <a:xfrm>
              <a:off x="3969" y="799"/>
              <a:ext cx="1632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جمع هزینه ها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5" name="Text Box 11"/>
            <p:cNvSpPr txBox="1">
              <a:spLocks noChangeArrowheads="1"/>
            </p:cNvSpPr>
            <p:nvPr/>
          </p:nvSpPr>
          <p:spPr bwMode="auto">
            <a:xfrm>
              <a:off x="3334" y="61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6" name="Text Box 12"/>
            <p:cNvSpPr txBox="1">
              <a:spLocks noChangeArrowheads="1"/>
            </p:cNvSpPr>
            <p:nvPr/>
          </p:nvSpPr>
          <p:spPr bwMode="auto">
            <a:xfrm>
              <a:off x="3334" y="436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7" name="Text Box 13"/>
            <p:cNvSpPr txBox="1">
              <a:spLocks noChangeArrowheads="1"/>
            </p:cNvSpPr>
            <p:nvPr/>
          </p:nvSpPr>
          <p:spPr bwMode="auto">
            <a:xfrm>
              <a:off x="3334" y="79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78" name="Line 14"/>
            <p:cNvSpPr>
              <a:spLocks noChangeShapeType="1"/>
            </p:cNvSpPr>
            <p:nvPr/>
          </p:nvSpPr>
          <p:spPr bwMode="auto">
            <a:xfrm>
              <a:off x="3424" y="845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79" name="Text Box 15"/>
            <p:cNvSpPr txBox="1">
              <a:spLocks noChangeArrowheads="1"/>
            </p:cNvSpPr>
            <p:nvPr/>
          </p:nvSpPr>
          <p:spPr bwMode="auto">
            <a:xfrm>
              <a:off x="2744" y="61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0" name="Text Box 16"/>
            <p:cNvSpPr txBox="1">
              <a:spLocks noChangeArrowheads="1"/>
            </p:cNvSpPr>
            <p:nvPr/>
          </p:nvSpPr>
          <p:spPr bwMode="auto">
            <a:xfrm>
              <a:off x="2744" y="16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مواد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1" name="Text Box 17"/>
            <p:cNvSpPr txBox="1">
              <a:spLocks noChangeArrowheads="1"/>
            </p:cNvSpPr>
            <p:nvPr/>
          </p:nvSpPr>
          <p:spPr bwMode="auto">
            <a:xfrm>
              <a:off x="2744" y="79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2" name="Line 18"/>
            <p:cNvSpPr>
              <a:spLocks noChangeShapeType="1"/>
            </p:cNvSpPr>
            <p:nvPr/>
          </p:nvSpPr>
          <p:spPr bwMode="auto">
            <a:xfrm>
              <a:off x="2834" y="845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83" name="Text Box 19"/>
            <p:cNvSpPr txBox="1">
              <a:spLocks noChangeArrowheads="1"/>
            </p:cNvSpPr>
            <p:nvPr/>
          </p:nvSpPr>
          <p:spPr bwMode="auto">
            <a:xfrm>
              <a:off x="2200" y="61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4" name="Text Box 20"/>
            <p:cNvSpPr txBox="1">
              <a:spLocks noChangeArrowheads="1"/>
            </p:cNvSpPr>
            <p:nvPr/>
          </p:nvSpPr>
          <p:spPr bwMode="auto">
            <a:xfrm>
              <a:off x="2200" y="16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تبدیل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5" name="Text Box 21"/>
            <p:cNvSpPr txBox="1">
              <a:spLocks noChangeArrowheads="1"/>
            </p:cNvSpPr>
            <p:nvPr/>
          </p:nvSpPr>
          <p:spPr bwMode="auto">
            <a:xfrm>
              <a:off x="2200" y="794"/>
              <a:ext cx="40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8486" name="Line 22"/>
            <p:cNvSpPr>
              <a:spLocks noChangeShapeType="1"/>
            </p:cNvSpPr>
            <p:nvPr/>
          </p:nvSpPr>
          <p:spPr bwMode="auto">
            <a:xfrm>
              <a:off x="2290" y="845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87" name="Line 23"/>
            <p:cNvSpPr>
              <a:spLocks noChangeShapeType="1"/>
            </p:cNvSpPr>
            <p:nvPr/>
          </p:nvSpPr>
          <p:spPr bwMode="auto">
            <a:xfrm>
              <a:off x="2835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88" name="Line 24"/>
            <p:cNvSpPr>
              <a:spLocks noChangeShapeType="1"/>
            </p:cNvSpPr>
            <p:nvPr/>
          </p:nvSpPr>
          <p:spPr bwMode="auto">
            <a:xfrm>
              <a:off x="2290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89" name="Line 25"/>
            <p:cNvSpPr>
              <a:spLocks noChangeShapeType="1"/>
            </p:cNvSpPr>
            <p:nvPr/>
          </p:nvSpPr>
          <p:spPr bwMode="auto">
            <a:xfrm>
              <a:off x="2880" y="57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8490" name="Line 26"/>
            <p:cNvSpPr>
              <a:spLocks noChangeShapeType="1"/>
            </p:cNvSpPr>
            <p:nvPr/>
          </p:nvSpPr>
          <p:spPr bwMode="auto">
            <a:xfrm>
              <a:off x="2336" y="57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ه چهارم:</a:t>
            </a:r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 محاسبه بهای تمام شده هر واحد</a:t>
            </a:r>
            <a:r>
              <a:rPr lang="en-US" sz="2000" b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0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  <a:r>
              <a:rPr lang="ar-SA" sz="3200"/>
              <a:t> </a:t>
            </a:r>
            <a:endParaRPr lang="en-US" sz="3200"/>
          </a:p>
        </p:txBody>
      </p:sp>
      <p:grpSp>
        <p:nvGrpSpPr>
          <p:cNvPr id="959491" name="Group 3"/>
          <p:cNvGrpSpPr>
            <a:grpSpLocks/>
          </p:cNvGrpSpPr>
          <p:nvPr/>
        </p:nvGrpSpPr>
        <p:grpSpPr bwMode="auto">
          <a:xfrm>
            <a:off x="609600" y="3886200"/>
            <a:ext cx="4495800" cy="1266825"/>
            <a:chOff x="384" y="3033"/>
            <a:chExt cx="2592" cy="798"/>
          </a:xfrm>
        </p:grpSpPr>
        <p:sp>
          <p:nvSpPr>
            <p:cNvPr id="959492" name="Line 4"/>
            <p:cNvSpPr>
              <a:spLocks noChangeShapeType="1"/>
            </p:cNvSpPr>
            <p:nvPr/>
          </p:nvSpPr>
          <p:spPr bwMode="auto">
            <a:xfrm flipV="1">
              <a:off x="389" y="3456"/>
              <a:ext cx="21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9493" name="Text Box 5"/>
            <p:cNvSpPr txBox="1">
              <a:spLocks noChangeArrowheads="1"/>
            </p:cNvSpPr>
            <p:nvPr/>
          </p:nvSpPr>
          <p:spPr bwMode="auto">
            <a:xfrm>
              <a:off x="2568" y="327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fa-IR" sz="2800">
                  <a:cs typeface="B Nazanin" panose="00000400000000000000" pitchFamily="2" charset="-78"/>
                </a:rPr>
                <a:t> =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9494" name="Text Box 6"/>
            <p:cNvSpPr txBox="1">
              <a:spLocks noChangeArrowheads="1"/>
            </p:cNvSpPr>
            <p:nvPr/>
          </p:nvSpPr>
          <p:spPr bwMode="auto">
            <a:xfrm>
              <a:off x="384" y="3033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     هزینه تبدیل دوره جاری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9495" name="Text Box 7"/>
            <p:cNvSpPr txBox="1">
              <a:spLocks noChangeArrowheads="1"/>
            </p:cNvSpPr>
            <p:nvPr/>
          </p:nvSpPr>
          <p:spPr bwMode="auto">
            <a:xfrm>
              <a:off x="884" y="3504"/>
              <a:ext cx="11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معاد آحاد مواد</a:t>
              </a:r>
              <a:endParaRPr lang="en-US" sz="2800">
                <a:cs typeface="B Nazanin" panose="00000400000000000000" pitchFamily="2" charset="-78"/>
              </a:endParaRPr>
            </a:p>
          </p:txBody>
        </p:sp>
      </p:grpSp>
      <p:sp>
        <p:nvSpPr>
          <p:cNvPr id="959496" name="Text Box 8"/>
          <p:cNvSpPr txBox="1">
            <a:spLocks noChangeArrowheads="1"/>
          </p:cNvSpPr>
          <p:nvPr/>
        </p:nvSpPr>
        <p:spPr bwMode="auto">
          <a:xfrm>
            <a:off x="4419600" y="5576888"/>
            <a:ext cx="454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بهای تمام شده هر واحد =</a:t>
            </a:r>
            <a:r>
              <a:rPr lang="fa-IR" sz="2800">
                <a:cs typeface="Arial" panose="020B0604020202020204" pitchFamily="34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</a:p>
        </p:txBody>
      </p:sp>
      <p:grpSp>
        <p:nvGrpSpPr>
          <p:cNvPr id="959497" name="Group 9"/>
          <p:cNvGrpSpPr>
            <a:grpSpLocks/>
          </p:cNvGrpSpPr>
          <p:nvPr/>
        </p:nvGrpSpPr>
        <p:grpSpPr bwMode="auto">
          <a:xfrm>
            <a:off x="762000" y="2438400"/>
            <a:ext cx="4343400" cy="1266825"/>
            <a:chOff x="384" y="3033"/>
            <a:chExt cx="2592" cy="798"/>
          </a:xfrm>
        </p:grpSpPr>
        <p:sp>
          <p:nvSpPr>
            <p:cNvPr id="959498" name="Line 10"/>
            <p:cNvSpPr>
              <a:spLocks noChangeShapeType="1"/>
            </p:cNvSpPr>
            <p:nvPr/>
          </p:nvSpPr>
          <p:spPr bwMode="auto">
            <a:xfrm flipV="1">
              <a:off x="389" y="3456"/>
              <a:ext cx="21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9499" name="Text Box 11"/>
            <p:cNvSpPr txBox="1">
              <a:spLocks noChangeArrowheads="1"/>
            </p:cNvSpPr>
            <p:nvPr/>
          </p:nvSpPr>
          <p:spPr bwMode="auto">
            <a:xfrm>
              <a:off x="2568" y="327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a-IR" sz="2800">
                  <a:cs typeface="B Nazanin" panose="00000400000000000000" pitchFamily="2" charset="-78"/>
                </a:rPr>
                <a:t> =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9500" name="Text Box 12"/>
            <p:cNvSpPr txBox="1">
              <a:spLocks noChangeArrowheads="1"/>
            </p:cNvSpPr>
            <p:nvPr/>
          </p:nvSpPr>
          <p:spPr bwMode="auto">
            <a:xfrm>
              <a:off x="384" y="3033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هزینه مواد مستقیم دوره جاری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9501" name="Text Box 13"/>
            <p:cNvSpPr txBox="1">
              <a:spLocks noChangeArrowheads="1"/>
            </p:cNvSpPr>
            <p:nvPr/>
          </p:nvSpPr>
          <p:spPr bwMode="auto">
            <a:xfrm>
              <a:off x="884" y="3504"/>
              <a:ext cx="11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معاد آحاد مواد</a:t>
              </a:r>
              <a:endParaRPr lang="en-US" sz="2800">
                <a:cs typeface="B Nazanin" panose="00000400000000000000" pitchFamily="2" charset="-78"/>
              </a:endParaRPr>
            </a:p>
          </p:txBody>
        </p:sp>
      </p:grpSp>
      <p:sp>
        <p:nvSpPr>
          <p:cNvPr id="959502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4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400">
                <a:cs typeface="B Nazanin" panose="00000400000000000000" pitchFamily="2" charset="-78"/>
              </a:rPr>
              <a:t>بهای تمام شده هر واحد از لحاظ مواد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9503" name="Text Box 15"/>
          <p:cNvSpPr txBox="1">
            <a:spLocks noChangeArrowheads="1"/>
          </p:cNvSpPr>
          <p:nvPr/>
        </p:nvSpPr>
        <p:spPr bwMode="auto">
          <a:xfrm>
            <a:off x="4572000" y="4267200"/>
            <a:ext cx="454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400">
                <a:cs typeface="B Nazanin" panose="00000400000000000000" pitchFamily="2" charset="-78"/>
              </a:rPr>
              <a:t>بهای تمام شده هر واحد از لحاظ تبدیل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9504" name="Rectangle 16"/>
          <p:cNvSpPr>
            <a:spLocks noChangeArrowheads="1"/>
          </p:cNvSpPr>
          <p:nvPr/>
        </p:nvSpPr>
        <p:spPr bwMode="auto">
          <a:xfrm>
            <a:off x="4648200" y="26670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59505" name="Rectangle 17"/>
          <p:cNvSpPr>
            <a:spLocks noChangeArrowheads="1"/>
          </p:cNvSpPr>
          <p:nvPr/>
        </p:nvSpPr>
        <p:spPr bwMode="auto">
          <a:xfrm>
            <a:off x="4648200" y="41148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59506" name="Rectangle 18"/>
          <p:cNvSpPr>
            <a:spLocks noChangeArrowheads="1"/>
          </p:cNvSpPr>
          <p:nvPr/>
        </p:nvSpPr>
        <p:spPr bwMode="auto">
          <a:xfrm>
            <a:off x="4648200" y="54102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5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5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5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5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5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6" grpId="0"/>
      <p:bldP spid="959502" grpId="0"/>
      <p:bldP spid="959503" grpId="0"/>
      <p:bldP spid="959504" grpId="0" animBg="1"/>
      <p:bldP spid="959505" grpId="0" animBg="1"/>
      <p:bldP spid="959506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پنجم: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جدول تخصیص هزینه ها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  <a:r>
              <a:rPr lang="en-US"/>
              <a:t> </a:t>
            </a:r>
          </a:p>
        </p:txBody>
      </p:sp>
      <p:grpSp>
        <p:nvGrpSpPr>
          <p:cNvPr id="960515" name="Group 3"/>
          <p:cNvGrpSpPr>
            <a:grpSpLocks/>
          </p:cNvGrpSpPr>
          <p:nvPr/>
        </p:nvGrpSpPr>
        <p:grpSpPr bwMode="auto">
          <a:xfrm>
            <a:off x="1219200" y="2290763"/>
            <a:ext cx="7412038" cy="3840162"/>
            <a:chOff x="2517" y="164"/>
            <a:chExt cx="3085" cy="1783"/>
          </a:xfrm>
        </p:grpSpPr>
        <p:sp>
          <p:nvSpPr>
            <p:cNvPr id="960516" name="Text Box 4"/>
            <p:cNvSpPr txBox="1">
              <a:spLocks noChangeArrowheads="1"/>
            </p:cNvSpPr>
            <p:nvPr/>
          </p:nvSpPr>
          <p:spPr bwMode="auto">
            <a:xfrm>
              <a:off x="3560" y="164"/>
              <a:ext cx="2041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2800" b="1">
                  <a:latin typeface="Arial" panose="020B0604020202020204" pitchFamily="34" charset="0"/>
                  <a:cs typeface="B Nazanin" panose="00000400000000000000" pitchFamily="2" charset="-78"/>
                </a:rPr>
                <a:t>جدول تخصیص هزینه ها</a:t>
              </a:r>
              <a:endParaRPr lang="en-US" sz="2800" b="1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60517" name="Line 5"/>
            <p:cNvSpPr>
              <a:spLocks noChangeShapeType="1"/>
            </p:cNvSpPr>
            <p:nvPr/>
          </p:nvSpPr>
          <p:spPr bwMode="auto">
            <a:xfrm>
              <a:off x="2608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0518" name="Line 6"/>
            <p:cNvSpPr>
              <a:spLocks noChangeShapeType="1"/>
            </p:cNvSpPr>
            <p:nvPr/>
          </p:nvSpPr>
          <p:spPr bwMode="auto">
            <a:xfrm>
              <a:off x="3741" y="39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0519" name="Text Box 7"/>
            <p:cNvSpPr txBox="1">
              <a:spLocks noChangeArrowheads="1"/>
            </p:cNvSpPr>
            <p:nvPr/>
          </p:nvSpPr>
          <p:spPr bwMode="auto">
            <a:xfrm>
              <a:off x="2517" y="164"/>
              <a:ext cx="363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ریال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0" name="Text Box 8"/>
            <p:cNvSpPr txBox="1">
              <a:spLocks noChangeArrowheads="1"/>
            </p:cNvSpPr>
            <p:nvPr/>
          </p:nvSpPr>
          <p:spPr bwMode="auto">
            <a:xfrm>
              <a:off x="3514" y="613"/>
              <a:ext cx="2087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1" name="Text Box 9"/>
            <p:cNvSpPr txBox="1">
              <a:spLocks noChangeArrowheads="1"/>
            </p:cNvSpPr>
            <p:nvPr/>
          </p:nvSpPr>
          <p:spPr bwMode="auto">
            <a:xfrm>
              <a:off x="3107" y="790"/>
              <a:ext cx="2494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هزینه تکمیل 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2" name="Text Box 10"/>
            <p:cNvSpPr txBox="1">
              <a:spLocks noChangeArrowheads="1"/>
            </p:cNvSpPr>
            <p:nvPr/>
          </p:nvSpPr>
          <p:spPr bwMode="auto">
            <a:xfrm>
              <a:off x="2971" y="976"/>
              <a:ext cx="263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کالای در جریان ساخت ابتدای دوره پس از تکمیل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3" name="Text Box 11"/>
            <p:cNvSpPr txBox="1">
              <a:spLocks noChangeArrowheads="1"/>
            </p:cNvSpPr>
            <p:nvPr/>
          </p:nvSpPr>
          <p:spPr bwMode="auto">
            <a:xfrm>
              <a:off x="2517" y="79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4" name="Text Box 12"/>
            <p:cNvSpPr txBox="1">
              <a:spLocks noChangeArrowheads="1"/>
            </p:cNvSpPr>
            <p:nvPr/>
          </p:nvSpPr>
          <p:spPr bwMode="auto">
            <a:xfrm>
              <a:off x="2517" y="61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5" name="Text Box 13"/>
            <p:cNvSpPr txBox="1">
              <a:spLocks noChangeArrowheads="1"/>
            </p:cNvSpPr>
            <p:nvPr/>
          </p:nvSpPr>
          <p:spPr bwMode="auto">
            <a:xfrm>
              <a:off x="2517" y="97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6" name="Text Box 14"/>
            <p:cNvSpPr txBox="1">
              <a:spLocks noChangeArrowheads="1"/>
            </p:cNvSpPr>
            <p:nvPr/>
          </p:nvSpPr>
          <p:spPr bwMode="auto">
            <a:xfrm>
              <a:off x="2517" y="115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27" name="Line 15"/>
            <p:cNvSpPr>
              <a:spLocks noChangeShapeType="1"/>
            </p:cNvSpPr>
            <p:nvPr/>
          </p:nvSpPr>
          <p:spPr bwMode="auto">
            <a:xfrm>
              <a:off x="2607" y="102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0528" name="Text Box 16"/>
            <p:cNvSpPr txBox="1">
              <a:spLocks noChangeArrowheads="1"/>
            </p:cNvSpPr>
            <p:nvPr/>
          </p:nvSpPr>
          <p:spPr bwMode="auto">
            <a:xfrm>
              <a:off x="3606" y="1162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شروع و تکمیلی طی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960529" name="Group 17"/>
            <p:cNvGrpSpPr>
              <a:grpSpLocks/>
            </p:cNvGrpSpPr>
            <p:nvPr/>
          </p:nvGrpSpPr>
          <p:grpSpPr bwMode="auto">
            <a:xfrm>
              <a:off x="2517" y="1525"/>
              <a:ext cx="3085" cy="422"/>
              <a:chOff x="2517" y="1752"/>
              <a:chExt cx="3085" cy="422"/>
            </a:xfrm>
          </p:grpSpPr>
          <p:sp>
            <p:nvSpPr>
              <p:cNvPr id="960530" name="Text Box 18"/>
              <p:cNvSpPr txBox="1">
                <a:spLocks noChangeArrowheads="1"/>
              </p:cNvSpPr>
              <p:nvPr/>
            </p:nvSpPr>
            <p:spPr bwMode="auto">
              <a:xfrm>
                <a:off x="2517" y="1933"/>
                <a:ext cx="408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AEAEA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960531" name="Group 19"/>
              <p:cNvGrpSpPr>
                <a:grpSpLocks/>
              </p:cNvGrpSpPr>
              <p:nvPr/>
            </p:nvGrpSpPr>
            <p:grpSpPr bwMode="auto">
              <a:xfrm>
                <a:off x="2517" y="1752"/>
                <a:ext cx="3085" cy="418"/>
                <a:chOff x="2517" y="1344"/>
                <a:chExt cx="3085" cy="418"/>
              </a:xfrm>
            </p:grpSpPr>
            <p:sp>
              <p:nvSpPr>
                <p:cNvPr id="9605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515" y="1344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کالای در جریان ساخت پایان دوره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05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17" y="1344"/>
                  <a:ext cx="408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0534" name="Line 22"/>
                <p:cNvSpPr>
                  <a:spLocks noChangeShapeType="1"/>
                </p:cNvSpPr>
                <p:nvPr/>
              </p:nvSpPr>
              <p:spPr bwMode="auto">
                <a:xfrm>
                  <a:off x="2607" y="1570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0535" name="Line 23"/>
                <p:cNvSpPr>
                  <a:spLocks noChangeShapeType="1"/>
                </p:cNvSpPr>
                <p:nvPr/>
              </p:nvSpPr>
              <p:spPr bwMode="auto">
                <a:xfrm>
                  <a:off x="2608" y="1752"/>
                  <a:ext cx="227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05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515" y="1521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جمع هزینه های تخصیص یافته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960537" name="Text Box 25"/>
            <p:cNvSpPr txBox="1">
              <a:spLocks noChangeArrowheads="1"/>
            </p:cNvSpPr>
            <p:nvPr/>
          </p:nvSpPr>
          <p:spPr bwMode="auto">
            <a:xfrm>
              <a:off x="3606" y="1339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تمام شده کالای ساخته شده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38" name="Text Box 26"/>
            <p:cNvSpPr txBox="1">
              <a:spLocks noChangeArrowheads="1"/>
            </p:cNvSpPr>
            <p:nvPr/>
          </p:nvSpPr>
          <p:spPr bwMode="auto">
            <a:xfrm>
              <a:off x="2517" y="1339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0539" name="Line 27"/>
            <p:cNvSpPr>
              <a:spLocks noChangeShapeType="1"/>
            </p:cNvSpPr>
            <p:nvPr/>
          </p:nvSpPr>
          <p:spPr bwMode="auto">
            <a:xfrm>
              <a:off x="2608" y="1389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960540" name="Oval 28"/>
          <p:cNvSpPr>
            <a:spLocks noChangeArrowheads="1"/>
          </p:cNvSpPr>
          <p:nvPr/>
        </p:nvSpPr>
        <p:spPr bwMode="auto">
          <a:xfrm>
            <a:off x="1066800" y="3657600"/>
            <a:ext cx="11430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960541" name="Picture 29" descr="Picture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22988"/>
            <a:ext cx="8305800" cy="73501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0542" name="Line 30"/>
          <p:cNvSpPr>
            <a:spLocks noChangeShapeType="1"/>
          </p:cNvSpPr>
          <p:nvPr/>
        </p:nvSpPr>
        <p:spPr bwMode="auto">
          <a:xfrm>
            <a:off x="2133600" y="4038600"/>
            <a:ext cx="1676400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6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6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960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60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60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60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40" grpId="0" animBg="1"/>
      <p:bldP spid="960540" grpId="1" animBg="1"/>
      <p:bldP spid="960542" grpId="0" animBg="1"/>
      <p:bldP spid="960542" grpId="1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پنجم: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جدول تخصیص هزینه ها</a:t>
            </a:r>
            <a:r>
              <a:rPr lang="en-US"/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</a:p>
        </p:txBody>
      </p:sp>
      <p:grpSp>
        <p:nvGrpSpPr>
          <p:cNvPr id="961539" name="Group 3"/>
          <p:cNvGrpSpPr>
            <a:grpSpLocks/>
          </p:cNvGrpSpPr>
          <p:nvPr/>
        </p:nvGrpSpPr>
        <p:grpSpPr bwMode="auto">
          <a:xfrm>
            <a:off x="1219200" y="2290763"/>
            <a:ext cx="7412038" cy="3840162"/>
            <a:chOff x="2517" y="164"/>
            <a:chExt cx="3085" cy="1783"/>
          </a:xfrm>
        </p:grpSpPr>
        <p:sp>
          <p:nvSpPr>
            <p:cNvPr id="961540" name="Text Box 4"/>
            <p:cNvSpPr txBox="1">
              <a:spLocks noChangeArrowheads="1"/>
            </p:cNvSpPr>
            <p:nvPr/>
          </p:nvSpPr>
          <p:spPr bwMode="auto">
            <a:xfrm>
              <a:off x="3560" y="164"/>
              <a:ext cx="2041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2800" b="1">
                  <a:latin typeface="Arial" panose="020B0604020202020204" pitchFamily="34" charset="0"/>
                  <a:cs typeface="B Nazanin" panose="00000400000000000000" pitchFamily="2" charset="-78"/>
                </a:rPr>
                <a:t>جدول تخصیص هزینه ها</a:t>
              </a:r>
              <a:endParaRPr lang="en-US" sz="2800" b="1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61541" name="Line 5"/>
            <p:cNvSpPr>
              <a:spLocks noChangeShapeType="1"/>
            </p:cNvSpPr>
            <p:nvPr/>
          </p:nvSpPr>
          <p:spPr bwMode="auto">
            <a:xfrm>
              <a:off x="2608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1542" name="Line 6"/>
            <p:cNvSpPr>
              <a:spLocks noChangeShapeType="1"/>
            </p:cNvSpPr>
            <p:nvPr/>
          </p:nvSpPr>
          <p:spPr bwMode="auto">
            <a:xfrm>
              <a:off x="3741" y="39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1543" name="Text Box 7"/>
            <p:cNvSpPr txBox="1">
              <a:spLocks noChangeArrowheads="1"/>
            </p:cNvSpPr>
            <p:nvPr/>
          </p:nvSpPr>
          <p:spPr bwMode="auto">
            <a:xfrm>
              <a:off x="2517" y="164"/>
              <a:ext cx="363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ریال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4" name="Text Box 8"/>
            <p:cNvSpPr txBox="1">
              <a:spLocks noChangeArrowheads="1"/>
            </p:cNvSpPr>
            <p:nvPr/>
          </p:nvSpPr>
          <p:spPr bwMode="auto">
            <a:xfrm>
              <a:off x="3514" y="613"/>
              <a:ext cx="2087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5" name="Text Box 9"/>
            <p:cNvSpPr txBox="1">
              <a:spLocks noChangeArrowheads="1"/>
            </p:cNvSpPr>
            <p:nvPr/>
          </p:nvSpPr>
          <p:spPr bwMode="auto">
            <a:xfrm>
              <a:off x="3107" y="790"/>
              <a:ext cx="2494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هزینه تکمیل 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6" name="Text Box 10"/>
            <p:cNvSpPr txBox="1">
              <a:spLocks noChangeArrowheads="1"/>
            </p:cNvSpPr>
            <p:nvPr/>
          </p:nvSpPr>
          <p:spPr bwMode="auto">
            <a:xfrm>
              <a:off x="2971" y="976"/>
              <a:ext cx="263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کالای در جریان ساخت ابتدای دوره پس از تکمیل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7" name="Text Box 11"/>
            <p:cNvSpPr txBox="1">
              <a:spLocks noChangeArrowheads="1"/>
            </p:cNvSpPr>
            <p:nvPr/>
          </p:nvSpPr>
          <p:spPr bwMode="auto">
            <a:xfrm>
              <a:off x="2517" y="79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8" name="Text Box 12"/>
            <p:cNvSpPr txBox="1">
              <a:spLocks noChangeArrowheads="1"/>
            </p:cNvSpPr>
            <p:nvPr/>
          </p:nvSpPr>
          <p:spPr bwMode="auto">
            <a:xfrm>
              <a:off x="2517" y="61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49" name="Text Box 13"/>
            <p:cNvSpPr txBox="1">
              <a:spLocks noChangeArrowheads="1"/>
            </p:cNvSpPr>
            <p:nvPr/>
          </p:nvSpPr>
          <p:spPr bwMode="auto">
            <a:xfrm>
              <a:off x="2517" y="97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50" name="Text Box 14"/>
            <p:cNvSpPr txBox="1">
              <a:spLocks noChangeArrowheads="1"/>
            </p:cNvSpPr>
            <p:nvPr/>
          </p:nvSpPr>
          <p:spPr bwMode="auto">
            <a:xfrm>
              <a:off x="2517" y="115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51" name="Line 15"/>
            <p:cNvSpPr>
              <a:spLocks noChangeShapeType="1"/>
            </p:cNvSpPr>
            <p:nvPr/>
          </p:nvSpPr>
          <p:spPr bwMode="auto">
            <a:xfrm>
              <a:off x="2607" y="102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1552" name="Text Box 16"/>
            <p:cNvSpPr txBox="1">
              <a:spLocks noChangeArrowheads="1"/>
            </p:cNvSpPr>
            <p:nvPr/>
          </p:nvSpPr>
          <p:spPr bwMode="auto">
            <a:xfrm>
              <a:off x="3606" y="1162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شروع و تکمیلی طی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961553" name="Group 17"/>
            <p:cNvGrpSpPr>
              <a:grpSpLocks/>
            </p:cNvGrpSpPr>
            <p:nvPr/>
          </p:nvGrpSpPr>
          <p:grpSpPr bwMode="auto">
            <a:xfrm>
              <a:off x="2517" y="1525"/>
              <a:ext cx="3085" cy="422"/>
              <a:chOff x="2517" y="1752"/>
              <a:chExt cx="3085" cy="422"/>
            </a:xfrm>
          </p:grpSpPr>
          <p:sp>
            <p:nvSpPr>
              <p:cNvPr id="961554" name="Text Box 18"/>
              <p:cNvSpPr txBox="1">
                <a:spLocks noChangeArrowheads="1"/>
              </p:cNvSpPr>
              <p:nvPr/>
            </p:nvSpPr>
            <p:spPr bwMode="auto">
              <a:xfrm>
                <a:off x="2517" y="1933"/>
                <a:ext cx="408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AEAEA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961555" name="Group 19"/>
              <p:cNvGrpSpPr>
                <a:grpSpLocks/>
              </p:cNvGrpSpPr>
              <p:nvPr/>
            </p:nvGrpSpPr>
            <p:grpSpPr bwMode="auto">
              <a:xfrm>
                <a:off x="2517" y="1752"/>
                <a:ext cx="3085" cy="418"/>
                <a:chOff x="2517" y="1344"/>
                <a:chExt cx="3085" cy="418"/>
              </a:xfrm>
            </p:grpSpPr>
            <p:sp>
              <p:nvSpPr>
                <p:cNvPr id="96155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515" y="1344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کالای در جریان ساخت پایان دوره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155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17" y="1344"/>
                  <a:ext cx="408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1558" name="Line 22"/>
                <p:cNvSpPr>
                  <a:spLocks noChangeShapeType="1"/>
                </p:cNvSpPr>
                <p:nvPr/>
              </p:nvSpPr>
              <p:spPr bwMode="auto">
                <a:xfrm>
                  <a:off x="2607" y="1570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1559" name="Line 23"/>
                <p:cNvSpPr>
                  <a:spLocks noChangeShapeType="1"/>
                </p:cNvSpPr>
                <p:nvPr/>
              </p:nvSpPr>
              <p:spPr bwMode="auto">
                <a:xfrm>
                  <a:off x="2608" y="1752"/>
                  <a:ext cx="227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156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515" y="1521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جمع هزینه های تخصیص یافته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961561" name="Text Box 25"/>
            <p:cNvSpPr txBox="1">
              <a:spLocks noChangeArrowheads="1"/>
            </p:cNvSpPr>
            <p:nvPr/>
          </p:nvSpPr>
          <p:spPr bwMode="auto">
            <a:xfrm>
              <a:off x="3606" y="1339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تمام شده کالای ساخته شده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62" name="Text Box 26"/>
            <p:cNvSpPr txBox="1">
              <a:spLocks noChangeArrowheads="1"/>
            </p:cNvSpPr>
            <p:nvPr/>
          </p:nvSpPr>
          <p:spPr bwMode="auto">
            <a:xfrm>
              <a:off x="2517" y="1339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1563" name="Line 27"/>
            <p:cNvSpPr>
              <a:spLocks noChangeShapeType="1"/>
            </p:cNvSpPr>
            <p:nvPr/>
          </p:nvSpPr>
          <p:spPr bwMode="auto">
            <a:xfrm>
              <a:off x="2608" y="1389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961564" name="Oval 28"/>
          <p:cNvSpPr>
            <a:spLocks noChangeArrowheads="1"/>
          </p:cNvSpPr>
          <p:nvPr/>
        </p:nvSpPr>
        <p:spPr bwMode="auto">
          <a:xfrm>
            <a:off x="1143000" y="4419600"/>
            <a:ext cx="11430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1565" name="Line 29"/>
          <p:cNvSpPr>
            <a:spLocks noChangeShapeType="1"/>
          </p:cNvSpPr>
          <p:nvPr/>
        </p:nvSpPr>
        <p:spPr bwMode="auto">
          <a:xfrm>
            <a:off x="2209800" y="4800600"/>
            <a:ext cx="1143000" cy="137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961566" name="Picture 30" descr="Picture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32513"/>
            <a:ext cx="8382000" cy="4968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6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6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61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61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61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6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64" grpId="0" animBg="1"/>
      <p:bldP spid="961564" grpId="1" animBg="1"/>
      <p:bldP spid="961565" grpId="0" animBg="1"/>
      <p:bldP spid="961565" grpId="1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پنجم: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جدول تخصیص هزینه ها</a:t>
            </a:r>
            <a:r>
              <a:rPr lang="en-US"/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</a:p>
        </p:txBody>
      </p:sp>
      <p:grpSp>
        <p:nvGrpSpPr>
          <p:cNvPr id="962563" name="Group 3"/>
          <p:cNvGrpSpPr>
            <a:grpSpLocks/>
          </p:cNvGrpSpPr>
          <p:nvPr/>
        </p:nvGrpSpPr>
        <p:grpSpPr bwMode="auto">
          <a:xfrm>
            <a:off x="1219200" y="2290763"/>
            <a:ext cx="7412038" cy="3840162"/>
            <a:chOff x="2517" y="164"/>
            <a:chExt cx="3085" cy="1783"/>
          </a:xfrm>
        </p:grpSpPr>
        <p:sp>
          <p:nvSpPr>
            <p:cNvPr id="962564" name="Text Box 4"/>
            <p:cNvSpPr txBox="1">
              <a:spLocks noChangeArrowheads="1"/>
            </p:cNvSpPr>
            <p:nvPr/>
          </p:nvSpPr>
          <p:spPr bwMode="auto">
            <a:xfrm>
              <a:off x="3560" y="164"/>
              <a:ext cx="2041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2800" b="1">
                  <a:latin typeface="Arial" panose="020B0604020202020204" pitchFamily="34" charset="0"/>
                  <a:cs typeface="B Nazanin" panose="00000400000000000000" pitchFamily="2" charset="-78"/>
                </a:rPr>
                <a:t>جدول تخصیص هزینه ها</a:t>
              </a:r>
              <a:endParaRPr lang="en-US" sz="2800" b="1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62565" name="Line 5"/>
            <p:cNvSpPr>
              <a:spLocks noChangeShapeType="1"/>
            </p:cNvSpPr>
            <p:nvPr/>
          </p:nvSpPr>
          <p:spPr bwMode="auto">
            <a:xfrm>
              <a:off x="2608" y="39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2566" name="Line 6"/>
            <p:cNvSpPr>
              <a:spLocks noChangeShapeType="1"/>
            </p:cNvSpPr>
            <p:nvPr/>
          </p:nvSpPr>
          <p:spPr bwMode="auto">
            <a:xfrm>
              <a:off x="3741" y="39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2567" name="Text Box 7"/>
            <p:cNvSpPr txBox="1">
              <a:spLocks noChangeArrowheads="1"/>
            </p:cNvSpPr>
            <p:nvPr/>
          </p:nvSpPr>
          <p:spPr bwMode="auto">
            <a:xfrm>
              <a:off x="2517" y="164"/>
              <a:ext cx="363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ریال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68" name="Text Box 8"/>
            <p:cNvSpPr txBox="1">
              <a:spLocks noChangeArrowheads="1"/>
            </p:cNvSpPr>
            <p:nvPr/>
          </p:nvSpPr>
          <p:spPr bwMode="auto">
            <a:xfrm>
              <a:off x="3514" y="613"/>
              <a:ext cx="2087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69" name="Text Box 9"/>
            <p:cNvSpPr txBox="1">
              <a:spLocks noChangeArrowheads="1"/>
            </p:cNvSpPr>
            <p:nvPr/>
          </p:nvSpPr>
          <p:spPr bwMode="auto">
            <a:xfrm>
              <a:off x="3107" y="790"/>
              <a:ext cx="2494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هزینه تکمیل 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0" name="Text Box 10"/>
            <p:cNvSpPr txBox="1">
              <a:spLocks noChangeArrowheads="1"/>
            </p:cNvSpPr>
            <p:nvPr/>
          </p:nvSpPr>
          <p:spPr bwMode="auto">
            <a:xfrm>
              <a:off x="2971" y="976"/>
              <a:ext cx="263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کالای در جریان ساخت ابتدای دوره پس از تکمیل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1" name="Text Box 11"/>
            <p:cNvSpPr txBox="1">
              <a:spLocks noChangeArrowheads="1"/>
            </p:cNvSpPr>
            <p:nvPr/>
          </p:nvSpPr>
          <p:spPr bwMode="auto">
            <a:xfrm>
              <a:off x="2517" y="79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2" name="Text Box 12"/>
            <p:cNvSpPr txBox="1">
              <a:spLocks noChangeArrowheads="1"/>
            </p:cNvSpPr>
            <p:nvPr/>
          </p:nvSpPr>
          <p:spPr bwMode="auto">
            <a:xfrm>
              <a:off x="2517" y="61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3" name="Text Box 13"/>
            <p:cNvSpPr txBox="1">
              <a:spLocks noChangeArrowheads="1"/>
            </p:cNvSpPr>
            <p:nvPr/>
          </p:nvSpPr>
          <p:spPr bwMode="auto">
            <a:xfrm>
              <a:off x="2517" y="976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4" name="Text Box 14"/>
            <p:cNvSpPr txBox="1">
              <a:spLocks noChangeArrowheads="1"/>
            </p:cNvSpPr>
            <p:nvPr/>
          </p:nvSpPr>
          <p:spPr bwMode="auto">
            <a:xfrm>
              <a:off x="2517" y="1158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75" name="Line 15"/>
            <p:cNvSpPr>
              <a:spLocks noChangeShapeType="1"/>
            </p:cNvSpPr>
            <p:nvPr/>
          </p:nvSpPr>
          <p:spPr bwMode="auto">
            <a:xfrm>
              <a:off x="2607" y="102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62576" name="Text Box 16"/>
            <p:cNvSpPr txBox="1">
              <a:spLocks noChangeArrowheads="1"/>
            </p:cNvSpPr>
            <p:nvPr/>
          </p:nvSpPr>
          <p:spPr bwMode="auto">
            <a:xfrm>
              <a:off x="3606" y="1162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شروع و تکمیلی طی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962577" name="Group 17"/>
            <p:cNvGrpSpPr>
              <a:grpSpLocks/>
            </p:cNvGrpSpPr>
            <p:nvPr/>
          </p:nvGrpSpPr>
          <p:grpSpPr bwMode="auto">
            <a:xfrm>
              <a:off x="2517" y="1525"/>
              <a:ext cx="3085" cy="422"/>
              <a:chOff x="2517" y="1752"/>
              <a:chExt cx="3085" cy="422"/>
            </a:xfrm>
          </p:grpSpPr>
          <p:sp>
            <p:nvSpPr>
              <p:cNvPr id="962578" name="Text Box 18"/>
              <p:cNvSpPr txBox="1">
                <a:spLocks noChangeArrowheads="1"/>
              </p:cNvSpPr>
              <p:nvPr/>
            </p:nvSpPr>
            <p:spPr bwMode="auto">
              <a:xfrm>
                <a:off x="2517" y="1933"/>
                <a:ext cx="408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AEAEA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962579" name="Group 19"/>
              <p:cNvGrpSpPr>
                <a:grpSpLocks/>
              </p:cNvGrpSpPr>
              <p:nvPr/>
            </p:nvGrpSpPr>
            <p:grpSpPr bwMode="auto">
              <a:xfrm>
                <a:off x="2517" y="1752"/>
                <a:ext cx="3085" cy="418"/>
                <a:chOff x="2517" y="1344"/>
                <a:chExt cx="3085" cy="418"/>
              </a:xfrm>
            </p:grpSpPr>
            <p:sp>
              <p:nvSpPr>
                <p:cNvPr id="96258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515" y="1344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کالای در جریان ساخت پایان دوره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258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17" y="1344"/>
                  <a:ext cx="408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62582" name="Line 22"/>
                <p:cNvSpPr>
                  <a:spLocks noChangeShapeType="1"/>
                </p:cNvSpPr>
                <p:nvPr/>
              </p:nvSpPr>
              <p:spPr bwMode="auto">
                <a:xfrm>
                  <a:off x="2607" y="1570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2583" name="Line 23"/>
                <p:cNvSpPr>
                  <a:spLocks noChangeShapeType="1"/>
                </p:cNvSpPr>
                <p:nvPr/>
              </p:nvSpPr>
              <p:spPr bwMode="auto">
                <a:xfrm>
                  <a:off x="2608" y="1752"/>
                  <a:ext cx="227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96258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515" y="1521"/>
                  <a:ext cx="2087" cy="2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fa-IR" sz="2800">
                      <a:cs typeface="B Nazanin" panose="00000400000000000000" pitchFamily="2" charset="-78"/>
                    </a:rPr>
                    <a:t>جمع هزینه های تخصیص یافته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962585" name="Text Box 25"/>
            <p:cNvSpPr txBox="1">
              <a:spLocks noChangeArrowheads="1"/>
            </p:cNvSpPr>
            <p:nvPr/>
          </p:nvSpPr>
          <p:spPr bwMode="auto">
            <a:xfrm>
              <a:off x="3606" y="1339"/>
              <a:ext cx="199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بهای تمام شده کالای ساخته شده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86" name="Text Box 26"/>
            <p:cNvSpPr txBox="1">
              <a:spLocks noChangeArrowheads="1"/>
            </p:cNvSpPr>
            <p:nvPr/>
          </p:nvSpPr>
          <p:spPr bwMode="auto">
            <a:xfrm>
              <a:off x="2517" y="1339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62587" name="Line 27"/>
            <p:cNvSpPr>
              <a:spLocks noChangeShapeType="1"/>
            </p:cNvSpPr>
            <p:nvPr/>
          </p:nvSpPr>
          <p:spPr bwMode="auto">
            <a:xfrm>
              <a:off x="2608" y="1389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962588" name="Oval 28"/>
          <p:cNvSpPr>
            <a:spLocks noChangeArrowheads="1"/>
          </p:cNvSpPr>
          <p:nvPr/>
        </p:nvSpPr>
        <p:spPr bwMode="auto">
          <a:xfrm>
            <a:off x="1143000" y="5181600"/>
            <a:ext cx="11430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2589" name="Line 29"/>
          <p:cNvSpPr>
            <a:spLocks noChangeShapeType="1"/>
          </p:cNvSpPr>
          <p:nvPr/>
        </p:nvSpPr>
        <p:spPr bwMode="auto">
          <a:xfrm>
            <a:off x="2209800" y="5562600"/>
            <a:ext cx="457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962590" name="Picture 30" descr="Picture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137275"/>
            <a:ext cx="8153400" cy="7207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6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62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62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962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8" grpId="0" animBg="1"/>
      <p:bldP spid="962588" grpId="1" animBg="1"/>
      <p:bldP spid="962589" grpId="0" animBg="1"/>
      <p:bldP spid="962589" grpId="1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ه اول:</a:t>
            </a:r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 تهیه 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جدول مقداری تولید روش میانگین</a:t>
            </a:r>
            <a:r>
              <a:rPr lang="en-US" sz="2000" b="0" i="1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2000" b="0" i="1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en-US" sz="2000" b="0" i="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83395" name="Text Box 3"/>
          <p:cNvSpPr txBox="1">
            <a:spLocks noChangeArrowheads="1"/>
          </p:cNvSpPr>
          <p:nvPr/>
        </p:nvSpPr>
        <p:spPr bwMode="auto">
          <a:xfrm>
            <a:off x="762000" y="4106863"/>
            <a:ext cx="13573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In put</a:t>
            </a:r>
          </a:p>
        </p:txBody>
      </p:sp>
      <p:sp>
        <p:nvSpPr>
          <p:cNvPr id="1083396" name="Text Box 4"/>
          <p:cNvSpPr txBox="1">
            <a:spLocks noChangeArrowheads="1"/>
          </p:cNvSpPr>
          <p:nvPr/>
        </p:nvSpPr>
        <p:spPr bwMode="auto">
          <a:xfrm>
            <a:off x="762000" y="5607050"/>
            <a:ext cx="1357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out put</a:t>
            </a:r>
          </a:p>
        </p:txBody>
      </p:sp>
      <p:sp>
        <p:nvSpPr>
          <p:cNvPr id="1083397" name="Line 5"/>
          <p:cNvSpPr>
            <a:spLocks noChangeShapeType="1"/>
          </p:cNvSpPr>
          <p:nvPr/>
        </p:nvSpPr>
        <p:spPr bwMode="auto">
          <a:xfrm>
            <a:off x="2119313" y="4443413"/>
            <a:ext cx="566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3398" name="Line 6"/>
          <p:cNvSpPr>
            <a:spLocks noChangeShapeType="1"/>
          </p:cNvSpPr>
          <p:nvPr/>
        </p:nvSpPr>
        <p:spPr bwMode="auto">
          <a:xfrm>
            <a:off x="2119313" y="5907088"/>
            <a:ext cx="566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grpSp>
        <p:nvGrpSpPr>
          <p:cNvPr id="1083399" name="Group 7"/>
          <p:cNvGrpSpPr>
            <a:grpSpLocks/>
          </p:cNvGrpSpPr>
          <p:nvPr/>
        </p:nvGrpSpPr>
        <p:grpSpPr bwMode="auto">
          <a:xfrm>
            <a:off x="2119313" y="2644775"/>
            <a:ext cx="6567487" cy="3433763"/>
            <a:chOff x="1335" y="1666"/>
            <a:chExt cx="4137" cy="2163"/>
          </a:xfrm>
        </p:grpSpPr>
        <p:sp>
          <p:nvSpPr>
            <p:cNvPr id="1083400" name="Text Box 8"/>
            <p:cNvSpPr txBox="1">
              <a:spLocks noChangeArrowheads="1"/>
            </p:cNvSpPr>
            <p:nvPr/>
          </p:nvSpPr>
          <p:spPr bwMode="auto">
            <a:xfrm>
              <a:off x="2191" y="2021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3401" name="Text Box 9"/>
            <p:cNvSpPr txBox="1">
              <a:spLocks noChangeArrowheads="1"/>
            </p:cNvSpPr>
            <p:nvPr/>
          </p:nvSpPr>
          <p:spPr bwMode="auto">
            <a:xfrm>
              <a:off x="2263" y="1666"/>
              <a:ext cx="32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2800" b="1">
                  <a:latin typeface="Arial" panose="020B0604020202020204" pitchFamily="34" charset="0"/>
                  <a:cs typeface="B Nazanin" panose="00000400000000000000" pitchFamily="2" charset="-78"/>
                </a:rPr>
                <a:t>جدول مقداری تولید</a:t>
              </a:r>
              <a:endParaRPr lang="en-US" sz="2800" b="1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083402" name="Text Box 10"/>
            <p:cNvSpPr txBox="1">
              <a:spLocks noChangeArrowheads="1"/>
            </p:cNvSpPr>
            <p:nvPr/>
          </p:nvSpPr>
          <p:spPr bwMode="auto">
            <a:xfrm>
              <a:off x="2334" y="2297"/>
              <a:ext cx="31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اقدام به تولید (دریافتی از مرحله قبل)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3403" name="Text Box 11"/>
            <p:cNvSpPr txBox="1">
              <a:spLocks noChangeArrowheads="1"/>
            </p:cNvSpPr>
            <p:nvPr/>
          </p:nvSpPr>
          <p:spPr bwMode="auto">
            <a:xfrm>
              <a:off x="2191" y="2935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واحدهای تکمیل شده (انتقالی به مرحله بعد)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3404" name="Text Box 12"/>
            <p:cNvSpPr txBox="1">
              <a:spLocks noChangeArrowheads="1"/>
            </p:cNvSpPr>
            <p:nvPr/>
          </p:nvSpPr>
          <p:spPr bwMode="auto">
            <a:xfrm>
              <a:off x="2191" y="3226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پایان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3405" name="Text Box 13"/>
            <p:cNvSpPr txBox="1">
              <a:spLocks noChangeArrowheads="1"/>
            </p:cNvSpPr>
            <p:nvPr/>
          </p:nvSpPr>
          <p:spPr bwMode="auto">
            <a:xfrm>
              <a:off x="1335" y="1666"/>
              <a:ext cx="78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مقدار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1083406" name="Group 14"/>
            <p:cNvGrpSpPr>
              <a:grpSpLocks/>
            </p:cNvGrpSpPr>
            <p:nvPr/>
          </p:nvGrpSpPr>
          <p:grpSpPr bwMode="auto">
            <a:xfrm>
              <a:off x="1549" y="2021"/>
              <a:ext cx="642" cy="886"/>
              <a:chOff x="2517" y="709"/>
              <a:chExt cx="408" cy="567"/>
            </a:xfrm>
          </p:grpSpPr>
          <p:sp>
            <p:nvSpPr>
              <p:cNvPr id="1083407" name="Text Box 15"/>
              <p:cNvSpPr txBox="1">
                <a:spLocks noChangeArrowheads="1"/>
              </p:cNvSpPr>
              <p:nvPr/>
            </p:nvSpPr>
            <p:spPr bwMode="auto">
              <a:xfrm>
                <a:off x="2517" y="709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3408" name="Text Box 16"/>
              <p:cNvSpPr txBox="1">
                <a:spLocks noChangeArrowheads="1"/>
              </p:cNvSpPr>
              <p:nvPr/>
            </p:nvSpPr>
            <p:spPr bwMode="auto">
              <a:xfrm>
                <a:off x="2517" y="886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3409" name="Text Box 17"/>
              <p:cNvSpPr txBox="1">
                <a:spLocks noChangeArrowheads="1"/>
              </p:cNvSpPr>
              <p:nvPr/>
            </p:nvSpPr>
            <p:spPr bwMode="auto">
              <a:xfrm>
                <a:off x="2517" y="1067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83410" name="Group 18"/>
            <p:cNvGrpSpPr>
              <a:grpSpLocks/>
            </p:cNvGrpSpPr>
            <p:nvPr/>
          </p:nvGrpSpPr>
          <p:grpSpPr bwMode="auto">
            <a:xfrm>
              <a:off x="1549" y="2943"/>
              <a:ext cx="642" cy="886"/>
              <a:chOff x="2517" y="709"/>
              <a:chExt cx="408" cy="567"/>
            </a:xfrm>
          </p:grpSpPr>
          <p:sp>
            <p:nvSpPr>
              <p:cNvPr id="1083411" name="Text Box 19"/>
              <p:cNvSpPr txBox="1">
                <a:spLocks noChangeArrowheads="1"/>
              </p:cNvSpPr>
              <p:nvPr/>
            </p:nvSpPr>
            <p:spPr bwMode="auto">
              <a:xfrm>
                <a:off x="2517" y="709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3412" name="Text Box 20"/>
              <p:cNvSpPr txBox="1">
                <a:spLocks noChangeArrowheads="1"/>
              </p:cNvSpPr>
              <p:nvPr/>
            </p:nvSpPr>
            <p:spPr bwMode="auto">
              <a:xfrm>
                <a:off x="2517" y="886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3413" name="Text Box 21"/>
              <p:cNvSpPr txBox="1">
                <a:spLocks noChangeArrowheads="1"/>
              </p:cNvSpPr>
              <p:nvPr/>
            </p:nvSpPr>
            <p:spPr bwMode="auto">
              <a:xfrm>
                <a:off x="2517" y="1067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083414" name="Line 22"/>
            <p:cNvSpPr>
              <a:spLocks noChangeShapeType="1"/>
            </p:cNvSpPr>
            <p:nvPr/>
          </p:nvSpPr>
          <p:spPr bwMode="auto">
            <a:xfrm>
              <a:off x="1692" y="2587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3415" name="Line 23"/>
            <p:cNvSpPr>
              <a:spLocks noChangeShapeType="1"/>
            </p:cNvSpPr>
            <p:nvPr/>
          </p:nvSpPr>
          <p:spPr bwMode="auto">
            <a:xfrm>
              <a:off x="1692" y="2871"/>
              <a:ext cx="357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3416" name="Line 24"/>
            <p:cNvSpPr>
              <a:spLocks noChangeShapeType="1"/>
            </p:cNvSpPr>
            <p:nvPr/>
          </p:nvSpPr>
          <p:spPr bwMode="auto">
            <a:xfrm>
              <a:off x="1692" y="3509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3417" name="Line 25"/>
            <p:cNvSpPr>
              <a:spLocks noChangeShapeType="1"/>
            </p:cNvSpPr>
            <p:nvPr/>
          </p:nvSpPr>
          <p:spPr bwMode="auto">
            <a:xfrm>
              <a:off x="1692" y="3792"/>
              <a:ext cx="357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3418" name="Line 26"/>
            <p:cNvSpPr>
              <a:spLocks noChangeShapeType="1"/>
            </p:cNvSpPr>
            <p:nvPr/>
          </p:nvSpPr>
          <p:spPr bwMode="auto">
            <a:xfrm>
              <a:off x="1692" y="2021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3419" name="Line 27"/>
            <p:cNvSpPr>
              <a:spLocks noChangeShapeType="1"/>
            </p:cNvSpPr>
            <p:nvPr/>
          </p:nvSpPr>
          <p:spPr bwMode="auto">
            <a:xfrm>
              <a:off x="2548" y="2021"/>
              <a:ext cx="29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1083420" name="Oval 28"/>
          <p:cNvSpPr>
            <a:spLocks noChangeArrowheads="1"/>
          </p:cNvSpPr>
          <p:nvPr/>
        </p:nvSpPr>
        <p:spPr bwMode="auto">
          <a:xfrm>
            <a:off x="2590800" y="4114800"/>
            <a:ext cx="838200" cy="609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3421" name="Oval 29"/>
          <p:cNvSpPr>
            <a:spLocks noChangeArrowheads="1"/>
          </p:cNvSpPr>
          <p:nvPr/>
        </p:nvSpPr>
        <p:spPr bwMode="auto">
          <a:xfrm>
            <a:off x="2590800" y="5562600"/>
            <a:ext cx="838200" cy="609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8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8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8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8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8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395" grpId="0"/>
      <p:bldP spid="1083396" grpId="0"/>
      <p:bldP spid="1083397" grpId="0" animBg="1"/>
      <p:bldP spid="1083398" grpId="0" animBg="1"/>
      <p:bldP spid="1083420" grpId="0" animBg="1"/>
      <p:bldP spid="1083421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ه دوم:</a:t>
            </a:r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 تهیه جدول معادل آحاد تکمیل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روش میانگین</a:t>
            </a:r>
            <a:endParaRPr lang="en-US" sz="20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1084419" name="Group 3"/>
          <p:cNvGrpSpPr>
            <a:grpSpLocks/>
          </p:cNvGrpSpPr>
          <p:nvPr/>
        </p:nvGrpSpPr>
        <p:grpSpPr bwMode="auto">
          <a:xfrm>
            <a:off x="2438400" y="2536825"/>
            <a:ext cx="2905125" cy="2116138"/>
            <a:chOff x="1973" y="210"/>
            <a:chExt cx="1406" cy="1256"/>
          </a:xfrm>
        </p:grpSpPr>
        <p:grpSp>
          <p:nvGrpSpPr>
            <p:cNvPr id="1084420" name="Group 4"/>
            <p:cNvGrpSpPr>
              <a:grpSpLocks/>
            </p:cNvGrpSpPr>
            <p:nvPr/>
          </p:nvGrpSpPr>
          <p:grpSpPr bwMode="auto">
            <a:xfrm>
              <a:off x="1973" y="210"/>
              <a:ext cx="1406" cy="675"/>
              <a:chOff x="2835" y="1339"/>
              <a:chExt cx="1406" cy="675"/>
            </a:xfrm>
          </p:grpSpPr>
          <p:sp>
            <p:nvSpPr>
              <p:cNvPr id="1084421" name="Text Box 5"/>
              <p:cNvSpPr txBox="1">
                <a:spLocks noChangeArrowheads="1"/>
              </p:cNvSpPr>
              <p:nvPr/>
            </p:nvSpPr>
            <p:spPr bwMode="auto">
              <a:xfrm>
                <a:off x="3152" y="1339"/>
                <a:ext cx="499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مواد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22" name="Text Box 6"/>
              <p:cNvSpPr txBox="1">
                <a:spLocks noChangeArrowheads="1"/>
              </p:cNvSpPr>
              <p:nvPr/>
            </p:nvSpPr>
            <p:spPr bwMode="auto">
              <a:xfrm>
                <a:off x="2835" y="1521"/>
                <a:ext cx="635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درجه تکمیل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23" name="Text Box 7"/>
              <p:cNvSpPr txBox="1">
                <a:spLocks noChangeArrowheads="1"/>
              </p:cNvSpPr>
              <p:nvPr/>
            </p:nvSpPr>
            <p:spPr bwMode="auto">
              <a:xfrm>
                <a:off x="3424" y="1524"/>
                <a:ext cx="817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معادل تکمیل شده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24" name="Line 8"/>
              <p:cNvSpPr>
                <a:spLocks noChangeShapeType="1"/>
              </p:cNvSpPr>
              <p:nvPr/>
            </p:nvSpPr>
            <p:spPr bwMode="auto">
              <a:xfrm>
                <a:off x="2971" y="1706"/>
                <a:ext cx="4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25" name="Line 9"/>
              <p:cNvSpPr>
                <a:spLocks noChangeShapeType="1"/>
              </p:cNvSpPr>
              <p:nvPr/>
            </p:nvSpPr>
            <p:spPr bwMode="auto">
              <a:xfrm>
                <a:off x="3560" y="1706"/>
                <a:ext cx="5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26" name="Line 10"/>
              <p:cNvSpPr>
                <a:spLocks noChangeShapeType="1"/>
              </p:cNvSpPr>
              <p:nvPr/>
            </p:nvSpPr>
            <p:spPr bwMode="auto">
              <a:xfrm>
                <a:off x="2971" y="1525"/>
                <a:ext cx="11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27" name="Text Box 11"/>
              <p:cNvSpPr txBox="1">
                <a:spLocks noChangeArrowheads="1"/>
              </p:cNvSpPr>
              <p:nvPr/>
            </p:nvSpPr>
            <p:spPr bwMode="auto">
              <a:xfrm>
                <a:off x="3107" y="1706"/>
                <a:ext cx="13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fa-IR" sz="28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%</a:t>
                </a:r>
                <a:endParaRPr lang="en-US" sz="28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84428" name="Group 12"/>
            <p:cNvGrpSpPr>
              <a:grpSpLocks/>
            </p:cNvGrpSpPr>
            <p:nvPr/>
          </p:nvGrpSpPr>
          <p:grpSpPr bwMode="auto">
            <a:xfrm>
              <a:off x="2789" y="618"/>
              <a:ext cx="408" cy="848"/>
              <a:chOff x="3334" y="572"/>
              <a:chExt cx="408" cy="848"/>
            </a:xfrm>
          </p:grpSpPr>
          <p:sp>
            <p:nvSpPr>
              <p:cNvPr id="1084429" name="Text Box 13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××××</a:t>
                </a:r>
                <a:endParaRPr lang="en-US" sz="28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1084430" name="Group 14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108443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3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FFCC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3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FFCC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34" name="Line 18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1084435" name="Text Box 19"/>
            <p:cNvSpPr txBox="1">
              <a:spLocks noChangeArrowheads="1"/>
            </p:cNvSpPr>
            <p:nvPr/>
          </p:nvSpPr>
          <p:spPr bwMode="auto">
            <a:xfrm>
              <a:off x="2109" y="79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FFCC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84436" name="Text Box 20"/>
            <p:cNvSpPr txBox="1">
              <a:spLocks noChangeArrowheads="1"/>
            </p:cNvSpPr>
            <p:nvPr/>
          </p:nvSpPr>
          <p:spPr bwMode="auto">
            <a:xfrm>
              <a:off x="2109" y="618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84437" name="Text Box 21"/>
            <p:cNvSpPr txBox="1">
              <a:spLocks noChangeArrowheads="1"/>
            </p:cNvSpPr>
            <p:nvPr/>
          </p:nvSpPr>
          <p:spPr bwMode="auto">
            <a:xfrm>
              <a:off x="2109" y="97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FFCC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84438" name="Group 22"/>
          <p:cNvGrpSpPr>
            <a:grpSpLocks/>
          </p:cNvGrpSpPr>
          <p:nvPr/>
        </p:nvGrpSpPr>
        <p:grpSpPr bwMode="auto">
          <a:xfrm>
            <a:off x="-228600" y="2536825"/>
            <a:ext cx="2905125" cy="2116138"/>
            <a:chOff x="1973" y="210"/>
            <a:chExt cx="1406" cy="1256"/>
          </a:xfrm>
        </p:grpSpPr>
        <p:grpSp>
          <p:nvGrpSpPr>
            <p:cNvPr id="1084439" name="Group 23"/>
            <p:cNvGrpSpPr>
              <a:grpSpLocks/>
            </p:cNvGrpSpPr>
            <p:nvPr/>
          </p:nvGrpSpPr>
          <p:grpSpPr bwMode="auto">
            <a:xfrm>
              <a:off x="1973" y="210"/>
              <a:ext cx="1406" cy="675"/>
              <a:chOff x="2835" y="1339"/>
              <a:chExt cx="1406" cy="675"/>
            </a:xfrm>
          </p:grpSpPr>
          <p:sp>
            <p:nvSpPr>
              <p:cNvPr id="1084440" name="Text Box 24"/>
              <p:cNvSpPr txBox="1">
                <a:spLocks noChangeArrowheads="1"/>
              </p:cNvSpPr>
              <p:nvPr/>
            </p:nvSpPr>
            <p:spPr bwMode="auto">
              <a:xfrm>
                <a:off x="3152" y="1339"/>
                <a:ext cx="499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تبدیل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41" name="Text Box 25"/>
              <p:cNvSpPr txBox="1">
                <a:spLocks noChangeArrowheads="1"/>
              </p:cNvSpPr>
              <p:nvPr/>
            </p:nvSpPr>
            <p:spPr bwMode="auto">
              <a:xfrm>
                <a:off x="2835" y="1521"/>
                <a:ext cx="635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درجه تکمیل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42" name="Text Box 26"/>
              <p:cNvSpPr txBox="1">
                <a:spLocks noChangeArrowheads="1"/>
              </p:cNvSpPr>
              <p:nvPr/>
            </p:nvSpPr>
            <p:spPr bwMode="auto">
              <a:xfrm>
                <a:off x="3424" y="1524"/>
                <a:ext cx="817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معادل تکمیل شده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084443" name="Line 27"/>
              <p:cNvSpPr>
                <a:spLocks noChangeShapeType="1"/>
              </p:cNvSpPr>
              <p:nvPr/>
            </p:nvSpPr>
            <p:spPr bwMode="auto">
              <a:xfrm>
                <a:off x="2971" y="1706"/>
                <a:ext cx="4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44" name="Line 28"/>
              <p:cNvSpPr>
                <a:spLocks noChangeShapeType="1"/>
              </p:cNvSpPr>
              <p:nvPr/>
            </p:nvSpPr>
            <p:spPr bwMode="auto">
              <a:xfrm>
                <a:off x="3560" y="1706"/>
                <a:ext cx="5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45" name="Line 29"/>
              <p:cNvSpPr>
                <a:spLocks noChangeShapeType="1"/>
              </p:cNvSpPr>
              <p:nvPr/>
            </p:nvSpPr>
            <p:spPr bwMode="auto">
              <a:xfrm>
                <a:off x="2971" y="1525"/>
                <a:ext cx="11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4446" name="Text Box 30"/>
              <p:cNvSpPr txBox="1">
                <a:spLocks noChangeArrowheads="1"/>
              </p:cNvSpPr>
              <p:nvPr/>
            </p:nvSpPr>
            <p:spPr bwMode="auto">
              <a:xfrm>
                <a:off x="3107" y="1706"/>
                <a:ext cx="13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fa-IR" sz="28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%</a:t>
                </a:r>
                <a:endParaRPr lang="en-US" sz="28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84447" name="Group 31"/>
            <p:cNvGrpSpPr>
              <a:grpSpLocks/>
            </p:cNvGrpSpPr>
            <p:nvPr/>
          </p:nvGrpSpPr>
          <p:grpSpPr bwMode="auto">
            <a:xfrm>
              <a:off x="2789" y="618"/>
              <a:ext cx="408" cy="848"/>
              <a:chOff x="3334" y="572"/>
              <a:chExt cx="408" cy="848"/>
            </a:xfrm>
          </p:grpSpPr>
          <p:sp>
            <p:nvSpPr>
              <p:cNvPr id="1084448" name="Text Box 32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××××</a:t>
                </a:r>
                <a:endParaRPr lang="en-US" sz="28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1084449" name="Group 33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108445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5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9966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9966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53" name="Line 37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1084454" name="Text Box 38"/>
            <p:cNvSpPr txBox="1">
              <a:spLocks noChangeArrowheads="1"/>
            </p:cNvSpPr>
            <p:nvPr/>
          </p:nvSpPr>
          <p:spPr bwMode="auto">
            <a:xfrm>
              <a:off x="2109" y="79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9966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84455" name="Text Box 39"/>
            <p:cNvSpPr txBox="1">
              <a:spLocks noChangeArrowheads="1"/>
            </p:cNvSpPr>
            <p:nvPr/>
          </p:nvSpPr>
          <p:spPr bwMode="auto">
            <a:xfrm>
              <a:off x="2109" y="618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84456" name="Text Box 40"/>
            <p:cNvSpPr txBox="1">
              <a:spLocks noChangeArrowheads="1"/>
            </p:cNvSpPr>
            <p:nvPr/>
          </p:nvSpPr>
          <p:spPr bwMode="auto">
            <a:xfrm>
              <a:off x="2109" y="97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9966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84457" name="Group 41"/>
          <p:cNvGrpSpPr>
            <a:grpSpLocks/>
          </p:cNvGrpSpPr>
          <p:nvPr/>
        </p:nvGrpSpPr>
        <p:grpSpPr bwMode="auto">
          <a:xfrm>
            <a:off x="3459163" y="4446588"/>
            <a:ext cx="1781175" cy="677862"/>
            <a:chOff x="2517" y="1344"/>
            <a:chExt cx="862" cy="402"/>
          </a:xfrm>
        </p:grpSpPr>
        <p:sp>
          <p:nvSpPr>
            <p:cNvPr id="1084458" name="Text Box 42"/>
            <p:cNvSpPr txBox="1">
              <a:spLocks noChangeArrowheads="1"/>
            </p:cNvSpPr>
            <p:nvPr/>
          </p:nvSpPr>
          <p:spPr bwMode="auto">
            <a:xfrm>
              <a:off x="2517" y="1475"/>
              <a:ext cx="86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آحاد تکمیل مواد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1084459" name="Line 43"/>
            <p:cNvSpPr>
              <a:spLocks noChangeShapeType="1"/>
            </p:cNvSpPr>
            <p:nvPr/>
          </p:nvSpPr>
          <p:spPr bwMode="auto">
            <a:xfrm flipV="1">
              <a:off x="2971" y="1344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84460" name="Group 44"/>
          <p:cNvGrpSpPr>
            <a:grpSpLocks/>
          </p:cNvGrpSpPr>
          <p:nvPr/>
        </p:nvGrpSpPr>
        <p:grpSpPr bwMode="auto">
          <a:xfrm>
            <a:off x="835025" y="4446588"/>
            <a:ext cx="2060575" cy="677862"/>
            <a:chOff x="2517" y="1344"/>
            <a:chExt cx="862" cy="402"/>
          </a:xfrm>
        </p:grpSpPr>
        <p:sp>
          <p:nvSpPr>
            <p:cNvPr id="1084461" name="Text Box 45"/>
            <p:cNvSpPr txBox="1">
              <a:spLocks noChangeArrowheads="1"/>
            </p:cNvSpPr>
            <p:nvPr/>
          </p:nvSpPr>
          <p:spPr bwMode="auto">
            <a:xfrm>
              <a:off x="2517" y="1475"/>
              <a:ext cx="86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آحاد تکمیل تبدیل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1084462" name="Line 46"/>
            <p:cNvSpPr>
              <a:spLocks noChangeShapeType="1"/>
            </p:cNvSpPr>
            <p:nvPr/>
          </p:nvSpPr>
          <p:spPr bwMode="auto">
            <a:xfrm flipV="1">
              <a:off x="2971" y="1344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84463" name="Group 47"/>
          <p:cNvGrpSpPr>
            <a:grpSpLocks/>
          </p:cNvGrpSpPr>
          <p:nvPr/>
        </p:nvGrpSpPr>
        <p:grpSpPr bwMode="auto">
          <a:xfrm>
            <a:off x="4800600" y="2459038"/>
            <a:ext cx="4387850" cy="2170112"/>
            <a:chOff x="3024" y="1549"/>
            <a:chExt cx="2764" cy="1367"/>
          </a:xfrm>
        </p:grpSpPr>
        <p:sp>
          <p:nvSpPr>
            <p:cNvPr id="1084464" name="Text Box 48"/>
            <p:cNvSpPr txBox="1">
              <a:spLocks noChangeArrowheads="1"/>
            </p:cNvSpPr>
            <p:nvPr/>
          </p:nvSpPr>
          <p:spPr bwMode="auto">
            <a:xfrm>
              <a:off x="3024" y="1549"/>
              <a:ext cx="2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>
                  <a:latin typeface="Arial" panose="020B0604020202020204" pitchFamily="34" charset="0"/>
                  <a:cs typeface="B Nazanin" panose="00000400000000000000" pitchFamily="2" charset="-78"/>
                </a:rPr>
                <a:t>جدول معادل آحاد تکمیل</a:t>
              </a:r>
              <a:endParaRPr lang="en-US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084465" name="Text Box 49"/>
            <p:cNvSpPr txBox="1">
              <a:spLocks noChangeArrowheads="1"/>
            </p:cNvSpPr>
            <p:nvPr/>
          </p:nvSpPr>
          <p:spPr bwMode="auto">
            <a:xfrm>
              <a:off x="3047" y="1584"/>
              <a:ext cx="6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000">
                  <a:cs typeface="B Nazanin" panose="00000400000000000000" pitchFamily="2" charset="-78"/>
                </a:rPr>
                <a:t>مقدار</a:t>
              </a:r>
              <a:endParaRPr lang="en-US" sz="2000">
                <a:cs typeface="B Nazanin" panose="00000400000000000000" pitchFamily="2" charset="-78"/>
              </a:endParaRPr>
            </a:p>
          </p:txBody>
        </p:sp>
        <p:grpSp>
          <p:nvGrpSpPr>
            <p:cNvPr id="1084466" name="Group 50"/>
            <p:cNvGrpSpPr>
              <a:grpSpLocks/>
            </p:cNvGrpSpPr>
            <p:nvPr/>
          </p:nvGrpSpPr>
          <p:grpSpPr bwMode="auto">
            <a:xfrm>
              <a:off x="3072" y="2025"/>
              <a:ext cx="2716" cy="673"/>
              <a:chOff x="3514" y="573"/>
              <a:chExt cx="2087" cy="634"/>
            </a:xfrm>
          </p:grpSpPr>
          <p:sp>
            <p:nvSpPr>
              <p:cNvPr id="1084467" name="Text Box 51"/>
              <p:cNvSpPr txBox="1">
                <a:spLocks noChangeArrowheads="1"/>
              </p:cNvSpPr>
              <p:nvPr/>
            </p:nvSpPr>
            <p:spPr bwMode="auto">
              <a:xfrm>
                <a:off x="3514" y="573"/>
                <a:ext cx="2087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endParaRPr lang="en-US" sz="2400">
                  <a:cs typeface="B Nazanin" panose="00000400000000000000" pitchFamily="2" charset="-78"/>
                </a:endParaRPr>
              </a:p>
            </p:txBody>
          </p:sp>
          <p:sp>
            <p:nvSpPr>
              <p:cNvPr id="1084468" name="Text Box 52"/>
              <p:cNvSpPr txBox="1">
                <a:spLocks noChangeArrowheads="1"/>
              </p:cNvSpPr>
              <p:nvPr/>
            </p:nvSpPr>
            <p:spPr bwMode="auto">
              <a:xfrm>
                <a:off x="3605" y="750"/>
                <a:ext cx="1996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400">
                    <a:cs typeface="B Nazanin" panose="00000400000000000000" pitchFamily="2" charset="-78"/>
                  </a:rPr>
                  <a:t>کالای تکمیل شده</a:t>
                </a:r>
                <a:endParaRPr lang="en-US" sz="2400">
                  <a:cs typeface="B Nazanin" panose="00000400000000000000" pitchFamily="2" charset="-78"/>
                </a:endParaRPr>
              </a:p>
            </p:txBody>
          </p:sp>
          <p:sp>
            <p:nvSpPr>
              <p:cNvPr id="1084469" name="Text Box 53"/>
              <p:cNvSpPr txBox="1">
                <a:spLocks noChangeArrowheads="1"/>
              </p:cNvSpPr>
              <p:nvPr/>
            </p:nvSpPr>
            <p:spPr bwMode="auto">
              <a:xfrm>
                <a:off x="3969" y="936"/>
                <a:ext cx="1632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400">
                    <a:cs typeface="B Nazanin" panose="00000400000000000000" pitchFamily="2" charset="-78"/>
                  </a:rPr>
                  <a:t>کالای در جریان ساخت پایان دوره</a:t>
                </a:r>
                <a:endParaRPr lang="en-US" sz="240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84470" name="Group 54"/>
            <p:cNvGrpSpPr>
              <a:grpSpLocks/>
            </p:cNvGrpSpPr>
            <p:nvPr/>
          </p:nvGrpSpPr>
          <p:grpSpPr bwMode="auto">
            <a:xfrm>
              <a:off x="3168" y="2016"/>
              <a:ext cx="531" cy="900"/>
              <a:chOff x="3334" y="572"/>
              <a:chExt cx="408" cy="848"/>
            </a:xfrm>
          </p:grpSpPr>
          <p:sp>
            <p:nvSpPr>
              <p:cNvPr id="1084471" name="Text Box 55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1084472" name="Group 56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108447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7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7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476" name="Line 60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1084477" name="Line 61"/>
            <p:cNvSpPr>
              <a:spLocks noChangeShapeType="1"/>
            </p:cNvSpPr>
            <p:nvPr/>
          </p:nvSpPr>
          <p:spPr bwMode="auto">
            <a:xfrm>
              <a:off x="3804" y="1776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4478" name="Line 62"/>
            <p:cNvSpPr>
              <a:spLocks noChangeShapeType="1"/>
            </p:cNvSpPr>
            <p:nvPr/>
          </p:nvSpPr>
          <p:spPr bwMode="auto">
            <a:xfrm>
              <a:off x="3312" y="1769"/>
              <a:ext cx="369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1084479" name="Oval 63"/>
          <p:cNvSpPr>
            <a:spLocks noChangeArrowheads="1"/>
          </p:cNvSpPr>
          <p:nvPr/>
        </p:nvSpPr>
        <p:spPr bwMode="auto">
          <a:xfrm>
            <a:off x="5105400" y="4191000"/>
            <a:ext cx="685800" cy="381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4480" name="Line 64"/>
          <p:cNvSpPr>
            <a:spLocks noChangeShapeType="1"/>
          </p:cNvSpPr>
          <p:nvPr/>
        </p:nvSpPr>
        <p:spPr bwMode="auto">
          <a:xfrm>
            <a:off x="5715000" y="44958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4481" name="Text Box 65"/>
          <p:cNvSpPr txBox="1">
            <a:spLocks noChangeArrowheads="1"/>
          </p:cNvSpPr>
          <p:nvPr/>
        </p:nvSpPr>
        <p:spPr bwMode="auto">
          <a:xfrm>
            <a:off x="6096000" y="4800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Out put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8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8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8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8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8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8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79" grpId="0" animBg="1"/>
      <p:bldP spid="1084480" grpId="0" animBg="1"/>
      <p:bldP spid="1084481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سوم: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تهیه جدول هزینه ها</a:t>
            </a:r>
            <a:r>
              <a:rPr lang="en-US" sz="240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میانگین</a:t>
            </a:r>
            <a:endParaRPr lang="en-US" sz="24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85444" name="Text Box 4"/>
          <p:cNvSpPr txBox="1">
            <a:spLocks noChangeArrowheads="1"/>
          </p:cNvSpPr>
          <p:nvPr/>
        </p:nvSpPr>
        <p:spPr bwMode="auto">
          <a:xfrm>
            <a:off x="4154488" y="2435225"/>
            <a:ext cx="452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3200">
                <a:latin typeface="Arial" panose="020B0604020202020204" pitchFamily="34" charset="0"/>
                <a:cs typeface="B Nazanin" panose="00000400000000000000" pitchFamily="2" charset="-78"/>
              </a:rPr>
              <a:t>جدول هزینه ها</a:t>
            </a:r>
            <a:endParaRPr lang="en-US" sz="320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085445" name="Line 5"/>
          <p:cNvSpPr>
            <a:spLocks noChangeShapeType="1"/>
          </p:cNvSpPr>
          <p:nvPr/>
        </p:nvSpPr>
        <p:spPr bwMode="auto">
          <a:xfrm>
            <a:off x="3854450" y="3014663"/>
            <a:ext cx="50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46" name="Line 6"/>
          <p:cNvSpPr>
            <a:spLocks noChangeShapeType="1"/>
          </p:cNvSpPr>
          <p:nvPr/>
        </p:nvSpPr>
        <p:spPr bwMode="auto">
          <a:xfrm>
            <a:off x="4556125" y="3014663"/>
            <a:ext cx="4119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47" name="Text Box 7"/>
          <p:cNvSpPr txBox="1">
            <a:spLocks noChangeArrowheads="1"/>
          </p:cNvSpPr>
          <p:nvPr/>
        </p:nvSpPr>
        <p:spPr bwMode="auto">
          <a:xfrm>
            <a:off x="3351213" y="2435225"/>
            <a:ext cx="110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ریال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48" name="Text Box 8"/>
          <p:cNvSpPr txBox="1">
            <a:spLocks noChangeArrowheads="1"/>
          </p:cNvSpPr>
          <p:nvPr/>
        </p:nvSpPr>
        <p:spPr bwMode="auto">
          <a:xfrm>
            <a:off x="4052888" y="3130550"/>
            <a:ext cx="462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کالای در جریان ساخت ابتدای دوره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49" name="Text Box 9"/>
          <p:cNvSpPr txBox="1">
            <a:spLocks noChangeArrowheads="1"/>
          </p:cNvSpPr>
          <p:nvPr/>
        </p:nvSpPr>
        <p:spPr bwMode="auto">
          <a:xfrm>
            <a:off x="4254500" y="3582988"/>
            <a:ext cx="44211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هزینه طی دوره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0" name="Text Box 10"/>
          <p:cNvSpPr txBox="1">
            <a:spLocks noChangeArrowheads="1"/>
          </p:cNvSpPr>
          <p:nvPr/>
        </p:nvSpPr>
        <p:spPr bwMode="auto">
          <a:xfrm>
            <a:off x="5060950" y="4057650"/>
            <a:ext cx="3614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جمع هزینه ها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1" name="Text Box 11"/>
          <p:cNvSpPr txBox="1">
            <a:spLocks noChangeArrowheads="1"/>
          </p:cNvSpPr>
          <p:nvPr/>
        </p:nvSpPr>
        <p:spPr bwMode="auto">
          <a:xfrm>
            <a:off x="3654425" y="3584575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2" name="Text Box 12"/>
          <p:cNvSpPr txBox="1">
            <a:spLocks noChangeArrowheads="1"/>
          </p:cNvSpPr>
          <p:nvPr/>
        </p:nvSpPr>
        <p:spPr bwMode="auto">
          <a:xfrm>
            <a:off x="3654425" y="3130550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3" name="Text Box 13"/>
          <p:cNvSpPr txBox="1">
            <a:spLocks noChangeArrowheads="1"/>
          </p:cNvSpPr>
          <p:nvPr/>
        </p:nvSpPr>
        <p:spPr bwMode="auto">
          <a:xfrm>
            <a:off x="3654425" y="4044950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4" name="Line 14"/>
          <p:cNvSpPr>
            <a:spLocks noChangeShapeType="1"/>
          </p:cNvSpPr>
          <p:nvPr/>
        </p:nvSpPr>
        <p:spPr bwMode="auto">
          <a:xfrm>
            <a:off x="3854450" y="4175125"/>
            <a:ext cx="50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55" name="Text Box 15"/>
          <p:cNvSpPr txBox="1">
            <a:spLocks noChangeArrowheads="1"/>
          </p:cNvSpPr>
          <p:nvPr/>
        </p:nvSpPr>
        <p:spPr bwMode="auto">
          <a:xfrm>
            <a:off x="2347913" y="3584575"/>
            <a:ext cx="903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6" name="Text Box 16"/>
          <p:cNvSpPr txBox="1">
            <a:spLocks noChangeArrowheads="1"/>
          </p:cNvSpPr>
          <p:nvPr/>
        </p:nvSpPr>
        <p:spPr bwMode="auto">
          <a:xfrm>
            <a:off x="2347913" y="2435225"/>
            <a:ext cx="903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مواد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7" name="Text Box 17"/>
          <p:cNvSpPr txBox="1">
            <a:spLocks noChangeArrowheads="1"/>
          </p:cNvSpPr>
          <p:nvPr/>
        </p:nvSpPr>
        <p:spPr bwMode="auto">
          <a:xfrm>
            <a:off x="2347913" y="4044950"/>
            <a:ext cx="903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58" name="Line 18"/>
          <p:cNvSpPr>
            <a:spLocks noChangeShapeType="1"/>
          </p:cNvSpPr>
          <p:nvPr/>
        </p:nvSpPr>
        <p:spPr bwMode="auto">
          <a:xfrm>
            <a:off x="2547938" y="4175125"/>
            <a:ext cx="50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59" name="Text Box 19"/>
          <p:cNvSpPr txBox="1">
            <a:spLocks noChangeArrowheads="1"/>
          </p:cNvSpPr>
          <p:nvPr/>
        </p:nvSpPr>
        <p:spPr bwMode="auto">
          <a:xfrm>
            <a:off x="1143000" y="3584575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60" name="Text Box 20"/>
          <p:cNvSpPr txBox="1">
            <a:spLocks noChangeArrowheads="1"/>
          </p:cNvSpPr>
          <p:nvPr/>
        </p:nvSpPr>
        <p:spPr bwMode="auto">
          <a:xfrm>
            <a:off x="1143000" y="2435225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تبدیل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61" name="Text Box 21"/>
          <p:cNvSpPr txBox="1">
            <a:spLocks noChangeArrowheads="1"/>
          </p:cNvSpPr>
          <p:nvPr/>
        </p:nvSpPr>
        <p:spPr bwMode="auto">
          <a:xfrm>
            <a:off x="1143000" y="4044950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62" name="Line 22"/>
          <p:cNvSpPr>
            <a:spLocks noChangeShapeType="1"/>
          </p:cNvSpPr>
          <p:nvPr/>
        </p:nvSpPr>
        <p:spPr bwMode="auto">
          <a:xfrm>
            <a:off x="1343025" y="4175125"/>
            <a:ext cx="50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63" name="Line 23"/>
          <p:cNvSpPr>
            <a:spLocks noChangeShapeType="1"/>
          </p:cNvSpPr>
          <p:nvPr/>
        </p:nvSpPr>
        <p:spPr bwMode="auto">
          <a:xfrm>
            <a:off x="2549525" y="3014663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64" name="Line 24"/>
          <p:cNvSpPr>
            <a:spLocks noChangeShapeType="1"/>
          </p:cNvSpPr>
          <p:nvPr/>
        </p:nvSpPr>
        <p:spPr bwMode="auto">
          <a:xfrm>
            <a:off x="1343025" y="3014663"/>
            <a:ext cx="50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5467" name="Text Box 27"/>
          <p:cNvSpPr txBox="1">
            <a:spLocks noChangeArrowheads="1"/>
          </p:cNvSpPr>
          <p:nvPr/>
        </p:nvSpPr>
        <p:spPr bwMode="auto">
          <a:xfrm>
            <a:off x="1143000" y="3124200"/>
            <a:ext cx="903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5468" name="Text Box 28"/>
          <p:cNvSpPr txBox="1">
            <a:spLocks noChangeArrowheads="1"/>
          </p:cNvSpPr>
          <p:nvPr/>
        </p:nvSpPr>
        <p:spPr bwMode="auto">
          <a:xfrm>
            <a:off x="2373313" y="3124200"/>
            <a:ext cx="903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378700" cy="1143000"/>
          </a:xfrm>
        </p:spPr>
        <p:txBody>
          <a:bodyPr/>
          <a:lstStyle/>
          <a:p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چهارم: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محاسبه بهای تمام شده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هر واحد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 میانگین</a:t>
            </a:r>
            <a:endParaRPr lang="en-US"/>
          </a:p>
        </p:txBody>
      </p:sp>
      <p:grpSp>
        <p:nvGrpSpPr>
          <p:cNvPr id="1086467" name="Group 3"/>
          <p:cNvGrpSpPr>
            <a:grpSpLocks/>
          </p:cNvGrpSpPr>
          <p:nvPr/>
        </p:nvGrpSpPr>
        <p:grpSpPr bwMode="auto">
          <a:xfrm>
            <a:off x="609600" y="3886200"/>
            <a:ext cx="4495800" cy="1266825"/>
            <a:chOff x="384" y="3033"/>
            <a:chExt cx="2592" cy="798"/>
          </a:xfrm>
        </p:grpSpPr>
        <p:sp>
          <p:nvSpPr>
            <p:cNvPr id="1086468" name="Line 4"/>
            <p:cNvSpPr>
              <a:spLocks noChangeShapeType="1"/>
            </p:cNvSpPr>
            <p:nvPr/>
          </p:nvSpPr>
          <p:spPr bwMode="auto">
            <a:xfrm flipV="1">
              <a:off x="389" y="3456"/>
              <a:ext cx="21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6469" name="Text Box 5"/>
            <p:cNvSpPr txBox="1">
              <a:spLocks noChangeArrowheads="1"/>
            </p:cNvSpPr>
            <p:nvPr/>
          </p:nvSpPr>
          <p:spPr bwMode="auto">
            <a:xfrm>
              <a:off x="2568" y="327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fa-IR" sz="2800">
                  <a:cs typeface="B Nazanin" panose="00000400000000000000" pitchFamily="2" charset="-78"/>
                </a:rPr>
                <a:t> =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6470" name="Text Box 6"/>
            <p:cNvSpPr txBox="1">
              <a:spLocks noChangeArrowheads="1"/>
            </p:cNvSpPr>
            <p:nvPr/>
          </p:nvSpPr>
          <p:spPr bwMode="auto">
            <a:xfrm>
              <a:off x="384" y="3033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    مجموع  هزینه تبدیل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6471" name="Text Box 7"/>
            <p:cNvSpPr txBox="1">
              <a:spLocks noChangeArrowheads="1"/>
            </p:cNvSpPr>
            <p:nvPr/>
          </p:nvSpPr>
          <p:spPr bwMode="auto">
            <a:xfrm>
              <a:off x="884" y="3504"/>
              <a:ext cx="11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معاد آحاد مواد</a:t>
              </a:r>
              <a:endParaRPr lang="en-US" sz="2800">
                <a:cs typeface="B Nazanin" panose="00000400000000000000" pitchFamily="2" charset="-78"/>
              </a:endParaRPr>
            </a:p>
          </p:txBody>
        </p:sp>
      </p:grpSp>
      <p:sp>
        <p:nvSpPr>
          <p:cNvPr id="1086472" name="Text Box 8"/>
          <p:cNvSpPr txBox="1">
            <a:spLocks noChangeArrowheads="1"/>
          </p:cNvSpPr>
          <p:nvPr/>
        </p:nvSpPr>
        <p:spPr bwMode="auto">
          <a:xfrm>
            <a:off x="4419600" y="5576888"/>
            <a:ext cx="454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بهای تمام شده هر واحد =</a:t>
            </a:r>
            <a:r>
              <a:rPr lang="fa-IR" sz="2800">
                <a:cs typeface="Arial" panose="020B0604020202020204" pitchFamily="34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</a:p>
        </p:txBody>
      </p:sp>
      <p:grpSp>
        <p:nvGrpSpPr>
          <p:cNvPr id="1086473" name="Group 9"/>
          <p:cNvGrpSpPr>
            <a:grpSpLocks/>
          </p:cNvGrpSpPr>
          <p:nvPr/>
        </p:nvGrpSpPr>
        <p:grpSpPr bwMode="auto">
          <a:xfrm>
            <a:off x="762000" y="2438400"/>
            <a:ext cx="4343400" cy="1266825"/>
            <a:chOff x="384" y="3033"/>
            <a:chExt cx="2592" cy="798"/>
          </a:xfrm>
        </p:grpSpPr>
        <p:sp>
          <p:nvSpPr>
            <p:cNvPr id="1086474" name="Line 10"/>
            <p:cNvSpPr>
              <a:spLocks noChangeShapeType="1"/>
            </p:cNvSpPr>
            <p:nvPr/>
          </p:nvSpPr>
          <p:spPr bwMode="auto">
            <a:xfrm flipV="1">
              <a:off x="389" y="3456"/>
              <a:ext cx="21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86475" name="Text Box 11"/>
            <p:cNvSpPr txBox="1">
              <a:spLocks noChangeArrowheads="1"/>
            </p:cNvSpPr>
            <p:nvPr/>
          </p:nvSpPr>
          <p:spPr bwMode="auto">
            <a:xfrm>
              <a:off x="2568" y="327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a-IR" sz="2800">
                  <a:cs typeface="B Nazanin" panose="00000400000000000000" pitchFamily="2" charset="-78"/>
                </a:rPr>
                <a:t> =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6476" name="Text Box 12"/>
            <p:cNvSpPr txBox="1">
              <a:spLocks noChangeArrowheads="1"/>
            </p:cNvSpPr>
            <p:nvPr/>
          </p:nvSpPr>
          <p:spPr bwMode="auto">
            <a:xfrm>
              <a:off x="384" y="3033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مجموع هزینه مواد مستقیم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86477" name="Text Box 13"/>
            <p:cNvSpPr txBox="1">
              <a:spLocks noChangeArrowheads="1"/>
            </p:cNvSpPr>
            <p:nvPr/>
          </p:nvSpPr>
          <p:spPr bwMode="auto">
            <a:xfrm>
              <a:off x="884" y="3504"/>
              <a:ext cx="11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معاد آحاد مواد</a:t>
              </a:r>
              <a:endParaRPr lang="en-US" sz="2800">
                <a:cs typeface="B Nazanin" panose="00000400000000000000" pitchFamily="2" charset="-78"/>
              </a:endParaRPr>
            </a:p>
          </p:txBody>
        </p:sp>
      </p:grpSp>
      <p:sp>
        <p:nvSpPr>
          <p:cNvPr id="108647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4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400">
                <a:cs typeface="B Nazanin" panose="00000400000000000000" pitchFamily="2" charset="-78"/>
              </a:rPr>
              <a:t>بهای تمام شده هر واحد از لحاظ مواد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6479" name="Text Box 15"/>
          <p:cNvSpPr txBox="1">
            <a:spLocks noChangeArrowheads="1"/>
          </p:cNvSpPr>
          <p:nvPr/>
        </p:nvSpPr>
        <p:spPr bwMode="auto">
          <a:xfrm>
            <a:off x="4572000" y="4267200"/>
            <a:ext cx="454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400">
                <a:cs typeface="B Nazanin" panose="00000400000000000000" pitchFamily="2" charset="-78"/>
              </a:rPr>
              <a:t>بهای تمام شده هر واحد از لحاظ تبدیل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6480" name="Rectangle 16"/>
          <p:cNvSpPr>
            <a:spLocks noChangeArrowheads="1"/>
          </p:cNvSpPr>
          <p:nvPr/>
        </p:nvSpPr>
        <p:spPr bwMode="auto">
          <a:xfrm>
            <a:off x="4648200" y="26670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6481" name="Rectangle 17"/>
          <p:cNvSpPr>
            <a:spLocks noChangeArrowheads="1"/>
          </p:cNvSpPr>
          <p:nvPr/>
        </p:nvSpPr>
        <p:spPr bwMode="auto">
          <a:xfrm>
            <a:off x="4648200" y="41148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6482" name="Rectangle 18"/>
          <p:cNvSpPr>
            <a:spLocks noChangeArrowheads="1"/>
          </p:cNvSpPr>
          <p:nvPr/>
        </p:nvSpPr>
        <p:spPr bwMode="auto">
          <a:xfrm>
            <a:off x="4648200" y="5410200"/>
            <a:ext cx="4419600" cy="8382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8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8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8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8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8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472" grpId="0"/>
      <p:bldP spid="1086478" grpId="0"/>
      <p:bldP spid="1086479" grpId="0"/>
      <p:bldP spid="1086480" grpId="0" animBg="1"/>
      <p:bldP spid="1086481" grpId="0" animBg="1"/>
      <p:bldP spid="1086482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ه پنجم:</a:t>
            </a:r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 جدول تخصیص هزینه ها</a:t>
            </a:r>
            <a:r>
              <a:rPr lang="en-US" sz="3200"/>
              <a:t> 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روش میانگین</a:t>
            </a:r>
            <a:endParaRPr lang="en-US" sz="20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88516" name="Text Box 4"/>
          <p:cNvSpPr txBox="1">
            <a:spLocks noChangeArrowheads="1"/>
          </p:cNvSpPr>
          <p:nvPr/>
        </p:nvSpPr>
        <p:spPr bwMode="auto">
          <a:xfrm>
            <a:off x="3725863" y="2290763"/>
            <a:ext cx="4902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 b="1">
                <a:latin typeface="Arial" panose="020B0604020202020204" pitchFamily="34" charset="0"/>
                <a:cs typeface="B Nazanin" panose="00000400000000000000" pitchFamily="2" charset="-78"/>
              </a:rPr>
              <a:t>جدول تخصیص هزینه ها</a:t>
            </a:r>
            <a:endParaRPr lang="en-US" sz="2800" b="1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088517" name="Line 5"/>
          <p:cNvSpPr>
            <a:spLocks noChangeShapeType="1"/>
          </p:cNvSpPr>
          <p:nvPr/>
        </p:nvSpPr>
        <p:spPr bwMode="auto">
          <a:xfrm>
            <a:off x="1438275" y="2779713"/>
            <a:ext cx="544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8518" name="Line 6"/>
          <p:cNvSpPr>
            <a:spLocks noChangeShapeType="1"/>
          </p:cNvSpPr>
          <p:nvPr/>
        </p:nvSpPr>
        <p:spPr bwMode="auto">
          <a:xfrm>
            <a:off x="4159250" y="2779713"/>
            <a:ext cx="4468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88519" name="Text Box 7"/>
          <p:cNvSpPr txBox="1">
            <a:spLocks noChangeArrowheads="1"/>
          </p:cNvSpPr>
          <p:nvPr/>
        </p:nvSpPr>
        <p:spPr bwMode="auto">
          <a:xfrm>
            <a:off x="1219200" y="2290763"/>
            <a:ext cx="8715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ریال</a:t>
            </a:r>
            <a:endParaRPr lang="en-US" sz="2800">
              <a:cs typeface="B Nazanin" panose="00000400000000000000" pitchFamily="2" charset="-78"/>
            </a:endParaRPr>
          </a:p>
        </p:txBody>
      </p:sp>
      <p:grpSp>
        <p:nvGrpSpPr>
          <p:cNvPr id="1088529" name="Group 17"/>
          <p:cNvGrpSpPr>
            <a:grpSpLocks/>
          </p:cNvGrpSpPr>
          <p:nvPr/>
        </p:nvGrpSpPr>
        <p:grpSpPr bwMode="auto">
          <a:xfrm>
            <a:off x="1219200" y="3219450"/>
            <a:ext cx="7412038" cy="909638"/>
            <a:chOff x="2517" y="1752"/>
            <a:chExt cx="3085" cy="422"/>
          </a:xfrm>
        </p:grpSpPr>
        <p:sp>
          <p:nvSpPr>
            <p:cNvPr id="1088530" name="Text Box 18"/>
            <p:cNvSpPr txBox="1">
              <a:spLocks noChangeArrowheads="1"/>
            </p:cNvSpPr>
            <p:nvPr/>
          </p:nvSpPr>
          <p:spPr bwMode="auto">
            <a:xfrm>
              <a:off x="2517" y="1933"/>
              <a:ext cx="408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cs typeface="B Nazanin" panose="00000400000000000000" pitchFamily="2" charset="-78"/>
                </a:rPr>
                <a:t>××××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1088531" name="Group 19"/>
            <p:cNvGrpSpPr>
              <a:grpSpLocks/>
            </p:cNvGrpSpPr>
            <p:nvPr/>
          </p:nvGrpSpPr>
          <p:grpSpPr bwMode="auto">
            <a:xfrm>
              <a:off x="2517" y="1752"/>
              <a:ext cx="3085" cy="418"/>
              <a:chOff x="2517" y="1344"/>
              <a:chExt cx="3085" cy="418"/>
            </a:xfrm>
          </p:grpSpPr>
          <p:sp>
            <p:nvSpPr>
              <p:cNvPr id="1088532" name="Text Box 20"/>
              <p:cNvSpPr txBox="1">
                <a:spLocks noChangeArrowheads="1"/>
              </p:cNvSpPr>
              <p:nvPr/>
            </p:nvSpPr>
            <p:spPr bwMode="auto">
              <a:xfrm>
                <a:off x="3515" y="1344"/>
                <a:ext cx="2087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800">
                    <a:cs typeface="B Nazanin" panose="00000400000000000000" pitchFamily="2" charset="-78"/>
                  </a:rPr>
                  <a:t>کالای در جریان ساخت پایان دوره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8533" name="Text Box 21"/>
              <p:cNvSpPr txBox="1">
                <a:spLocks noChangeArrowheads="1"/>
              </p:cNvSpPr>
              <p:nvPr/>
            </p:nvSpPr>
            <p:spPr bwMode="auto">
              <a:xfrm>
                <a:off x="2517" y="1344"/>
                <a:ext cx="408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1088534" name="Line 22"/>
              <p:cNvSpPr>
                <a:spLocks noChangeShapeType="1"/>
              </p:cNvSpPr>
              <p:nvPr/>
            </p:nvSpPr>
            <p:spPr bwMode="auto">
              <a:xfrm>
                <a:off x="2607" y="1570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8535" name="Line 23"/>
              <p:cNvSpPr>
                <a:spLocks noChangeShapeType="1"/>
              </p:cNvSpPr>
              <p:nvPr/>
            </p:nvSpPr>
            <p:spPr bwMode="auto">
              <a:xfrm>
                <a:off x="2608" y="1752"/>
                <a:ext cx="227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8536" name="Text Box 24"/>
              <p:cNvSpPr txBox="1">
                <a:spLocks noChangeArrowheads="1"/>
              </p:cNvSpPr>
              <p:nvPr/>
            </p:nvSpPr>
            <p:spPr bwMode="auto">
              <a:xfrm>
                <a:off x="3515" y="1521"/>
                <a:ext cx="2087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800">
                    <a:cs typeface="B Nazanin" panose="00000400000000000000" pitchFamily="2" charset="-78"/>
                  </a:rPr>
                  <a:t>جمع هزینه های تخصیص یافته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088537" name="Text Box 25"/>
          <p:cNvSpPr txBox="1">
            <a:spLocks noChangeArrowheads="1"/>
          </p:cNvSpPr>
          <p:nvPr/>
        </p:nvSpPr>
        <p:spPr bwMode="auto">
          <a:xfrm>
            <a:off x="3835400" y="2819400"/>
            <a:ext cx="4795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بهای تمام شده کالای ساخته شده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8538" name="Text Box 26"/>
          <p:cNvSpPr txBox="1">
            <a:spLocks noChangeArrowheads="1"/>
          </p:cNvSpPr>
          <p:nvPr/>
        </p:nvSpPr>
        <p:spPr bwMode="auto">
          <a:xfrm>
            <a:off x="1219200" y="2819400"/>
            <a:ext cx="979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</a:pPr>
            <a:r>
              <a:rPr lang="ar-SA" sz="2800">
                <a:cs typeface="B Nazanin" panose="00000400000000000000" pitchFamily="2" charset="-78"/>
              </a:rPr>
              <a:t>××××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88540" name="Oval 28"/>
          <p:cNvSpPr>
            <a:spLocks noChangeArrowheads="1"/>
          </p:cNvSpPr>
          <p:nvPr/>
        </p:nvSpPr>
        <p:spPr bwMode="auto">
          <a:xfrm>
            <a:off x="1143000" y="2819400"/>
            <a:ext cx="11430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8541" name="Line 29"/>
          <p:cNvSpPr>
            <a:spLocks noChangeShapeType="1"/>
          </p:cNvSpPr>
          <p:nvPr/>
        </p:nvSpPr>
        <p:spPr bwMode="auto">
          <a:xfrm>
            <a:off x="2209800" y="3200400"/>
            <a:ext cx="1143000" cy="137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1088543" name="Picture 31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0"/>
            <a:ext cx="7577138" cy="390525"/>
          </a:xfrm>
          <a:prstGeom prst="rect">
            <a:avLst/>
          </a:prstGeom>
          <a:solidFill>
            <a:srgbClr val="99CCFF"/>
          </a:solidFill>
        </p:spPr>
      </p:pic>
      <p:sp>
        <p:nvSpPr>
          <p:cNvPr id="1088544" name="Oval 32"/>
          <p:cNvSpPr>
            <a:spLocks noChangeArrowheads="1"/>
          </p:cNvSpPr>
          <p:nvPr/>
        </p:nvSpPr>
        <p:spPr bwMode="auto">
          <a:xfrm>
            <a:off x="1143000" y="3124200"/>
            <a:ext cx="11430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88545" name="Line 33"/>
          <p:cNvSpPr>
            <a:spLocks noChangeShapeType="1"/>
          </p:cNvSpPr>
          <p:nvPr/>
        </p:nvSpPr>
        <p:spPr bwMode="auto">
          <a:xfrm>
            <a:off x="2209800" y="3505200"/>
            <a:ext cx="457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1088546" name="Picture 34" descr="Picture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79875"/>
            <a:ext cx="8153400" cy="7207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88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8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88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088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1088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88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8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8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088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088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1000"/>
                                        <p:tgtEl>
                                          <p:spTgt spid="1088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8540" grpId="0" animBg="1"/>
      <p:bldP spid="1088540" grpId="1" animBg="1"/>
      <p:bldP spid="1088541" grpId="0" animBg="1"/>
      <p:bldP spid="1088541" grpId="1" animBg="1"/>
      <p:bldP spid="1088544" grpId="0" animBg="1"/>
      <p:bldP spid="1088544" grpId="1" animBg="1"/>
      <p:bldP spid="1088545" grpId="0" animBg="1"/>
      <p:bldP spid="10885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b="0">
                <a:cs typeface="B Nazanin" panose="00000400000000000000" pitchFamily="2" charset="-78"/>
              </a:rPr>
              <a:t>حسابداری </a:t>
            </a:r>
            <a:r>
              <a:rPr lang="fa-IR" sz="3200" b="0">
                <a:cs typeface="B Nazanin" panose="00000400000000000000" pitchFamily="2" charset="-78"/>
              </a:rPr>
              <a:t>مدیریت</a:t>
            </a:r>
            <a:endParaRPr lang="en-US" sz="3200" b="0">
              <a:cs typeface="B Nazanin" panose="00000400000000000000" pitchFamily="2" charset="-78"/>
            </a:endParaRP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ar-SA">
                <a:cs typeface="B Nazanin" panose="00000400000000000000" pitchFamily="2" charset="-78"/>
              </a:rPr>
              <a:t>بخشی از حسابداری است که با فراهم آوردن اطلاعات مالی مفید برای مدیران سازمانها آنها را در جهت اتخاذ تصمیمات صحیح در زمینه برنامه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ریزی و کنترل فعالیتهای واحد تجاری کمک می کند.</a:t>
            </a:r>
            <a:r>
              <a:rPr lang="en-US"/>
              <a:t> </a:t>
            </a:r>
            <a:endParaRPr lang="fa-IR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>
                <a:cs typeface="B Nazanin" panose="00000400000000000000" pitchFamily="2" charset="-78"/>
              </a:rPr>
              <a:t/>
            </a:r>
            <a:br>
              <a:rPr lang="en-US">
                <a:cs typeface="B Nazanin" panose="00000400000000000000" pitchFamily="2" charset="-78"/>
              </a:rPr>
            </a:b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b="0">
                <a:cs typeface="B Nazanin" panose="00000400000000000000" pitchFamily="2" charset="-78"/>
              </a:rPr>
              <a:t>سیستم هزینه یابی استاندارد</a:t>
            </a:r>
            <a:endParaRPr lang="en-US" b="0">
              <a:cs typeface="B Nazanin" panose="00000400000000000000" pitchFamily="2" charset="-78"/>
            </a:endParaRP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 استاندارد یک واحد محصول بر اساس میانگین نتایج واقعی دوره های گذشته ، مطالعات مهندسین صنایع بر مبنای بررسیهای دقیق اجزای تشکیل دهنده محصول و نقطه نظرهای کارکنان عملیاتی تعیین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گردد.</a:t>
            </a:r>
            <a:r>
              <a:rPr lang="en-US">
                <a:cs typeface="B Nazanin" panose="00000400000000000000" pitchFamily="2" charset="-78"/>
              </a:rPr>
              <a:t> </a:t>
            </a:r>
          </a:p>
          <a:p>
            <a:pPr marL="609600" indent="-609600" algn="just">
              <a:buFont typeface="Wingdings" panose="05000000000000000000" pitchFamily="2" charset="2"/>
              <a:buNone/>
            </a:pPr>
            <a:r>
              <a:rPr lang="en-US" b="1">
                <a:cs typeface="B Nazanin" panose="00000400000000000000" pitchFamily="2" charset="-78"/>
              </a:rPr>
              <a:t/>
            </a:r>
            <a:br>
              <a:rPr lang="en-US" b="1">
                <a:cs typeface="B Nazanin" panose="00000400000000000000" pitchFamily="2" charset="-78"/>
              </a:rPr>
            </a:br>
            <a:endParaRPr lang="en-US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مقایسه روشهای هزینه یابی 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967683" name="Picture 3" descr="Picture3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819400"/>
            <a:ext cx="8534400" cy="2185988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67684" name="AutoShape 4"/>
          <p:cNvSpPr>
            <a:spLocks noChangeArrowheads="1"/>
          </p:cNvSpPr>
          <p:nvPr/>
        </p:nvSpPr>
        <p:spPr bwMode="auto">
          <a:xfrm>
            <a:off x="914400" y="3352800"/>
            <a:ext cx="7772400" cy="6096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7685" name="AutoShape 5"/>
          <p:cNvSpPr>
            <a:spLocks noChangeArrowheads="1"/>
          </p:cNvSpPr>
          <p:nvPr/>
        </p:nvSpPr>
        <p:spPr bwMode="auto">
          <a:xfrm>
            <a:off x="914400" y="3886200"/>
            <a:ext cx="7772400" cy="6096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7686" name="AutoShape 6"/>
          <p:cNvSpPr>
            <a:spLocks noChangeArrowheads="1"/>
          </p:cNvSpPr>
          <p:nvPr/>
        </p:nvSpPr>
        <p:spPr bwMode="auto">
          <a:xfrm>
            <a:off x="914400" y="4419600"/>
            <a:ext cx="7772400" cy="6096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6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967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6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967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6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967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4" grpId="0" animBg="1"/>
      <p:bldP spid="967684" grpId="1" animBg="1"/>
      <p:bldP spid="967685" grpId="0" animBg="1"/>
      <p:bldP spid="967685" grpId="1" animBg="1"/>
      <p:bldP spid="967686" grpId="0" animBg="1"/>
      <p:bldP spid="967686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7378700" cy="1143000"/>
          </a:xfrm>
          <a:noFill/>
          <a:ln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fa-IR" sz="3200">
                <a:cs typeface="B Nazanin" panose="00000400000000000000" pitchFamily="2" charset="-78"/>
              </a:rPr>
              <a:t>مدیریت هزینه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968707" name="AutoShape 3"/>
          <p:cNvSpPr>
            <a:spLocks noChangeArrowheads="1"/>
          </p:cNvSpPr>
          <p:nvPr/>
        </p:nvSpPr>
        <p:spPr bwMode="auto">
          <a:xfrm rot="10800000" flipH="1">
            <a:off x="2146300" y="3352800"/>
            <a:ext cx="5080000" cy="2413000"/>
          </a:xfrm>
          <a:prstGeom prst="triangle">
            <a:avLst>
              <a:gd name="adj" fmla="val 49995"/>
            </a:avLst>
          </a:prstGeom>
          <a:solidFill>
            <a:srgbClr val="F57B49"/>
          </a:solidFill>
          <a:ln w="253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8708" name="Rectangle 4"/>
          <p:cNvSpPr>
            <a:spLocks noChangeArrowheads="1"/>
          </p:cNvSpPr>
          <p:nvPr/>
        </p:nvSpPr>
        <p:spPr bwMode="auto">
          <a:xfrm>
            <a:off x="976313" y="2195513"/>
            <a:ext cx="225425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/>
            <a:r>
              <a:rPr lang="fa-IR" sz="3200">
                <a:cs typeface="B Nazanin" panose="00000400000000000000" pitchFamily="2" charset="-78"/>
              </a:rPr>
              <a:t>سطح فعالیت به</a:t>
            </a:r>
          </a:p>
          <a:p>
            <a:pPr algn="ctr" rtl="1"/>
            <a:r>
              <a:rPr lang="fa-IR" sz="3200">
                <a:cs typeface="B Nazanin" panose="00000400000000000000" pitchFamily="2" charset="-78"/>
              </a:rPr>
              <a:t> صورت استاندارد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968709" name="Rectangle 5"/>
          <p:cNvSpPr>
            <a:spLocks noChangeArrowheads="1"/>
          </p:cNvSpPr>
          <p:nvPr/>
        </p:nvSpPr>
        <p:spPr bwMode="auto">
          <a:xfrm>
            <a:off x="6230938" y="2195513"/>
            <a:ext cx="20955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/>
            <a:r>
              <a:rPr lang="fa-IR" sz="3200">
                <a:cs typeface="B Nazanin" panose="00000400000000000000" pitchFamily="2" charset="-78"/>
              </a:rPr>
              <a:t>سطح فعالیت به</a:t>
            </a:r>
          </a:p>
          <a:p>
            <a:pPr algn="ctr" rtl="1"/>
            <a:r>
              <a:rPr lang="fa-IR" sz="3200">
                <a:cs typeface="B Nazanin" panose="00000400000000000000" pitchFamily="2" charset="-78"/>
              </a:rPr>
              <a:t>صورت واقعی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968710" name="Rectangle 6"/>
          <p:cNvSpPr>
            <a:spLocks noChangeArrowheads="1"/>
          </p:cNvSpPr>
          <p:nvPr/>
        </p:nvSpPr>
        <p:spPr bwMode="auto">
          <a:xfrm>
            <a:off x="3062288" y="3567113"/>
            <a:ext cx="3262312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/>
            <a:r>
              <a:rPr lang="fa-IR" sz="3200">
                <a:cs typeface="B Nazanin" panose="00000400000000000000" pitchFamily="2" charset="-78"/>
              </a:rPr>
              <a:t>مقایسه بین سطح فعالیت</a:t>
            </a:r>
          </a:p>
          <a:p>
            <a:pPr algn="ctr" rtl="1"/>
            <a:r>
              <a:rPr lang="fa-IR" sz="3200">
                <a:cs typeface="B Nazanin" panose="00000400000000000000" pitchFamily="2" charset="-78"/>
              </a:rPr>
              <a:t>استاندارد با سطح</a:t>
            </a:r>
          </a:p>
          <a:p>
            <a:pPr algn="ctr" rtl="1"/>
            <a:r>
              <a:rPr lang="fa-IR" sz="3200">
                <a:cs typeface="B Nazanin" panose="00000400000000000000" pitchFamily="2" charset="-78"/>
              </a:rPr>
              <a:t>فعالیت واقعی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968711" name="Rectangle 7"/>
          <p:cNvSpPr>
            <a:spLocks noChangeArrowheads="1"/>
          </p:cNvSpPr>
          <p:nvPr/>
        </p:nvSpPr>
        <p:spPr bwMode="auto">
          <a:xfrm>
            <a:off x="3779838" y="5853113"/>
            <a:ext cx="18129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/>
            <a:r>
              <a:rPr lang="fa-IR" sz="3200">
                <a:cs typeface="B Nazanin" panose="00000400000000000000" pitchFamily="2" charset="-78"/>
              </a:rPr>
              <a:t>انحراف هزینه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fa-IR">
                <a:solidFill>
                  <a:schemeClr val="tx1"/>
                </a:solidFill>
                <a:cs typeface="Times New Roman" panose="02020603050405020304" pitchFamily="18" charset="0"/>
              </a:rPr>
              <a:t>انحرافات</a:t>
            </a:r>
            <a:r>
              <a:rPr lang="fa-IR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fa-IR">
                <a:solidFill>
                  <a:schemeClr val="tx1"/>
                </a:solidFill>
                <a:cs typeface="Times New Roman" panose="02020603050405020304" pitchFamily="18" charset="0"/>
              </a:rPr>
              <a:t>مواد</a:t>
            </a:r>
            <a:endParaRPr lang="en-US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969731" name="Picture 3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8382000" cy="409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9732" name="Oval 4"/>
          <p:cNvSpPr>
            <a:spLocks noChangeArrowheads="1"/>
          </p:cNvSpPr>
          <p:nvPr/>
        </p:nvSpPr>
        <p:spPr bwMode="auto">
          <a:xfrm>
            <a:off x="1905000" y="5257800"/>
            <a:ext cx="10668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9733" name="Oval 5"/>
          <p:cNvSpPr>
            <a:spLocks noChangeArrowheads="1"/>
          </p:cNvSpPr>
          <p:nvPr/>
        </p:nvSpPr>
        <p:spPr bwMode="auto">
          <a:xfrm>
            <a:off x="4953000" y="5257800"/>
            <a:ext cx="10668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9734" name="Oval 6"/>
          <p:cNvSpPr>
            <a:spLocks noChangeArrowheads="1"/>
          </p:cNvSpPr>
          <p:nvPr/>
        </p:nvSpPr>
        <p:spPr bwMode="auto">
          <a:xfrm>
            <a:off x="3429000" y="5257800"/>
            <a:ext cx="12954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69735" name="Oval 7"/>
          <p:cNvSpPr>
            <a:spLocks noChangeArrowheads="1"/>
          </p:cNvSpPr>
          <p:nvPr/>
        </p:nvSpPr>
        <p:spPr bwMode="auto">
          <a:xfrm>
            <a:off x="6096000" y="5257800"/>
            <a:ext cx="12954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6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969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969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6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969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969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9732" grpId="0" animBg="1"/>
      <p:bldP spid="969732" grpId="1" animBg="1"/>
      <p:bldP spid="969733" grpId="0" animBg="1"/>
      <p:bldP spid="969733" grpId="1" animBg="1"/>
      <p:bldP spid="969734" grpId="0" animBg="1"/>
      <p:bldP spid="969734" grpId="1" animBg="1"/>
      <p:bldP spid="969735" grpId="0" animBg="1"/>
      <p:bldP spid="969735" grpId="1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fa-IR" sz="2800">
                <a:solidFill>
                  <a:schemeClr val="tx1"/>
                </a:solidFill>
                <a:cs typeface="B Nazanin" panose="00000400000000000000" pitchFamily="2" charset="-78"/>
              </a:rPr>
              <a:t>انحرافات</a:t>
            </a:r>
            <a:r>
              <a:rPr lang="fa-IR" sz="280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>
                <a:solidFill>
                  <a:schemeClr val="tx1"/>
                </a:solidFill>
                <a:cs typeface="B Nazanin" panose="00000400000000000000" pitchFamily="2" charset="-78"/>
              </a:rPr>
              <a:t>مواد</a:t>
            </a:r>
            <a:endParaRPr lang="en-US" sz="28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970755" name="Group 3"/>
          <p:cNvGrpSpPr>
            <a:grpSpLocks/>
          </p:cNvGrpSpPr>
          <p:nvPr/>
        </p:nvGrpSpPr>
        <p:grpSpPr bwMode="auto">
          <a:xfrm>
            <a:off x="762000" y="5121275"/>
            <a:ext cx="8382000" cy="974725"/>
            <a:chOff x="336" y="3312"/>
            <a:chExt cx="5280" cy="614"/>
          </a:xfrm>
        </p:grpSpPr>
        <p:sp>
          <p:nvSpPr>
            <p:cNvPr id="970756" name="Text Box 4"/>
            <p:cNvSpPr txBox="1">
              <a:spLocks noChangeArrowheads="1"/>
            </p:cNvSpPr>
            <p:nvPr/>
          </p:nvSpPr>
          <p:spPr bwMode="auto">
            <a:xfrm>
              <a:off x="336" y="3486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انحراف مصرف مواد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57" name="Text Box 5"/>
            <p:cNvSpPr txBox="1">
              <a:spLocks noChangeArrowheads="1"/>
            </p:cNvSpPr>
            <p:nvPr/>
          </p:nvSpPr>
          <p:spPr bwMode="auto">
            <a:xfrm>
              <a:off x="1632" y="3436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58" name="Text Box 6"/>
            <p:cNvSpPr txBox="1">
              <a:spLocks noChangeArrowheads="1"/>
            </p:cNvSpPr>
            <p:nvPr/>
          </p:nvSpPr>
          <p:spPr bwMode="auto">
            <a:xfrm>
              <a:off x="1728" y="3360"/>
              <a:ext cx="16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مصرف استاندارد مواد مستقیم برای 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59" name="Text Box 7"/>
            <p:cNvSpPr txBox="1">
              <a:spLocks noChangeArrowheads="1"/>
            </p:cNvSpPr>
            <p:nvPr/>
          </p:nvSpPr>
          <p:spPr bwMode="auto">
            <a:xfrm>
              <a:off x="3312" y="3486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مصرف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60" name="Text Box 8"/>
            <p:cNvSpPr txBox="1">
              <a:spLocks noChangeArrowheads="1"/>
            </p:cNvSpPr>
            <p:nvPr/>
          </p:nvSpPr>
          <p:spPr bwMode="auto">
            <a:xfrm>
              <a:off x="4272" y="3436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61" name="Text Box 9"/>
            <p:cNvSpPr txBox="1">
              <a:spLocks noChangeArrowheads="1"/>
            </p:cNvSpPr>
            <p:nvPr/>
          </p:nvSpPr>
          <p:spPr bwMode="auto">
            <a:xfrm>
              <a:off x="4512" y="3408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0762" name="Rectangle 10"/>
            <p:cNvSpPr>
              <a:spLocks noChangeArrowheads="1"/>
            </p:cNvSpPr>
            <p:nvPr/>
          </p:nvSpPr>
          <p:spPr bwMode="auto">
            <a:xfrm>
              <a:off x="4737" y="3408"/>
              <a:ext cx="87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2400">
                  <a:cs typeface="B Nazanin" panose="00000400000000000000" pitchFamily="2" charset="-78"/>
                </a:rPr>
                <a:t>نرخ استاندارد</a:t>
              </a:r>
            </a:p>
            <a:p>
              <a:r>
                <a:rPr lang="fa-IR" sz="2400">
                  <a:cs typeface="B Nazanin" panose="00000400000000000000" pitchFamily="2" charset="-78"/>
                </a:rPr>
                <a:t>مواد مستقیم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63" name="Rectangle 11"/>
            <p:cNvSpPr>
              <a:spLocks noChangeArrowheads="1"/>
            </p:cNvSpPr>
            <p:nvPr/>
          </p:nvSpPr>
          <p:spPr bwMode="auto">
            <a:xfrm>
              <a:off x="3408" y="3312"/>
              <a:ext cx="26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5400">
                  <a:cs typeface="Arial" panose="020B0604020202020204" pitchFamily="34" charset="0"/>
                </a:rPr>
                <a:t>-</a:t>
              </a:r>
              <a:endParaRPr lang="en-US" sz="5400">
                <a:cs typeface="Arial" panose="020B0604020202020204" pitchFamily="34" charset="0"/>
              </a:endParaRPr>
            </a:p>
          </p:txBody>
        </p:sp>
        <p:sp>
          <p:nvSpPr>
            <p:cNvPr id="970764" name="Rectangle 12"/>
            <p:cNvSpPr>
              <a:spLocks noChangeArrowheads="1"/>
            </p:cNvSpPr>
            <p:nvPr/>
          </p:nvSpPr>
          <p:spPr bwMode="auto">
            <a:xfrm>
              <a:off x="1488" y="3436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</p:grpSp>
      <p:grpSp>
        <p:nvGrpSpPr>
          <p:cNvPr id="970765" name="Group 13"/>
          <p:cNvGrpSpPr>
            <a:grpSpLocks/>
          </p:cNvGrpSpPr>
          <p:nvPr/>
        </p:nvGrpSpPr>
        <p:grpSpPr bwMode="auto">
          <a:xfrm>
            <a:off x="609600" y="3886200"/>
            <a:ext cx="7772400" cy="838200"/>
            <a:chOff x="384" y="2448"/>
            <a:chExt cx="4896" cy="528"/>
          </a:xfrm>
        </p:grpSpPr>
        <p:sp>
          <p:nvSpPr>
            <p:cNvPr id="970766" name="Text Box 14"/>
            <p:cNvSpPr txBox="1">
              <a:spLocks noChangeArrowheads="1"/>
            </p:cNvSpPr>
            <p:nvPr/>
          </p:nvSpPr>
          <p:spPr bwMode="auto">
            <a:xfrm>
              <a:off x="2160" y="2534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67" name="Text Box 15"/>
            <p:cNvSpPr txBox="1">
              <a:spLocks noChangeArrowheads="1"/>
            </p:cNvSpPr>
            <p:nvPr/>
          </p:nvSpPr>
          <p:spPr bwMode="auto">
            <a:xfrm>
              <a:off x="384" y="2458"/>
              <a:ext cx="16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مصرف استاندارد مواد مستقیم برای 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68" name="Text Box 16"/>
            <p:cNvSpPr txBox="1">
              <a:spLocks noChangeArrowheads="1"/>
            </p:cNvSpPr>
            <p:nvPr/>
          </p:nvSpPr>
          <p:spPr bwMode="auto">
            <a:xfrm>
              <a:off x="3984" y="254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69" name="Text Box 17"/>
            <p:cNvSpPr txBox="1">
              <a:spLocks noChangeArrowheads="1"/>
            </p:cNvSpPr>
            <p:nvPr/>
          </p:nvSpPr>
          <p:spPr bwMode="auto">
            <a:xfrm>
              <a:off x="4896" y="2534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70" name="Text Box 18"/>
            <p:cNvSpPr txBox="1">
              <a:spLocks noChangeArrowheads="1"/>
            </p:cNvSpPr>
            <p:nvPr/>
          </p:nvSpPr>
          <p:spPr bwMode="auto">
            <a:xfrm>
              <a:off x="4032" y="2506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0771" name="Rectangle 19"/>
            <p:cNvSpPr>
              <a:spLocks noChangeArrowheads="1"/>
            </p:cNvSpPr>
            <p:nvPr/>
          </p:nvSpPr>
          <p:spPr bwMode="auto">
            <a:xfrm>
              <a:off x="1972" y="2534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  <p:sp>
          <p:nvSpPr>
            <p:cNvPr id="970772" name="Text Box 20"/>
            <p:cNvSpPr txBox="1">
              <a:spLocks noChangeArrowheads="1"/>
            </p:cNvSpPr>
            <p:nvPr/>
          </p:nvSpPr>
          <p:spPr bwMode="auto">
            <a:xfrm>
              <a:off x="2160" y="2448"/>
              <a:ext cx="196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مصرف استاندارد مواد مستقیم برای تولید 1 واحد محصول</a:t>
              </a:r>
              <a:endParaRPr lang="en-US" sz="2400">
                <a:cs typeface="B Nazanin" panose="00000400000000000000" pitchFamily="2" charset="-78"/>
              </a:endParaRPr>
            </a:p>
          </p:txBody>
        </p:sp>
      </p:grpSp>
      <p:grpSp>
        <p:nvGrpSpPr>
          <p:cNvPr id="970773" name="Group 21"/>
          <p:cNvGrpSpPr>
            <a:grpSpLocks/>
          </p:cNvGrpSpPr>
          <p:nvPr/>
        </p:nvGrpSpPr>
        <p:grpSpPr bwMode="auto">
          <a:xfrm>
            <a:off x="685800" y="2514600"/>
            <a:ext cx="8362950" cy="914400"/>
            <a:chOff x="432" y="1584"/>
            <a:chExt cx="5268" cy="576"/>
          </a:xfrm>
        </p:grpSpPr>
        <p:sp>
          <p:nvSpPr>
            <p:cNvPr id="970774" name="Text Box 22"/>
            <p:cNvSpPr txBox="1">
              <a:spLocks noChangeArrowheads="1"/>
            </p:cNvSpPr>
            <p:nvPr/>
          </p:nvSpPr>
          <p:spPr bwMode="auto">
            <a:xfrm>
              <a:off x="432" y="175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انحراف نرخ مواد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75" name="Text Box 23"/>
            <p:cNvSpPr txBox="1">
              <a:spLocks noChangeArrowheads="1"/>
            </p:cNvSpPr>
            <p:nvPr/>
          </p:nvSpPr>
          <p:spPr bwMode="auto">
            <a:xfrm>
              <a:off x="1728" y="170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76" name="Text Box 24"/>
            <p:cNvSpPr txBox="1">
              <a:spLocks noChangeArrowheads="1"/>
            </p:cNvSpPr>
            <p:nvPr/>
          </p:nvSpPr>
          <p:spPr bwMode="auto">
            <a:xfrm>
              <a:off x="182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نرخ استاندارد مواد مستقیم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77" name="Text Box 25"/>
            <p:cNvSpPr txBox="1">
              <a:spLocks noChangeArrowheads="1"/>
            </p:cNvSpPr>
            <p:nvPr/>
          </p:nvSpPr>
          <p:spPr bwMode="auto">
            <a:xfrm>
              <a:off x="3408" y="175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نرخ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78" name="Text Box 26"/>
            <p:cNvSpPr txBox="1">
              <a:spLocks noChangeArrowheads="1"/>
            </p:cNvSpPr>
            <p:nvPr/>
          </p:nvSpPr>
          <p:spPr bwMode="auto">
            <a:xfrm>
              <a:off x="4368" y="170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0779" name="Text Box 27"/>
            <p:cNvSpPr txBox="1">
              <a:spLocks noChangeArrowheads="1"/>
            </p:cNvSpPr>
            <p:nvPr/>
          </p:nvSpPr>
          <p:spPr bwMode="auto">
            <a:xfrm>
              <a:off x="4608" y="1680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0780" name="Rectangle 28"/>
            <p:cNvSpPr>
              <a:spLocks noChangeArrowheads="1"/>
            </p:cNvSpPr>
            <p:nvPr/>
          </p:nvSpPr>
          <p:spPr bwMode="auto">
            <a:xfrm>
              <a:off x="4833" y="1728"/>
              <a:ext cx="8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2400">
                  <a:cs typeface="B Nazanin" panose="00000400000000000000" pitchFamily="2" charset="-78"/>
                </a:rPr>
                <a:t>مصرف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0781" name="Rectangle 29"/>
            <p:cNvSpPr>
              <a:spLocks noChangeArrowheads="1"/>
            </p:cNvSpPr>
            <p:nvPr/>
          </p:nvSpPr>
          <p:spPr bwMode="auto">
            <a:xfrm>
              <a:off x="3504" y="1584"/>
              <a:ext cx="26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5400">
                  <a:cs typeface="Arial" panose="020B0604020202020204" pitchFamily="34" charset="0"/>
                </a:rPr>
                <a:t>-</a:t>
              </a:r>
              <a:endParaRPr lang="en-US" sz="5400">
                <a:cs typeface="Arial" panose="020B0604020202020204" pitchFamily="34" charset="0"/>
              </a:endParaRPr>
            </a:p>
          </p:txBody>
        </p:sp>
        <p:sp>
          <p:nvSpPr>
            <p:cNvPr id="970782" name="Rectangle 30"/>
            <p:cNvSpPr>
              <a:spLocks noChangeArrowheads="1"/>
            </p:cNvSpPr>
            <p:nvPr/>
          </p:nvSpPr>
          <p:spPr bwMode="auto">
            <a:xfrm>
              <a:off x="1584" y="1708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</p:grpSp>
      <p:sp>
        <p:nvSpPr>
          <p:cNvPr id="970783" name="Line 31"/>
          <p:cNvSpPr>
            <a:spLocks noChangeShapeType="1"/>
          </p:cNvSpPr>
          <p:nvPr/>
        </p:nvSpPr>
        <p:spPr bwMode="auto">
          <a:xfrm>
            <a:off x="2362200" y="4800600"/>
            <a:ext cx="990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7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83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fa-IR" sz="2800">
                <a:solidFill>
                  <a:schemeClr val="tx1"/>
                </a:solidFill>
                <a:cs typeface="B Nazanin" panose="00000400000000000000" pitchFamily="2" charset="-78"/>
              </a:rPr>
              <a:t>انحرافات دستمزد</a:t>
            </a:r>
            <a:endParaRPr lang="en-US" sz="28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971779" name="Picture 3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7939088" cy="345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1780" name="Oval 4"/>
          <p:cNvSpPr>
            <a:spLocks noChangeArrowheads="1"/>
          </p:cNvSpPr>
          <p:nvPr/>
        </p:nvSpPr>
        <p:spPr bwMode="auto">
          <a:xfrm>
            <a:off x="1905000" y="4876800"/>
            <a:ext cx="1143000" cy="990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71781" name="Oval 5"/>
          <p:cNvSpPr>
            <a:spLocks noChangeArrowheads="1"/>
          </p:cNvSpPr>
          <p:nvPr/>
        </p:nvSpPr>
        <p:spPr bwMode="auto">
          <a:xfrm>
            <a:off x="4800600" y="4876800"/>
            <a:ext cx="1143000" cy="990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71782" name="Oval 6"/>
          <p:cNvSpPr>
            <a:spLocks noChangeArrowheads="1"/>
          </p:cNvSpPr>
          <p:nvPr/>
        </p:nvSpPr>
        <p:spPr bwMode="auto">
          <a:xfrm>
            <a:off x="3581400" y="4876800"/>
            <a:ext cx="1143000" cy="990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71783" name="Oval 7"/>
          <p:cNvSpPr>
            <a:spLocks noChangeArrowheads="1"/>
          </p:cNvSpPr>
          <p:nvPr/>
        </p:nvSpPr>
        <p:spPr bwMode="auto">
          <a:xfrm>
            <a:off x="6172200" y="4876800"/>
            <a:ext cx="1143000" cy="990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971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971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80" grpId="0" animBg="1"/>
      <p:bldP spid="971780" grpId="1" animBg="1"/>
      <p:bldP spid="971781" grpId="0" animBg="1"/>
      <p:bldP spid="971781" grpId="1" animBg="1"/>
      <p:bldP spid="971782" grpId="0" animBg="1"/>
      <p:bldP spid="971783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fa-IR" sz="2800">
                <a:solidFill>
                  <a:schemeClr val="tx1"/>
                </a:solidFill>
                <a:cs typeface="B Nazanin" panose="00000400000000000000" pitchFamily="2" charset="-78"/>
              </a:rPr>
              <a:t>انحرافات</a:t>
            </a:r>
            <a:r>
              <a:rPr lang="fa-IR" sz="280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>
                <a:solidFill>
                  <a:schemeClr val="tx1"/>
                </a:solidFill>
                <a:cs typeface="B Nazanin" panose="00000400000000000000" pitchFamily="2" charset="-78"/>
              </a:rPr>
              <a:t>دستمزد</a:t>
            </a:r>
            <a:endParaRPr lang="en-US" sz="28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972803" name="Group 3"/>
          <p:cNvGrpSpPr>
            <a:grpSpLocks/>
          </p:cNvGrpSpPr>
          <p:nvPr/>
        </p:nvGrpSpPr>
        <p:grpSpPr bwMode="auto">
          <a:xfrm>
            <a:off x="685800" y="2514600"/>
            <a:ext cx="8320088" cy="914400"/>
            <a:chOff x="432" y="1584"/>
            <a:chExt cx="5241" cy="576"/>
          </a:xfrm>
        </p:grpSpPr>
        <p:sp>
          <p:nvSpPr>
            <p:cNvPr id="972804" name="Text Box 4"/>
            <p:cNvSpPr txBox="1">
              <a:spLocks noChangeArrowheads="1"/>
            </p:cNvSpPr>
            <p:nvPr/>
          </p:nvSpPr>
          <p:spPr bwMode="auto">
            <a:xfrm>
              <a:off x="432" y="175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انحراف نرخ دستمزد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05" name="Text Box 5"/>
            <p:cNvSpPr txBox="1">
              <a:spLocks noChangeArrowheads="1"/>
            </p:cNvSpPr>
            <p:nvPr/>
          </p:nvSpPr>
          <p:spPr bwMode="auto">
            <a:xfrm>
              <a:off x="1872" y="170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06" name="Text Box 6"/>
            <p:cNvSpPr txBox="1">
              <a:spLocks noChangeArrowheads="1"/>
            </p:cNvSpPr>
            <p:nvPr/>
          </p:nvSpPr>
          <p:spPr bwMode="auto">
            <a:xfrm>
              <a:off x="182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نرخ استاندارد دستمزد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07" name="Text Box 7"/>
            <p:cNvSpPr txBox="1">
              <a:spLocks noChangeArrowheads="1"/>
            </p:cNvSpPr>
            <p:nvPr/>
          </p:nvSpPr>
          <p:spPr bwMode="auto">
            <a:xfrm>
              <a:off x="3360" y="1758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نرخ واقعی دستمزد 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08" name="Text Box 8"/>
            <p:cNvSpPr txBox="1">
              <a:spLocks noChangeArrowheads="1"/>
            </p:cNvSpPr>
            <p:nvPr/>
          </p:nvSpPr>
          <p:spPr bwMode="auto">
            <a:xfrm>
              <a:off x="4368" y="170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09" name="Text Box 9"/>
            <p:cNvSpPr txBox="1">
              <a:spLocks noChangeArrowheads="1"/>
            </p:cNvSpPr>
            <p:nvPr/>
          </p:nvSpPr>
          <p:spPr bwMode="auto">
            <a:xfrm>
              <a:off x="4608" y="1680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2810" name="Rectangle 10"/>
            <p:cNvSpPr>
              <a:spLocks noChangeArrowheads="1"/>
            </p:cNvSpPr>
            <p:nvPr/>
          </p:nvSpPr>
          <p:spPr bwMode="auto">
            <a:xfrm>
              <a:off x="4833" y="1728"/>
              <a:ext cx="8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2400">
                  <a:cs typeface="B Nazanin" panose="00000400000000000000" pitchFamily="2" charset="-78"/>
                </a:rPr>
                <a:t>ساعت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11" name="Rectangle 11"/>
            <p:cNvSpPr>
              <a:spLocks noChangeArrowheads="1"/>
            </p:cNvSpPr>
            <p:nvPr/>
          </p:nvSpPr>
          <p:spPr bwMode="auto">
            <a:xfrm>
              <a:off x="3312" y="1584"/>
              <a:ext cx="26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5400">
                  <a:cs typeface="Arial" panose="020B0604020202020204" pitchFamily="34" charset="0"/>
                </a:rPr>
                <a:t>-</a:t>
              </a:r>
              <a:endParaRPr lang="en-US" sz="5400">
                <a:cs typeface="Arial" panose="020B0604020202020204" pitchFamily="34" charset="0"/>
              </a:endParaRPr>
            </a:p>
          </p:txBody>
        </p:sp>
        <p:sp>
          <p:nvSpPr>
            <p:cNvPr id="972812" name="Rectangle 12"/>
            <p:cNvSpPr>
              <a:spLocks noChangeArrowheads="1"/>
            </p:cNvSpPr>
            <p:nvPr/>
          </p:nvSpPr>
          <p:spPr bwMode="auto">
            <a:xfrm>
              <a:off x="1680" y="1708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</p:grpSp>
      <p:sp>
        <p:nvSpPr>
          <p:cNvPr id="972813" name="Line 13"/>
          <p:cNvSpPr>
            <a:spLocks noChangeShapeType="1"/>
          </p:cNvSpPr>
          <p:nvPr/>
        </p:nvSpPr>
        <p:spPr bwMode="auto">
          <a:xfrm>
            <a:off x="2362200" y="4800600"/>
            <a:ext cx="990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grpSp>
        <p:nvGrpSpPr>
          <p:cNvPr id="972814" name="Group 14"/>
          <p:cNvGrpSpPr>
            <a:grpSpLocks/>
          </p:cNvGrpSpPr>
          <p:nvPr/>
        </p:nvGrpSpPr>
        <p:grpSpPr bwMode="auto">
          <a:xfrm>
            <a:off x="536575" y="5181600"/>
            <a:ext cx="8836025" cy="974725"/>
            <a:chOff x="384" y="3226"/>
            <a:chExt cx="5566" cy="614"/>
          </a:xfrm>
        </p:grpSpPr>
        <p:sp>
          <p:nvSpPr>
            <p:cNvPr id="972815" name="Text Box 15"/>
            <p:cNvSpPr txBox="1">
              <a:spLocks noChangeArrowheads="1"/>
            </p:cNvSpPr>
            <p:nvPr/>
          </p:nvSpPr>
          <p:spPr bwMode="auto">
            <a:xfrm>
              <a:off x="384" y="340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انحراف کارایی دستمزد 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16" name="Text Box 16"/>
            <p:cNvSpPr txBox="1">
              <a:spLocks noChangeArrowheads="1"/>
            </p:cNvSpPr>
            <p:nvPr/>
          </p:nvSpPr>
          <p:spPr bwMode="auto">
            <a:xfrm>
              <a:off x="1920" y="3350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17" name="Text Box 17"/>
            <p:cNvSpPr txBox="1">
              <a:spLocks noChangeArrowheads="1"/>
            </p:cNvSpPr>
            <p:nvPr/>
          </p:nvSpPr>
          <p:spPr bwMode="auto">
            <a:xfrm>
              <a:off x="1968" y="3274"/>
              <a:ext cx="16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ساعت استاندارد دستمزد مستقیم برای 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18" name="Text Box 18"/>
            <p:cNvSpPr txBox="1">
              <a:spLocks noChangeArrowheads="1"/>
            </p:cNvSpPr>
            <p:nvPr/>
          </p:nvSpPr>
          <p:spPr bwMode="auto">
            <a:xfrm>
              <a:off x="3456" y="3400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ساعت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19" name="Text Box 19"/>
            <p:cNvSpPr txBox="1">
              <a:spLocks noChangeArrowheads="1"/>
            </p:cNvSpPr>
            <p:nvPr/>
          </p:nvSpPr>
          <p:spPr bwMode="auto">
            <a:xfrm>
              <a:off x="4320" y="3350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20" name="Text Box 20"/>
            <p:cNvSpPr txBox="1">
              <a:spLocks noChangeArrowheads="1"/>
            </p:cNvSpPr>
            <p:nvPr/>
          </p:nvSpPr>
          <p:spPr bwMode="auto">
            <a:xfrm>
              <a:off x="4560" y="3322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2821" name="Rectangle 21"/>
            <p:cNvSpPr>
              <a:spLocks noChangeArrowheads="1"/>
            </p:cNvSpPr>
            <p:nvPr/>
          </p:nvSpPr>
          <p:spPr bwMode="auto">
            <a:xfrm>
              <a:off x="4779" y="3322"/>
              <a:ext cx="117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2400">
                  <a:cs typeface="B Nazanin" panose="00000400000000000000" pitchFamily="2" charset="-78"/>
                </a:rPr>
                <a:t>نرخ استاندارد</a:t>
              </a:r>
            </a:p>
            <a:p>
              <a:r>
                <a:rPr lang="fa-IR" sz="2400">
                  <a:cs typeface="B Nazanin" panose="00000400000000000000" pitchFamily="2" charset="-78"/>
                </a:rPr>
                <a:t>  دستمزد مستقیم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22" name="Rectangle 22"/>
            <p:cNvSpPr>
              <a:spLocks noChangeArrowheads="1"/>
            </p:cNvSpPr>
            <p:nvPr/>
          </p:nvSpPr>
          <p:spPr bwMode="auto">
            <a:xfrm>
              <a:off x="3552" y="3226"/>
              <a:ext cx="26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1">
                <a:spcBef>
                  <a:spcPct val="50000"/>
                </a:spcBef>
              </a:pPr>
              <a:r>
                <a:rPr lang="fa-IR" sz="5400">
                  <a:cs typeface="Arial" panose="020B0604020202020204" pitchFamily="34" charset="0"/>
                </a:rPr>
                <a:t>-</a:t>
              </a:r>
              <a:endParaRPr lang="en-US" sz="5400">
                <a:cs typeface="Arial" panose="020B0604020202020204" pitchFamily="34" charset="0"/>
              </a:endParaRPr>
            </a:p>
          </p:txBody>
        </p:sp>
        <p:sp>
          <p:nvSpPr>
            <p:cNvPr id="972823" name="Rectangle 23"/>
            <p:cNvSpPr>
              <a:spLocks noChangeArrowheads="1"/>
            </p:cNvSpPr>
            <p:nvPr/>
          </p:nvSpPr>
          <p:spPr bwMode="auto">
            <a:xfrm>
              <a:off x="1732" y="3350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</p:grpSp>
      <p:grpSp>
        <p:nvGrpSpPr>
          <p:cNvPr id="972824" name="Group 24"/>
          <p:cNvGrpSpPr>
            <a:grpSpLocks/>
          </p:cNvGrpSpPr>
          <p:nvPr/>
        </p:nvGrpSpPr>
        <p:grpSpPr bwMode="auto">
          <a:xfrm>
            <a:off x="609600" y="3886200"/>
            <a:ext cx="8305800" cy="838200"/>
            <a:chOff x="384" y="2448"/>
            <a:chExt cx="5232" cy="528"/>
          </a:xfrm>
        </p:grpSpPr>
        <p:sp>
          <p:nvSpPr>
            <p:cNvPr id="972825" name="Text Box 25"/>
            <p:cNvSpPr txBox="1">
              <a:spLocks noChangeArrowheads="1"/>
            </p:cNvSpPr>
            <p:nvPr/>
          </p:nvSpPr>
          <p:spPr bwMode="auto">
            <a:xfrm>
              <a:off x="2160" y="2534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)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26" name="Text Box 26"/>
            <p:cNvSpPr txBox="1">
              <a:spLocks noChangeArrowheads="1"/>
            </p:cNvSpPr>
            <p:nvPr/>
          </p:nvSpPr>
          <p:spPr bwMode="auto">
            <a:xfrm>
              <a:off x="384" y="2458"/>
              <a:ext cx="16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ساعت استاندارد دستمزد مستقیم برای 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27" name="Text Box 27"/>
            <p:cNvSpPr txBox="1">
              <a:spLocks noChangeArrowheads="1"/>
            </p:cNvSpPr>
            <p:nvPr/>
          </p:nvSpPr>
          <p:spPr bwMode="auto">
            <a:xfrm>
              <a:off x="4320" y="254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تولید واقعی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72828" name="Text Box 28"/>
            <p:cNvSpPr txBox="1">
              <a:spLocks noChangeArrowheads="1"/>
            </p:cNvSpPr>
            <p:nvPr/>
          </p:nvSpPr>
          <p:spPr bwMode="auto">
            <a:xfrm>
              <a:off x="5232" y="2534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3600">
                  <a:cs typeface="B Nazanin" panose="00000400000000000000" pitchFamily="2" charset="-78"/>
                </a:rPr>
                <a:t>(</a:t>
              </a:r>
              <a:endParaRPr lang="en-US" sz="3600">
                <a:cs typeface="B Nazanin" panose="00000400000000000000" pitchFamily="2" charset="-78"/>
              </a:endParaRPr>
            </a:p>
          </p:txBody>
        </p:sp>
        <p:sp>
          <p:nvSpPr>
            <p:cNvPr id="972829" name="Text Box 29"/>
            <p:cNvSpPr txBox="1">
              <a:spLocks noChangeArrowheads="1"/>
            </p:cNvSpPr>
            <p:nvPr/>
          </p:nvSpPr>
          <p:spPr bwMode="auto">
            <a:xfrm>
              <a:off x="4368" y="2506"/>
              <a:ext cx="2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3600">
                  <a:cs typeface="B Nazanin" panose="00000400000000000000" pitchFamily="2" charset="-78"/>
                </a:rPr>
                <a:t>×</a:t>
              </a:r>
            </a:p>
          </p:txBody>
        </p:sp>
        <p:sp>
          <p:nvSpPr>
            <p:cNvPr id="972830" name="Rectangle 30"/>
            <p:cNvSpPr>
              <a:spLocks noChangeArrowheads="1"/>
            </p:cNvSpPr>
            <p:nvPr/>
          </p:nvSpPr>
          <p:spPr bwMode="auto">
            <a:xfrm>
              <a:off x="1972" y="2534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a-IR" sz="3600">
                  <a:cs typeface="Arial" panose="020B0604020202020204" pitchFamily="34" charset="0"/>
                </a:rPr>
                <a:t>=</a:t>
              </a:r>
              <a:endParaRPr lang="en-US" sz="3600">
                <a:cs typeface="Arial" panose="020B0604020202020204" pitchFamily="34" charset="0"/>
              </a:endParaRPr>
            </a:p>
          </p:txBody>
        </p:sp>
        <p:sp>
          <p:nvSpPr>
            <p:cNvPr id="972831" name="Text Box 31"/>
            <p:cNvSpPr txBox="1">
              <a:spLocks noChangeArrowheads="1"/>
            </p:cNvSpPr>
            <p:nvPr/>
          </p:nvSpPr>
          <p:spPr bwMode="auto">
            <a:xfrm>
              <a:off x="2256" y="2448"/>
              <a:ext cx="211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ساعت استاندارد دستمزد مستقیم برای تولید 1 واحد محصول</a:t>
              </a:r>
              <a:endParaRPr lang="en-US" sz="2400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7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رابطه بین سیستم های حسابداری بهای تمام شده با کاربردهای اطلاعات بهای تمام شده</a:t>
            </a:r>
            <a:endParaRPr lang="en-US" sz="2400" b="0">
              <a:cs typeface="B Nazanin" panose="00000400000000000000" pitchFamily="2" charset="-78"/>
            </a:endParaRPr>
          </a:p>
        </p:txBody>
      </p:sp>
      <p:sp>
        <p:nvSpPr>
          <p:cNvPr id="1074179" name="Rectangle 3"/>
          <p:cNvSpPr>
            <a:spLocks noChangeArrowheads="1"/>
          </p:cNvSpPr>
          <p:nvPr/>
        </p:nvSpPr>
        <p:spPr bwMode="auto">
          <a:xfrm>
            <a:off x="6400800" y="3657600"/>
            <a:ext cx="1676400" cy="4572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cs typeface="B Nazanin" panose="00000400000000000000" pitchFamily="2" charset="-78"/>
              </a:rPr>
              <a:t>ارزیابی عملکرد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74193" name="Rectangle 17"/>
          <p:cNvSpPr>
            <a:spLocks noChangeArrowheads="1"/>
          </p:cNvSpPr>
          <p:nvPr/>
        </p:nvSpPr>
        <p:spPr bwMode="auto">
          <a:xfrm>
            <a:off x="838200" y="3657600"/>
            <a:ext cx="1600200" cy="4572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cs typeface="B Nazanin" panose="00000400000000000000" pitchFamily="2" charset="-78"/>
              </a:rPr>
              <a:t>تصمیم گیری</a:t>
            </a:r>
            <a:endParaRPr lang="en-US" sz="2800">
              <a:cs typeface="B Nazanin" panose="00000400000000000000" pitchFamily="2" charset="-78"/>
            </a:endParaRPr>
          </a:p>
        </p:txBody>
      </p:sp>
      <p:grpSp>
        <p:nvGrpSpPr>
          <p:cNvPr id="1074216" name="Group 40"/>
          <p:cNvGrpSpPr>
            <a:grpSpLocks/>
          </p:cNvGrpSpPr>
          <p:nvPr/>
        </p:nvGrpSpPr>
        <p:grpSpPr bwMode="auto">
          <a:xfrm>
            <a:off x="990600" y="5410200"/>
            <a:ext cx="7315200" cy="1295400"/>
            <a:chOff x="624" y="3408"/>
            <a:chExt cx="4608" cy="816"/>
          </a:xfrm>
        </p:grpSpPr>
        <p:sp>
          <p:nvSpPr>
            <p:cNvPr id="1074181" name="Rectangle 5"/>
            <p:cNvSpPr>
              <a:spLocks noChangeArrowheads="1"/>
            </p:cNvSpPr>
            <p:nvPr/>
          </p:nvSpPr>
          <p:spPr bwMode="auto">
            <a:xfrm>
              <a:off x="624" y="3408"/>
              <a:ext cx="4608" cy="816"/>
            </a:xfrm>
            <a:prstGeom prst="rect">
              <a:avLst/>
            </a:prstGeom>
            <a:solidFill>
              <a:srgbClr val="99CCFF"/>
            </a:solidFill>
            <a:ln w="28575" algn="ctr">
              <a:solidFill>
                <a:srgbClr val="99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1"/>
              <a:endParaRPr lang="fa-IR"/>
            </a:p>
          </p:txBody>
        </p:sp>
        <p:sp>
          <p:nvSpPr>
            <p:cNvPr id="1074182" name="Rectangle 6"/>
            <p:cNvSpPr>
              <a:spLocks noChangeArrowheads="1"/>
            </p:cNvSpPr>
            <p:nvPr/>
          </p:nvSpPr>
          <p:spPr bwMode="auto">
            <a:xfrm>
              <a:off x="1008" y="3552"/>
              <a:ext cx="1200" cy="624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800">
                  <a:cs typeface="B Nazanin" panose="00000400000000000000" pitchFamily="2" charset="-78"/>
                </a:rPr>
                <a:t>استفاده کنندگان</a:t>
              </a:r>
            </a:p>
            <a:p>
              <a:pPr algn="ctr"/>
              <a:r>
                <a:rPr lang="fa-IR" sz="2800">
                  <a:cs typeface="B Nazanin" panose="00000400000000000000" pitchFamily="2" charset="-78"/>
                </a:rPr>
                <a:t>خارجی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1074184" name="Rectangle 8"/>
            <p:cNvSpPr>
              <a:spLocks noChangeArrowheads="1"/>
            </p:cNvSpPr>
            <p:nvPr/>
          </p:nvSpPr>
          <p:spPr bwMode="auto">
            <a:xfrm>
              <a:off x="2352" y="3840"/>
              <a:ext cx="1248" cy="19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800">
                  <a:solidFill>
                    <a:srgbClr val="000000"/>
                  </a:solidFill>
                  <a:cs typeface="B Nazanin" panose="00000400000000000000" pitchFamily="2" charset="-78"/>
                </a:rPr>
                <a:t>حسابداری مالی</a:t>
              </a:r>
              <a:endParaRPr lang="en-US" sz="2800">
                <a:solidFill>
                  <a:srgbClr val="000000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74194" name="Rectangle 18"/>
            <p:cNvSpPr>
              <a:spLocks noChangeArrowheads="1"/>
            </p:cNvSpPr>
            <p:nvPr/>
          </p:nvSpPr>
          <p:spPr bwMode="auto">
            <a:xfrm>
              <a:off x="3696" y="3552"/>
              <a:ext cx="1200" cy="624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800">
                  <a:cs typeface="B Nazanin" panose="00000400000000000000" pitchFamily="2" charset="-78"/>
                </a:rPr>
                <a:t>استفاده کنندگان</a:t>
              </a:r>
            </a:p>
            <a:p>
              <a:pPr algn="ctr"/>
              <a:r>
                <a:rPr lang="fa-IR" sz="2800">
                  <a:cs typeface="B Nazanin" panose="00000400000000000000" pitchFamily="2" charset="-78"/>
                </a:rPr>
                <a:t>خارجی</a:t>
              </a:r>
              <a:endParaRPr lang="en-US" sz="2800">
                <a:cs typeface="B Nazanin" panose="00000400000000000000" pitchFamily="2" charset="-78"/>
              </a:endParaRPr>
            </a:p>
          </p:txBody>
        </p:sp>
      </p:grpSp>
      <p:grpSp>
        <p:nvGrpSpPr>
          <p:cNvPr id="1074217" name="Group 41"/>
          <p:cNvGrpSpPr>
            <a:grpSpLocks/>
          </p:cNvGrpSpPr>
          <p:nvPr/>
        </p:nvGrpSpPr>
        <p:grpSpPr bwMode="auto">
          <a:xfrm>
            <a:off x="1905000" y="4495800"/>
            <a:ext cx="5334000" cy="762000"/>
            <a:chOff x="1200" y="2832"/>
            <a:chExt cx="3360" cy="480"/>
          </a:xfrm>
        </p:grpSpPr>
        <p:sp>
          <p:nvSpPr>
            <p:cNvPr id="1074195" name="Rectangle 19"/>
            <p:cNvSpPr>
              <a:spLocks noChangeArrowheads="1"/>
            </p:cNvSpPr>
            <p:nvPr/>
          </p:nvSpPr>
          <p:spPr bwMode="auto">
            <a:xfrm>
              <a:off x="1200" y="2832"/>
              <a:ext cx="3360" cy="480"/>
            </a:xfrm>
            <a:prstGeom prst="rect">
              <a:avLst/>
            </a:prstGeom>
            <a:solidFill>
              <a:srgbClr val="99CCFF"/>
            </a:solidFill>
            <a:ln w="28575" algn="ctr">
              <a:solidFill>
                <a:srgbClr val="99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74197" name="Rectangle 21"/>
            <p:cNvSpPr>
              <a:spLocks noChangeArrowheads="1"/>
            </p:cNvSpPr>
            <p:nvPr/>
          </p:nvSpPr>
          <p:spPr bwMode="auto">
            <a:xfrm>
              <a:off x="2320" y="2973"/>
              <a:ext cx="1120" cy="136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400">
                  <a:solidFill>
                    <a:srgbClr val="000000"/>
                  </a:solidFill>
                  <a:cs typeface="B Nazanin" panose="00000400000000000000" pitchFamily="2" charset="-78"/>
                </a:rPr>
                <a:t>حسابداری مدیریت</a:t>
              </a:r>
              <a:endParaRPr lang="en-US" sz="2400">
                <a:solidFill>
                  <a:srgbClr val="000000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74198" name="Rectangle 22"/>
            <p:cNvSpPr>
              <a:spLocks noChangeArrowheads="1"/>
            </p:cNvSpPr>
            <p:nvPr/>
          </p:nvSpPr>
          <p:spPr bwMode="auto">
            <a:xfrm>
              <a:off x="3569" y="2939"/>
              <a:ext cx="862" cy="237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400">
                  <a:cs typeface="B Nazanin" panose="00000400000000000000" pitchFamily="2" charset="-78"/>
                </a:rPr>
                <a:t>مدیران داخلی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1074199" name="Rectangle 23"/>
            <p:cNvSpPr>
              <a:spLocks noChangeArrowheads="1"/>
            </p:cNvSpPr>
            <p:nvPr/>
          </p:nvSpPr>
          <p:spPr bwMode="auto">
            <a:xfrm>
              <a:off x="1329" y="2939"/>
              <a:ext cx="862" cy="237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a-IR" sz="2400">
                  <a:cs typeface="B Nazanin" panose="00000400000000000000" pitchFamily="2" charset="-78"/>
                </a:rPr>
                <a:t>مدیران داخلی</a:t>
              </a:r>
              <a:endParaRPr lang="en-US" sz="2400">
                <a:cs typeface="B Nazanin" panose="00000400000000000000" pitchFamily="2" charset="-78"/>
              </a:endParaRPr>
            </a:p>
          </p:txBody>
        </p:sp>
      </p:grpSp>
      <p:sp>
        <p:nvSpPr>
          <p:cNvPr id="1074201" name="Rectangle 25"/>
          <p:cNvSpPr>
            <a:spLocks noChangeArrowheads="1"/>
          </p:cNvSpPr>
          <p:nvPr/>
        </p:nvSpPr>
        <p:spPr bwMode="auto">
          <a:xfrm>
            <a:off x="3505200" y="3048000"/>
            <a:ext cx="2133600" cy="6096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cs typeface="B Nazanin" panose="00000400000000000000" pitchFamily="2" charset="-78"/>
              </a:rPr>
              <a:t>الزامات قانونی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074202" name="Rectangle 26"/>
          <p:cNvSpPr>
            <a:spLocks noChangeArrowheads="1"/>
          </p:cNvSpPr>
          <p:nvPr/>
        </p:nvSpPr>
        <p:spPr bwMode="auto">
          <a:xfrm>
            <a:off x="3505200" y="1905000"/>
            <a:ext cx="2133600" cy="7620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cs typeface="B Nazanin" panose="00000400000000000000" pitchFamily="2" charset="-78"/>
              </a:rPr>
              <a:t>سیستم حسابداری</a:t>
            </a:r>
          </a:p>
          <a:p>
            <a:pPr algn="ctr"/>
            <a:r>
              <a:rPr lang="fa-IR" sz="2800">
                <a:cs typeface="B Nazanin" panose="00000400000000000000" pitchFamily="2" charset="-78"/>
              </a:rPr>
              <a:t>بهای تمام شده</a:t>
            </a:r>
            <a:endParaRPr lang="en-US" sz="2800">
              <a:cs typeface="B Nazanin" panose="00000400000000000000" pitchFamily="2" charset="-78"/>
            </a:endParaRPr>
          </a:p>
        </p:txBody>
      </p:sp>
      <p:grpSp>
        <p:nvGrpSpPr>
          <p:cNvPr id="1074213" name="Group 37"/>
          <p:cNvGrpSpPr>
            <a:grpSpLocks/>
          </p:cNvGrpSpPr>
          <p:nvPr/>
        </p:nvGrpSpPr>
        <p:grpSpPr bwMode="auto">
          <a:xfrm>
            <a:off x="1828800" y="2667000"/>
            <a:ext cx="5257800" cy="990600"/>
            <a:chOff x="1152" y="1680"/>
            <a:chExt cx="3312" cy="624"/>
          </a:xfrm>
        </p:grpSpPr>
        <p:sp>
          <p:nvSpPr>
            <p:cNvPr id="1074203" name="Line 27"/>
            <p:cNvSpPr>
              <a:spLocks noChangeShapeType="1"/>
            </p:cNvSpPr>
            <p:nvPr/>
          </p:nvSpPr>
          <p:spPr bwMode="auto">
            <a:xfrm>
              <a:off x="2832" y="1680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74204" name="Line 28"/>
            <p:cNvSpPr>
              <a:spLocks noChangeShapeType="1"/>
            </p:cNvSpPr>
            <p:nvPr/>
          </p:nvSpPr>
          <p:spPr bwMode="auto">
            <a:xfrm>
              <a:off x="1152" y="1776"/>
              <a:ext cx="33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74205" name="Line 29"/>
            <p:cNvSpPr>
              <a:spLocks noChangeShapeType="1"/>
            </p:cNvSpPr>
            <p:nvPr/>
          </p:nvSpPr>
          <p:spPr bwMode="auto">
            <a:xfrm>
              <a:off x="1152" y="1776"/>
              <a:ext cx="0" cy="52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74206" name="Line 30"/>
            <p:cNvSpPr>
              <a:spLocks noChangeShapeType="1"/>
            </p:cNvSpPr>
            <p:nvPr/>
          </p:nvSpPr>
          <p:spPr bwMode="auto">
            <a:xfrm>
              <a:off x="4464" y="1776"/>
              <a:ext cx="0" cy="52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74215" name="Group 39"/>
          <p:cNvGrpSpPr>
            <a:grpSpLocks/>
          </p:cNvGrpSpPr>
          <p:nvPr/>
        </p:nvGrpSpPr>
        <p:grpSpPr bwMode="auto">
          <a:xfrm>
            <a:off x="1371600" y="4114800"/>
            <a:ext cx="6400800" cy="1295400"/>
            <a:chOff x="864" y="2592"/>
            <a:chExt cx="4032" cy="816"/>
          </a:xfrm>
        </p:grpSpPr>
        <p:sp>
          <p:nvSpPr>
            <p:cNvPr id="1074209" name="Line 33"/>
            <p:cNvSpPr>
              <a:spLocks noChangeShapeType="1"/>
            </p:cNvSpPr>
            <p:nvPr/>
          </p:nvSpPr>
          <p:spPr bwMode="auto">
            <a:xfrm>
              <a:off x="864" y="2592"/>
              <a:ext cx="0" cy="8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74210" name="Line 34"/>
            <p:cNvSpPr>
              <a:spLocks noChangeShapeType="1"/>
            </p:cNvSpPr>
            <p:nvPr/>
          </p:nvSpPr>
          <p:spPr bwMode="auto">
            <a:xfrm>
              <a:off x="4896" y="2592"/>
              <a:ext cx="0" cy="8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74214" name="Group 38"/>
          <p:cNvGrpSpPr>
            <a:grpSpLocks/>
          </p:cNvGrpSpPr>
          <p:nvPr/>
        </p:nvGrpSpPr>
        <p:grpSpPr bwMode="auto">
          <a:xfrm>
            <a:off x="2209800" y="4114800"/>
            <a:ext cx="4724400" cy="381000"/>
            <a:chOff x="1392" y="2592"/>
            <a:chExt cx="2976" cy="240"/>
          </a:xfrm>
        </p:grpSpPr>
        <p:sp>
          <p:nvSpPr>
            <p:cNvPr id="1074211" name="Line 35"/>
            <p:cNvSpPr>
              <a:spLocks noChangeShapeType="1"/>
            </p:cNvSpPr>
            <p:nvPr/>
          </p:nvSpPr>
          <p:spPr bwMode="auto">
            <a:xfrm>
              <a:off x="1392" y="2592"/>
              <a:ext cx="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074212" name="Line 36"/>
            <p:cNvSpPr>
              <a:spLocks noChangeShapeType="1"/>
            </p:cNvSpPr>
            <p:nvPr/>
          </p:nvSpPr>
          <p:spPr bwMode="auto">
            <a:xfrm>
              <a:off x="4368" y="2592"/>
              <a:ext cx="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07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7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07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7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07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07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07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07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179" grpId="0" animBg="1"/>
      <p:bldP spid="1074193" grpId="0" animBg="1"/>
      <p:bldP spid="1074201" grpId="0" animBg="1"/>
      <p:bldP spid="10742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مقایسه حسابداری مالی و حسابداری بهای تمام شده</a:t>
            </a:r>
            <a:endParaRPr lang="en-US" sz="2400" b="0">
              <a:cs typeface="B Nazanin" panose="00000400000000000000" pitchFamily="2" charset="-78"/>
            </a:endParaRPr>
          </a:p>
        </p:txBody>
      </p:sp>
      <p:graphicFrame>
        <p:nvGraphicFramePr>
          <p:cNvPr id="1076275" name="Group 51"/>
          <p:cNvGraphicFramePr>
            <a:graphicFrameLocks noGrp="1"/>
          </p:cNvGraphicFramePr>
          <p:nvPr>
            <p:ph idx="1"/>
          </p:nvPr>
        </p:nvGraphicFramePr>
        <p:xfrm>
          <a:off x="809625" y="2214563"/>
          <a:ext cx="8112125" cy="4478337"/>
        </p:xfrm>
        <a:graphic>
          <a:graphicData uri="http://schemas.openxmlformats.org/drawingml/2006/table">
            <a:tbl>
              <a:tblPr/>
              <a:tblGrid>
                <a:gridCol w="2967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حسابداری بهای تمام شده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حسابداری مالی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مبنای مقایسه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داخلی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خارجی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استفاده کنندگان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مقررات غیرمستقیم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مقررات صریح و مستقیم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محدودیتها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هرگونه اندازه گیری مالی و فیزیکی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تاریخی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مبنای ارزش گذاری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بر اساس نیاز مدیریت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حداقل سالی یکبار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زمان تهیه گزارش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1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یک بخش معین یا واحد شرکت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کل شرکت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دامنه شمول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استفاده از اطلاعات بهای تمام شده توسط مدیران</a:t>
            </a:r>
            <a:endParaRPr lang="en-US" sz="2400" b="0">
              <a:cs typeface="B Nazanin" panose="00000400000000000000" pitchFamily="2" charset="-78"/>
            </a:endParaRPr>
          </a:p>
        </p:txBody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تصمیم گیری</a:t>
            </a:r>
          </a:p>
          <a:p>
            <a:pPr algn="just"/>
            <a:r>
              <a:rPr lang="fa-IR">
                <a:cs typeface="B Nazanin" panose="00000400000000000000" pitchFamily="2" charset="-78"/>
              </a:rPr>
              <a:t>برنامه ریزی و ارزیابی عملکرد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>
                <a:cs typeface="B Nazanin" panose="00000400000000000000" pitchFamily="2" charset="-78"/>
              </a:rPr>
              <a:t>بودجه بندی</a:t>
            </a:r>
          </a:p>
          <a:p>
            <a:pPr algn="just"/>
            <a:endParaRPr lang="fa-IR">
              <a:cs typeface="B Nazanin" panose="00000400000000000000" pitchFamily="2" charset="-78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>
                <a:cs typeface="B Nazanin" panose="00000400000000000000" pitchFamily="2" charset="-78"/>
              </a:rPr>
              <a:t/>
            </a:r>
            <a:br>
              <a:rPr lang="en-US">
                <a:cs typeface="B Nazanin" panose="00000400000000000000" pitchFamily="2" charset="-78"/>
              </a:rPr>
            </a:b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b="0">
                <a:cs typeface="B Nazanin" panose="00000400000000000000" pitchFamily="2" charset="-78"/>
              </a:rPr>
              <a:t>حسابداری </a:t>
            </a:r>
            <a:r>
              <a:rPr lang="fa-IR" sz="3200" b="0">
                <a:cs typeface="B Nazanin" panose="00000400000000000000" pitchFamily="2" charset="-78"/>
              </a:rPr>
              <a:t>صنعتی</a:t>
            </a:r>
            <a:r>
              <a:rPr lang="ar-SA" sz="3200" b="0">
                <a:cs typeface="B Nazanin" panose="00000400000000000000" pitchFamily="2" charset="-78"/>
              </a:rPr>
              <a:t> چیست؟</a:t>
            </a:r>
            <a:endParaRPr lang="en-US" sz="3200" b="0">
              <a:cs typeface="B Nazanin" panose="00000400000000000000" pitchFamily="2" charset="-78"/>
            </a:endParaRP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8334375" cy="3881437"/>
          </a:xfrm>
        </p:spPr>
        <p:txBody>
          <a:bodyPr/>
          <a:lstStyle/>
          <a:p>
            <a:pPr algn="just"/>
            <a:r>
              <a:rPr lang="ar-SA">
                <a:cs typeface="B Nazanin" panose="00000400000000000000" pitchFamily="2" charset="-78"/>
              </a:rPr>
              <a:t>بخش دیگری از حسابداری،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حسابداری بهای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تمام شده نامیده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شود. حسابداری صنعتی فرایند 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یابی محصول است و اطلاعاتی را فراهم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کند که در برنامه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ریزی</a:t>
            </a:r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عملیات آتی واحد تولیدی و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کنترل 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</a:t>
            </a:r>
            <a:r>
              <a:rPr lang="en-US"/>
              <a:t> </a:t>
            </a:r>
            <a:r>
              <a:rPr lang="ar-SA">
                <a:cs typeface="B Nazanin" panose="00000400000000000000" pitchFamily="2" charset="-78"/>
              </a:rPr>
              <a:t>مفید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باشد.</a:t>
            </a:r>
            <a:r>
              <a:rPr lang="en-US">
                <a:cs typeface="B Nazanin" panose="00000400000000000000" pitchFamily="2" charset="-78"/>
              </a:rPr>
              <a:t> </a:t>
            </a:r>
            <a:endParaRPr lang="fa-IR">
              <a:cs typeface="B Nazanin" panose="00000400000000000000" pitchFamily="2" charset="-78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>
                <a:cs typeface="B Nazanin" panose="00000400000000000000" pitchFamily="2" charset="-78"/>
              </a:rPr>
              <a:t/>
            </a:r>
            <a:br>
              <a:rPr lang="en-US">
                <a:cs typeface="B Nazanin" panose="00000400000000000000" pitchFamily="2" charset="-78"/>
              </a:rPr>
            </a:b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محاسبه </a:t>
            </a:r>
            <a:r>
              <a:rPr lang="ar-SA" sz="2800" b="0">
                <a:ea typeface="Times New Roman" panose="02020603050405020304" pitchFamily="18" charset="0"/>
                <a:cs typeface="B Nazanin" panose="00000400000000000000" pitchFamily="2" charset="-78"/>
              </a:rPr>
              <a:t>بهای تمام شده کالای فروش رفته</a:t>
            </a:r>
            <a:r>
              <a:rPr lang="en-US" sz="2800" b="0"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0"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ar-SA" sz="2800" b="0">
                <a:cs typeface="B Nazanin" panose="00000400000000000000" pitchFamily="2" charset="-78"/>
              </a:rPr>
              <a:t> موسسات بازرگانی</a:t>
            </a:r>
            <a:endParaRPr lang="en-US" sz="2800" b="0">
              <a:cs typeface="B Nazanin" panose="00000400000000000000" pitchFamily="2" charset="-78"/>
            </a:endParaRPr>
          </a:p>
        </p:txBody>
      </p:sp>
      <p:graphicFrame>
        <p:nvGraphicFramePr>
          <p:cNvPr id="865283" name="Group 3"/>
          <p:cNvGraphicFramePr>
            <a:graphicFrameLocks noGrp="1"/>
          </p:cNvGraphicFramePr>
          <p:nvPr>
            <p:ph idx="1"/>
          </p:nvPr>
        </p:nvGraphicFramePr>
        <p:xfrm>
          <a:off x="1981200" y="2286000"/>
          <a:ext cx="5262563" cy="3478213"/>
        </p:xfrm>
        <a:graphic>
          <a:graphicData uri="http://schemas.openxmlformats.org/drawingml/2006/table">
            <a:tbl>
              <a:tblPr rtl="1"/>
              <a:tblGrid>
                <a:gridCol w="4237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0588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فروش رفته: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کالای ابتدای دوره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63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خرید خالص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کالای آماده برای فروش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63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کالای پایان دوره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(×××)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فروش رفته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6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محاسبه </a:t>
            </a:r>
            <a:r>
              <a:rPr lang="ar-SA" sz="2800" b="0">
                <a:ea typeface="Times New Roman" panose="02020603050405020304" pitchFamily="18" charset="0"/>
                <a:cs typeface="B Nazanin" panose="00000400000000000000" pitchFamily="2" charset="-78"/>
              </a:rPr>
              <a:t>بهای تمام شده کالای فروش رفته</a:t>
            </a:r>
            <a:r>
              <a:rPr lang="en-US" sz="2800" b="0"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0"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ar-SA" sz="2800" b="0">
                <a:cs typeface="B Nazanin" panose="00000400000000000000" pitchFamily="2" charset="-78"/>
              </a:rPr>
              <a:t> موسسات </a:t>
            </a:r>
            <a:r>
              <a:rPr lang="fa-IR" sz="2800" b="0">
                <a:cs typeface="B Nazanin" panose="00000400000000000000" pitchFamily="2" charset="-78"/>
              </a:rPr>
              <a:t>تولیدی</a:t>
            </a:r>
            <a:endParaRPr lang="en-US" sz="2800" b="0">
              <a:cs typeface="B Nazanin" panose="00000400000000000000" pitchFamily="2" charset="-78"/>
            </a:endParaRPr>
          </a:p>
        </p:txBody>
      </p:sp>
      <p:graphicFrame>
        <p:nvGraphicFramePr>
          <p:cNvPr id="867331" name="Group 3"/>
          <p:cNvGraphicFramePr>
            <a:graphicFrameLocks noGrp="1"/>
          </p:cNvGraphicFramePr>
          <p:nvPr>
            <p:ph idx="1"/>
          </p:nvPr>
        </p:nvGraphicFramePr>
        <p:xfrm>
          <a:off x="1676400" y="2509838"/>
          <a:ext cx="5948363" cy="3357562"/>
        </p:xfrm>
        <a:graphic>
          <a:graphicData uri="http://schemas.openxmlformats.org/drawingml/2006/table">
            <a:tbl>
              <a:tblPr rtl="1"/>
              <a:tblGrid>
                <a:gridCol w="478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9938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فروش رفته: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کالای ابتدای دوره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ساخته شده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کالای آماده برای فروش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کالای پایان دوره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(×××)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525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فروش رفته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مقایسه موجودی کالا</a:t>
            </a:r>
            <a:r>
              <a:rPr lang="en-US" sz="2800" b="0"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0"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ar-SA" sz="2800" b="0">
                <a:cs typeface="B Nazanin" panose="00000400000000000000" pitchFamily="2" charset="-78"/>
              </a:rPr>
              <a:t> موسسات </a:t>
            </a:r>
            <a:r>
              <a:rPr lang="fa-IR" sz="2800" b="0">
                <a:cs typeface="B Nazanin" panose="00000400000000000000" pitchFamily="2" charset="-78"/>
              </a:rPr>
              <a:t>تولیدی و بازرگانی</a:t>
            </a:r>
            <a:endParaRPr lang="en-US" sz="2800" b="0">
              <a:cs typeface="B Nazanin" panose="00000400000000000000" pitchFamily="2" charset="-78"/>
            </a:endParaRPr>
          </a:p>
        </p:txBody>
      </p:sp>
      <p:graphicFrame>
        <p:nvGraphicFramePr>
          <p:cNvPr id="869379" name="Group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382000" cy="4140200"/>
        </p:xfrm>
        <a:graphic>
          <a:graphicData uri="http://schemas.openxmlformats.org/drawingml/2006/table">
            <a:tbl>
              <a:tblPr rtl="1"/>
              <a:tblGrid>
                <a:gridCol w="1630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638">
                <a:tc gridSpan="2"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ترازنامه موسسات بازرگانی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ترازنامه موسسات تولیدی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دارایی جاری: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دارایی جاری: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موجودیها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مواد و کالا: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مواد خام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کالای در جریان ساخت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کالای ساخته شده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موجودی مواد و کالا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8572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2001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5430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000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457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2914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371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0858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4287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177165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2288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6860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1432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60045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×××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هزینه های تولید</a:t>
            </a:r>
            <a:endParaRPr lang="en-US" sz="2800" b="0">
              <a:cs typeface="B Nazanin" panose="00000400000000000000" pitchFamily="2" charset="-78"/>
            </a:endParaRP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 b="1">
                <a:cs typeface="B Nazanin" panose="00000400000000000000" pitchFamily="2" charset="-78"/>
              </a:rPr>
              <a:t>هزینه های مستقیم :</a:t>
            </a:r>
          </a:p>
          <a:p>
            <a:pPr marL="990600" lvl="1" indent="-533400" algn="just"/>
            <a:r>
              <a:rPr lang="ar-SA">
                <a:cs typeface="B Nazanin" panose="00000400000000000000" pitchFamily="2" charset="-78"/>
              </a:rPr>
              <a:t>آن دسته از 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 تولید که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توان آنرا به یک محصول خاص ردیابی</a:t>
            </a:r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نمو</a:t>
            </a:r>
            <a:r>
              <a:rPr lang="fa-IR">
                <a:cs typeface="B Nazanin" panose="00000400000000000000" pitchFamily="2" charset="-78"/>
              </a:rPr>
              <a:t>د مانند</a:t>
            </a:r>
            <a:r>
              <a:rPr lang="ar-SA">
                <a:cs typeface="B Nazanin" panose="00000400000000000000" pitchFamily="2" charset="-78"/>
              </a:rPr>
              <a:t> هزینه مواد مستقیم و هزینه دستمزد مستقیم 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3200" b="0" dirty="0">
                <a:cs typeface="B Nazanin" panose="00000400000000000000" pitchFamily="2" charset="-78"/>
              </a:rPr>
              <a:t>حسابداری صنعتی  1</a:t>
            </a:r>
            <a:br>
              <a:rPr lang="fa-IR" sz="3200" b="0" dirty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>رشته حسابداری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355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a-IR" sz="2800" dirty="0">
                <a:cs typeface="B Nazanin" panose="00000400000000000000" pitchFamily="2" charset="-78"/>
              </a:rPr>
              <a:t>4 واحد درسی</a:t>
            </a:r>
          </a:p>
          <a:p>
            <a:pPr>
              <a:lnSpc>
                <a:spcPct val="9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>
              <a:lnSpc>
                <a:spcPct val="90000"/>
              </a:lnSpc>
            </a:pPr>
            <a:r>
              <a:rPr lang="fa-IR" sz="2800" dirty="0">
                <a:cs typeface="B Nazanin" panose="00000400000000000000" pitchFamily="2" charset="-78"/>
              </a:rPr>
              <a:t>نام منبع درسی و مولف:</a:t>
            </a:r>
          </a:p>
          <a:p>
            <a:pPr>
              <a:lnSpc>
                <a:spcPct val="90000"/>
              </a:lnSpc>
            </a:pPr>
            <a:r>
              <a:rPr lang="fa-IR" sz="2800" dirty="0" smtClean="0">
                <a:cs typeface="B Nazanin" panose="00000400000000000000" pitchFamily="2" charset="-78"/>
              </a:rPr>
              <a:t>حسابداری صنعتی 1، دکتر محمد عرب مازار یزدی</a:t>
            </a:r>
          </a:p>
          <a:p>
            <a:pPr>
              <a:lnSpc>
                <a:spcPct val="90000"/>
              </a:lnSpc>
            </a:pPr>
            <a:r>
              <a:rPr lang="fa-IR" sz="2800" dirty="0" smtClean="0">
                <a:cs typeface="B Nazanin" panose="00000400000000000000" pitchFamily="2" charset="-78"/>
              </a:rPr>
              <a:t>انتشارات دانشگاه پیام نور</a:t>
            </a:r>
          </a:p>
          <a:p>
            <a:pPr>
              <a:lnSpc>
                <a:spcPct val="9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>
              <a:lnSpc>
                <a:spcPct val="90000"/>
              </a:lnSpc>
            </a:pPr>
            <a:r>
              <a:rPr lang="fa-IR" sz="2800" dirty="0">
                <a:cs typeface="B Nazanin" panose="00000400000000000000" pitchFamily="2" charset="-78"/>
              </a:rPr>
              <a:t>نام تهیه کننده اسلاید: علیرضا غلامی کیان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هزینه های تولید</a:t>
            </a:r>
            <a:endParaRPr lang="en-US" sz="2800" b="0">
              <a:cs typeface="B Nazanin" panose="00000400000000000000" pitchFamily="2" charset="-78"/>
            </a:endParaRP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 b="1">
                <a:cs typeface="B Nazanin" panose="00000400000000000000" pitchFamily="2" charset="-78"/>
              </a:rPr>
              <a:t>هزینه های غیرمستقیم :</a:t>
            </a:r>
          </a:p>
          <a:p>
            <a:pPr marL="990600" lvl="1" indent="-533400" algn="just"/>
            <a:r>
              <a:rPr lang="ar-SA">
                <a:cs typeface="Times New Roman" panose="02020603050405020304" pitchFamily="18" charset="0"/>
              </a:rPr>
              <a:t>آن دسته از هزینه‌های تولید که نمی‌توان آنها را به یک محصول خاص ردیابی نمود مانند هزینه مواد غیرمستقیم ، دستمزد غیرمستقیم و سایر هزینه‌های سربار کارخانه.</a:t>
            </a:r>
            <a:endParaRPr lang="fa-IR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0">
                <a:cs typeface="B Nazanin" panose="00000400000000000000" pitchFamily="2" charset="-78"/>
              </a:rPr>
              <a:t>هزینه مواد مستقیم</a:t>
            </a:r>
            <a:endParaRPr lang="en-US" sz="3200" b="0">
              <a:cs typeface="B Nazanin" panose="00000400000000000000" pitchFamily="2" charset="-78"/>
            </a:endParaRPr>
          </a:p>
        </p:txBody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آن </a:t>
            </a:r>
            <a:r>
              <a:rPr lang="ar-SA">
                <a:cs typeface="B Nazanin" panose="00000400000000000000" pitchFamily="2" charset="-78"/>
              </a:rPr>
              <a:t>بخش از مواد خام که </a:t>
            </a:r>
            <a:r>
              <a:rPr lang="ar-SA" b="1" i="1" u="sng">
                <a:cs typeface="B Nazanin" panose="00000400000000000000" pitchFamily="2" charset="-78"/>
              </a:rPr>
              <a:t>قابلیت ردیابی</a:t>
            </a:r>
            <a:r>
              <a:rPr lang="ar-SA">
                <a:cs typeface="B Nazanin" panose="00000400000000000000" pitchFamily="2" charset="-78"/>
              </a:rPr>
              <a:t> به یک محصول خاص را دارا باشد و از نظر مبلغ نیز </a:t>
            </a:r>
            <a:r>
              <a:rPr lang="ar-SA" b="1" i="1" u="sng">
                <a:cs typeface="B Nazanin" panose="00000400000000000000" pitchFamily="2" charset="-78"/>
              </a:rPr>
              <a:t>با اهمیت</a:t>
            </a:r>
            <a:r>
              <a:rPr lang="ar-SA">
                <a:cs typeface="B Nazanin" panose="00000400000000000000" pitchFamily="2" charset="-78"/>
              </a:rPr>
              <a:t> باش</a:t>
            </a:r>
            <a:r>
              <a:rPr lang="fa-IR">
                <a:cs typeface="B Nazanin" panose="00000400000000000000" pitchFamily="2" charset="-78"/>
              </a:rPr>
              <a:t>د.</a:t>
            </a:r>
          </a:p>
          <a:p>
            <a:pPr marL="723900" lvl="1" indent="22225" algn="just"/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چوب در ساخت یک میز</a:t>
            </a:r>
            <a:endParaRPr lang="fa-IR">
              <a:cs typeface="B Nazanin" panose="00000400000000000000" pitchFamily="2" charset="-78"/>
            </a:endParaRPr>
          </a:p>
          <a:p>
            <a:pPr marL="723900" lvl="1" indent="22225" algn="just"/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شیر در تولید بستنی </a:t>
            </a:r>
            <a:endParaRPr lang="fa-IR">
              <a:cs typeface="B Nazanin" panose="00000400000000000000" pitchFamily="2" charset="-78"/>
            </a:endParaRPr>
          </a:p>
          <a:p>
            <a:pPr marL="723900" lvl="1" indent="22225" algn="just"/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کاغذ در تولید کتاب </a:t>
            </a:r>
            <a:endParaRPr lang="fa-IR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0">
                <a:cs typeface="B Nazanin" panose="00000400000000000000" pitchFamily="2" charset="-78"/>
              </a:rPr>
              <a:t>هزینه مواد غیرمستقیم</a:t>
            </a:r>
            <a:endParaRPr lang="en-US" sz="3200" b="0">
              <a:cs typeface="B Nazanin" panose="00000400000000000000" pitchFamily="2" charset="-78"/>
            </a:endParaRPr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آن </a:t>
            </a:r>
            <a:r>
              <a:rPr lang="ar-SA">
                <a:cs typeface="B Nazanin" panose="00000400000000000000" pitchFamily="2" charset="-78"/>
              </a:rPr>
              <a:t>بخش از مواد خام که </a:t>
            </a:r>
            <a:r>
              <a:rPr lang="ar-SA" b="1" i="1" u="sng">
                <a:cs typeface="B Nazanin" panose="00000400000000000000" pitchFamily="2" charset="-78"/>
              </a:rPr>
              <a:t>قابلیت ردیابی</a:t>
            </a:r>
            <a:r>
              <a:rPr lang="ar-SA">
                <a:cs typeface="B Nazanin" panose="00000400000000000000" pitchFamily="2" charset="-78"/>
              </a:rPr>
              <a:t> به یک محصول خاص را دارا </a:t>
            </a:r>
            <a:r>
              <a:rPr lang="fa-IR">
                <a:cs typeface="B Nazanin" panose="00000400000000000000" pitchFamily="2" charset="-78"/>
              </a:rPr>
              <a:t>ن</a:t>
            </a:r>
            <a:r>
              <a:rPr lang="ar-SA">
                <a:cs typeface="B Nazanin" panose="00000400000000000000" pitchFamily="2" charset="-78"/>
              </a:rPr>
              <a:t>باشد و از نظر مبلغ نیز </a:t>
            </a:r>
            <a:r>
              <a:rPr lang="fa-IR" b="1" i="1" u="sng">
                <a:cs typeface="B Nazanin" panose="00000400000000000000" pitchFamily="2" charset="-78"/>
              </a:rPr>
              <a:t>کم</a:t>
            </a:r>
            <a:r>
              <a:rPr lang="ar-SA" b="1" i="1" u="sng">
                <a:cs typeface="B Nazanin" panose="00000400000000000000" pitchFamily="2" charset="-78"/>
              </a:rPr>
              <a:t> اهمیت</a:t>
            </a:r>
            <a:r>
              <a:rPr lang="ar-SA">
                <a:cs typeface="B Nazanin" panose="00000400000000000000" pitchFamily="2" charset="-78"/>
              </a:rPr>
              <a:t> باش</a:t>
            </a:r>
            <a:r>
              <a:rPr lang="fa-IR">
                <a:cs typeface="B Nazanin" panose="00000400000000000000" pitchFamily="2" charset="-78"/>
              </a:rPr>
              <a:t>د.</a:t>
            </a:r>
          </a:p>
          <a:p>
            <a:pPr marL="723900" lvl="1" indent="22225" algn="just"/>
            <a:r>
              <a:rPr lang="fa-IR">
                <a:cs typeface="B Nazanin" panose="00000400000000000000" pitchFamily="2" charset="-78"/>
              </a:rPr>
              <a:t> مانند میخ</a:t>
            </a:r>
          </a:p>
          <a:p>
            <a:pPr marL="723900" lvl="1" indent="22225" algn="just"/>
            <a:r>
              <a:rPr lang="fa-IR">
                <a:cs typeface="B Nazanin" panose="00000400000000000000" pitchFamily="2" charset="-78"/>
              </a:rPr>
              <a:t> چسب چوب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هزینه دستمزد مستقیم</a:t>
            </a:r>
            <a:endParaRPr lang="en-US" sz="2800" b="0">
              <a:cs typeface="B Nazanin" panose="00000400000000000000" pitchFamily="2" charset="-78"/>
            </a:endParaRPr>
          </a:p>
        </p:txBody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آن بخش از هزینه حقوق و دستمزد که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توان آنها را به یک محصول خاص </a:t>
            </a:r>
            <a:r>
              <a:rPr lang="ar-SA" b="1" i="1" u="sng">
                <a:cs typeface="B Nazanin" panose="00000400000000000000" pitchFamily="2" charset="-78"/>
              </a:rPr>
              <a:t>ردیابی</a:t>
            </a:r>
            <a:r>
              <a:rPr lang="ar-SA">
                <a:cs typeface="B Nazanin" panose="00000400000000000000" pitchFamily="2" charset="-78"/>
              </a:rPr>
              <a:t> نمود و مربوط به کارگرانی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شود که مستقیما بر روی محصولات کار می کنند یا در تبدیل مواد مستقیم به محصول نقش مستقیم دارند</a:t>
            </a:r>
            <a:r>
              <a:rPr lang="fa-IR">
                <a:cs typeface="B Nazanin" panose="00000400000000000000" pitchFamily="2" charset="-78"/>
              </a:rPr>
              <a:t>.</a:t>
            </a:r>
          </a:p>
          <a:p>
            <a:pPr marL="990600" lvl="1" indent="-533400" algn="just">
              <a:buFont typeface="Wingdings" panose="05000000000000000000" pitchFamily="2" charset="2"/>
              <a:buNone/>
            </a:pPr>
            <a:r>
              <a:rPr lang="en-US">
                <a:cs typeface="B Nazanin" panose="00000400000000000000" pitchFamily="2" charset="-78"/>
              </a:rPr>
              <a:t> </a:t>
            </a:r>
            <a:endParaRPr lang="fa-IR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هزینه دستمزد  غیرمستقیم</a:t>
            </a:r>
            <a:endParaRPr lang="en-US" sz="2800" b="0">
              <a:cs typeface="B Nazanin" panose="00000400000000000000" pitchFamily="2" charset="-78"/>
            </a:endParaRP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حقوق و دستمزد کارگرانی که مستقیما روی محصول کار نمی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کنند اما خدماتی که ارائه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دهند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از نظر فرایند ساخت ضروری محسوب 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شود</a:t>
            </a:r>
            <a:r>
              <a:rPr lang="en-US">
                <a:cs typeface="B Nazanin" panose="00000400000000000000" pitchFamily="2" charset="-78"/>
              </a:rPr>
              <a:t>  </a:t>
            </a:r>
          </a:p>
          <a:p>
            <a:pPr marL="990600" lvl="1" indent="-533400" algn="just"/>
            <a:r>
              <a:rPr lang="ar-SA">
                <a:cs typeface="B Nazanin" panose="00000400000000000000" pitchFamily="2" charset="-78"/>
              </a:rPr>
              <a:t>مثلا حقوق سرپرست تولید و نگهبان کارخانه</a:t>
            </a:r>
            <a:r>
              <a:rPr lang="en-US" sz="3200">
                <a:cs typeface="B Nazanin" panose="00000400000000000000" pitchFamily="2" charset="-78"/>
              </a:rPr>
              <a:t> </a:t>
            </a:r>
            <a:endParaRPr lang="fa-IR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b="0">
                <a:cs typeface="B Nazanin" panose="00000400000000000000" pitchFamily="2" charset="-78"/>
              </a:rPr>
              <a:t>هزینه</a:t>
            </a:r>
            <a:r>
              <a:rPr lang="ar-SA" sz="3200" b="0">
                <a:cs typeface="Times New Roman" panose="02020603050405020304" pitchFamily="18" charset="0"/>
              </a:rPr>
              <a:t>‌</a:t>
            </a:r>
            <a:r>
              <a:rPr lang="ar-SA" sz="3200" b="0">
                <a:cs typeface="B Nazanin" panose="00000400000000000000" pitchFamily="2" charset="-78"/>
              </a:rPr>
              <a:t>های سربار کارخانه</a:t>
            </a:r>
            <a:r>
              <a:rPr lang="ar-SA" sz="3200">
                <a:cs typeface="B Nazanin" panose="00000400000000000000" pitchFamily="2" charset="-78"/>
              </a:rPr>
              <a:t> 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هایی که نمی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توان آنها را به آسانی به یک محصول خاص یا سفارش معین ردیابی نمود</a:t>
            </a:r>
            <a:r>
              <a:rPr lang="en-US">
                <a:cs typeface="B Nazanin" panose="00000400000000000000" pitchFamily="2" charset="-78"/>
              </a:rPr>
              <a:t> </a:t>
            </a:r>
          </a:p>
          <a:p>
            <a:pPr marL="990600" lvl="1" indent="-533400"/>
            <a:r>
              <a:rPr lang="ar-SA">
                <a:cs typeface="B Nazanin" panose="00000400000000000000" pitchFamily="2" charset="-78"/>
              </a:rPr>
              <a:t>هزینه مواد غیرمستقیم </a:t>
            </a:r>
            <a:r>
              <a:rPr lang="fa-IR">
                <a:cs typeface="B Nazanin" panose="00000400000000000000" pitchFamily="2" charset="-78"/>
              </a:rPr>
              <a:t>و</a:t>
            </a:r>
            <a:r>
              <a:rPr lang="ar-SA">
                <a:cs typeface="B Nazanin" panose="00000400000000000000" pitchFamily="2" charset="-78"/>
              </a:rPr>
              <a:t> دستمزد غیرمستقیم </a:t>
            </a:r>
            <a:endParaRPr lang="fa-IR">
              <a:cs typeface="B Nazanin" panose="00000400000000000000" pitchFamily="2" charset="-78"/>
            </a:endParaRPr>
          </a:p>
          <a:p>
            <a:pPr marL="990600" lvl="1" indent="-533400"/>
            <a:r>
              <a:rPr lang="ar-SA">
                <a:cs typeface="B Nazanin" panose="00000400000000000000" pitchFamily="2" charset="-78"/>
              </a:rPr>
              <a:t>هزینه بیمه ماشین آلات کارخانه </a:t>
            </a:r>
            <a:endParaRPr lang="fa-IR">
              <a:cs typeface="B Nazanin" panose="00000400000000000000" pitchFamily="2" charset="-78"/>
            </a:endParaRPr>
          </a:p>
          <a:p>
            <a:pPr marL="990600" lvl="1" indent="-533400"/>
            <a:r>
              <a:rPr lang="ar-SA">
                <a:cs typeface="B Nazanin" panose="00000400000000000000" pitchFamily="2" charset="-78"/>
              </a:rPr>
              <a:t>هزینه استهلاک ماشین آلات</a:t>
            </a:r>
            <a:r>
              <a:rPr lang="fa-IR">
                <a:cs typeface="B Nazanin" panose="00000400000000000000" pitchFamily="2" charset="-78"/>
              </a:rPr>
              <a:t> و ..</a:t>
            </a:r>
            <a:r>
              <a:rPr lang="ar-SA">
                <a:cs typeface="B Nazanin" panose="00000400000000000000" pitchFamily="2" charset="-78"/>
              </a:rPr>
              <a:t> </a:t>
            </a:r>
          </a:p>
          <a:p>
            <a:pPr marL="990600" lvl="1" indent="-533400"/>
            <a:r>
              <a:rPr lang="ar-SA">
                <a:cs typeface="B Nazanin" panose="00000400000000000000" pitchFamily="2" charset="-78"/>
              </a:rPr>
              <a:t>هزینه آب و برق و تلفن کارخانه</a:t>
            </a:r>
            <a:endParaRPr lang="fa-IR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2400" b="0">
                <a:cs typeface="B Nazanin" panose="00000400000000000000" pitchFamily="2" charset="-78"/>
              </a:rPr>
              <a:t>هزینه</a:t>
            </a:r>
            <a:r>
              <a:rPr lang="ar-SA" sz="2400" b="0">
                <a:cs typeface="Times New Roman" panose="02020603050405020304" pitchFamily="18" charset="0"/>
              </a:rPr>
              <a:t>‌</a:t>
            </a:r>
            <a:r>
              <a:rPr lang="ar-SA" sz="2400" b="0">
                <a:cs typeface="B Nazanin" panose="00000400000000000000" pitchFamily="2" charset="-78"/>
              </a:rPr>
              <a:t>های اولیه و هزینه</a:t>
            </a:r>
            <a:r>
              <a:rPr lang="ar-SA" sz="2400" b="0">
                <a:cs typeface="Times New Roman" panose="02020603050405020304" pitchFamily="18" charset="0"/>
              </a:rPr>
              <a:t>‌</a:t>
            </a:r>
            <a:r>
              <a:rPr lang="ar-SA" sz="2400" b="0">
                <a:cs typeface="B Nazanin" panose="00000400000000000000" pitchFamily="2" charset="-78"/>
              </a:rPr>
              <a:t>های تبدیل</a:t>
            </a:r>
            <a:endParaRPr lang="en-US" sz="2400" b="0" i="1">
              <a:cs typeface="B Nazanin" panose="00000400000000000000" pitchFamily="2" charset="-78"/>
            </a:endParaRPr>
          </a:p>
        </p:txBody>
      </p:sp>
      <p:sp>
        <p:nvSpPr>
          <p:cNvPr id="885763" name="Rectangle 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885764" name="Rectangle 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885765" name="Rectangle 5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pic>
        <p:nvPicPr>
          <p:cNvPr id="885766" name="Picture 6" descr="Pictur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90800"/>
            <a:ext cx="7761288" cy="35179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8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b="0">
                <a:cs typeface="B Nazanin" panose="00000400000000000000" pitchFamily="2" charset="-78"/>
              </a:rPr>
              <a:t>بهای تمام شده هر واحد محصول</a:t>
            </a:r>
            <a:r>
              <a:rPr lang="ar-SA" sz="3200">
                <a:cs typeface="B Nazanin" panose="00000400000000000000" pitchFamily="2" charset="-78"/>
              </a:rPr>
              <a:t> 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887811" name="Rectangle 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887812" name="Rectangle 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887813" name="Rectangle 5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a-IR"/>
          </a:p>
        </p:txBody>
      </p:sp>
      <p:pic>
        <p:nvPicPr>
          <p:cNvPr id="887814" name="Picture 6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3276600"/>
            <a:ext cx="8372475" cy="9239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2800" b="0">
                <a:cs typeface="B Nazanin" panose="00000400000000000000" pitchFamily="2" charset="-78"/>
              </a:rPr>
              <a:t>هزینه</a:t>
            </a:r>
            <a:r>
              <a:rPr lang="ar-SA" sz="2800" b="0">
                <a:cs typeface="Times New Roman" panose="02020603050405020304" pitchFamily="18" charset="0"/>
              </a:rPr>
              <a:t>‌</a:t>
            </a:r>
            <a:r>
              <a:rPr lang="ar-SA" sz="2800" b="0">
                <a:cs typeface="B Nazanin" panose="00000400000000000000" pitchFamily="2" charset="-78"/>
              </a:rPr>
              <a:t>های </a:t>
            </a:r>
            <a:r>
              <a:rPr lang="fa-IR" sz="2800" b="0">
                <a:cs typeface="B Nazanin" panose="00000400000000000000" pitchFamily="2" charset="-78"/>
              </a:rPr>
              <a:t>محصول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هزینه قابل تخصیص به کالاهایی است که به منظور فروش، خریداری یا ساخته می شوند و تحت عنوان موجودی کالا در ترازنامه نشان داده می شوند.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2800" b="0">
                <a:cs typeface="B Nazanin" panose="00000400000000000000" pitchFamily="2" charset="-78"/>
              </a:rPr>
              <a:t>هزینه</a:t>
            </a:r>
            <a:r>
              <a:rPr lang="ar-SA" sz="2800" b="0">
                <a:cs typeface="Times New Roman" panose="02020603050405020304" pitchFamily="18" charset="0"/>
              </a:rPr>
              <a:t>‌</a:t>
            </a:r>
            <a:r>
              <a:rPr lang="ar-SA" sz="2800" b="0">
                <a:cs typeface="B Nazanin" panose="00000400000000000000" pitchFamily="2" charset="-78"/>
              </a:rPr>
              <a:t>های </a:t>
            </a:r>
            <a:r>
              <a:rPr lang="fa-IR" sz="2800" b="0">
                <a:cs typeface="B Nazanin" panose="00000400000000000000" pitchFamily="2" charset="-78"/>
              </a:rPr>
              <a:t>دوره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هایی که نمی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توان آنها را جزء هزینه محصول منظور نمود،</a:t>
            </a:r>
            <a:r>
              <a:rPr lang="en-US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این هزینه ها به جای اینکه با کالای ساخته شده یا خریداری شده ارتباط داشته باشند به نوعی با زمان وقوع هزینه ارتباط دارند</a:t>
            </a:r>
            <a:r>
              <a:rPr lang="en-US">
                <a:cs typeface="B Nazanin" panose="00000400000000000000" pitchFamily="2" charset="-78"/>
              </a:rPr>
              <a:t>. </a:t>
            </a:r>
          </a:p>
          <a:p>
            <a:pPr marL="609600" indent="-609600" algn="just"/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5300" y="609600"/>
            <a:ext cx="7378700" cy="1143000"/>
          </a:xfrm>
        </p:spPr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طرح درس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214563"/>
            <a:ext cx="8382000" cy="4643437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حسابداری بهای تمام شده</a:t>
            </a:r>
          </a:p>
          <a:p>
            <a:r>
              <a:rPr lang="fa-IR" dirty="0">
                <a:cs typeface="B Nazanin" panose="00000400000000000000" pitchFamily="2" charset="-78"/>
              </a:rPr>
              <a:t>مفاهیم حسابداری بهای تمام شده</a:t>
            </a:r>
          </a:p>
          <a:p>
            <a:r>
              <a:rPr lang="fa-IR" dirty="0">
                <a:cs typeface="B Nazanin" panose="00000400000000000000" pitchFamily="2" charset="-78"/>
              </a:rPr>
              <a:t>بهای تمام شده در موسسات بازرگانی</a:t>
            </a:r>
          </a:p>
          <a:p>
            <a:r>
              <a:rPr lang="fa-IR" dirty="0">
                <a:cs typeface="B Nazanin" panose="00000400000000000000" pitchFamily="2" charset="-78"/>
              </a:rPr>
              <a:t>بهای تمام شده در موسسات تولیدی – ادواری</a:t>
            </a:r>
          </a:p>
          <a:p>
            <a:r>
              <a:rPr lang="fa-IR" dirty="0">
                <a:cs typeface="B Nazanin" panose="00000400000000000000" pitchFamily="2" charset="-78"/>
              </a:rPr>
              <a:t>بهای تمام شده مواد اولیه</a:t>
            </a:r>
          </a:p>
          <a:p>
            <a:endParaRPr lang="en-US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موجودی کالای ساخته شده ابتدای دوره 0</a:t>
            </a: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مواد اولیه</a:t>
            </a:r>
            <a:r>
              <a:rPr lang="fa-IR">
                <a:cs typeface="Times New Roman" panose="02020603050405020304" pitchFamily="18" charset="0"/>
              </a:rPr>
              <a:t> </a:t>
            </a:r>
            <a:r>
              <a:rPr lang="ar-SA">
                <a:cs typeface="B Nazanin" panose="00000400000000000000" pitchFamily="2" charset="-78"/>
              </a:rPr>
              <a:t>مصرف</a:t>
            </a:r>
            <a:r>
              <a:rPr lang="fa-IR">
                <a:cs typeface="B Nazanin" panose="00000400000000000000" pitchFamily="2" charset="-78"/>
              </a:rPr>
              <a:t> شده</a:t>
            </a:r>
            <a:r>
              <a:rPr lang="ar-SA">
                <a:cs typeface="B Nazanin" panose="00000400000000000000" pitchFamily="2" charset="-78"/>
              </a:rPr>
              <a:t> به مبلغ 10 میلیون ریال</a:t>
            </a:r>
            <a:endParaRPr lang="fa-IR">
              <a:cs typeface="B Nazanin" panose="00000400000000000000" pitchFamily="2" charset="-78"/>
            </a:endParaRP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 دستمزد مستقیم شرکت 12 میلیون ریال</a:t>
            </a:r>
            <a:endParaRPr lang="fa-IR">
              <a:cs typeface="B Nazanin" panose="00000400000000000000" pitchFamily="2" charset="-78"/>
            </a:endParaRP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 سربار 8 میلیون ریال</a:t>
            </a:r>
            <a:endParaRPr lang="fa-IR">
              <a:cs typeface="B Nazanin" panose="00000400000000000000" pitchFamily="2" charset="-78"/>
            </a:endParaRP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تعداد محصولات تولید شده</a:t>
            </a:r>
            <a:r>
              <a:rPr lang="fa-IR">
                <a:cs typeface="B Nazanin" panose="00000400000000000000" pitchFamily="2" charset="-78"/>
              </a:rPr>
              <a:t> و فروخته شده</a:t>
            </a:r>
            <a:r>
              <a:rPr lang="ar-SA">
                <a:cs typeface="B Nazanin" panose="00000400000000000000" pitchFamily="2" charset="-78"/>
              </a:rPr>
              <a:t> 10000 واحد </a:t>
            </a:r>
            <a:endParaRPr lang="fa-IR">
              <a:cs typeface="B Nazanin" panose="00000400000000000000" pitchFamily="2" charset="-78"/>
            </a:endParaRP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مبلغ</a:t>
            </a:r>
            <a:r>
              <a:rPr lang="fa-IR">
                <a:cs typeface="B Nazanin" panose="00000400000000000000" pitchFamily="2" charset="-78"/>
              </a:rPr>
              <a:t> فروش</a:t>
            </a:r>
            <a:r>
              <a:rPr lang="ar-SA">
                <a:cs typeface="B Nazanin" panose="00000400000000000000" pitchFamily="2" charset="-78"/>
              </a:rPr>
              <a:t> هر واحد</a:t>
            </a:r>
            <a:r>
              <a:rPr lang="fa-IR">
                <a:cs typeface="B Nazanin" panose="00000400000000000000" pitchFamily="2" charset="-78"/>
              </a:rPr>
              <a:t> محصول</a:t>
            </a:r>
            <a:r>
              <a:rPr lang="ar-SA">
                <a:cs typeface="B Nazanin" panose="00000400000000000000" pitchFamily="2" charset="-78"/>
              </a:rPr>
              <a:t> 5000 ریال </a:t>
            </a:r>
            <a:endParaRPr lang="fa-IR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 عمومی و اداری مبلغ 3 میلیون ریال</a:t>
            </a:r>
            <a:endParaRPr lang="fa-IR">
              <a:cs typeface="B Nazanin" panose="00000400000000000000" pitchFamily="2" charset="-78"/>
            </a:endParaRPr>
          </a:p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های توزیع و فروش 4 میلیون ریال</a:t>
            </a:r>
            <a:endParaRPr lang="en-US">
              <a:cs typeface="B Nazanin" panose="00000400000000000000" pitchFamily="2" charset="-78"/>
            </a:endParaRPr>
          </a:p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مطلوبست:</a:t>
            </a:r>
          </a:p>
          <a:p>
            <a:pPr marL="990600" lvl="1" indent="-533400" algn="just"/>
            <a:r>
              <a:rPr lang="fa-IR">
                <a:cs typeface="B Nazanin" panose="00000400000000000000" pitchFamily="2" charset="-78"/>
              </a:rPr>
              <a:t>محاسبه بهای تمام شده یک واحد</a:t>
            </a:r>
          </a:p>
          <a:p>
            <a:pPr marL="990600" lvl="1" indent="-533400" algn="just"/>
            <a:r>
              <a:rPr lang="fa-IR">
                <a:cs typeface="B Nazanin" panose="00000400000000000000" pitchFamily="2" charset="-78"/>
              </a:rPr>
              <a:t>تهیه صورت سود و زیان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898051" name="Picture 3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514600"/>
            <a:ext cx="8086725" cy="9509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8052" name="Picture 4" descr="Pictur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8077200" cy="8604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8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9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900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7529513" cy="4319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0100" name="Rectangle 4"/>
          <p:cNvSpPr>
            <a:spLocks noChangeArrowheads="1"/>
          </p:cNvSpPr>
          <p:nvPr/>
        </p:nvSpPr>
        <p:spPr bwMode="auto">
          <a:xfrm>
            <a:off x="5029200" y="3733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هزینه محصول</a:t>
            </a:r>
            <a:endParaRPr lang="en-US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900101" name="Line 5"/>
          <p:cNvSpPr>
            <a:spLocks noChangeShapeType="1"/>
          </p:cNvSpPr>
          <p:nvPr/>
        </p:nvSpPr>
        <p:spPr bwMode="auto">
          <a:xfrm flipH="1" flipV="1">
            <a:off x="3124200" y="3352800"/>
            <a:ext cx="1981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00102" name="Rectangle 6"/>
          <p:cNvSpPr>
            <a:spLocks noChangeArrowheads="1"/>
          </p:cNvSpPr>
          <p:nvPr/>
        </p:nvSpPr>
        <p:spPr bwMode="auto">
          <a:xfrm>
            <a:off x="5181600" y="5867400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هزینه دوره</a:t>
            </a:r>
            <a:endParaRPr lang="en-US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900103" name="Line 7"/>
          <p:cNvSpPr>
            <a:spLocks noChangeShapeType="1"/>
          </p:cNvSpPr>
          <p:nvPr/>
        </p:nvSpPr>
        <p:spPr bwMode="auto">
          <a:xfrm flipH="1" flipV="1">
            <a:off x="3048000" y="5486400"/>
            <a:ext cx="2133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00104" name="Oval 8"/>
          <p:cNvSpPr>
            <a:spLocks noChangeArrowheads="1"/>
          </p:cNvSpPr>
          <p:nvPr/>
        </p:nvSpPr>
        <p:spPr bwMode="auto">
          <a:xfrm>
            <a:off x="4038600" y="2971800"/>
            <a:ext cx="21336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0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100" grpId="0"/>
      <p:bldP spid="900101" grpId="0" animBg="1"/>
      <p:bldP spid="900102" grpId="0"/>
      <p:bldP spid="900103" grpId="0" animBg="1"/>
      <p:bldP spid="90010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fa-IR">
                <a:cs typeface="B Nazanin" panose="00000400000000000000" pitchFamily="2" charset="-78"/>
              </a:rPr>
              <a:t>فرض کنید تعداد محصول فروخته شده 8000 واحد باشد بنابراین تعداد موجو.دی کالای ساخته  شده پایان دوره 2000 واحد می باشد.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902148" name="Picture 4" descr="Pictur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8229600" cy="914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مثال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904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5375"/>
            <a:ext cx="7224713" cy="41878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4196" name="Rectangle 4"/>
          <p:cNvSpPr>
            <a:spLocks noChangeArrowheads="1"/>
          </p:cNvSpPr>
          <p:nvPr/>
        </p:nvSpPr>
        <p:spPr bwMode="auto">
          <a:xfrm>
            <a:off x="5029200" y="39655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هزینه محصول</a:t>
            </a:r>
            <a:endParaRPr lang="en-US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904197" name="Line 5"/>
          <p:cNvSpPr>
            <a:spLocks noChangeShapeType="1"/>
          </p:cNvSpPr>
          <p:nvPr/>
        </p:nvSpPr>
        <p:spPr bwMode="auto">
          <a:xfrm flipH="1" flipV="1">
            <a:off x="3200400" y="3432175"/>
            <a:ext cx="1905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04198" name="Rectangle 6"/>
          <p:cNvSpPr>
            <a:spLocks noChangeArrowheads="1"/>
          </p:cNvSpPr>
          <p:nvPr/>
        </p:nvSpPr>
        <p:spPr bwMode="auto">
          <a:xfrm>
            <a:off x="5029200" y="6022975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هزینه دوره</a:t>
            </a:r>
            <a:endParaRPr lang="en-US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904199" name="Line 7"/>
          <p:cNvSpPr>
            <a:spLocks noChangeShapeType="1"/>
          </p:cNvSpPr>
          <p:nvPr/>
        </p:nvSpPr>
        <p:spPr bwMode="auto">
          <a:xfrm flipH="1" flipV="1">
            <a:off x="3048000" y="5565775"/>
            <a:ext cx="21336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04200" name="Oval 8"/>
          <p:cNvSpPr>
            <a:spLocks noChangeArrowheads="1"/>
          </p:cNvSpPr>
          <p:nvPr/>
        </p:nvSpPr>
        <p:spPr bwMode="auto">
          <a:xfrm>
            <a:off x="4419600" y="3051175"/>
            <a:ext cx="17526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0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196" grpId="0"/>
      <p:bldP spid="904197" grpId="0" animBg="1"/>
      <p:bldP spid="904198" grpId="0"/>
      <p:bldP spid="904199" grpId="0" animBg="1"/>
      <p:bldP spid="90420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طبقه بندی هزینه ها براساس گرایش هزینه ها </a:t>
            </a:r>
            <a:endParaRPr lang="en-US" sz="2400" b="0">
              <a:cs typeface="B Nazanin" panose="00000400000000000000" pitchFamily="2" charset="-78"/>
            </a:endParaRP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/>
            <a:r>
              <a:rPr lang="fa-IR" sz="2800">
                <a:cs typeface="B Nazanin" panose="00000400000000000000" pitchFamily="2" charset="-78"/>
              </a:rPr>
              <a:t>هزینه های ثابت</a:t>
            </a:r>
          </a:p>
          <a:p>
            <a:pPr algn="justLow"/>
            <a:r>
              <a:rPr lang="fa-IR" sz="2800">
                <a:cs typeface="B Nazanin" panose="00000400000000000000" pitchFamily="2" charset="-78"/>
              </a:rPr>
              <a:t>هزینه های متغیر</a:t>
            </a:r>
          </a:p>
          <a:p>
            <a:pPr algn="justLow"/>
            <a:r>
              <a:rPr lang="fa-IR" sz="2800">
                <a:cs typeface="B Nazanin" panose="00000400000000000000" pitchFamily="2" charset="-78"/>
              </a:rPr>
              <a:t>هزینه های نیمه متغیر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هزینه ثابت کل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a-IR" sz="2800">
                <a:cs typeface="B Nazanin" panose="00000400000000000000" pitchFamily="2" charset="-78"/>
              </a:rPr>
              <a:t>به هزینه هایی گفته می شود که با تغییر  سطح فعالیت در مجموع بدون تغییر  باقی بماند. مانند هزینه استهلاک ماشین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آلات</a:t>
            </a:r>
            <a:r>
              <a:rPr lang="en-US" sz="2800">
                <a:cs typeface="B Nazanin" panose="00000400000000000000" pitchFamily="2" charset="-78"/>
              </a:rPr>
              <a:t> </a:t>
            </a:r>
            <a:r>
              <a:rPr lang="fa-IR" sz="2800">
                <a:cs typeface="B Nazanin" panose="00000400000000000000" pitchFamily="2" charset="-78"/>
              </a:rPr>
              <a:t>و تجهیزات تولیدی، هزینه بیمه، هزینه عوارض</a:t>
            </a:r>
            <a:r>
              <a:rPr lang="en-US"/>
              <a:t> </a:t>
            </a:r>
          </a:p>
        </p:txBody>
      </p:sp>
      <p:pic>
        <p:nvPicPr>
          <p:cNvPr id="1105924" name="Picture 4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4572000" cy="31670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25" name="Oval 5"/>
          <p:cNvSpPr>
            <a:spLocks noChangeArrowheads="1"/>
          </p:cNvSpPr>
          <p:nvPr/>
        </p:nvSpPr>
        <p:spPr bwMode="auto">
          <a:xfrm>
            <a:off x="6019800" y="431482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5926" name="Oval 6"/>
          <p:cNvSpPr>
            <a:spLocks noChangeArrowheads="1"/>
          </p:cNvSpPr>
          <p:nvPr/>
        </p:nvSpPr>
        <p:spPr bwMode="auto">
          <a:xfrm>
            <a:off x="4114800" y="4248150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5927" name="Oval 7"/>
          <p:cNvSpPr>
            <a:spLocks noChangeArrowheads="1"/>
          </p:cNvSpPr>
          <p:nvPr/>
        </p:nvSpPr>
        <p:spPr bwMode="auto">
          <a:xfrm>
            <a:off x="5943600" y="5734050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5928" name="Oval 8"/>
          <p:cNvSpPr>
            <a:spLocks noChangeArrowheads="1"/>
          </p:cNvSpPr>
          <p:nvPr/>
        </p:nvSpPr>
        <p:spPr bwMode="auto">
          <a:xfrm>
            <a:off x="4267200" y="5667375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5929" name="Oval 9"/>
          <p:cNvSpPr>
            <a:spLocks noChangeArrowheads="1"/>
          </p:cNvSpPr>
          <p:nvPr/>
        </p:nvSpPr>
        <p:spPr bwMode="auto">
          <a:xfrm>
            <a:off x="5932488" y="6400800"/>
            <a:ext cx="620712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5930" name="Oval 10"/>
          <p:cNvSpPr>
            <a:spLocks noChangeArrowheads="1"/>
          </p:cNvSpPr>
          <p:nvPr/>
        </p:nvSpPr>
        <p:spPr bwMode="auto">
          <a:xfrm>
            <a:off x="4267200" y="6353175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0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0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0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0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5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05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5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05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25" grpId="0" animBg="1"/>
      <p:bldP spid="1105926" grpId="0" animBg="1"/>
      <p:bldP spid="1105927" grpId="0" animBg="1"/>
      <p:bldP spid="1105928" grpId="0" animBg="1"/>
      <p:bldP spid="1105929" grpId="0" animBg="1"/>
      <p:bldP spid="110593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نمودار هزینه ثابت کل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1106947" name="Picture 3" descr="Picture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1213" y="2514600"/>
            <a:ext cx="8332787" cy="3708400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هزینه ثابت یک واحد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هزینه های ثابت هر واحد محصول با افزایش یا کاهش سطح فعالیت تغییر می یابد. 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1107972" name="Picture 4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4876800" cy="3378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7973" name="Oval 5"/>
          <p:cNvSpPr>
            <a:spLocks noChangeArrowheads="1"/>
          </p:cNvSpPr>
          <p:nvPr/>
        </p:nvSpPr>
        <p:spPr bwMode="auto">
          <a:xfrm>
            <a:off x="6172200" y="5181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7974" name="Oval 6"/>
          <p:cNvSpPr>
            <a:spLocks noChangeArrowheads="1"/>
          </p:cNvSpPr>
          <p:nvPr/>
        </p:nvSpPr>
        <p:spPr bwMode="auto">
          <a:xfrm>
            <a:off x="3124200" y="5181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7975" name="Oval 7"/>
          <p:cNvSpPr>
            <a:spLocks noChangeArrowheads="1"/>
          </p:cNvSpPr>
          <p:nvPr/>
        </p:nvSpPr>
        <p:spPr bwMode="auto">
          <a:xfrm>
            <a:off x="6172200" y="4038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7976" name="Oval 8"/>
          <p:cNvSpPr>
            <a:spLocks noChangeArrowheads="1"/>
          </p:cNvSpPr>
          <p:nvPr/>
        </p:nvSpPr>
        <p:spPr bwMode="auto">
          <a:xfrm>
            <a:off x="3124200" y="4038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7977" name="Oval 9"/>
          <p:cNvSpPr>
            <a:spLocks noChangeArrowheads="1"/>
          </p:cNvSpPr>
          <p:nvPr/>
        </p:nvSpPr>
        <p:spPr bwMode="auto">
          <a:xfrm>
            <a:off x="6172200" y="6324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07978" name="Oval 10"/>
          <p:cNvSpPr>
            <a:spLocks noChangeArrowheads="1"/>
          </p:cNvSpPr>
          <p:nvPr/>
        </p:nvSpPr>
        <p:spPr bwMode="auto">
          <a:xfrm>
            <a:off x="3124200" y="6324600"/>
            <a:ext cx="6858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0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0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0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0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0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0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973" grpId="0" animBg="1"/>
      <p:bldP spid="1107974" grpId="0" animBg="1"/>
      <p:bldP spid="1107975" grpId="0" animBg="1"/>
      <p:bldP spid="1107976" grpId="0" animBg="1"/>
      <p:bldP spid="1107977" grpId="0" animBg="1"/>
      <p:bldP spid="11079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5300" y="609600"/>
            <a:ext cx="7378700" cy="1143000"/>
          </a:xfrm>
        </p:spPr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طرح درس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214563"/>
            <a:ext cx="8382000" cy="3957637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بهای تمام شده دستمزد</a:t>
            </a:r>
          </a:p>
          <a:p>
            <a:r>
              <a:rPr lang="fa-IR" dirty="0">
                <a:cs typeface="B Nazanin" panose="00000400000000000000" pitchFamily="2" charset="-78"/>
              </a:rPr>
              <a:t>بهای تمام شده سربار</a:t>
            </a:r>
          </a:p>
          <a:p>
            <a:r>
              <a:rPr lang="fa-IR" dirty="0">
                <a:cs typeface="B Nazanin" panose="00000400000000000000" pitchFamily="2" charset="-78"/>
              </a:rPr>
              <a:t>هزینه یابی سفارشات</a:t>
            </a:r>
          </a:p>
          <a:p>
            <a:r>
              <a:rPr lang="fa-IR" dirty="0">
                <a:cs typeface="B Nazanin" panose="00000400000000000000" pitchFamily="2" charset="-78"/>
              </a:rPr>
              <a:t>هزینه یابی مرحله ای</a:t>
            </a:r>
          </a:p>
          <a:p>
            <a:r>
              <a:rPr lang="fa-IR" dirty="0">
                <a:cs typeface="B Nazanin" panose="00000400000000000000" pitchFamily="2" charset="-78"/>
              </a:rPr>
              <a:t>هزینه یابی استاندارد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>
                <a:cs typeface="B Nazanin" panose="00000400000000000000" pitchFamily="2" charset="-78"/>
              </a:rPr>
              <a:t>نمودار هزینه ثابت یک واحد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1108995" name="Picture 3" descr="Picture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438400"/>
            <a:ext cx="6324600" cy="3578225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هزینه های متغیر کل</a:t>
            </a:r>
            <a:r>
              <a:rPr lang="en-US"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a-IR" sz="2800">
                <a:cs typeface="B Nazanin" panose="00000400000000000000" pitchFamily="2" charset="-78"/>
              </a:rPr>
              <a:t>به هزینه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های اطلاق می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گردد که با تغییر در سطح فعالیت تغییر می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کند</a:t>
            </a:r>
            <a:r>
              <a:rPr lang="en-US" sz="2800">
                <a:cs typeface="B Nazanin" panose="00000400000000000000" pitchFamily="2" charset="-78"/>
              </a:rPr>
              <a:t> </a:t>
            </a:r>
            <a:r>
              <a:rPr lang="fa-IR" sz="2800">
                <a:cs typeface="B Nazanin" panose="00000400000000000000" pitchFamily="2" charset="-78"/>
              </a:rPr>
              <a:t>. مانند مواد مستقیم، دستمزد مستقیم، بخشی از هزینه های سربار ساخت. 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1110020" name="Picture 4" descr="Pic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5610225" cy="29892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0021" name="Oval 5"/>
          <p:cNvSpPr>
            <a:spLocks noChangeArrowheads="1"/>
          </p:cNvSpPr>
          <p:nvPr/>
        </p:nvSpPr>
        <p:spPr bwMode="auto">
          <a:xfrm>
            <a:off x="6324600" y="479107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0022" name="Oval 6"/>
          <p:cNvSpPr>
            <a:spLocks noChangeArrowheads="1"/>
          </p:cNvSpPr>
          <p:nvPr/>
        </p:nvSpPr>
        <p:spPr bwMode="auto">
          <a:xfrm>
            <a:off x="1905000" y="4724400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0023" name="Oval 7"/>
          <p:cNvSpPr>
            <a:spLocks noChangeArrowheads="1"/>
          </p:cNvSpPr>
          <p:nvPr/>
        </p:nvSpPr>
        <p:spPr bwMode="auto">
          <a:xfrm>
            <a:off x="6324600" y="547687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0024" name="Oval 8"/>
          <p:cNvSpPr>
            <a:spLocks noChangeArrowheads="1"/>
          </p:cNvSpPr>
          <p:nvPr/>
        </p:nvSpPr>
        <p:spPr bwMode="auto">
          <a:xfrm>
            <a:off x="1905000" y="5410200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0025" name="Oval 9"/>
          <p:cNvSpPr>
            <a:spLocks noChangeArrowheads="1"/>
          </p:cNvSpPr>
          <p:nvPr/>
        </p:nvSpPr>
        <p:spPr bwMode="auto">
          <a:xfrm>
            <a:off x="6324600" y="623887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0026" name="Oval 10"/>
          <p:cNvSpPr>
            <a:spLocks noChangeArrowheads="1"/>
          </p:cNvSpPr>
          <p:nvPr/>
        </p:nvSpPr>
        <p:spPr bwMode="auto">
          <a:xfrm>
            <a:off x="1905000" y="6172200"/>
            <a:ext cx="1241425" cy="4286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1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1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10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0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10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21" grpId="0" animBg="1"/>
      <p:bldP spid="1110022" grpId="0" animBg="1"/>
      <p:bldP spid="1110023" grpId="0" animBg="1"/>
      <p:bldP spid="1110024" grpId="0" animBg="1"/>
      <p:bldP spid="1110025" grpId="0" animBg="1"/>
      <p:bldP spid="111002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نمودار هزینه های متغیر کل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1111043" name="Picture 3" descr="Picture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33613" y="2454275"/>
            <a:ext cx="5108575" cy="3402013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1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هزینه متغیر یک واحد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2800">
                <a:cs typeface="B Nazanin" panose="00000400000000000000" pitchFamily="2" charset="-78"/>
              </a:rPr>
              <a:t>هزینه متغیر یک واحد محصول در سطوح مختلف تولید ثابت است. 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1112068" name="Picture 4" descr="Pic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5610225" cy="29892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2069" name="Oval 5"/>
          <p:cNvSpPr>
            <a:spLocks noChangeArrowheads="1"/>
          </p:cNvSpPr>
          <p:nvPr/>
        </p:nvSpPr>
        <p:spPr bwMode="auto">
          <a:xfrm>
            <a:off x="6324600" y="479107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2070" name="Oval 6"/>
          <p:cNvSpPr>
            <a:spLocks noChangeArrowheads="1"/>
          </p:cNvSpPr>
          <p:nvPr/>
        </p:nvSpPr>
        <p:spPr bwMode="auto">
          <a:xfrm>
            <a:off x="4256088" y="4800600"/>
            <a:ext cx="620712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2071" name="Oval 7"/>
          <p:cNvSpPr>
            <a:spLocks noChangeArrowheads="1"/>
          </p:cNvSpPr>
          <p:nvPr/>
        </p:nvSpPr>
        <p:spPr bwMode="auto">
          <a:xfrm>
            <a:off x="6313488" y="5495925"/>
            <a:ext cx="620712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2072" name="Oval 8"/>
          <p:cNvSpPr>
            <a:spLocks noChangeArrowheads="1"/>
          </p:cNvSpPr>
          <p:nvPr/>
        </p:nvSpPr>
        <p:spPr bwMode="auto">
          <a:xfrm>
            <a:off x="4244975" y="5505450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2073" name="Oval 9"/>
          <p:cNvSpPr>
            <a:spLocks noChangeArrowheads="1"/>
          </p:cNvSpPr>
          <p:nvPr/>
        </p:nvSpPr>
        <p:spPr bwMode="auto">
          <a:xfrm>
            <a:off x="6313488" y="6248400"/>
            <a:ext cx="620712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2074" name="Oval 10"/>
          <p:cNvSpPr>
            <a:spLocks noChangeArrowheads="1"/>
          </p:cNvSpPr>
          <p:nvPr/>
        </p:nvSpPr>
        <p:spPr bwMode="auto">
          <a:xfrm>
            <a:off x="4244975" y="6257925"/>
            <a:ext cx="620713" cy="2857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1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1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1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1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2069" grpId="0" animBg="1"/>
      <p:bldP spid="1112070" grpId="0" animBg="1"/>
      <p:bldP spid="1112071" grpId="0" animBg="1"/>
      <p:bldP spid="1112072" grpId="0" animBg="1"/>
      <p:bldP spid="1112073" grpId="0" animBg="1"/>
      <p:bldP spid="111207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نمودار هزینه های متغیر یک واحد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1113091" name="Picture 3" descr="Picture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1300" y="2606675"/>
            <a:ext cx="6553200" cy="3097213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هزینه</a:t>
            </a:r>
            <a:r>
              <a:rPr lang="fa-IR" sz="3200">
                <a:cs typeface="Times New Roman" panose="02020603050405020304" pitchFamily="18" charset="0"/>
              </a:rPr>
              <a:t>‌‌</a:t>
            </a:r>
            <a:r>
              <a:rPr lang="fa-IR" sz="3200">
                <a:cs typeface="B Nazanin" panose="00000400000000000000" pitchFamily="2" charset="-78"/>
              </a:rPr>
              <a:t>های نیمه</a:t>
            </a:r>
            <a:r>
              <a:rPr lang="fa-IR" sz="3200">
                <a:cs typeface="Times New Roman" panose="02020603050405020304" pitchFamily="18" charset="0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متغیر</a:t>
            </a:r>
            <a:r>
              <a:rPr lang="en-US" sz="3200"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a-IR" sz="2800">
                <a:cs typeface="B Nazanin" panose="00000400000000000000" pitchFamily="2" charset="-78"/>
              </a:rPr>
              <a:t>به هزینه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هایی گفته می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شود که دارای دو بخش ثابت و متغیر می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باشد. نمونه بارز هزینه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های نیمه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متغیر عبارتند از هزینه تلفن و هزینه برق.</a:t>
            </a:r>
            <a:r>
              <a:rPr lang="fa-IR"/>
              <a:t> </a:t>
            </a:r>
            <a:endParaRPr lang="en-US"/>
          </a:p>
        </p:txBody>
      </p:sp>
      <p:pic>
        <p:nvPicPr>
          <p:cNvPr id="1114116" name="Picture 4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00400"/>
            <a:ext cx="4800600" cy="34226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4117" name="AutoShape 5"/>
          <p:cNvSpPr>
            <a:spLocks/>
          </p:cNvSpPr>
          <p:nvPr/>
        </p:nvSpPr>
        <p:spPr bwMode="auto">
          <a:xfrm>
            <a:off x="2590800" y="57150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4118" name="AutoShape 6"/>
          <p:cNvSpPr>
            <a:spLocks/>
          </p:cNvSpPr>
          <p:nvPr/>
        </p:nvSpPr>
        <p:spPr bwMode="auto">
          <a:xfrm>
            <a:off x="2590800" y="3962400"/>
            <a:ext cx="76200" cy="1676400"/>
          </a:xfrm>
          <a:prstGeom prst="leftBrace">
            <a:avLst>
              <a:gd name="adj1" fmla="val 1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4119" name="Rectangle 7"/>
          <p:cNvSpPr>
            <a:spLocks noChangeArrowheads="1"/>
          </p:cNvSpPr>
          <p:nvPr/>
        </p:nvSpPr>
        <p:spPr bwMode="auto">
          <a:xfrm>
            <a:off x="1143000" y="5788025"/>
            <a:ext cx="1335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sz="2800">
                <a:cs typeface="B Nazanin" panose="00000400000000000000" pitchFamily="2" charset="-78"/>
              </a:rPr>
              <a:t>بخش ثابت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114120" name="Rectangle 8"/>
          <p:cNvSpPr>
            <a:spLocks noChangeArrowheads="1"/>
          </p:cNvSpPr>
          <p:nvPr/>
        </p:nvSpPr>
        <p:spPr bwMode="auto">
          <a:xfrm>
            <a:off x="1143000" y="4495800"/>
            <a:ext cx="1449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sz="2800">
                <a:cs typeface="B Nazanin" panose="00000400000000000000" pitchFamily="2" charset="-78"/>
              </a:rPr>
              <a:t>بخش متغیر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1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1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17" grpId="0" animBg="1"/>
      <p:bldP spid="1114118" grpId="0" animBg="1"/>
      <p:bldP spid="1114119" grpId="0"/>
      <p:bldP spid="111412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>
                <a:cs typeface="B Nazanin" panose="00000400000000000000" pitchFamily="2" charset="-78"/>
              </a:rPr>
              <a:t>قیمت فروش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1115139" name="Rectangle 3"/>
          <p:cNvSpPr>
            <a:spLocks noChangeArrowheads="1"/>
          </p:cNvSpPr>
          <p:nvPr/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a-IR" sz="2800">
                <a:cs typeface="B Nazanin" panose="00000400000000000000" pitchFamily="2" charset="-78"/>
              </a:rPr>
              <a:t>در تجزیه و تحلیل نقطه سر به سر فرض می شود که قیمت فروش هر واحد محصول ثابت است</a:t>
            </a:r>
            <a:r>
              <a:rPr lang="en-US" sz="2800">
                <a:cs typeface="B Nazanin" panose="00000400000000000000" pitchFamily="2" charset="-78"/>
              </a:rPr>
              <a:t> </a:t>
            </a:r>
            <a:r>
              <a:rPr lang="fa-IR" sz="2800">
                <a:cs typeface="B Nazanin" panose="00000400000000000000" pitchFamily="2" charset="-78"/>
              </a:rPr>
              <a:t>. </a:t>
            </a:r>
            <a:endParaRPr lang="en-US" sz="2800">
              <a:cs typeface="B Nazanin" panose="00000400000000000000" pitchFamily="2" charset="-78"/>
            </a:endParaRPr>
          </a:p>
        </p:txBody>
      </p:sp>
      <p:pic>
        <p:nvPicPr>
          <p:cNvPr id="1115140" name="Picture 4" descr="Picture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00400"/>
            <a:ext cx="6096000" cy="3248025"/>
          </a:xfrm>
          <a:prstGeom prst="rect">
            <a:avLst/>
          </a:prstGeom>
          <a:solidFill>
            <a:srgbClr val="99CCFF"/>
          </a:solidFill>
        </p:spPr>
      </p:pic>
      <p:sp>
        <p:nvSpPr>
          <p:cNvPr id="1115141" name="Oval 5"/>
          <p:cNvSpPr>
            <a:spLocks noChangeArrowheads="1"/>
          </p:cNvSpPr>
          <p:nvPr/>
        </p:nvSpPr>
        <p:spPr bwMode="auto">
          <a:xfrm>
            <a:off x="6694488" y="4495800"/>
            <a:ext cx="696912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5142" name="Oval 6"/>
          <p:cNvSpPr>
            <a:spLocks noChangeArrowheads="1"/>
          </p:cNvSpPr>
          <p:nvPr/>
        </p:nvSpPr>
        <p:spPr bwMode="auto">
          <a:xfrm>
            <a:off x="4495800" y="4505325"/>
            <a:ext cx="696913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5143" name="Oval 7"/>
          <p:cNvSpPr>
            <a:spLocks noChangeArrowheads="1"/>
          </p:cNvSpPr>
          <p:nvPr/>
        </p:nvSpPr>
        <p:spPr bwMode="auto">
          <a:xfrm>
            <a:off x="6694488" y="5257800"/>
            <a:ext cx="696912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5144" name="Oval 8"/>
          <p:cNvSpPr>
            <a:spLocks noChangeArrowheads="1"/>
          </p:cNvSpPr>
          <p:nvPr/>
        </p:nvSpPr>
        <p:spPr bwMode="auto">
          <a:xfrm>
            <a:off x="4495800" y="5267325"/>
            <a:ext cx="696913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5145" name="Oval 9"/>
          <p:cNvSpPr>
            <a:spLocks noChangeArrowheads="1"/>
          </p:cNvSpPr>
          <p:nvPr/>
        </p:nvSpPr>
        <p:spPr bwMode="auto">
          <a:xfrm>
            <a:off x="6694488" y="6019800"/>
            <a:ext cx="696912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15146" name="Oval 10"/>
          <p:cNvSpPr>
            <a:spLocks noChangeArrowheads="1"/>
          </p:cNvSpPr>
          <p:nvPr/>
        </p:nvSpPr>
        <p:spPr bwMode="auto">
          <a:xfrm>
            <a:off x="4495800" y="6029325"/>
            <a:ext cx="696913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1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1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1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1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1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41" grpId="0" animBg="1"/>
      <p:bldP spid="1115142" grpId="0" animBg="1"/>
      <p:bldP spid="1115143" grpId="0" animBg="1"/>
      <p:bldP spid="1115144" grpId="0" animBg="1"/>
      <p:bldP spid="1115145" grpId="0" animBg="1"/>
      <p:bldP spid="111514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نمودار قیمت فروش یک واحد محصول</a:t>
            </a:r>
            <a:endParaRPr lang="en-US" sz="2400" b="0">
              <a:cs typeface="B Nazanin" panose="00000400000000000000" pitchFamily="2" charset="-78"/>
            </a:endParaRPr>
          </a:p>
        </p:txBody>
      </p:sp>
      <p:pic>
        <p:nvPicPr>
          <p:cNvPr id="1116163" name="Picture 3" descr="Picture3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1300" y="2606675"/>
            <a:ext cx="6553200" cy="3097213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نمودار درآمد کل</a:t>
            </a:r>
            <a:endParaRPr lang="en-US" sz="2400" b="0">
              <a:cs typeface="B Nazanin" panose="00000400000000000000" pitchFamily="2" charset="-78"/>
            </a:endParaRPr>
          </a:p>
        </p:txBody>
      </p:sp>
      <p:pic>
        <p:nvPicPr>
          <p:cNvPr id="1117187" name="Picture 3" descr="Picture3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2971800"/>
            <a:ext cx="5108575" cy="3402013"/>
          </a:xfrm>
          <a:solidFill>
            <a:srgbClr val="99CC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هزینه کل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هزینه کل عبارتست از مجموع هزینه های متغیر و ثابت.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1118212" name="Picture 4" descr="Picture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19400"/>
            <a:ext cx="6505575" cy="36052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اهداف درس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26019" name="Rectangle 3"/>
          <p:cNvSpPr>
            <a:spLocks noChangeArrowheads="1"/>
          </p:cNvSpPr>
          <p:nvPr/>
        </p:nvSpPr>
        <p:spPr bwMode="auto">
          <a:xfrm>
            <a:off x="914400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"/>
            </a:pPr>
            <a:r>
              <a:rPr lang="fa-IR">
                <a:cs typeface="B Nazanin" panose="00000400000000000000" pitchFamily="2" charset="-78"/>
              </a:rPr>
              <a:t>آشنایی با ماهیت هزینه</a:t>
            </a:r>
            <a:r>
              <a:rPr lang="fa-IR">
                <a:cs typeface="Times New Roman" panose="02020603050405020304" pitchFamily="18" charset="0"/>
              </a:rPr>
              <a:t>‌</a:t>
            </a:r>
            <a:r>
              <a:rPr lang="fa-IR">
                <a:cs typeface="B Nazanin" panose="00000400000000000000" pitchFamily="2" charset="-78"/>
              </a:rPr>
              <a:t>ها و بسط و توسعه داخلی اطلاعات بهای تمام شده و نحوه استفاده از آن در امر تجزیه و تحلیل، برنامه</a:t>
            </a:r>
            <a:r>
              <a:rPr lang="fa-IR">
                <a:cs typeface="Times New Roman" panose="02020603050405020304" pitchFamily="18" charset="0"/>
              </a:rPr>
              <a:t>‌</a:t>
            </a:r>
            <a:r>
              <a:rPr lang="fa-IR">
                <a:cs typeface="B Nazanin" panose="00000400000000000000" pitchFamily="2" charset="-78"/>
              </a:rPr>
              <a:t>ریزی و کنترل عملیات در موسسه صنعتی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06243" name="Picture 3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273800" cy="19478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6244" name="Picture 4" descr="Pic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24325"/>
            <a:ext cx="6248400" cy="23129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07267" name="Picture 3" descr="Pictur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6248400" cy="22383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7268" name="Picture 4" descr="Picture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19600"/>
            <a:ext cx="6248400" cy="20939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Line 2"/>
          <p:cNvSpPr>
            <a:spLocks noChangeShapeType="1"/>
          </p:cNvSpPr>
          <p:nvPr/>
        </p:nvSpPr>
        <p:spPr bwMode="auto">
          <a:xfrm>
            <a:off x="7162800" y="2909888"/>
            <a:ext cx="0" cy="1573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291" name="Rectangle 3"/>
          <p:cNvSpPr>
            <a:spLocks noChangeArrowheads="1"/>
          </p:cNvSpPr>
          <p:nvPr/>
        </p:nvSpPr>
        <p:spPr bwMode="auto">
          <a:xfrm>
            <a:off x="3795713" y="6019800"/>
            <a:ext cx="2749550" cy="588963"/>
          </a:xfrm>
          <a:prstGeom prst="rect">
            <a:avLst/>
          </a:prstGeom>
          <a:gradFill rotWithShape="0">
            <a:gsLst>
              <a:gs pos="0">
                <a:srgbClr val="009900">
                  <a:gamma/>
                  <a:shade val="46275"/>
                  <a:invGamma/>
                </a:srgbClr>
              </a:gs>
              <a:gs pos="50000">
                <a:srgbClr val="009900"/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دستمزد غیر مستقیم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08292" name="Rectangle 4"/>
          <p:cNvSpPr>
            <a:spLocks noChangeArrowheads="1"/>
          </p:cNvSpPr>
          <p:nvPr/>
        </p:nvSpPr>
        <p:spPr bwMode="auto">
          <a:xfrm>
            <a:off x="1560513" y="1773238"/>
            <a:ext cx="2232025" cy="588962"/>
          </a:xfrm>
          <a:prstGeom prst="rect">
            <a:avLst/>
          </a:prstGeom>
          <a:gradFill rotWithShape="0">
            <a:gsLst>
              <a:gs pos="0">
                <a:srgbClr val="009900">
                  <a:gamma/>
                  <a:shade val="46275"/>
                  <a:invGamma/>
                </a:srgbClr>
              </a:gs>
              <a:gs pos="50000">
                <a:srgbClr val="009900"/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دستمزد مستقیم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08293" name="Line 5"/>
          <p:cNvSpPr>
            <a:spLocks noChangeShapeType="1"/>
          </p:cNvSpPr>
          <p:nvPr/>
        </p:nvSpPr>
        <p:spPr bwMode="auto">
          <a:xfrm>
            <a:off x="2590800" y="2909888"/>
            <a:ext cx="0" cy="111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294" name="Line 6"/>
          <p:cNvSpPr>
            <a:spLocks noChangeShapeType="1"/>
          </p:cNvSpPr>
          <p:nvPr/>
        </p:nvSpPr>
        <p:spPr bwMode="auto">
          <a:xfrm>
            <a:off x="838200" y="28956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295" name="Line 7"/>
          <p:cNvSpPr>
            <a:spLocks noChangeShapeType="1"/>
          </p:cNvSpPr>
          <p:nvPr/>
        </p:nvSpPr>
        <p:spPr bwMode="auto">
          <a:xfrm>
            <a:off x="5791200" y="2895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296" name="Text Box 8"/>
          <p:cNvSpPr txBox="1">
            <a:spLocks noChangeArrowheads="1"/>
          </p:cNvSpPr>
          <p:nvPr/>
        </p:nvSpPr>
        <p:spPr bwMode="auto">
          <a:xfrm>
            <a:off x="1169988" y="2362200"/>
            <a:ext cx="3048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کالای در جریان ساخت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08297" name="Text Box 9"/>
          <p:cNvSpPr txBox="1">
            <a:spLocks noChangeArrowheads="1"/>
          </p:cNvSpPr>
          <p:nvPr/>
        </p:nvSpPr>
        <p:spPr bwMode="auto">
          <a:xfrm>
            <a:off x="5791200" y="2362200"/>
            <a:ext cx="30130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هزینه حقوق و دستمزد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08298" name="Text Box 10"/>
          <p:cNvSpPr txBox="1">
            <a:spLocks noChangeArrowheads="1"/>
          </p:cNvSpPr>
          <p:nvPr/>
        </p:nvSpPr>
        <p:spPr bwMode="auto">
          <a:xfrm>
            <a:off x="1112838" y="4894263"/>
            <a:ext cx="31543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rtl="1"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هزینه های سربار ساخت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cxnSp>
        <p:nvCxnSpPr>
          <p:cNvPr id="908299" name="AutoShape 11"/>
          <p:cNvCxnSpPr>
            <a:cxnSpLocks noChangeShapeType="1"/>
            <a:stCxn id="908301" idx="4"/>
          </p:cNvCxnSpPr>
          <p:nvPr/>
        </p:nvCxnSpPr>
        <p:spPr bwMode="auto">
          <a:xfrm rot="5400000">
            <a:off x="4086225" y="3324225"/>
            <a:ext cx="2190750" cy="2590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8300" name="AutoShape 12"/>
          <p:cNvCxnSpPr>
            <a:cxnSpLocks noChangeShapeType="1"/>
            <a:endCxn id="908301" idx="2"/>
          </p:cNvCxnSpPr>
          <p:nvPr/>
        </p:nvCxnSpPr>
        <p:spPr bwMode="auto">
          <a:xfrm>
            <a:off x="3962400" y="3200400"/>
            <a:ext cx="180975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8301" name="Oval 13"/>
          <p:cNvSpPr>
            <a:spLocks noChangeArrowheads="1"/>
          </p:cNvSpPr>
          <p:nvPr/>
        </p:nvSpPr>
        <p:spPr bwMode="auto">
          <a:xfrm>
            <a:off x="5791200" y="2895600"/>
            <a:ext cx="1371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fa-IR"/>
          </a:p>
        </p:txBody>
      </p:sp>
      <p:sp>
        <p:nvSpPr>
          <p:cNvPr id="908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مثال هزینه دستمزد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908303" name="Line 15"/>
          <p:cNvSpPr>
            <a:spLocks noChangeShapeType="1"/>
          </p:cNvSpPr>
          <p:nvPr/>
        </p:nvSpPr>
        <p:spPr bwMode="auto">
          <a:xfrm>
            <a:off x="2590800" y="5424488"/>
            <a:ext cx="0" cy="111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304" name="Line 16"/>
          <p:cNvSpPr>
            <a:spLocks noChangeShapeType="1"/>
          </p:cNvSpPr>
          <p:nvPr/>
        </p:nvSpPr>
        <p:spPr bwMode="auto">
          <a:xfrm>
            <a:off x="838200" y="5410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08305" name="Text Box 17"/>
          <p:cNvSpPr txBox="1">
            <a:spLocks noChangeArrowheads="1"/>
          </p:cNvSpPr>
          <p:nvPr/>
        </p:nvSpPr>
        <p:spPr bwMode="auto">
          <a:xfrm>
            <a:off x="6934200" y="2925763"/>
            <a:ext cx="137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30.000</a:t>
            </a:r>
            <a:endParaRPr lang="en-US" sz="3200" b="1">
              <a:cs typeface="B Nazanin" panose="00000400000000000000" pitchFamily="2" charset="-78"/>
            </a:endParaRPr>
          </a:p>
        </p:txBody>
      </p:sp>
      <p:sp>
        <p:nvSpPr>
          <p:cNvPr id="908306" name="Text Box 18"/>
          <p:cNvSpPr txBox="1">
            <a:spLocks noChangeArrowheads="1"/>
          </p:cNvSpPr>
          <p:nvPr/>
        </p:nvSpPr>
        <p:spPr bwMode="auto">
          <a:xfrm>
            <a:off x="5638800" y="2895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30.000</a:t>
            </a:r>
            <a:endParaRPr lang="en-US" sz="3200" b="1">
              <a:cs typeface="B Nazanin" panose="00000400000000000000" pitchFamily="2" charset="-78"/>
            </a:endParaRPr>
          </a:p>
        </p:txBody>
      </p:sp>
      <p:sp>
        <p:nvSpPr>
          <p:cNvPr id="908307" name="Text Box 19"/>
          <p:cNvSpPr txBox="1">
            <a:spLocks noChangeArrowheads="1"/>
          </p:cNvSpPr>
          <p:nvPr/>
        </p:nvSpPr>
        <p:spPr bwMode="auto">
          <a:xfrm>
            <a:off x="2286000" y="2895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25.000</a:t>
            </a:r>
            <a:endParaRPr lang="en-US" sz="3200" b="1">
              <a:cs typeface="B Nazanin" panose="00000400000000000000" pitchFamily="2" charset="-78"/>
            </a:endParaRPr>
          </a:p>
        </p:txBody>
      </p:sp>
      <p:sp>
        <p:nvSpPr>
          <p:cNvPr id="908308" name="Text Box 20"/>
          <p:cNvSpPr txBox="1">
            <a:spLocks noChangeArrowheads="1"/>
          </p:cNvSpPr>
          <p:nvPr/>
        </p:nvSpPr>
        <p:spPr bwMode="auto">
          <a:xfrm>
            <a:off x="2286000" y="5516563"/>
            <a:ext cx="137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5.000</a:t>
            </a:r>
            <a:endParaRPr lang="en-US" sz="3200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8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8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08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32_9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08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32_9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1" grpId="0" animBg="1" autoUpdateAnimBg="0"/>
      <p:bldP spid="908292" grpId="0" animBg="1" autoUpdateAnimBg="0"/>
      <p:bldP spid="90830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09315" name="Picture 3" descr="Picture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0"/>
            <a:ext cx="6019800" cy="127793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9316" name="Picture 4" descr="Picture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43400"/>
            <a:ext cx="6019800" cy="7794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0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مثال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هزینه سربار برآورد شده برای سال 1385 مبلغ 16 میلیون ریال </a:t>
            </a:r>
          </a:p>
          <a:p>
            <a:pPr algn="just"/>
            <a:r>
              <a:rPr lang="fa-IR">
                <a:cs typeface="B Nazanin" panose="00000400000000000000" pitchFamily="2" charset="-78"/>
              </a:rPr>
              <a:t> هزینه دستمزد مستقیم برآورد شده مبلغ 20 میلیون ریال</a:t>
            </a:r>
          </a:p>
          <a:p>
            <a:pPr algn="just"/>
            <a:r>
              <a:rPr lang="fa-IR">
                <a:cs typeface="B Nazanin" panose="00000400000000000000" pitchFamily="2" charset="-78"/>
              </a:rPr>
              <a:t>هزینه دستمزد مستقیم واقعی مبلغ 10 میلیون ریال </a:t>
            </a:r>
          </a:p>
          <a:p>
            <a:pPr lvl="1" algn="just"/>
            <a:r>
              <a:rPr lang="fa-IR">
                <a:cs typeface="B Nazanin" panose="00000400000000000000" pitchFamily="2" charset="-78"/>
              </a:rPr>
              <a:t>مطلوبست:</a:t>
            </a:r>
          </a:p>
          <a:p>
            <a:pPr lvl="1" algn="just"/>
            <a:r>
              <a:rPr lang="fa-IR">
                <a:cs typeface="B Nazanin" panose="00000400000000000000" pitchFamily="2" charset="-78"/>
              </a:rPr>
              <a:t> محاسبه نرخ جذب سربار </a:t>
            </a:r>
          </a:p>
          <a:p>
            <a:pPr lvl="1" algn="just"/>
            <a:r>
              <a:rPr lang="fa-IR">
                <a:cs typeface="B Nazanin" panose="00000400000000000000" pitchFamily="2" charset="-78"/>
              </a:rPr>
              <a:t>  محاسبه سربار جذب شده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مثال</a:t>
            </a:r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911363" name="Picture 3" descr="Picture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8350"/>
            <a:ext cx="5530850" cy="15176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364" name="Picture 4" descr="Picture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38400"/>
            <a:ext cx="5486400" cy="1295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365" name="Picture 5" descr="Picture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0"/>
            <a:ext cx="5484813" cy="6508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912387" name="Picture 3" descr="Picture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5580063" cy="59737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مثال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967163"/>
            <a:ext cx="7348538" cy="2509837"/>
          </a:xfrm>
        </p:spPr>
        <p:txBody>
          <a:bodyPr/>
          <a:lstStyle/>
          <a:p>
            <a:r>
              <a:rPr lang="fa-IR" sz="2800">
                <a:cs typeface="B Nazanin" panose="00000400000000000000" pitchFamily="2" charset="-78"/>
              </a:rPr>
              <a:t>مواد خام خریداری  شده مبلغ 12,000,000 ریال </a:t>
            </a:r>
          </a:p>
          <a:p>
            <a:r>
              <a:rPr lang="fa-IR" sz="2800">
                <a:cs typeface="B Nazanin" panose="00000400000000000000" pitchFamily="2" charset="-78"/>
              </a:rPr>
              <a:t>هزینه</a:t>
            </a:r>
            <a:r>
              <a:rPr lang="fa-IR" sz="2800">
                <a:cs typeface="Times New Roman" panose="02020603050405020304" pitchFamily="18" charset="0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های دستمزد مستقیم 8,000,000 ریال</a:t>
            </a:r>
          </a:p>
          <a:p>
            <a:r>
              <a:rPr lang="fa-IR" sz="2800">
                <a:cs typeface="B Nazanin" panose="00000400000000000000" pitchFamily="2" charset="-78"/>
              </a:rPr>
              <a:t>سربار جذب شده کارخانه 6,000,000 ریال </a:t>
            </a:r>
          </a:p>
          <a:p>
            <a:pPr lvl="1"/>
            <a:r>
              <a:rPr lang="fa-IR">
                <a:cs typeface="B Nazanin" panose="00000400000000000000" pitchFamily="2" charset="-78"/>
              </a:rPr>
              <a:t>مطلوبست : تعیین بهای تمام شده کالای ساخته شده</a:t>
            </a:r>
            <a:endParaRPr lang="en-US"/>
          </a:p>
        </p:txBody>
      </p:sp>
      <p:pic>
        <p:nvPicPr>
          <p:cNvPr id="913412" name="Picture 4" descr="Picture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913563" cy="1676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حل مسئله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914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529263" cy="4724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حل مسئله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915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05038"/>
            <a:ext cx="5759450" cy="465296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جایگاه درس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29091" name="Rectangle 3"/>
          <p:cNvSpPr>
            <a:spLocks noChangeArrowheads="1"/>
          </p:cNvSpPr>
          <p:nvPr/>
        </p:nvSpPr>
        <p:spPr bwMode="auto">
          <a:xfrm>
            <a:off x="914400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"/>
            </a:pPr>
            <a:r>
              <a:rPr lang="fa-IR">
                <a:cs typeface="B Nazanin" panose="00000400000000000000" pitchFamily="2" charset="-78"/>
              </a:rPr>
              <a:t>درس حسابداری صنعتی 1 از دروس تخصص رشته حسابداری می</a:t>
            </a:r>
            <a:r>
              <a:rPr lang="fa-IR">
                <a:cs typeface="Times New Roman" panose="02020603050405020304" pitchFamily="18" charset="0"/>
              </a:rPr>
              <a:t>‌</a:t>
            </a:r>
            <a:r>
              <a:rPr lang="fa-IR">
                <a:cs typeface="B Nazanin" panose="00000400000000000000" pitchFamily="2" charset="-78"/>
              </a:rPr>
              <a:t>باشد و پیش نیاز درس حسابداری صنعتی 2 محسوب می</a:t>
            </a:r>
            <a:r>
              <a:rPr lang="fa-IR">
                <a:cs typeface="Times New Roman" panose="02020603050405020304" pitchFamily="18" charset="0"/>
              </a:rPr>
              <a:t>‌</a:t>
            </a:r>
            <a:r>
              <a:rPr lang="fa-IR">
                <a:cs typeface="B Nazanin" panose="00000400000000000000" pitchFamily="2" charset="-78"/>
              </a:rPr>
              <a:t>شود. 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حل مسئله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916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6172200" cy="22018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6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365625"/>
            <a:ext cx="6172200" cy="24161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حل مسئله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917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62175"/>
            <a:ext cx="6151563" cy="46958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>
                <a:cs typeface="B Nazanin" panose="00000400000000000000" pitchFamily="2" charset="-78"/>
              </a:rPr>
              <a:t>حل مسئله</a:t>
            </a:r>
            <a:endParaRPr lang="en-US" sz="3200">
              <a:cs typeface="B Nazanin" panose="00000400000000000000" pitchFamily="2" charset="-78"/>
            </a:endParaRPr>
          </a:p>
        </p:txBody>
      </p:sp>
      <p:pic>
        <p:nvPicPr>
          <p:cNvPr id="918531" name="Picture 3" descr="Picture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8305800" cy="41830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19555" name="Picture 3" descr="Pictur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57413"/>
            <a:ext cx="6324600" cy="17462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9556" name="Picture 4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3962400"/>
            <a:ext cx="6319837" cy="24145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1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1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0579" name="Picture 3" descr="Picture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09800"/>
            <a:ext cx="6096000" cy="18764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0580" name="Picture 4" descr="Picture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6103938" cy="2057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1603" name="Picture 3" descr="Picture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372225" cy="2057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04" name="Picture 4" descr="Picture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4267200"/>
            <a:ext cx="6313487" cy="20589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2627" name="Picture 3" descr="Picture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8077200" cy="25908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628" name="Group 4"/>
          <p:cNvGrpSpPr>
            <a:grpSpLocks/>
          </p:cNvGrpSpPr>
          <p:nvPr/>
        </p:nvGrpSpPr>
        <p:grpSpPr bwMode="auto">
          <a:xfrm>
            <a:off x="1600200" y="4114800"/>
            <a:ext cx="6411913" cy="1447800"/>
            <a:chOff x="1008" y="2592"/>
            <a:chExt cx="4039" cy="912"/>
          </a:xfrm>
        </p:grpSpPr>
        <p:sp>
          <p:nvSpPr>
            <p:cNvPr id="922629" name="Line 5"/>
            <p:cNvSpPr>
              <a:spLocks noChangeShapeType="1"/>
            </p:cNvSpPr>
            <p:nvPr/>
          </p:nvSpPr>
          <p:spPr bwMode="auto">
            <a:xfrm>
              <a:off x="5040" y="2592"/>
              <a:ext cx="0" cy="9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22630" name="Freeform 6"/>
            <p:cNvSpPr>
              <a:spLocks/>
            </p:cNvSpPr>
            <p:nvPr/>
          </p:nvSpPr>
          <p:spPr bwMode="auto">
            <a:xfrm>
              <a:off x="1033" y="3474"/>
              <a:ext cx="4014" cy="1"/>
            </a:xfrm>
            <a:custGeom>
              <a:avLst/>
              <a:gdLst>
                <a:gd name="T0" fmla="*/ 4014 w 4014"/>
                <a:gd name="T1" fmla="*/ 0 h 1"/>
                <a:gd name="T2" fmla="*/ 0 w 401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14" h="1">
                  <a:moveTo>
                    <a:pt x="4014" y="0"/>
                  </a:moveTo>
                  <a:lnTo>
                    <a:pt x="0" y="0"/>
                  </a:lnTo>
                </a:path>
              </a:pathLst>
            </a:cu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22631" name="Line 7"/>
            <p:cNvSpPr>
              <a:spLocks noChangeShapeType="1"/>
            </p:cNvSpPr>
            <p:nvPr/>
          </p:nvSpPr>
          <p:spPr bwMode="auto">
            <a:xfrm>
              <a:off x="1008" y="2592"/>
              <a:ext cx="0" cy="9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9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3651" name="Picture 3" descr="Picture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6705600" cy="20589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2" name="Picture 4" descr="Picture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43400"/>
            <a:ext cx="6731000" cy="21764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حسابداری در موسسات تولیدی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4675" name="Picture 3" descr="Picture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6731000" cy="20383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676" name="Picture 4" descr="Picture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67200"/>
            <a:ext cx="6727825" cy="21764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92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اضافه یا کسر جذب سربار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25699" name="Picture 3" descr="Picture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0"/>
            <a:ext cx="8196263" cy="15271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3200" b="0">
                <a:cs typeface="B Nazanin" panose="00000400000000000000" pitchFamily="2" charset="-78"/>
              </a:rPr>
              <a:t>فصل اول</a:t>
            </a:r>
            <a:br>
              <a:rPr lang="fa-IR" sz="3200" b="0">
                <a:cs typeface="B Nazanin" panose="00000400000000000000" pitchFamily="2" charset="-78"/>
              </a:rPr>
            </a:br>
            <a:r>
              <a:rPr lang="fa-IR" sz="2800">
                <a:cs typeface="B Nazanin" panose="00000400000000000000" pitchFamily="2" charset="-78"/>
              </a:rPr>
              <a:t>کلیات و مفاهیم حسابداری بهای تمام شده</a:t>
            </a:r>
            <a:endParaRPr lang="en-US" sz="2800">
              <a:cs typeface="B Nazanin" panose="00000400000000000000" pitchFamily="2" charset="-78"/>
            </a:endParaRP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7196137" cy="3554412"/>
          </a:xfrm>
        </p:spPr>
        <p:txBody>
          <a:bodyPr/>
          <a:lstStyle/>
          <a:p>
            <a:pPr algn="r"/>
            <a:r>
              <a:rPr lang="fa-IR">
                <a:cs typeface="B Nazanin" panose="00000400000000000000" pitchFamily="2" charset="-78"/>
              </a:rPr>
              <a:t>هدف کلی :</a:t>
            </a:r>
          </a:p>
          <a:p>
            <a:pPr marL="457200" lvl="1" indent="0" algn="just"/>
            <a:r>
              <a:rPr lang="fa-IR">
                <a:cs typeface="B Nazanin" panose="00000400000000000000" pitchFamily="2" charset="-78"/>
              </a:rPr>
              <a:t> آشنایی با مفاهیم حسابداری بهای تمام شده و کاربردهای آن در مدیریت</a:t>
            </a:r>
          </a:p>
          <a:p>
            <a:pPr marL="457200" lvl="1" indent="0"/>
            <a:endParaRPr lang="fa-IR">
              <a:cs typeface="B Nazanin" panose="00000400000000000000" pitchFamily="2" charset="-78"/>
            </a:endParaRPr>
          </a:p>
          <a:p>
            <a:pPr marL="457200" lvl="1" indent="0"/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6722" name="Picture 2" descr="Picture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85800"/>
            <a:ext cx="4752975" cy="5791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746" name="Group 2"/>
          <p:cNvGrpSpPr>
            <a:grpSpLocks/>
          </p:cNvGrpSpPr>
          <p:nvPr/>
        </p:nvGrpSpPr>
        <p:grpSpPr bwMode="auto">
          <a:xfrm>
            <a:off x="1765300" y="4800600"/>
            <a:ext cx="4483100" cy="1676400"/>
            <a:chOff x="1112" y="3024"/>
            <a:chExt cx="2824" cy="1056"/>
          </a:xfrm>
        </p:grpSpPr>
        <p:sp>
          <p:nvSpPr>
            <p:cNvPr id="927747" name="Line 3"/>
            <p:cNvSpPr>
              <a:spLocks noChangeShapeType="1"/>
            </p:cNvSpPr>
            <p:nvPr/>
          </p:nvSpPr>
          <p:spPr bwMode="auto">
            <a:xfrm>
              <a:off x="3936" y="3024"/>
              <a:ext cx="0" cy="10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927748" name="Line 4"/>
            <p:cNvSpPr>
              <a:spLocks noChangeShapeType="1"/>
            </p:cNvSpPr>
            <p:nvPr/>
          </p:nvSpPr>
          <p:spPr bwMode="auto">
            <a:xfrm>
              <a:off x="1112" y="4073"/>
              <a:ext cx="2824" cy="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fa-IR"/>
            </a:p>
          </p:txBody>
        </p:sp>
      </p:grpSp>
      <p:sp>
        <p:nvSpPr>
          <p:cNvPr id="927749" name="Line 5"/>
          <p:cNvSpPr>
            <a:spLocks noChangeShapeType="1"/>
          </p:cNvSpPr>
          <p:nvPr/>
        </p:nvSpPr>
        <p:spPr bwMode="auto">
          <a:xfrm>
            <a:off x="8153400" y="4649788"/>
            <a:ext cx="0" cy="81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27750" name="Line 6"/>
          <p:cNvSpPr>
            <a:spLocks noChangeShapeType="1"/>
          </p:cNvSpPr>
          <p:nvPr/>
        </p:nvSpPr>
        <p:spPr bwMode="auto">
          <a:xfrm>
            <a:off x="938213" y="2439988"/>
            <a:ext cx="0" cy="157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27751" name="Line 7"/>
          <p:cNvSpPr>
            <a:spLocks noChangeShapeType="1"/>
          </p:cNvSpPr>
          <p:nvPr/>
        </p:nvSpPr>
        <p:spPr bwMode="auto">
          <a:xfrm flipV="1">
            <a:off x="938213" y="4905375"/>
            <a:ext cx="0" cy="1344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27752" name="Rectangle 8"/>
          <p:cNvSpPr>
            <a:spLocks noChangeArrowheads="1"/>
          </p:cNvSpPr>
          <p:nvPr/>
        </p:nvSpPr>
        <p:spPr bwMode="auto">
          <a:xfrm>
            <a:off x="103188" y="6226175"/>
            <a:ext cx="1670050" cy="4794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66"/>
                </a:solidFill>
                <a:cs typeface="B Nazanin" panose="00000400000000000000" pitchFamily="2" charset="-78"/>
              </a:rPr>
              <a:t>دستمزد</a:t>
            </a:r>
            <a:endParaRPr lang="en-US" sz="2400" b="1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sp>
        <p:nvSpPr>
          <p:cNvPr id="927753" name="Rectangle 9"/>
          <p:cNvSpPr>
            <a:spLocks noChangeArrowheads="1"/>
          </p:cNvSpPr>
          <p:nvPr/>
        </p:nvSpPr>
        <p:spPr bwMode="auto">
          <a:xfrm>
            <a:off x="103188" y="1958975"/>
            <a:ext cx="1670050" cy="4794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66"/>
                </a:solidFill>
                <a:cs typeface="B Nazanin" panose="00000400000000000000" pitchFamily="2" charset="-78"/>
              </a:rPr>
              <a:t>مواد خام</a:t>
            </a:r>
            <a:endParaRPr lang="en-US" sz="2400" b="1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sp>
        <p:nvSpPr>
          <p:cNvPr id="927754" name="Rectangle 10"/>
          <p:cNvSpPr>
            <a:spLocks noChangeArrowheads="1"/>
          </p:cNvSpPr>
          <p:nvPr/>
        </p:nvSpPr>
        <p:spPr bwMode="auto">
          <a:xfrm rot="16200000">
            <a:off x="31750" y="2963863"/>
            <a:ext cx="1341438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1" hangingPunct="1"/>
            <a:r>
              <a:rPr lang="fa-IR" sz="2200" b="1">
                <a:solidFill>
                  <a:srgbClr val="FC0128"/>
                </a:solidFill>
                <a:cs typeface="B Nazanin" panose="00000400000000000000" pitchFamily="2" charset="-78"/>
              </a:rPr>
              <a:t>غیر مستقیم</a:t>
            </a:r>
            <a:endParaRPr lang="en-US" sz="2200" b="1">
              <a:solidFill>
                <a:srgbClr val="FC0128"/>
              </a:solidFill>
              <a:cs typeface="B Nazanin" panose="00000400000000000000" pitchFamily="2" charset="-78"/>
            </a:endParaRPr>
          </a:p>
        </p:txBody>
      </p:sp>
      <p:sp>
        <p:nvSpPr>
          <p:cNvPr id="927755" name="Rectangle 11"/>
          <p:cNvSpPr>
            <a:spLocks noChangeArrowheads="1"/>
          </p:cNvSpPr>
          <p:nvPr/>
        </p:nvSpPr>
        <p:spPr bwMode="auto">
          <a:xfrm rot="16200000">
            <a:off x="138112" y="5375276"/>
            <a:ext cx="1281113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1" hangingPunct="1"/>
            <a:r>
              <a:rPr lang="fa-IR" sz="2200" b="1">
                <a:solidFill>
                  <a:srgbClr val="FC0128"/>
                </a:solidFill>
                <a:cs typeface="B Nazanin" panose="00000400000000000000" pitchFamily="2" charset="-78"/>
              </a:rPr>
              <a:t>غیرمستقیم</a:t>
            </a:r>
            <a:endParaRPr lang="en-US" sz="2200" b="1">
              <a:solidFill>
                <a:srgbClr val="FC0128"/>
              </a:solidFill>
              <a:cs typeface="B Nazanin" panose="00000400000000000000" pitchFamily="2" charset="-78"/>
            </a:endParaRPr>
          </a:p>
        </p:txBody>
      </p:sp>
      <p:sp>
        <p:nvSpPr>
          <p:cNvPr id="927756" name="Rectangle 12"/>
          <p:cNvSpPr>
            <a:spLocks noChangeArrowheads="1"/>
          </p:cNvSpPr>
          <p:nvPr/>
        </p:nvSpPr>
        <p:spPr bwMode="auto">
          <a:xfrm>
            <a:off x="7227888" y="4021138"/>
            <a:ext cx="1774825" cy="8445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a-IR" sz="2400">
                <a:solidFill>
                  <a:srgbClr val="000066"/>
                </a:solidFill>
                <a:cs typeface="B Nazanin" panose="00000400000000000000" pitchFamily="2" charset="-78"/>
              </a:rPr>
              <a:t>کالای ساخته شده</a:t>
            </a:r>
            <a:endParaRPr lang="en-US" sz="2400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sp>
        <p:nvSpPr>
          <p:cNvPr id="927757" name="Rectangle 13"/>
          <p:cNvSpPr>
            <a:spLocks noChangeArrowheads="1"/>
          </p:cNvSpPr>
          <p:nvPr/>
        </p:nvSpPr>
        <p:spPr bwMode="auto">
          <a:xfrm>
            <a:off x="103188" y="4067175"/>
            <a:ext cx="1670050" cy="8445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a-IR" sz="2400" b="1">
                <a:solidFill>
                  <a:srgbClr val="000066"/>
                </a:solidFill>
                <a:cs typeface="B Nazanin" panose="00000400000000000000" pitchFamily="2" charset="-78"/>
              </a:rPr>
              <a:t>هزینه های سربار ساخت</a:t>
            </a:r>
            <a:endParaRPr lang="en-US" sz="2400" b="1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sp>
        <p:nvSpPr>
          <p:cNvPr id="927758" name="Rectangle 14"/>
          <p:cNvSpPr>
            <a:spLocks noChangeArrowheads="1"/>
          </p:cNvSpPr>
          <p:nvPr/>
        </p:nvSpPr>
        <p:spPr bwMode="auto">
          <a:xfrm>
            <a:off x="2341563" y="6088063"/>
            <a:ext cx="9334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1" hangingPunct="1"/>
            <a:r>
              <a:rPr lang="fa-IR" sz="2200" b="1">
                <a:cs typeface="B Nazanin" panose="00000400000000000000" pitchFamily="2" charset="-78"/>
              </a:rPr>
              <a:t>مستقیم</a:t>
            </a:r>
            <a:endParaRPr lang="en-US" sz="2200" b="1">
              <a:cs typeface="B Nazanin" panose="00000400000000000000" pitchFamily="2" charset="-78"/>
            </a:endParaRPr>
          </a:p>
        </p:txBody>
      </p:sp>
      <p:sp>
        <p:nvSpPr>
          <p:cNvPr id="927759" name="Rectangle 15"/>
          <p:cNvSpPr>
            <a:spLocks noChangeArrowheads="1"/>
          </p:cNvSpPr>
          <p:nvPr/>
        </p:nvSpPr>
        <p:spPr bwMode="auto">
          <a:xfrm>
            <a:off x="2341563" y="1792288"/>
            <a:ext cx="9334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1" hangingPunct="1"/>
            <a:r>
              <a:rPr lang="fa-IR" sz="2200" b="1">
                <a:cs typeface="B Nazanin" panose="00000400000000000000" pitchFamily="2" charset="-78"/>
              </a:rPr>
              <a:t>مستقیم</a:t>
            </a:r>
            <a:endParaRPr lang="en-US" sz="2200" b="1">
              <a:cs typeface="B Nazanin" panose="00000400000000000000" pitchFamily="2" charset="-78"/>
            </a:endParaRPr>
          </a:p>
        </p:txBody>
      </p:sp>
      <p:sp>
        <p:nvSpPr>
          <p:cNvPr id="927760" name="Rectangle 16"/>
          <p:cNvSpPr>
            <a:spLocks noChangeArrowheads="1"/>
          </p:cNvSpPr>
          <p:nvPr/>
        </p:nvSpPr>
        <p:spPr bwMode="auto">
          <a:xfrm>
            <a:off x="7083425" y="5472113"/>
            <a:ext cx="1911350" cy="8445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1" hangingPunct="1"/>
            <a:r>
              <a:rPr lang="fa-IR" sz="2400">
                <a:solidFill>
                  <a:srgbClr val="000066"/>
                </a:solidFill>
                <a:cs typeface="B Nazanin" panose="00000400000000000000" pitchFamily="2" charset="-78"/>
              </a:rPr>
              <a:t>بهای تمام شده</a:t>
            </a:r>
          </a:p>
          <a:p>
            <a:pPr algn="ctr" eaLnBrk="1" hangingPunct="1"/>
            <a:r>
              <a:rPr lang="fa-IR" sz="2400">
                <a:solidFill>
                  <a:srgbClr val="000066"/>
                </a:solidFill>
                <a:cs typeface="B Nazanin" panose="00000400000000000000" pitchFamily="2" charset="-78"/>
              </a:rPr>
              <a:t> کالای فروش رفته</a:t>
            </a:r>
            <a:endParaRPr lang="en-US" sz="2400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grpSp>
        <p:nvGrpSpPr>
          <p:cNvPr id="927761" name="Group 17"/>
          <p:cNvGrpSpPr>
            <a:grpSpLocks/>
          </p:cNvGrpSpPr>
          <p:nvPr/>
        </p:nvGrpSpPr>
        <p:grpSpPr bwMode="auto">
          <a:xfrm>
            <a:off x="1765300" y="2198688"/>
            <a:ext cx="4483100" cy="1763712"/>
            <a:chOff x="1112" y="1385"/>
            <a:chExt cx="2824" cy="1111"/>
          </a:xfrm>
        </p:grpSpPr>
        <p:sp>
          <p:nvSpPr>
            <p:cNvPr id="927762" name="Line 18"/>
            <p:cNvSpPr>
              <a:spLocks noChangeShapeType="1"/>
            </p:cNvSpPr>
            <p:nvPr/>
          </p:nvSpPr>
          <p:spPr bwMode="auto">
            <a:xfrm>
              <a:off x="1112" y="1385"/>
              <a:ext cx="28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927763" name="Line 19"/>
            <p:cNvSpPr>
              <a:spLocks noChangeShapeType="1"/>
            </p:cNvSpPr>
            <p:nvPr/>
          </p:nvSpPr>
          <p:spPr bwMode="auto">
            <a:xfrm>
              <a:off x="3922" y="1386"/>
              <a:ext cx="14" cy="111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927764" name="Line 20"/>
          <p:cNvSpPr>
            <a:spLocks noChangeShapeType="1"/>
          </p:cNvSpPr>
          <p:nvPr/>
        </p:nvSpPr>
        <p:spPr bwMode="auto">
          <a:xfrm flipH="1">
            <a:off x="6616700" y="4443413"/>
            <a:ext cx="63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27765" name="Rectangle 21"/>
          <p:cNvSpPr>
            <a:spLocks noChangeArrowheads="1"/>
          </p:cNvSpPr>
          <p:nvPr/>
        </p:nvSpPr>
        <p:spPr bwMode="auto">
          <a:xfrm>
            <a:off x="2641600" y="3124200"/>
            <a:ext cx="19685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fa-IR" sz="2200" b="1">
                <a:solidFill>
                  <a:srgbClr val="FC0128"/>
                </a:solidFill>
                <a:cs typeface="B Nazanin" panose="00000400000000000000" pitchFamily="2" charset="-78"/>
              </a:rPr>
              <a:t>سربار جذب شده   </a:t>
            </a:r>
            <a:endParaRPr lang="en-US" sz="2200" b="1">
              <a:solidFill>
                <a:srgbClr val="FC0128"/>
              </a:solidFill>
              <a:cs typeface="B Nazanin" panose="00000400000000000000" pitchFamily="2" charset="-78"/>
            </a:endParaRPr>
          </a:p>
        </p:txBody>
      </p:sp>
      <p:sp>
        <p:nvSpPr>
          <p:cNvPr id="927766" name="Rectangle 22"/>
          <p:cNvSpPr>
            <a:spLocks noChangeArrowheads="1"/>
          </p:cNvSpPr>
          <p:nvPr/>
        </p:nvSpPr>
        <p:spPr bwMode="auto">
          <a:xfrm>
            <a:off x="5029200" y="3956050"/>
            <a:ext cx="1682750" cy="8445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a-IR" sz="2400">
                <a:solidFill>
                  <a:srgbClr val="000066"/>
                </a:solidFill>
                <a:cs typeface="B Nazanin" panose="00000400000000000000" pitchFamily="2" charset="-78"/>
              </a:rPr>
              <a:t>کالای در جریان ساخت</a:t>
            </a:r>
            <a:endParaRPr lang="en-US" sz="2400">
              <a:solidFill>
                <a:srgbClr val="000066"/>
              </a:solidFill>
              <a:cs typeface="B Nazanin" panose="00000400000000000000" pitchFamily="2" charset="-78"/>
            </a:endParaRPr>
          </a:p>
        </p:txBody>
      </p:sp>
      <p:grpSp>
        <p:nvGrpSpPr>
          <p:cNvPr id="927767" name="Group 23"/>
          <p:cNvGrpSpPr>
            <a:grpSpLocks/>
          </p:cNvGrpSpPr>
          <p:nvPr/>
        </p:nvGrpSpPr>
        <p:grpSpPr bwMode="auto">
          <a:xfrm>
            <a:off x="4572000" y="3352800"/>
            <a:ext cx="914400" cy="609600"/>
            <a:chOff x="2880" y="2112"/>
            <a:chExt cx="576" cy="384"/>
          </a:xfrm>
        </p:grpSpPr>
        <p:sp>
          <p:nvSpPr>
            <p:cNvPr id="927768" name="Line 24"/>
            <p:cNvSpPr>
              <a:spLocks noChangeShapeType="1"/>
            </p:cNvSpPr>
            <p:nvPr/>
          </p:nvSpPr>
          <p:spPr bwMode="auto">
            <a:xfrm>
              <a:off x="2880" y="211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927769" name="Line 25"/>
            <p:cNvSpPr>
              <a:spLocks noChangeShapeType="1"/>
            </p:cNvSpPr>
            <p:nvPr/>
          </p:nvSpPr>
          <p:spPr bwMode="auto">
            <a:xfrm>
              <a:off x="3456" y="2112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fa-IR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2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2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9" grpId="0" animBg="1"/>
      <p:bldP spid="927750" grpId="0" animBg="1"/>
      <p:bldP spid="927751" grpId="0" animBg="1"/>
      <p:bldP spid="927752" grpId="0" animBg="1"/>
      <p:bldP spid="927753" grpId="0" animBg="1"/>
      <p:bldP spid="927754" grpId="0"/>
      <p:bldP spid="927755" grpId="0"/>
      <p:bldP spid="927756" grpId="0" animBg="1"/>
      <p:bldP spid="927757" grpId="0" animBg="1"/>
      <p:bldP spid="927758" grpId="0"/>
      <p:bldP spid="927759" grpId="0"/>
      <p:bldP spid="927760" grpId="0" animBg="1"/>
      <p:bldP spid="927764" grpId="0" animBg="1"/>
      <p:bldP spid="927765" grpId="0" animBg="1"/>
      <p:bldP spid="92776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 b="0">
                <a:solidFill>
                  <a:schemeClr val="tx1"/>
                </a:solidFill>
                <a:cs typeface="B Nazanin" panose="00000400000000000000" pitchFamily="2" charset="-78"/>
              </a:rPr>
              <a:t>سیستم ثبت ادواری</a:t>
            </a:r>
            <a:endParaRPr lang="en-US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685800" y="2214563"/>
            <a:ext cx="81867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a-IR">
                <a:cs typeface="B Nazanin" panose="00000400000000000000" pitchFamily="2" charset="-78"/>
              </a:rPr>
              <a:t>در سیستم ادواری، مقادیر موجودی با شمارش فیزیکی در یک تاریخ مشخص، تعیین گردیده و سپس با توجه به نتایج شمارش فیزیکی، قیمت گذاری بر مبنای یکی از روشهای ارزشیابی انجام می شود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2611" grpId="0" build="allAtOnce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 b="0">
                <a:solidFill>
                  <a:schemeClr val="tx1"/>
                </a:solidFill>
                <a:cs typeface="B Nazanin" panose="00000400000000000000" pitchFamily="2" charset="-78"/>
              </a:rPr>
              <a:t>سیستم ثبت دایمی</a:t>
            </a:r>
            <a:endParaRPr lang="en-US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93635" name="Rectangle 3"/>
          <p:cNvSpPr>
            <a:spLocks noChangeArrowheads="1"/>
          </p:cNvSpPr>
          <p:nvPr/>
        </p:nvSpPr>
        <p:spPr bwMode="auto">
          <a:xfrm>
            <a:off x="685800" y="2214563"/>
            <a:ext cx="81867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a-IR">
                <a:cs typeface="B Nazanin" panose="00000400000000000000" pitchFamily="2" charset="-78"/>
              </a:rPr>
              <a:t>در این سیستم، سوابق و مدارک موجودیها به تفصیل نگهداری شده و هر یک از اقلام خرید یا فروش معاملات مرتبط به آن به محض وقوع در حساب موجودیها منعکس می گردد.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allAtOnce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609600"/>
            <a:ext cx="73787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خرید نسیه در سیستم ادواری و دایمی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4659" name="Picture 3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7165975" cy="2119313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094660" name="Picture 4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4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4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946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9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3787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هزینه حمل در سیستم ادواری و دایمی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5683" name="Picture 3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7165975" cy="2119313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095684" name="Picture 4" descr="Pictur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0"/>
            <a:ext cx="7175500" cy="2122488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9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3787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تخفیفات نقدی در سیستم ادواری و دایمی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6707" name="Picture 3" descr="Pic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24088"/>
            <a:ext cx="7165975" cy="2119312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096708" name="Picture 4" descr="Pictur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9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09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531100" cy="1143000"/>
          </a:xfrm>
        </p:spPr>
        <p:txBody>
          <a:bodyPr/>
          <a:lstStyle/>
          <a:p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ثبت برگشت ازخرید نسیه در سیستم ادواری و دایمی</a:t>
            </a:r>
            <a:endParaRPr lang="en-US" sz="24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7731" name="Picture 3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7165975" cy="2119313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097732" name="Picture 4" descr="Pic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4419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5311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فروش کالا به طور نسیه در سیستم ادواری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8755" name="Picture 3" descr="Pictur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609600"/>
            <a:ext cx="75311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فروش کالا به طور نسیه در سیستم دایمی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99779" name="Picture 3" descr="Picture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47888"/>
            <a:ext cx="7165975" cy="2119312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099780" name="Picture 4" descr="Picture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57688"/>
            <a:ext cx="7165975" cy="2119312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a-IR" sz="2400" b="0">
                <a:cs typeface="B Nazanin" panose="00000400000000000000" pitchFamily="2" charset="-78"/>
              </a:rPr>
              <a:t>حسابداری بهای تمام شده</a:t>
            </a:r>
            <a:endParaRPr lang="en-US" sz="2400" b="0">
              <a:cs typeface="B Nazanin" panose="00000400000000000000" pitchFamily="2" charset="-78"/>
            </a:endParaRPr>
          </a:p>
        </p:txBody>
      </p:sp>
      <p:sp>
        <p:nvSpPr>
          <p:cNvPr id="730115" name="Rectangle 3"/>
          <p:cNvSpPr>
            <a:spLocks noChangeArrowheads="1"/>
          </p:cNvSpPr>
          <p:nvPr/>
        </p:nvSpPr>
        <p:spPr bwMode="auto">
          <a:xfrm>
            <a:off x="914400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585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428750" indent="-228600" algn="r" rtl="1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71650" indent="-228600" algn="r" rtl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288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6860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432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0045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"/>
            </a:pPr>
            <a:r>
              <a:rPr lang="fa-IR">
                <a:cs typeface="B Nazanin" panose="00000400000000000000" pitchFamily="2" charset="-78"/>
              </a:rPr>
              <a:t>حوزه ای از حسابداری است که با اندازه گیری، ثبت و گزارش اطلاعات مربوط به اقلام بهای تمام شده سروکار دارد. 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5311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برگشت ازفروش نسیه در سیستم ادواری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100803" name="Picture 3" descr="Picture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609600"/>
            <a:ext cx="75311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برگشت ازفروش نسیه در سیستم دایمی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101827" name="Picture 3" descr="Pictur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7165975" cy="2119313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101828" name="Picture 4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19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0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543800" cy="1143000"/>
          </a:xfrm>
        </p:spPr>
        <p:txBody>
          <a:bodyPr/>
          <a:lstStyle/>
          <a:p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ثبت تخفیفات نقدی فروش در سیستم ادواری و دایمی</a:t>
            </a:r>
            <a:endParaRPr lang="en-US" sz="20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102851" name="Picture 3" descr="Picture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24088"/>
            <a:ext cx="7165975" cy="2119312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102852" name="Picture 4" descr="Picture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4419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2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2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543800" cy="1143000"/>
          </a:xfrm>
        </p:spPr>
        <p:txBody>
          <a:bodyPr/>
          <a:lstStyle/>
          <a:p>
            <a:r>
              <a:rPr lang="fa-IR" sz="2800" b="0">
                <a:solidFill>
                  <a:schemeClr val="tx1"/>
                </a:solidFill>
                <a:cs typeface="B Nazanin" panose="00000400000000000000" pitchFamily="2" charset="-78"/>
              </a:rPr>
              <a:t>ثبت اصلاحی پایان سال در سیستم ادواری</a:t>
            </a:r>
            <a:endParaRPr lang="en-US" sz="28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103875" name="Picture 3" descr="Picture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7165975" cy="2119313"/>
          </a:xfrm>
          <a:prstGeom prst="rect">
            <a:avLst/>
          </a:prstGeom>
          <a:solidFill>
            <a:srgbClr val="99CCFF"/>
          </a:solidFill>
        </p:spPr>
      </p:pic>
      <p:pic>
        <p:nvPicPr>
          <p:cNvPr id="1103876" name="Picture 4" descr="Picture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4343400"/>
            <a:ext cx="7165975" cy="2119313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3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3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03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03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3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3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3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3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3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سیستم </a:t>
            </a:r>
            <a:r>
              <a:rPr lang="ar-SA" sz="3200">
                <a:cs typeface="B Nazanin" panose="00000400000000000000" pitchFamily="2" charset="-78"/>
              </a:rPr>
              <a:t>هزینه</a:t>
            </a:r>
            <a:r>
              <a:rPr lang="ar-SA" sz="3200">
                <a:cs typeface="Times New Roman" panose="02020603050405020304" pitchFamily="18" charset="0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ی</a:t>
            </a:r>
            <a:r>
              <a:rPr lang="ar-SA" sz="3200">
                <a:cs typeface="B Nazanin" panose="00000400000000000000" pitchFamily="2" charset="-78"/>
              </a:rPr>
              <a:t>ایی </a:t>
            </a:r>
            <a:r>
              <a:rPr lang="fa-IR" sz="2800" b="0">
                <a:cs typeface="B Nazanin" panose="00000400000000000000" pitchFamily="2" charset="-78"/>
              </a:rPr>
              <a:t>سفارش کار</a:t>
            </a:r>
            <a:endParaRPr lang="en-US" sz="2800" b="0">
              <a:cs typeface="B Nazanin" panose="00000400000000000000" pitchFamily="2" charset="-78"/>
            </a:endParaRP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>
                <a:cs typeface="B Nazanin" panose="00000400000000000000" pitchFamily="2" charset="-78"/>
              </a:rPr>
              <a:t>این سیستم توسط شرکتهایی به کار گرفته می شود که هر محصول یا هر گروه محصول مشابه به صورت اساسی با هم تفاوت داشته و بر اساس مشخصات دریافتی از مشتریان تولید شود.</a:t>
            </a:r>
            <a:endParaRPr lang="fa-IR">
              <a:cs typeface="B Nazanin" panose="00000400000000000000" pitchFamily="2" charset="-78"/>
            </a:endParaRPr>
          </a:p>
          <a:p>
            <a:pPr marL="990600" lvl="1" indent="-533400" algn="just"/>
            <a:r>
              <a:rPr lang="ar-SA">
                <a:cs typeface="Times New Roman" panose="02020603050405020304" pitchFamily="18" charset="0"/>
              </a:rPr>
              <a:t>هواپیما سازی ،کشتی سازی و ...</a:t>
            </a:r>
            <a:r>
              <a:rPr lang="ar-SA"/>
              <a:t> </a:t>
            </a:r>
            <a:r>
              <a:rPr lang="ar-SA">
                <a:cs typeface="B Nazanin" panose="00000400000000000000" pitchFamily="2" charset="-78"/>
              </a:rPr>
              <a:t> </a:t>
            </a:r>
            <a:endParaRPr lang="en-US">
              <a:cs typeface="B Nazanin" panose="00000400000000000000" pitchFamily="2" charset="-78"/>
            </a:endParaRPr>
          </a:p>
          <a:p>
            <a:pPr marL="609600" indent="-609600" algn="just"/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0">
                <a:cs typeface="B Nazanin" panose="00000400000000000000" pitchFamily="2" charset="-78"/>
              </a:rPr>
              <a:t>سیستم </a:t>
            </a:r>
            <a:r>
              <a:rPr lang="ar-SA">
                <a:cs typeface="B Nazanin" panose="00000400000000000000" pitchFamily="2" charset="-78"/>
              </a:rPr>
              <a:t>هزینه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fa-IR">
                <a:cs typeface="B Nazanin" panose="00000400000000000000" pitchFamily="2" charset="-78"/>
              </a:rPr>
              <a:t>ی</a:t>
            </a:r>
            <a:r>
              <a:rPr lang="ar-SA">
                <a:cs typeface="B Nazanin" panose="00000400000000000000" pitchFamily="2" charset="-78"/>
              </a:rPr>
              <a:t>ایی </a:t>
            </a:r>
            <a:r>
              <a:rPr lang="fa-IR" sz="3200" b="0">
                <a:cs typeface="B Nazanin" panose="00000400000000000000" pitchFamily="2" charset="-78"/>
              </a:rPr>
              <a:t>سفارش کار</a:t>
            </a:r>
            <a:endParaRPr lang="en-US" sz="3200" b="0">
              <a:cs typeface="B Nazanin" panose="00000400000000000000" pitchFamily="2" charset="-78"/>
            </a:endParaRPr>
          </a:p>
        </p:txBody>
      </p:sp>
      <p:pic>
        <p:nvPicPr>
          <p:cNvPr id="930819" name="Picture 3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68600"/>
            <a:ext cx="7615238" cy="2184400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2866" name="Group 2"/>
          <p:cNvGraphicFramePr>
            <a:graphicFrameLocks noGrp="1"/>
          </p:cNvGraphicFramePr>
          <p:nvPr/>
        </p:nvGraphicFramePr>
        <p:xfrm>
          <a:off x="1655763" y="457200"/>
          <a:ext cx="6192837" cy="5976938"/>
        </p:xfrm>
        <a:graphic>
          <a:graphicData uri="http://schemas.openxmlformats.org/drawingml/2006/table">
            <a:tbl>
              <a:tblPr rtl="1"/>
              <a:tblGrid>
                <a:gridCol w="86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525"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شرکت صنعتی ..............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کارت هزینه یابی سفارش کار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شماره سفارش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سفارش :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نام محصول 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شروع :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13"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محصول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تکمیل :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8"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هزینه مواد مستقیم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شماره درخواست مواد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مقدار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هزینه هر واحد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مبلغ هزینه مواد مستقیم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7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3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38"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هزینه دستمزد مستقیم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شماره کارت اوقات کار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ساعت کار مستقیم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هزینه هر واحد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مبلغ هزینه مواد مستقیم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3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2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813"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هزینه سربار ساخت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مبنای جذب سربار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مبنای واقعی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نرخ جذب سربار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سربار جذب شده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7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35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7813"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کالای ساخته شده 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813"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tabLst>
                          <a:tab pos="2987675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>
                          <a:tab pos="2987675" algn="l"/>
                        </a:tabLst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بهای تمام شده  هر واحد محصول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32959" name="Oval 95"/>
          <p:cNvSpPr>
            <a:spLocks noChangeArrowheads="1"/>
          </p:cNvSpPr>
          <p:nvPr/>
        </p:nvSpPr>
        <p:spPr bwMode="auto">
          <a:xfrm>
            <a:off x="1958975" y="2590800"/>
            <a:ext cx="1041400" cy="6858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0" name="Line 96"/>
          <p:cNvSpPr>
            <a:spLocks noChangeShapeType="1"/>
          </p:cNvSpPr>
          <p:nvPr/>
        </p:nvSpPr>
        <p:spPr bwMode="auto">
          <a:xfrm>
            <a:off x="2971800" y="5562600"/>
            <a:ext cx="1371600" cy="304800"/>
          </a:xfrm>
          <a:prstGeom prst="line">
            <a:avLst/>
          </a:prstGeom>
          <a:noFill/>
          <a:ln w="38100">
            <a:solidFill>
              <a:srgbClr val="FC01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1" name="Line 97"/>
          <p:cNvSpPr>
            <a:spLocks noChangeShapeType="1"/>
          </p:cNvSpPr>
          <p:nvPr/>
        </p:nvSpPr>
        <p:spPr bwMode="auto">
          <a:xfrm>
            <a:off x="2971800" y="4343400"/>
            <a:ext cx="1524000" cy="1371600"/>
          </a:xfrm>
          <a:prstGeom prst="line">
            <a:avLst/>
          </a:prstGeom>
          <a:noFill/>
          <a:ln w="38100">
            <a:solidFill>
              <a:srgbClr val="FC01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2" name="Line 98"/>
          <p:cNvSpPr>
            <a:spLocks noChangeShapeType="1"/>
          </p:cNvSpPr>
          <p:nvPr/>
        </p:nvSpPr>
        <p:spPr bwMode="auto">
          <a:xfrm>
            <a:off x="2971800" y="3048000"/>
            <a:ext cx="1828800" cy="2667000"/>
          </a:xfrm>
          <a:prstGeom prst="line">
            <a:avLst/>
          </a:prstGeom>
          <a:noFill/>
          <a:ln w="38100">
            <a:solidFill>
              <a:srgbClr val="FC01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3" name="Oval 99"/>
          <p:cNvSpPr>
            <a:spLocks noChangeArrowheads="1"/>
          </p:cNvSpPr>
          <p:nvPr/>
        </p:nvSpPr>
        <p:spPr bwMode="auto">
          <a:xfrm>
            <a:off x="1981200" y="3810000"/>
            <a:ext cx="1041400" cy="7620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4" name="Oval 100"/>
          <p:cNvSpPr>
            <a:spLocks noChangeArrowheads="1"/>
          </p:cNvSpPr>
          <p:nvPr/>
        </p:nvSpPr>
        <p:spPr bwMode="auto">
          <a:xfrm>
            <a:off x="1981200" y="5105400"/>
            <a:ext cx="1041400" cy="6858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32965" name="Oval 101"/>
          <p:cNvSpPr>
            <a:spLocks noChangeArrowheads="1"/>
          </p:cNvSpPr>
          <p:nvPr/>
        </p:nvSpPr>
        <p:spPr bwMode="auto">
          <a:xfrm>
            <a:off x="4343400" y="5715000"/>
            <a:ext cx="914400" cy="4572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3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3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3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959" grpId="0" animBg="1"/>
      <p:bldP spid="932960" grpId="0" animBg="1"/>
      <p:bldP spid="932961" grpId="0" animBg="1"/>
      <p:bldP spid="932962" grpId="0" animBg="1"/>
      <p:bldP spid="932963" grpId="0" animBg="1"/>
      <p:bldP spid="932964" grpId="0" animBg="1"/>
      <p:bldP spid="932965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33891" name="Picture 3" descr="Picture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5922963" cy="14525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3892" name="Picture 4" descr="Picture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5943600" cy="2362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3893" name="Oval 5"/>
          <p:cNvSpPr>
            <a:spLocks noChangeArrowheads="1"/>
          </p:cNvSpPr>
          <p:nvPr/>
        </p:nvSpPr>
        <p:spPr bwMode="auto">
          <a:xfrm>
            <a:off x="4648200" y="4800600"/>
            <a:ext cx="1879600" cy="11430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3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35939" name="Picture 3" descr="Picture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6972300" cy="17938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37987" name="Picture 3" descr="Picture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6162675" cy="48275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7988" name="Oval 4"/>
          <p:cNvSpPr>
            <a:spLocks noChangeArrowheads="1"/>
          </p:cNvSpPr>
          <p:nvPr/>
        </p:nvSpPr>
        <p:spPr bwMode="auto">
          <a:xfrm>
            <a:off x="4724400" y="4953000"/>
            <a:ext cx="1879600" cy="1143000"/>
          </a:xfrm>
          <a:prstGeom prst="ellipse">
            <a:avLst/>
          </a:prstGeom>
          <a:noFill/>
          <a:ln w="381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3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b="0">
                <a:cs typeface="B Nazanin" panose="00000400000000000000" pitchFamily="2" charset="-78"/>
              </a:rPr>
              <a:t>حسابداری مالی</a:t>
            </a:r>
            <a:endParaRPr lang="en-US" sz="3200" b="0">
              <a:cs typeface="B Nazanin" panose="00000400000000000000" pitchFamily="2" charset="-78"/>
            </a:endParaRP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ar-SA">
                <a:cs typeface="B Nazanin" panose="00000400000000000000" pitchFamily="2" charset="-78"/>
              </a:rPr>
              <a:t>حسابداری مالی</a:t>
            </a:r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بخشی از حسابداری است که وظیفه آن فراهم کردن اطلاعات مالی برای اشخاص و گروههای خارج از سازمان</a:t>
            </a:r>
            <a:r>
              <a:rPr lang="fa-IR">
                <a:cs typeface="B Nazanin" panose="00000400000000000000" pitchFamily="2" charset="-78"/>
              </a:rPr>
              <a:t> </a:t>
            </a:r>
            <a:r>
              <a:rPr lang="ar-SA">
                <a:cs typeface="B Nazanin" panose="00000400000000000000" pitchFamily="2" charset="-78"/>
              </a:rPr>
              <a:t>می</a:t>
            </a:r>
            <a:r>
              <a:rPr lang="ar-SA">
                <a:cs typeface="Times New Roman" panose="02020603050405020304" pitchFamily="18" charset="0"/>
              </a:rPr>
              <a:t>‌</a:t>
            </a:r>
            <a:r>
              <a:rPr lang="ar-SA">
                <a:cs typeface="B Nazanin" panose="00000400000000000000" pitchFamily="2" charset="-78"/>
              </a:rPr>
              <a:t>باشد.</a:t>
            </a:r>
            <a:endParaRPr lang="en-US">
              <a:cs typeface="B Nazanin" panose="00000400000000000000" pitchFamily="2" charset="-78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>
                <a:cs typeface="B Nazanin" panose="00000400000000000000" pitchFamily="2" charset="-78"/>
              </a:rPr>
              <a:t> </a:t>
            </a:r>
            <a:br>
              <a:rPr lang="en-US">
                <a:cs typeface="B Nazanin" panose="00000400000000000000" pitchFamily="2" charset="-78"/>
              </a:rPr>
            </a:b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40035" name="Picture 3" descr="Picture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6943725" cy="36083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0036" name="AutoShape 4"/>
          <p:cNvSpPr>
            <a:spLocks noChangeArrowheads="1"/>
          </p:cNvSpPr>
          <p:nvPr/>
        </p:nvSpPr>
        <p:spPr bwMode="auto">
          <a:xfrm>
            <a:off x="4953000" y="2438400"/>
            <a:ext cx="3124200" cy="4572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0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36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42083" name="Picture 3" descr="Picture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6477000" cy="24130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084" name="AutoShape 4"/>
          <p:cNvSpPr>
            <a:spLocks noChangeArrowheads="1"/>
          </p:cNvSpPr>
          <p:nvPr/>
        </p:nvSpPr>
        <p:spPr bwMode="auto">
          <a:xfrm>
            <a:off x="4343400" y="4191000"/>
            <a:ext cx="2286000" cy="8382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42085" name="AutoShape 5"/>
          <p:cNvSpPr>
            <a:spLocks noChangeArrowheads="1"/>
          </p:cNvSpPr>
          <p:nvPr/>
        </p:nvSpPr>
        <p:spPr bwMode="auto">
          <a:xfrm>
            <a:off x="4191000" y="5181600"/>
            <a:ext cx="1600200" cy="3810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4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4" grpId="0" animBg="1"/>
      <p:bldP spid="942085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44131" name="Picture 3" descr="Picture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705600" cy="3567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46179" name="Picture 3" descr="Picture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334125" cy="16256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0">
                <a:cs typeface="B Nazanin" panose="00000400000000000000" pitchFamily="2" charset="-78"/>
              </a:rPr>
              <a:t>ثبت</a:t>
            </a:r>
            <a:r>
              <a:rPr lang="fa-IR" sz="2800" b="0">
                <a:cs typeface="Times New Roman" panose="02020603050405020304" pitchFamily="18" charset="0"/>
              </a:rPr>
              <a:t>‌‌</a:t>
            </a:r>
            <a:r>
              <a:rPr lang="fa-IR" sz="2800" b="0">
                <a:cs typeface="B Nazanin" panose="00000400000000000000" pitchFamily="2" charset="-78"/>
              </a:rPr>
              <a:t>های هزینه</a:t>
            </a:r>
            <a:r>
              <a:rPr lang="fa-IR" sz="2800" b="0">
                <a:cs typeface="Times New Roman" panose="02020603050405020304" pitchFamily="18" charset="0"/>
              </a:rPr>
              <a:t>‌</a:t>
            </a:r>
            <a:r>
              <a:rPr lang="fa-IR" sz="2800" b="0">
                <a:cs typeface="B Nazanin" panose="00000400000000000000" pitchFamily="2" charset="-78"/>
              </a:rPr>
              <a:t>یابی سفارش کار </a:t>
            </a:r>
            <a:endParaRPr lang="en-US" sz="2800" b="0" i="1">
              <a:cs typeface="B Nazanin" panose="00000400000000000000" pitchFamily="2" charset="-78"/>
            </a:endParaRPr>
          </a:p>
        </p:txBody>
      </p:sp>
      <p:pic>
        <p:nvPicPr>
          <p:cNvPr id="948227" name="Picture 3" descr="Picture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6143625" cy="19859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8228" name="Picture 4" descr="Picture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43400"/>
            <a:ext cx="6143625" cy="18938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8229" name="AutoShape 5"/>
          <p:cNvSpPr>
            <a:spLocks noChangeArrowheads="1"/>
          </p:cNvSpPr>
          <p:nvPr/>
        </p:nvSpPr>
        <p:spPr bwMode="auto">
          <a:xfrm>
            <a:off x="4114800" y="4343400"/>
            <a:ext cx="3429000" cy="5334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48230" name="AutoShape 6"/>
          <p:cNvSpPr>
            <a:spLocks noChangeArrowheads="1"/>
          </p:cNvSpPr>
          <p:nvPr/>
        </p:nvSpPr>
        <p:spPr bwMode="auto">
          <a:xfrm>
            <a:off x="4114800" y="2286000"/>
            <a:ext cx="3429000" cy="533400"/>
          </a:xfrm>
          <a:prstGeom prst="flowChartAlternateProcess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9" grpId="0" animBg="1"/>
      <p:bldP spid="94823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b="0">
                <a:cs typeface="B Nazanin" panose="00000400000000000000" pitchFamily="2" charset="-78"/>
              </a:rPr>
              <a:t>هزینه</a:t>
            </a:r>
            <a:r>
              <a:rPr lang="ar-SA" b="0">
                <a:cs typeface="Times New Roman" panose="02020603050405020304" pitchFamily="18" charset="0"/>
              </a:rPr>
              <a:t>‌‌</a:t>
            </a:r>
            <a:r>
              <a:rPr lang="ar-SA" b="0">
                <a:cs typeface="B Nazanin" panose="00000400000000000000" pitchFamily="2" charset="-78"/>
              </a:rPr>
              <a:t>یابی مرحله</a:t>
            </a:r>
            <a:r>
              <a:rPr lang="ar-SA" b="0">
                <a:cs typeface="Times New Roman" panose="02020603050405020304" pitchFamily="18" charset="0"/>
              </a:rPr>
              <a:t>‌</a:t>
            </a:r>
            <a:r>
              <a:rPr lang="ar-SA" b="0">
                <a:cs typeface="B Nazanin" panose="00000400000000000000" pitchFamily="2" charset="-78"/>
              </a:rPr>
              <a:t>ای</a:t>
            </a:r>
            <a:r>
              <a:rPr lang="ar-SA">
                <a:cs typeface="B Nazanin" panose="00000400000000000000" pitchFamily="2" charset="-78"/>
              </a:rPr>
              <a:t> 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 algn="just"/>
            <a:r>
              <a:rPr lang="ar-SA" b="1">
                <a:cs typeface="B Nazanin" panose="00000400000000000000" pitchFamily="2" charset="-78"/>
              </a:rPr>
              <a:t>سیستم هزینه</a:t>
            </a:r>
            <a:r>
              <a:rPr lang="ar-SA" b="1">
                <a:cs typeface="Times New Roman" panose="02020603050405020304" pitchFamily="18" charset="0"/>
              </a:rPr>
              <a:t>‌</a:t>
            </a:r>
            <a:r>
              <a:rPr lang="ar-SA" b="1">
                <a:cs typeface="B Nazanin" panose="00000400000000000000" pitchFamily="2" charset="-78"/>
              </a:rPr>
              <a:t>یابی مرحله</a:t>
            </a:r>
            <a:r>
              <a:rPr lang="ar-SA" b="1">
                <a:cs typeface="Times New Roman" panose="02020603050405020304" pitchFamily="18" charset="0"/>
              </a:rPr>
              <a:t>‌</a:t>
            </a:r>
            <a:r>
              <a:rPr lang="ar-SA" b="1">
                <a:cs typeface="B Nazanin" panose="00000400000000000000" pitchFamily="2" charset="-78"/>
              </a:rPr>
              <a:t>ای در موسساتی قابل اجراست که محصولات آنها به شکل مداوم و مستمر و در حجم انبوه ساخته می</a:t>
            </a:r>
            <a:r>
              <a:rPr lang="ar-SA" b="1">
                <a:cs typeface="Times New Roman" panose="02020603050405020304" pitchFamily="18" charset="0"/>
              </a:rPr>
              <a:t>‌</a:t>
            </a:r>
            <a:r>
              <a:rPr lang="ar-SA" b="1">
                <a:cs typeface="B Nazanin" panose="00000400000000000000" pitchFamily="2" charset="-78"/>
              </a:rPr>
              <a:t>شود</a:t>
            </a:r>
            <a:r>
              <a:rPr lang="en-US" b="1">
                <a:cs typeface="B Nazanin" panose="00000400000000000000" pitchFamily="2" charset="-78"/>
              </a:rPr>
              <a:t> </a:t>
            </a:r>
            <a:r>
              <a:rPr lang="ar-SA" b="1">
                <a:cs typeface="B Nazanin" panose="00000400000000000000" pitchFamily="2" charset="-78"/>
              </a:rPr>
              <a:t>.</a:t>
            </a:r>
            <a:endParaRPr lang="fa-IR" b="1">
              <a:cs typeface="B Nazanin" panose="00000400000000000000" pitchFamily="2" charset="-78"/>
            </a:endParaRPr>
          </a:p>
          <a:p>
            <a:pPr marL="990600" lvl="1" indent="-533400" algn="just"/>
            <a:r>
              <a:rPr lang="fa-IR" b="1">
                <a:cs typeface="B Nazanin" panose="00000400000000000000" pitchFamily="2" charset="-78"/>
              </a:rPr>
              <a:t>مانند</a:t>
            </a:r>
            <a:r>
              <a:rPr lang="ar-SA" b="1">
                <a:cs typeface="B Nazanin" panose="00000400000000000000" pitchFamily="2" charset="-78"/>
              </a:rPr>
              <a:t> موسسات</a:t>
            </a:r>
            <a:r>
              <a:rPr lang="en-US" b="1">
                <a:cs typeface="B Nazanin" panose="00000400000000000000" pitchFamily="2" charset="-78"/>
              </a:rPr>
              <a:t> </a:t>
            </a:r>
            <a:r>
              <a:rPr lang="ar-SA" b="1">
                <a:cs typeface="B Nazanin" panose="00000400000000000000" pitchFamily="2" charset="-78"/>
              </a:rPr>
              <a:t>تولید</a:t>
            </a:r>
            <a:r>
              <a:rPr lang="fa-IR" b="1">
                <a:cs typeface="B Nazanin" panose="00000400000000000000" pitchFamily="2" charset="-78"/>
              </a:rPr>
              <a:t>ی</a:t>
            </a:r>
            <a:r>
              <a:rPr lang="ar-SA" b="1">
                <a:cs typeface="B Nazanin" panose="00000400000000000000" pitchFamily="2" charset="-78"/>
              </a:rPr>
              <a:t> محصولات شیمیایی</a:t>
            </a:r>
            <a:r>
              <a:rPr lang="fa-IR" b="1">
                <a:cs typeface="B Nazanin" panose="00000400000000000000" pitchFamily="2" charset="-78"/>
              </a:rPr>
              <a:t>،</a:t>
            </a:r>
            <a:r>
              <a:rPr lang="ar-SA" b="1">
                <a:cs typeface="B Nazanin" panose="00000400000000000000" pitchFamily="2" charset="-78"/>
              </a:rPr>
              <a:t>نفتی،خودرو ، الکترونیکی و..... </a:t>
            </a:r>
            <a:endParaRPr lang="en-US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ChangeArrowheads="1"/>
          </p:cNvSpPr>
          <p:nvPr/>
        </p:nvSpPr>
        <p:spPr bwMode="auto">
          <a:xfrm>
            <a:off x="609600" y="5334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rtl="1">
              <a:lnSpc>
                <a:spcPct val="85000"/>
              </a:lnSpc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 rtl="1">
              <a:lnSpc>
                <a:spcPct val="85000"/>
              </a:lnSpc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 rtl="1">
              <a:lnSpc>
                <a:spcPct val="85000"/>
              </a:lnSpc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 rtl="1">
              <a:lnSpc>
                <a:spcPct val="85000"/>
              </a:lnSpc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 rtl="1">
              <a:lnSpc>
                <a:spcPct val="85000"/>
              </a:lnSpc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sz="4000" b="0">
                <a:solidFill>
                  <a:schemeClr val="tx1"/>
                </a:solidFill>
                <a:cs typeface="B Nazanin" panose="00000400000000000000" pitchFamily="2" charset="-78"/>
              </a:rPr>
              <a:t>هزینه</a:t>
            </a:r>
            <a:r>
              <a:rPr lang="ar-SA" sz="4000" b="0">
                <a:solidFill>
                  <a:schemeClr val="tx1"/>
                </a:solidFill>
                <a:cs typeface="Times New Roman" panose="02020603050405020304" pitchFamily="18" charset="0"/>
              </a:rPr>
              <a:t>‌‌</a:t>
            </a:r>
            <a:r>
              <a:rPr lang="ar-SA" sz="4000" b="0">
                <a:solidFill>
                  <a:schemeClr val="tx1"/>
                </a:solidFill>
                <a:cs typeface="B Nazanin" panose="00000400000000000000" pitchFamily="2" charset="-78"/>
              </a:rPr>
              <a:t>یابی مرحله</a:t>
            </a:r>
            <a:r>
              <a:rPr lang="ar-SA" sz="4000" b="0">
                <a:solidFill>
                  <a:schemeClr val="tx1"/>
                </a:solidFill>
                <a:cs typeface="Times New Roman" panose="02020603050405020304" pitchFamily="18" charset="0"/>
              </a:rPr>
              <a:t>‌</a:t>
            </a:r>
            <a:r>
              <a:rPr lang="ar-SA" sz="4000" b="0">
                <a:solidFill>
                  <a:schemeClr val="tx1"/>
                </a:solidFill>
                <a:cs typeface="B Nazanin" panose="00000400000000000000" pitchFamily="2" charset="-78"/>
              </a:rPr>
              <a:t>ای</a:t>
            </a:r>
            <a:endParaRPr lang="en-US" sz="4000" b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54371" name="Text Box 3"/>
          <p:cNvSpPr txBox="1">
            <a:spLocks noChangeArrowheads="1"/>
          </p:cNvSpPr>
          <p:nvPr/>
        </p:nvSpPr>
        <p:spPr bwMode="auto">
          <a:xfrm>
            <a:off x="1751013" y="2192338"/>
            <a:ext cx="5484812" cy="1096962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FAFD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مواد مستقیم ، دستمزد مستقیم</a:t>
            </a:r>
          </a:p>
          <a:p>
            <a:pPr algn="ctr"/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هزینه های غیرمستقیم ساخت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1293813" y="3838575"/>
            <a:ext cx="2101850" cy="1114425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rgbClr val="CC33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FAFD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110000"/>
              </a:lnSpc>
            </a:pPr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مرحله اول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5591175" y="3838575"/>
            <a:ext cx="2101850" cy="1096963"/>
          </a:xfrm>
          <a:prstGeom prst="rect">
            <a:avLst/>
          </a:prstGeom>
          <a:gradFill rotWithShape="0">
            <a:gsLst>
              <a:gs pos="0">
                <a:srgbClr val="CC0000">
                  <a:gamma/>
                  <a:shade val="4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FAFD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مرحله دوم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654050" y="5483225"/>
            <a:ext cx="3382963" cy="639763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FAFD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fa-IR" sz="3200">
                <a:latin typeface="Times New Roman" panose="02020603050405020304" pitchFamily="18" charset="0"/>
                <a:cs typeface="Times New Roman" panose="02020603050405020304" pitchFamily="18" charset="0"/>
              </a:rPr>
              <a:t>کالای ساخته شده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4375" name="Text Box 7"/>
          <p:cNvSpPr txBox="1">
            <a:spLocks noChangeArrowheads="1"/>
          </p:cNvSpPr>
          <p:nvPr/>
        </p:nvSpPr>
        <p:spPr bwMode="auto">
          <a:xfrm>
            <a:off x="4951413" y="5483225"/>
            <a:ext cx="4116387" cy="612775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FAFD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fa-IR" sz="3200">
                <a:latin typeface="Times New Roman" panose="02020603050405020304" pitchFamily="18" charset="0"/>
                <a:cs typeface="B Nazanin" panose="00000400000000000000" pitchFamily="2" charset="-78"/>
              </a:rPr>
              <a:t>بهای تمام شده کالای فروش رفته</a:t>
            </a:r>
            <a:endParaRPr lang="en-US" sz="320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cxnSp>
        <p:nvCxnSpPr>
          <p:cNvPr id="954376" name="AutoShape 8"/>
          <p:cNvCxnSpPr>
            <a:cxnSpLocks noChangeShapeType="1"/>
            <a:stCxn id="954371" idx="2"/>
            <a:endCxn id="954372" idx="0"/>
          </p:cNvCxnSpPr>
          <p:nvPr/>
        </p:nvCxnSpPr>
        <p:spPr bwMode="auto">
          <a:xfrm rot="5400000">
            <a:off x="3144838" y="2489200"/>
            <a:ext cx="549275" cy="2149475"/>
          </a:xfrm>
          <a:prstGeom prst="bentConnector3">
            <a:avLst>
              <a:gd name="adj1" fmla="val 49713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4377" name="AutoShape 9"/>
          <p:cNvCxnSpPr>
            <a:cxnSpLocks noChangeShapeType="1"/>
            <a:stCxn id="954371" idx="2"/>
            <a:endCxn id="954373" idx="0"/>
          </p:cNvCxnSpPr>
          <p:nvPr/>
        </p:nvCxnSpPr>
        <p:spPr bwMode="auto">
          <a:xfrm rot="16200000" flipH="1">
            <a:off x="5293519" y="2489994"/>
            <a:ext cx="549275" cy="21478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4378" name="AutoShape 10"/>
          <p:cNvCxnSpPr>
            <a:cxnSpLocks noChangeShapeType="1"/>
            <a:stCxn id="954372" idx="3"/>
            <a:endCxn id="954373" idx="1"/>
          </p:cNvCxnSpPr>
          <p:nvPr/>
        </p:nvCxnSpPr>
        <p:spPr bwMode="auto">
          <a:xfrm flipV="1">
            <a:off x="3395663" y="4387850"/>
            <a:ext cx="2195512" cy="79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4379" name="AutoShape 11"/>
          <p:cNvCxnSpPr>
            <a:cxnSpLocks noChangeShapeType="1"/>
            <a:stCxn id="954373" idx="2"/>
            <a:endCxn id="954374" idx="0"/>
          </p:cNvCxnSpPr>
          <p:nvPr/>
        </p:nvCxnSpPr>
        <p:spPr bwMode="auto">
          <a:xfrm rot="5400000">
            <a:off x="4220369" y="3061494"/>
            <a:ext cx="547687" cy="4295775"/>
          </a:xfrm>
          <a:prstGeom prst="bentConnector3">
            <a:avLst>
              <a:gd name="adj1" fmla="val 49856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4380" name="AutoShape 12"/>
          <p:cNvCxnSpPr>
            <a:cxnSpLocks noChangeShapeType="1"/>
            <a:stCxn id="954374" idx="3"/>
            <a:endCxn id="954375" idx="1"/>
          </p:cNvCxnSpPr>
          <p:nvPr/>
        </p:nvCxnSpPr>
        <p:spPr bwMode="auto">
          <a:xfrm flipV="1">
            <a:off x="4037013" y="5789613"/>
            <a:ext cx="914400" cy="142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5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5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5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95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5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95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1" grpId="0" animBg="1" autoUpdateAnimBg="0"/>
      <p:bldP spid="954372" grpId="0" animBg="1" autoUpdateAnimBg="0"/>
      <p:bldP spid="954373" grpId="0" animBg="1" autoUpdateAnimBg="0"/>
      <p:bldP spid="954374" grpId="0" animBg="1" autoUpdateAnimBg="0"/>
      <p:bldP spid="954375" grpId="0" animBg="1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838200"/>
            <a:ext cx="7378700" cy="1143000"/>
          </a:xfrm>
        </p:spPr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مراحل تهیه گزارش هزینه تولید</a:t>
            </a:r>
            <a:r>
              <a:rPr lang="en-US" sz="2400" b="0" i="1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2400" b="0" i="1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en-US" sz="2400" b="0" i="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55395" name="Text Box 3"/>
          <p:cNvSpPr txBox="1">
            <a:spLocks noChangeArrowheads="1"/>
          </p:cNvSpPr>
          <p:nvPr/>
        </p:nvSpPr>
        <p:spPr bwMode="auto">
          <a:xfrm>
            <a:off x="762000" y="2238375"/>
            <a:ext cx="8196263" cy="657225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/>
          <a:lstStyle/>
          <a:p>
            <a:pPr algn="r" rtl="1">
              <a:buClr>
                <a:srgbClr val="FAFD00"/>
              </a:buClr>
              <a:buSzPct val="75000"/>
              <a:buFont typeface="Monotype Sorts" charset="2"/>
              <a:buNone/>
            </a:pPr>
            <a:r>
              <a:rPr lang="fa-IR" sz="3200">
                <a:cs typeface="B Nazanin" panose="00000400000000000000" pitchFamily="2" charset="-78"/>
              </a:rPr>
              <a:t>مرحله اول: </a:t>
            </a:r>
            <a:r>
              <a:rPr lang="ar-SA" sz="3200">
                <a:cs typeface="B Nazanin" panose="00000400000000000000" pitchFamily="2" charset="-78"/>
              </a:rPr>
              <a:t>تهیه جدول مقداری</a:t>
            </a:r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8196263" cy="639763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rgbClr val="CC33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/>
          <a:lstStyle/>
          <a:p>
            <a:pPr algn="r" rtl="1">
              <a:buClr>
                <a:srgbClr val="FAFD00"/>
              </a:buClr>
              <a:buSzPct val="75000"/>
              <a:buFont typeface="Monotype Sorts" charset="2"/>
              <a:buNone/>
            </a:pPr>
            <a:r>
              <a:rPr lang="fa-IR" sz="3200">
                <a:cs typeface="B Nazanin" panose="00000400000000000000" pitchFamily="2" charset="-78"/>
              </a:rPr>
              <a:t>مرحله دوم: </a:t>
            </a:r>
            <a:r>
              <a:rPr lang="ar-SA" sz="3200">
                <a:cs typeface="B Nazanin" panose="00000400000000000000" pitchFamily="2" charset="-78"/>
              </a:rPr>
              <a:t>محاسبه مقدار تولید بر حسب معادل آحاد تکمیل شده</a:t>
            </a:r>
            <a:r>
              <a:rPr lang="en-US" sz="3200"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762000" y="3535363"/>
            <a:ext cx="8196263" cy="639762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>
              <a:buClr>
                <a:srgbClr val="FAFD00"/>
              </a:buClr>
              <a:buSzPct val="75000"/>
              <a:buFont typeface="Monotype Sorts" charset="2"/>
              <a:buNone/>
            </a:pPr>
            <a:r>
              <a:rPr lang="fa-IR" sz="3200">
                <a:latin typeface="Arial" panose="020B0604020202020204" pitchFamily="34" charset="0"/>
                <a:cs typeface="B Nazanin" panose="00000400000000000000" pitchFamily="2" charset="-78"/>
              </a:rPr>
              <a:t>مرحله سوم: </a:t>
            </a:r>
            <a:r>
              <a:rPr lang="ar-SA" sz="3200">
                <a:latin typeface="Arial" panose="020B0604020202020204" pitchFamily="34" charset="0"/>
                <a:cs typeface="B Nazanin" panose="00000400000000000000" pitchFamily="2" charset="-78"/>
              </a:rPr>
              <a:t>تهیه جدول هزینه های منظور شده به تولید</a:t>
            </a:r>
            <a:endParaRPr lang="en-US" sz="320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62000" y="4175125"/>
            <a:ext cx="8196263" cy="639763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>
              <a:buClr>
                <a:srgbClr val="FAFD00"/>
              </a:buClr>
              <a:buSzPct val="75000"/>
              <a:buFont typeface="Monotype Sorts" charset="2"/>
              <a:buNone/>
            </a:pPr>
            <a:r>
              <a:rPr lang="fa-IR" sz="3200">
                <a:latin typeface="Arial" panose="020B0604020202020204" pitchFamily="34" charset="0"/>
                <a:cs typeface="B Nazanin" panose="00000400000000000000" pitchFamily="2" charset="-78"/>
              </a:rPr>
              <a:t>مرحله چهارم: </a:t>
            </a:r>
            <a:r>
              <a:rPr lang="ar-SA" sz="3200">
                <a:latin typeface="Arial" panose="020B0604020202020204" pitchFamily="34" charset="0"/>
                <a:cs typeface="B Nazanin" panose="00000400000000000000" pitchFamily="2" charset="-78"/>
              </a:rPr>
              <a:t>محاسبه بهای تمام شده یک واحد</a:t>
            </a:r>
            <a:endParaRPr lang="en-US" sz="320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955399" name="Text Box 7"/>
          <p:cNvSpPr txBox="1">
            <a:spLocks noChangeArrowheads="1"/>
          </p:cNvSpPr>
          <p:nvPr/>
        </p:nvSpPr>
        <p:spPr bwMode="auto">
          <a:xfrm>
            <a:off x="762000" y="4816475"/>
            <a:ext cx="8196263" cy="669925"/>
          </a:xfrm>
          <a:prstGeom prst="rect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AFD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>
              <a:buClr>
                <a:srgbClr val="FAFD00"/>
              </a:buClr>
              <a:buSzPct val="75000"/>
              <a:buFont typeface="Monotype Sorts" charset="2"/>
              <a:buNone/>
            </a:pPr>
            <a:r>
              <a:rPr lang="fa-IR" sz="3200">
                <a:latin typeface="Arial" panose="020B0604020202020204" pitchFamily="34" charset="0"/>
                <a:cs typeface="B Nazanin" panose="00000400000000000000" pitchFamily="2" charset="-78"/>
              </a:rPr>
              <a:t>مرحله پنجم: </a:t>
            </a:r>
            <a:r>
              <a:rPr lang="ar-SA" sz="3200">
                <a:latin typeface="Arial" panose="020B0604020202020204" pitchFamily="34" charset="0"/>
                <a:cs typeface="B Nazanin" panose="00000400000000000000" pitchFamily="2" charset="-78"/>
              </a:rPr>
              <a:t>جدول تخصیص هزینه ها</a:t>
            </a:r>
            <a:endParaRPr lang="en-US" sz="320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95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95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95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95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95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animBg="1" autoUpdateAnimBg="0"/>
      <p:bldP spid="955396" grpId="0" animBg="1" autoUpdateAnimBg="0"/>
      <p:bldP spid="955397" grpId="0" animBg="1" autoUpdateAnimBg="0"/>
      <p:bldP spid="955398" grpId="0" animBg="1" autoUpdateAnimBg="0"/>
      <p:bldP spid="955399" grpId="0" animBg="1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ه اول:</a:t>
            </a:r>
            <a:r>
              <a:rPr lang="ar-SA" sz="2400" b="0">
                <a:solidFill>
                  <a:schemeClr val="tx1"/>
                </a:solidFill>
                <a:cs typeface="B Nazanin" panose="00000400000000000000" pitchFamily="2" charset="-78"/>
              </a:rPr>
              <a:t> تهیه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جدول مقداری تولید-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4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4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  <a:r>
              <a:rPr lang="en-US" sz="2400" b="0" i="1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2400" b="0" i="1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en-US" sz="2400" b="0" i="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56419" name="Text Box 3"/>
          <p:cNvSpPr txBox="1">
            <a:spLocks noChangeArrowheads="1"/>
          </p:cNvSpPr>
          <p:nvPr/>
        </p:nvSpPr>
        <p:spPr bwMode="auto">
          <a:xfrm>
            <a:off x="762000" y="4106863"/>
            <a:ext cx="13573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In put</a:t>
            </a:r>
          </a:p>
        </p:txBody>
      </p:sp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762000" y="5607050"/>
            <a:ext cx="1357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out put</a:t>
            </a:r>
          </a:p>
        </p:txBody>
      </p:sp>
      <p:sp>
        <p:nvSpPr>
          <p:cNvPr id="956421" name="Line 5"/>
          <p:cNvSpPr>
            <a:spLocks noChangeShapeType="1"/>
          </p:cNvSpPr>
          <p:nvPr/>
        </p:nvSpPr>
        <p:spPr bwMode="auto">
          <a:xfrm>
            <a:off x="2119313" y="4443413"/>
            <a:ext cx="566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56422" name="Line 6"/>
          <p:cNvSpPr>
            <a:spLocks noChangeShapeType="1"/>
          </p:cNvSpPr>
          <p:nvPr/>
        </p:nvSpPr>
        <p:spPr bwMode="auto">
          <a:xfrm>
            <a:off x="2119313" y="5907088"/>
            <a:ext cx="566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grpSp>
        <p:nvGrpSpPr>
          <p:cNvPr id="956423" name="Group 7"/>
          <p:cNvGrpSpPr>
            <a:grpSpLocks/>
          </p:cNvGrpSpPr>
          <p:nvPr/>
        </p:nvGrpSpPr>
        <p:grpSpPr bwMode="auto">
          <a:xfrm>
            <a:off x="2119313" y="2644775"/>
            <a:ext cx="6567487" cy="3433763"/>
            <a:chOff x="1335" y="1666"/>
            <a:chExt cx="4137" cy="2163"/>
          </a:xfrm>
        </p:grpSpPr>
        <p:sp>
          <p:nvSpPr>
            <p:cNvPr id="956424" name="Text Box 8"/>
            <p:cNvSpPr txBox="1">
              <a:spLocks noChangeArrowheads="1"/>
            </p:cNvSpPr>
            <p:nvPr/>
          </p:nvSpPr>
          <p:spPr bwMode="auto">
            <a:xfrm>
              <a:off x="2191" y="2021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ابتدای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6425" name="Text Box 9"/>
            <p:cNvSpPr txBox="1">
              <a:spLocks noChangeArrowheads="1"/>
            </p:cNvSpPr>
            <p:nvPr/>
          </p:nvSpPr>
          <p:spPr bwMode="auto">
            <a:xfrm>
              <a:off x="2263" y="1666"/>
              <a:ext cx="32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sz="2800" b="1">
                  <a:latin typeface="Arial" panose="020B0604020202020204" pitchFamily="34" charset="0"/>
                  <a:cs typeface="B Nazanin" panose="00000400000000000000" pitchFamily="2" charset="-78"/>
                </a:rPr>
                <a:t>جدول مقداری تولید</a:t>
              </a:r>
              <a:endParaRPr lang="en-US" sz="2800" b="1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56426" name="Text Box 10"/>
            <p:cNvSpPr txBox="1">
              <a:spLocks noChangeArrowheads="1"/>
            </p:cNvSpPr>
            <p:nvPr/>
          </p:nvSpPr>
          <p:spPr bwMode="auto">
            <a:xfrm>
              <a:off x="2334" y="2297"/>
              <a:ext cx="31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اقدام به تولید (دریافتی از مرحله قبل)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6427" name="Text Box 11"/>
            <p:cNvSpPr txBox="1">
              <a:spLocks noChangeArrowheads="1"/>
            </p:cNvSpPr>
            <p:nvPr/>
          </p:nvSpPr>
          <p:spPr bwMode="auto">
            <a:xfrm>
              <a:off x="2191" y="2935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واحدهای تکمیل شده (انتقالی به مرحله بعد)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6428" name="Text Box 12"/>
            <p:cNvSpPr txBox="1">
              <a:spLocks noChangeArrowheads="1"/>
            </p:cNvSpPr>
            <p:nvPr/>
          </p:nvSpPr>
          <p:spPr bwMode="auto">
            <a:xfrm>
              <a:off x="2191" y="3226"/>
              <a:ext cx="32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کالای در جریان ساخت پایان دوره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sp>
          <p:nvSpPr>
            <p:cNvPr id="956429" name="Text Box 13"/>
            <p:cNvSpPr txBox="1">
              <a:spLocks noChangeArrowheads="1"/>
            </p:cNvSpPr>
            <p:nvPr/>
          </p:nvSpPr>
          <p:spPr bwMode="auto">
            <a:xfrm>
              <a:off x="1335" y="1666"/>
              <a:ext cx="78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800">
                  <a:cs typeface="B Nazanin" panose="00000400000000000000" pitchFamily="2" charset="-78"/>
                </a:rPr>
                <a:t>مقدار</a:t>
              </a:r>
              <a:endParaRPr lang="en-US" sz="2800">
                <a:cs typeface="B Nazanin" panose="00000400000000000000" pitchFamily="2" charset="-78"/>
              </a:endParaRPr>
            </a:p>
          </p:txBody>
        </p:sp>
        <p:grpSp>
          <p:nvGrpSpPr>
            <p:cNvPr id="956430" name="Group 14"/>
            <p:cNvGrpSpPr>
              <a:grpSpLocks/>
            </p:cNvGrpSpPr>
            <p:nvPr/>
          </p:nvGrpSpPr>
          <p:grpSpPr bwMode="auto">
            <a:xfrm>
              <a:off x="1549" y="2021"/>
              <a:ext cx="642" cy="886"/>
              <a:chOff x="2517" y="709"/>
              <a:chExt cx="408" cy="567"/>
            </a:xfrm>
          </p:grpSpPr>
          <p:sp>
            <p:nvSpPr>
              <p:cNvPr id="956431" name="Text Box 15"/>
              <p:cNvSpPr txBox="1">
                <a:spLocks noChangeArrowheads="1"/>
              </p:cNvSpPr>
              <p:nvPr/>
            </p:nvSpPr>
            <p:spPr bwMode="auto">
              <a:xfrm>
                <a:off x="2517" y="709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956432" name="Text Box 16"/>
              <p:cNvSpPr txBox="1">
                <a:spLocks noChangeArrowheads="1"/>
              </p:cNvSpPr>
              <p:nvPr/>
            </p:nvSpPr>
            <p:spPr bwMode="auto">
              <a:xfrm>
                <a:off x="2517" y="886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956433" name="Text Box 17"/>
              <p:cNvSpPr txBox="1">
                <a:spLocks noChangeArrowheads="1"/>
              </p:cNvSpPr>
              <p:nvPr/>
            </p:nvSpPr>
            <p:spPr bwMode="auto">
              <a:xfrm>
                <a:off x="2517" y="1067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56434" name="Group 18"/>
            <p:cNvGrpSpPr>
              <a:grpSpLocks/>
            </p:cNvGrpSpPr>
            <p:nvPr/>
          </p:nvGrpSpPr>
          <p:grpSpPr bwMode="auto">
            <a:xfrm>
              <a:off x="1549" y="2943"/>
              <a:ext cx="642" cy="886"/>
              <a:chOff x="2517" y="709"/>
              <a:chExt cx="408" cy="567"/>
            </a:xfrm>
          </p:grpSpPr>
          <p:sp>
            <p:nvSpPr>
              <p:cNvPr id="956435" name="Text Box 19"/>
              <p:cNvSpPr txBox="1">
                <a:spLocks noChangeArrowheads="1"/>
              </p:cNvSpPr>
              <p:nvPr/>
            </p:nvSpPr>
            <p:spPr bwMode="auto">
              <a:xfrm>
                <a:off x="2517" y="709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956436" name="Text Box 20"/>
              <p:cNvSpPr txBox="1">
                <a:spLocks noChangeArrowheads="1"/>
              </p:cNvSpPr>
              <p:nvPr/>
            </p:nvSpPr>
            <p:spPr bwMode="auto">
              <a:xfrm>
                <a:off x="2517" y="886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sp>
            <p:nvSpPr>
              <p:cNvPr id="956437" name="Text Box 21"/>
              <p:cNvSpPr txBox="1">
                <a:spLocks noChangeArrowheads="1"/>
              </p:cNvSpPr>
              <p:nvPr/>
            </p:nvSpPr>
            <p:spPr bwMode="auto">
              <a:xfrm>
                <a:off x="2517" y="1067"/>
                <a:ext cx="408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56438" name="Line 22"/>
            <p:cNvSpPr>
              <a:spLocks noChangeShapeType="1"/>
            </p:cNvSpPr>
            <p:nvPr/>
          </p:nvSpPr>
          <p:spPr bwMode="auto">
            <a:xfrm>
              <a:off x="1692" y="2587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6439" name="Line 23"/>
            <p:cNvSpPr>
              <a:spLocks noChangeShapeType="1"/>
            </p:cNvSpPr>
            <p:nvPr/>
          </p:nvSpPr>
          <p:spPr bwMode="auto">
            <a:xfrm>
              <a:off x="1692" y="2871"/>
              <a:ext cx="357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6440" name="Line 24"/>
            <p:cNvSpPr>
              <a:spLocks noChangeShapeType="1"/>
            </p:cNvSpPr>
            <p:nvPr/>
          </p:nvSpPr>
          <p:spPr bwMode="auto">
            <a:xfrm>
              <a:off x="1692" y="3509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6441" name="Line 25"/>
            <p:cNvSpPr>
              <a:spLocks noChangeShapeType="1"/>
            </p:cNvSpPr>
            <p:nvPr/>
          </p:nvSpPr>
          <p:spPr bwMode="auto">
            <a:xfrm>
              <a:off x="1692" y="3792"/>
              <a:ext cx="357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6442" name="Line 26"/>
            <p:cNvSpPr>
              <a:spLocks noChangeShapeType="1"/>
            </p:cNvSpPr>
            <p:nvPr/>
          </p:nvSpPr>
          <p:spPr bwMode="auto">
            <a:xfrm>
              <a:off x="1692" y="2021"/>
              <a:ext cx="3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6443" name="Line 27"/>
            <p:cNvSpPr>
              <a:spLocks noChangeShapeType="1"/>
            </p:cNvSpPr>
            <p:nvPr/>
          </p:nvSpPr>
          <p:spPr bwMode="auto">
            <a:xfrm>
              <a:off x="2548" y="2021"/>
              <a:ext cx="29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956444" name="Oval 28"/>
          <p:cNvSpPr>
            <a:spLocks noChangeArrowheads="1"/>
          </p:cNvSpPr>
          <p:nvPr/>
        </p:nvSpPr>
        <p:spPr bwMode="auto">
          <a:xfrm>
            <a:off x="2590800" y="4114800"/>
            <a:ext cx="838200" cy="609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56445" name="Oval 29"/>
          <p:cNvSpPr>
            <a:spLocks noChangeArrowheads="1"/>
          </p:cNvSpPr>
          <p:nvPr/>
        </p:nvSpPr>
        <p:spPr bwMode="auto">
          <a:xfrm>
            <a:off x="2590800" y="5562600"/>
            <a:ext cx="838200" cy="6096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5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5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/>
      <p:bldP spid="956420" grpId="0"/>
      <p:bldP spid="956421" grpId="0" animBg="1"/>
      <p:bldP spid="956422" grpId="0" animBg="1"/>
      <p:bldP spid="956444" grpId="0" animBg="1"/>
      <p:bldP spid="956445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مرحل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ه دوم:</a:t>
            </a:r>
            <a:r>
              <a:rPr lang="ar-SA" sz="2000" b="0">
                <a:solidFill>
                  <a:schemeClr val="tx1"/>
                </a:solidFill>
                <a:cs typeface="B Nazanin" panose="00000400000000000000" pitchFamily="2" charset="-78"/>
              </a:rPr>
              <a:t> تهیه جدول معادل آحاد تکمیل</a:t>
            </a:r>
            <a:r>
              <a:rPr lang="en-US" sz="2000" b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fa-IR" sz="2000" b="0">
                <a:solidFill>
                  <a:schemeClr val="tx1"/>
                </a:solidFill>
                <a:cs typeface="B Nazanin" panose="00000400000000000000" pitchFamily="2" charset="-78"/>
              </a:rPr>
              <a:t>روش </a:t>
            </a:r>
            <a:r>
              <a:rPr lang="en-US" sz="2000" b="0">
                <a:solidFill>
                  <a:schemeClr val="tx1"/>
                </a:solidFill>
                <a:cs typeface="B Nazanin" panose="00000400000000000000" pitchFamily="2" charset="-78"/>
              </a:rPr>
              <a:t>fifo</a:t>
            </a:r>
          </a:p>
        </p:txBody>
      </p:sp>
      <p:grpSp>
        <p:nvGrpSpPr>
          <p:cNvPr id="957443" name="Group 3"/>
          <p:cNvGrpSpPr>
            <a:grpSpLocks/>
          </p:cNvGrpSpPr>
          <p:nvPr/>
        </p:nvGrpSpPr>
        <p:grpSpPr bwMode="auto">
          <a:xfrm>
            <a:off x="2438400" y="2536825"/>
            <a:ext cx="2905125" cy="2116138"/>
            <a:chOff x="1973" y="210"/>
            <a:chExt cx="1406" cy="1256"/>
          </a:xfrm>
        </p:grpSpPr>
        <p:grpSp>
          <p:nvGrpSpPr>
            <p:cNvPr id="957444" name="Group 4"/>
            <p:cNvGrpSpPr>
              <a:grpSpLocks/>
            </p:cNvGrpSpPr>
            <p:nvPr/>
          </p:nvGrpSpPr>
          <p:grpSpPr bwMode="auto">
            <a:xfrm>
              <a:off x="1973" y="210"/>
              <a:ext cx="1406" cy="675"/>
              <a:chOff x="2835" y="1339"/>
              <a:chExt cx="1406" cy="675"/>
            </a:xfrm>
          </p:grpSpPr>
          <p:sp>
            <p:nvSpPr>
              <p:cNvPr id="957445" name="Text Box 5"/>
              <p:cNvSpPr txBox="1">
                <a:spLocks noChangeArrowheads="1"/>
              </p:cNvSpPr>
              <p:nvPr/>
            </p:nvSpPr>
            <p:spPr bwMode="auto">
              <a:xfrm>
                <a:off x="3152" y="1339"/>
                <a:ext cx="499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مواد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46" name="Text Box 6"/>
              <p:cNvSpPr txBox="1">
                <a:spLocks noChangeArrowheads="1"/>
              </p:cNvSpPr>
              <p:nvPr/>
            </p:nvSpPr>
            <p:spPr bwMode="auto">
              <a:xfrm>
                <a:off x="2835" y="1521"/>
                <a:ext cx="635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درجه تکمیل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47" name="Text Box 7"/>
              <p:cNvSpPr txBox="1">
                <a:spLocks noChangeArrowheads="1"/>
              </p:cNvSpPr>
              <p:nvPr/>
            </p:nvSpPr>
            <p:spPr bwMode="auto">
              <a:xfrm>
                <a:off x="3424" y="1524"/>
                <a:ext cx="817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معادل تکمیل شده</a:t>
                </a:r>
                <a:endParaRPr lang="en-US" sz="20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48" name="Line 8"/>
              <p:cNvSpPr>
                <a:spLocks noChangeShapeType="1"/>
              </p:cNvSpPr>
              <p:nvPr/>
            </p:nvSpPr>
            <p:spPr bwMode="auto">
              <a:xfrm>
                <a:off x="2971" y="1706"/>
                <a:ext cx="4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49" name="Line 9"/>
              <p:cNvSpPr>
                <a:spLocks noChangeShapeType="1"/>
              </p:cNvSpPr>
              <p:nvPr/>
            </p:nvSpPr>
            <p:spPr bwMode="auto">
              <a:xfrm>
                <a:off x="3560" y="1706"/>
                <a:ext cx="5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50" name="Line 10"/>
              <p:cNvSpPr>
                <a:spLocks noChangeShapeType="1"/>
              </p:cNvSpPr>
              <p:nvPr/>
            </p:nvSpPr>
            <p:spPr bwMode="auto">
              <a:xfrm>
                <a:off x="2971" y="1525"/>
                <a:ext cx="11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51" name="Text Box 11"/>
              <p:cNvSpPr txBox="1">
                <a:spLocks noChangeArrowheads="1"/>
              </p:cNvSpPr>
              <p:nvPr/>
            </p:nvSpPr>
            <p:spPr bwMode="auto">
              <a:xfrm>
                <a:off x="3107" y="1706"/>
                <a:ext cx="13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fa-IR" sz="28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%</a:t>
                </a:r>
                <a:endParaRPr lang="en-US" sz="28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57452" name="Group 12"/>
            <p:cNvGrpSpPr>
              <a:grpSpLocks/>
            </p:cNvGrpSpPr>
            <p:nvPr/>
          </p:nvGrpSpPr>
          <p:grpSpPr bwMode="auto">
            <a:xfrm>
              <a:off x="2789" y="618"/>
              <a:ext cx="408" cy="848"/>
              <a:chOff x="3334" y="572"/>
              <a:chExt cx="408" cy="848"/>
            </a:xfrm>
          </p:grpSpPr>
          <p:sp>
            <p:nvSpPr>
              <p:cNvPr id="957453" name="Text Box 13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solidFill>
                      <a:srgbClr val="FFFFCC"/>
                    </a:solidFill>
                    <a:cs typeface="B Nazanin" panose="00000400000000000000" pitchFamily="2" charset="-78"/>
                  </a:rPr>
                  <a:t>××××</a:t>
                </a:r>
                <a:endParaRPr lang="en-US" sz="2800">
                  <a:solidFill>
                    <a:srgbClr val="FFFFCC"/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957454" name="Group 14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95745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FFCC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5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FFCC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5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FFCC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FFCC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58" name="Line 18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957459" name="Text Box 19"/>
            <p:cNvSpPr txBox="1">
              <a:spLocks noChangeArrowheads="1"/>
            </p:cNvSpPr>
            <p:nvPr/>
          </p:nvSpPr>
          <p:spPr bwMode="auto">
            <a:xfrm>
              <a:off x="2109" y="79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FFCC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7460" name="Text Box 20"/>
            <p:cNvSpPr txBox="1">
              <a:spLocks noChangeArrowheads="1"/>
            </p:cNvSpPr>
            <p:nvPr/>
          </p:nvSpPr>
          <p:spPr bwMode="auto">
            <a:xfrm>
              <a:off x="2109" y="618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FFCC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7461" name="Text Box 21"/>
            <p:cNvSpPr txBox="1">
              <a:spLocks noChangeArrowheads="1"/>
            </p:cNvSpPr>
            <p:nvPr/>
          </p:nvSpPr>
          <p:spPr bwMode="auto">
            <a:xfrm>
              <a:off x="2109" y="97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FFCC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FFCC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57462" name="Group 22"/>
          <p:cNvGrpSpPr>
            <a:grpSpLocks/>
          </p:cNvGrpSpPr>
          <p:nvPr/>
        </p:nvGrpSpPr>
        <p:grpSpPr bwMode="auto">
          <a:xfrm>
            <a:off x="-228600" y="2536825"/>
            <a:ext cx="2905125" cy="2116138"/>
            <a:chOff x="1973" y="210"/>
            <a:chExt cx="1406" cy="1256"/>
          </a:xfrm>
        </p:grpSpPr>
        <p:grpSp>
          <p:nvGrpSpPr>
            <p:cNvPr id="957463" name="Group 23"/>
            <p:cNvGrpSpPr>
              <a:grpSpLocks/>
            </p:cNvGrpSpPr>
            <p:nvPr/>
          </p:nvGrpSpPr>
          <p:grpSpPr bwMode="auto">
            <a:xfrm>
              <a:off x="1973" y="210"/>
              <a:ext cx="1406" cy="675"/>
              <a:chOff x="2835" y="1339"/>
              <a:chExt cx="1406" cy="675"/>
            </a:xfrm>
          </p:grpSpPr>
          <p:sp>
            <p:nvSpPr>
              <p:cNvPr id="957464" name="Text Box 24"/>
              <p:cNvSpPr txBox="1">
                <a:spLocks noChangeArrowheads="1"/>
              </p:cNvSpPr>
              <p:nvPr/>
            </p:nvSpPr>
            <p:spPr bwMode="auto">
              <a:xfrm>
                <a:off x="3152" y="1339"/>
                <a:ext cx="499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تبدیل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65" name="Text Box 25"/>
              <p:cNvSpPr txBox="1">
                <a:spLocks noChangeArrowheads="1"/>
              </p:cNvSpPr>
              <p:nvPr/>
            </p:nvSpPr>
            <p:spPr bwMode="auto">
              <a:xfrm>
                <a:off x="2835" y="1521"/>
                <a:ext cx="635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درجه تکمیل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66" name="Text Box 26"/>
              <p:cNvSpPr txBox="1">
                <a:spLocks noChangeArrowheads="1"/>
              </p:cNvSpPr>
              <p:nvPr/>
            </p:nvSpPr>
            <p:spPr bwMode="auto">
              <a:xfrm>
                <a:off x="3424" y="1524"/>
                <a:ext cx="817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0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معادل تکمیل شده</a:t>
                </a:r>
                <a:endParaRPr lang="en-US" sz="20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957467" name="Line 27"/>
              <p:cNvSpPr>
                <a:spLocks noChangeShapeType="1"/>
              </p:cNvSpPr>
              <p:nvPr/>
            </p:nvSpPr>
            <p:spPr bwMode="auto">
              <a:xfrm>
                <a:off x="2971" y="1706"/>
                <a:ext cx="4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68" name="Line 28"/>
              <p:cNvSpPr>
                <a:spLocks noChangeShapeType="1"/>
              </p:cNvSpPr>
              <p:nvPr/>
            </p:nvSpPr>
            <p:spPr bwMode="auto">
              <a:xfrm>
                <a:off x="3560" y="1706"/>
                <a:ext cx="5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69" name="Line 29"/>
              <p:cNvSpPr>
                <a:spLocks noChangeShapeType="1"/>
              </p:cNvSpPr>
              <p:nvPr/>
            </p:nvSpPr>
            <p:spPr bwMode="auto">
              <a:xfrm>
                <a:off x="2971" y="1525"/>
                <a:ext cx="11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957470" name="Text Box 30"/>
              <p:cNvSpPr txBox="1">
                <a:spLocks noChangeArrowheads="1"/>
              </p:cNvSpPr>
              <p:nvPr/>
            </p:nvSpPr>
            <p:spPr bwMode="auto">
              <a:xfrm>
                <a:off x="3107" y="1706"/>
                <a:ext cx="136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fa-IR" sz="28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%</a:t>
                </a:r>
                <a:endParaRPr lang="en-US" sz="28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57471" name="Group 31"/>
            <p:cNvGrpSpPr>
              <a:grpSpLocks/>
            </p:cNvGrpSpPr>
            <p:nvPr/>
          </p:nvGrpSpPr>
          <p:grpSpPr bwMode="auto">
            <a:xfrm>
              <a:off x="2789" y="618"/>
              <a:ext cx="408" cy="848"/>
              <a:chOff x="3334" y="572"/>
              <a:chExt cx="408" cy="848"/>
            </a:xfrm>
          </p:grpSpPr>
          <p:sp>
            <p:nvSpPr>
              <p:cNvPr id="957472" name="Text Box 32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solidFill>
                      <a:srgbClr val="FF9966"/>
                    </a:solidFill>
                    <a:cs typeface="B Nazanin" panose="00000400000000000000" pitchFamily="2" charset="-78"/>
                  </a:rPr>
                  <a:t>××××</a:t>
                </a:r>
                <a:endParaRPr lang="en-US" sz="2800">
                  <a:solidFill>
                    <a:srgbClr val="FF9966"/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957473" name="Group 33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95747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9966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9966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7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solidFill>
                        <a:srgbClr val="FF9966"/>
                      </a:solidFill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solidFill>
                      <a:srgbClr val="FF9966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77" name="Line 37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957478" name="Text Box 38"/>
            <p:cNvSpPr txBox="1">
              <a:spLocks noChangeArrowheads="1"/>
            </p:cNvSpPr>
            <p:nvPr/>
          </p:nvSpPr>
          <p:spPr bwMode="auto">
            <a:xfrm>
              <a:off x="2109" y="79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9966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7479" name="Text Box 39"/>
            <p:cNvSpPr txBox="1">
              <a:spLocks noChangeArrowheads="1"/>
            </p:cNvSpPr>
            <p:nvPr/>
          </p:nvSpPr>
          <p:spPr bwMode="auto">
            <a:xfrm>
              <a:off x="2109" y="618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9966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7480" name="Text Box 40"/>
            <p:cNvSpPr txBox="1">
              <a:spLocks noChangeArrowheads="1"/>
            </p:cNvSpPr>
            <p:nvPr/>
          </p:nvSpPr>
          <p:spPr bwMode="auto">
            <a:xfrm>
              <a:off x="2109" y="976"/>
              <a:ext cx="40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ar-SA" sz="2800">
                  <a:solidFill>
                    <a:srgbClr val="FF9966"/>
                  </a:solidFill>
                  <a:cs typeface="B Nazanin" panose="00000400000000000000" pitchFamily="2" charset="-78"/>
                </a:rPr>
                <a:t>××</a:t>
              </a:r>
              <a:endParaRPr lang="en-US" sz="2800">
                <a:solidFill>
                  <a:srgbClr val="FF9966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57481" name="Group 41"/>
          <p:cNvGrpSpPr>
            <a:grpSpLocks/>
          </p:cNvGrpSpPr>
          <p:nvPr/>
        </p:nvGrpSpPr>
        <p:grpSpPr bwMode="auto">
          <a:xfrm>
            <a:off x="3459163" y="4446588"/>
            <a:ext cx="1781175" cy="677862"/>
            <a:chOff x="2517" y="1344"/>
            <a:chExt cx="862" cy="402"/>
          </a:xfrm>
        </p:grpSpPr>
        <p:sp>
          <p:nvSpPr>
            <p:cNvPr id="957482" name="Text Box 42"/>
            <p:cNvSpPr txBox="1">
              <a:spLocks noChangeArrowheads="1"/>
            </p:cNvSpPr>
            <p:nvPr/>
          </p:nvSpPr>
          <p:spPr bwMode="auto">
            <a:xfrm>
              <a:off x="2517" y="1475"/>
              <a:ext cx="86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آحاد تکمیل مواد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57483" name="Line 43"/>
            <p:cNvSpPr>
              <a:spLocks noChangeShapeType="1"/>
            </p:cNvSpPr>
            <p:nvPr/>
          </p:nvSpPr>
          <p:spPr bwMode="auto">
            <a:xfrm flipV="1">
              <a:off x="2971" y="1344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957484" name="Group 44"/>
          <p:cNvGrpSpPr>
            <a:grpSpLocks/>
          </p:cNvGrpSpPr>
          <p:nvPr/>
        </p:nvGrpSpPr>
        <p:grpSpPr bwMode="auto">
          <a:xfrm>
            <a:off x="835025" y="4446588"/>
            <a:ext cx="2060575" cy="677862"/>
            <a:chOff x="2517" y="1344"/>
            <a:chExt cx="862" cy="402"/>
          </a:xfrm>
        </p:grpSpPr>
        <p:sp>
          <p:nvSpPr>
            <p:cNvPr id="957485" name="Text Box 45"/>
            <p:cNvSpPr txBox="1">
              <a:spLocks noChangeArrowheads="1"/>
            </p:cNvSpPr>
            <p:nvPr/>
          </p:nvSpPr>
          <p:spPr bwMode="auto">
            <a:xfrm>
              <a:off x="2517" y="1475"/>
              <a:ext cx="86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400">
                  <a:cs typeface="B Nazanin" panose="00000400000000000000" pitchFamily="2" charset="-78"/>
                </a:rPr>
                <a:t>آحاد تکمیل تبدیل</a:t>
              </a:r>
              <a:endParaRPr lang="en-US" sz="2400">
                <a:cs typeface="B Nazanin" panose="00000400000000000000" pitchFamily="2" charset="-78"/>
              </a:endParaRPr>
            </a:p>
          </p:txBody>
        </p:sp>
        <p:sp>
          <p:nvSpPr>
            <p:cNvPr id="957486" name="Line 46"/>
            <p:cNvSpPr>
              <a:spLocks noChangeShapeType="1"/>
            </p:cNvSpPr>
            <p:nvPr/>
          </p:nvSpPr>
          <p:spPr bwMode="auto">
            <a:xfrm flipV="1">
              <a:off x="2971" y="1344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957487" name="Group 47"/>
          <p:cNvGrpSpPr>
            <a:grpSpLocks/>
          </p:cNvGrpSpPr>
          <p:nvPr/>
        </p:nvGrpSpPr>
        <p:grpSpPr bwMode="auto">
          <a:xfrm>
            <a:off x="4800600" y="2459038"/>
            <a:ext cx="4387850" cy="2170112"/>
            <a:chOff x="3024" y="1549"/>
            <a:chExt cx="2764" cy="1367"/>
          </a:xfrm>
        </p:grpSpPr>
        <p:sp>
          <p:nvSpPr>
            <p:cNvPr id="957488" name="Text Box 48"/>
            <p:cNvSpPr txBox="1">
              <a:spLocks noChangeArrowheads="1"/>
            </p:cNvSpPr>
            <p:nvPr/>
          </p:nvSpPr>
          <p:spPr bwMode="auto">
            <a:xfrm>
              <a:off x="3024" y="1549"/>
              <a:ext cx="2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573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717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6289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861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5433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000500" indent="-3429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>
                  <a:latin typeface="Arial" panose="020B0604020202020204" pitchFamily="34" charset="0"/>
                  <a:cs typeface="B Nazanin" panose="00000400000000000000" pitchFamily="2" charset="-78"/>
                </a:rPr>
                <a:t>جدول معادل آحاد تکمیل</a:t>
              </a:r>
              <a:endParaRPr lang="en-US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57489" name="Text Box 49"/>
            <p:cNvSpPr txBox="1">
              <a:spLocks noChangeArrowheads="1"/>
            </p:cNvSpPr>
            <p:nvPr/>
          </p:nvSpPr>
          <p:spPr bwMode="auto">
            <a:xfrm>
              <a:off x="3047" y="1584"/>
              <a:ext cx="6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fa-IR" sz="2000">
                  <a:cs typeface="B Nazanin" panose="00000400000000000000" pitchFamily="2" charset="-78"/>
                </a:rPr>
                <a:t>مقدار</a:t>
              </a:r>
              <a:endParaRPr lang="en-US" sz="2000">
                <a:cs typeface="B Nazanin" panose="00000400000000000000" pitchFamily="2" charset="-78"/>
              </a:endParaRPr>
            </a:p>
          </p:txBody>
        </p:sp>
        <p:grpSp>
          <p:nvGrpSpPr>
            <p:cNvPr id="957490" name="Group 50"/>
            <p:cNvGrpSpPr>
              <a:grpSpLocks/>
            </p:cNvGrpSpPr>
            <p:nvPr/>
          </p:nvGrpSpPr>
          <p:grpSpPr bwMode="auto">
            <a:xfrm>
              <a:off x="3072" y="2025"/>
              <a:ext cx="2716" cy="673"/>
              <a:chOff x="3514" y="573"/>
              <a:chExt cx="2087" cy="634"/>
            </a:xfrm>
          </p:grpSpPr>
          <p:sp>
            <p:nvSpPr>
              <p:cNvPr id="957491" name="Text Box 51"/>
              <p:cNvSpPr txBox="1">
                <a:spLocks noChangeArrowheads="1"/>
              </p:cNvSpPr>
              <p:nvPr/>
            </p:nvSpPr>
            <p:spPr bwMode="auto">
              <a:xfrm>
                <a:off x="3514" y="573"/>
                <a:ext cx="2087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400">
                    <a:cs typeface="B Nazanin" panose="00000400000000000000" pitchFamily="2" charset="-78"/>
                  </a:rPr>
                  <a:t>کالای در جریان ساخت ابتدای دوره</a:t>
                </a:r>
                <a:endParaRPr lang="en-US" sz="2400">
                  <a:cs typeface="B Nazanin" panose="00000400000000000000" pitchFamily="2" charset="-78"/>
                </a:endParaRPr>
              </a:p>
            </p:txBody>
          </p:sp>
          <p:sp>
            <p:nvSpPr>
              <p:cNvPr id="957492" name="Text Box 52"/>
              <p:cNvSpPr txBox="1">
                <a:spLocks noChangeArrowheads="1"/>
              </p:cNvSpPr>
              <p:nvPr/>
            </p:nvSpPr>
            <p:spPr bwMode="auto">
              <a:xfrm>
                <a:off x="3605" y="750"/>
                <a:ext cx="1996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400">
                    <a:cs typeface="B Nazanin" panose="00000400000000000000" pitchFamily="2" charset="-78"/>
                  </a:rPr>
                  <a:t>شروع و تکمیلی طی دوره</a:t>
                </a:r>
                <a:endParaRPr lang="en-US" sz="2400">
                  <a:cs typeface="B Nazanin" panose="00000400000000000000" pitchFamily="2" charset="-78"/>
                </a:endParaRPr>
              </a:p>
            </p:txBody>
          </p:sp>
          <p:sp>
            <p:nvSpPr>
              <p:cNvPr id="957493" name="Text Box 53"/>
              <p:cNvSpPr txBox="1">
                <a:spLocks noChangeArrowheads="1"/>
              </p:cNvSpPr>
              <p:nvPr/>
            </p:nvSpPr>
            <p:spPr bwMode="auto">
              <a:xfrm>
                <a:off x="3969" y="936"/>
                <a:ext cx="1632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 rtl="1" eaLnBrk="1" hangingPunct="1">
                  <a:spcBef>
                    <a:spcPct val="50000"/>
                  </a:spcBef>
                </a:pPr>
                <a:r>
                  <a:rPr lang="fa-IR" sz="2400">
                    <a:cs typeface="B Nazanin" panose="00000400000000000000" pitchFamily="2" charset="-78"/>
                  </a:rPr>
                  <a:t>کالای در جریان ساخت پایان دوره</a:t>
                </a:r>
                <a:endParaRPr lang="en-US" sz="240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57494" name="Group 54"/>
            <p:cNvGrpSpPr>
              <a:grpSpLocks/>
            </p:cNvGrpSpPr>
            <p:nvPr/>
          </p:nvGrpSpPr>
          <p:grpSpPr bwMode="auto">
            <a:xfrm>
              <a:off x="3168" y="2016"/>
              <a:ext cx="531" cy="900"/>
              <a:chOff x="3334" y="572"/>
              <a:chExt cx="408" cy="848"/>
            </a:xfrm>
          </p:grpSpPr>
          <p:sp>
            <p:nvSpPr>
              <p:cNvPr id="957495" name="Text Box 55"/>
              <p:cNvSpPr txBox="1">
                <a:spLocks noChangeArrowheads="1"/>
              </p:cNvSpPr>
              <p:nvPr/>
            </p:nvSpPr>
            <p:spPr bwMode="auto">
              <a:xfrm>
                <a:off x="3334" y="750"/>
                <a:ext cx="40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rtl="1" eaLnBrk="1" hangingPunct="1">
                  <a:spcBef>
                    <a:spcPct val="50000"/>
                  </a:spcBef>
                </a:pPr>
                <a:r>
                  <a:rPr lang="ar-SA" sz="2800">
                    <a:cs typeface="B Nazanin" panose="00000400000000000000" pitchFamily="2" charset="-78"/>
                  </a:rPr>
                  <a:t>××××</a:t>
                </a:r>
                <a:endParaRPr lang="en-US" sz="2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957496" name="Group 56"/>
              <p:cNvGrpSpPr>
                <a:grpSpLocks/>
              </p:cNvGrpSpPr>
              <p:nvPr/>
            </p:nvGrpSpPr>
            <p:grpSpPr bwMode="auto">
              <a:xfrm>
                <a:off x="3334" y="572"/>
                <a:ext cx="408" cy="848"/>
                <a:chOff x="3334" y="573"/>
                <a:chExt cx="408" cy="848"/>
              </a:xfrm>
            </p:grpSpPr>
            <p:sp>
              <p:nvSpPr>
                <p:cNvPr id="95749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334" y="57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9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334" y="931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49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334" y="1113"/>
                  <a:ext cx="40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rtl="1" eaLnBrk="1" hangingPunct="1">
                    <a:spcBef>
                      <a:spcPct val="50000"/>
                    </a:spcBef>
                  </a:pPr>
                  <a:r>
                    <a:rPr lang="ar-SA" sz="2800">
                      <a:cs typeface="B Nazanin" panose="00000400000000000000" pitchFamily="2" charset="-78"/>
                    </a:rPr>
                    <a:t>××××</a:t>
                  </a:r>
                  <a:endParaRPr lang="en-US" sz="2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57500" name="Line 60"/>
                <p:cNvSpPr>
                  <a:spLocks noChangeShapeType="1"/>
                </p:cNvSpPr>
                <p:nvPr/>
              </p:nvSpPr>
              <p:spPr bwMode="auto">
                <a:xfrm>
                  <a:off x="3424" y="1162"/>
                  <a:ext cx="22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957501" name="Line 61"/>
            <p:cNvSpPr>
              <a:spLocks noChangeShapeType="1"/>
            </p:cNvSpPr>
            <p:nvPr/>
          </p:nvSpPr>
          <p:spPr bwMode="auto">
            <a:xfrm>
              <a:off x="3804" y="1776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957502" name="Line 62"/>
            <p:cNvSpPr>
              <a:spLocks noChangeShapeType="1"/>
            </p:cNvSpPr>
            <p:nvPr/>
          </p:nvSpPr>
          <p:spPr bwMode="auto">
            <a:xfrm>
              <a:off x="3312" y="1769"/>
              <a:ext cx="369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957503" name="Oval 63"/>
          <p:cNvSpPr>
            <a:spLocks noChangeArrowheads="1"/>
          </p:cNvSpPr>
          <p:nvPr/>
        </p:nvSpPr>
        <p:spPr bwMode="auto">
          <a:xfrm>
            <a:off x="5105400" y="4191000"/>
            <a:ext cx="685800" cy="381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57504" name="Line 64"/>
          <p:cNvSpPr>
            <a:spLocks noChangeShapeType="1"/>
          </p:cNvSpPr>
          <p:nvPr/>
        </p:nvSpPr>
        <p:spPr bwMode="auto">
          <a:xfrm>
            <a:off x="5715000" y="44958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57505" name="Text Box 65"/>
          <p:cNvSpPr txBox="1">
            <a:spLocks noChangeArrowheads="1"/>
          </p:cNvSpPr>
          <p:nvPr/>
        </p:nvSpPr>
        <p:spPr bwMode="auto">
          <a:xfrm>
            <a:off x="6096000" y="4800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Out put</a:t>
            </a:r>
          </a:p>
        </p:txBody>
      </p:sp>
      <p:sp>
        <p:nvSpPr>
          <p:cNvPr id="957506" name="AutoShape 66"/>
          <p:cNvSpPr>
            <a:spLocks/>
          </p:cNvSpPr>
          <p:nvPr/>
        </p:nvSpPr>
        <p:spPr bwMode="auto">
          <a:xfrm>
            <a:off x="5105400" y="34290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957507" name="Text Box 67"/>
          <p:cNvSpPr txBox="1">
            <a:spLocks noChangeArrowheads="1"/>
          </p:cNvSpPr>
          <p:nvPr/>
        </p:nvSpPr>
        <p:spPr bwMode="auto">
          <a:xfrm>
            <a:off x="2057400" y="33528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کالای تکمیل شده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5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5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5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5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957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500"/>
                                        <p:tgtEl>
                                          <p:spTgt spid="957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5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5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5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503" grpId="0" animBg="1"/>
      <p:bldP spid="957504" grpId="0" animBg="1"/>
      <p:bldP spid="957505" grpId="0"/>
      <p:bldP spid="957506" grpId="0" animBg="1"/>
      <p:bldP spid="957506" grpId="1" animBg="1"/>
      <p:bldP spid="957507" grpId="0"/>
      <p:bldP spid="957507" grpId="1"/>
    </p:bldLst>
  </p:timing>
</p:sld>
</file>

<file path=ppt/theme/theme1.xml><?xml version="1.0" encoding="utf-8"?>
<a:theme xmlns:a="http://schemas.openxmlformats.org/drawingml/2006/main" name="1_Straight Edge">
  <a:themeElements>
    <a:clrScheme name="1_Straight Edge 4">
      <a:dk1>
        <a:srgbClr val="5F5F5F"/>
      </a:dk1>
      <a:lt1>
        <a:srgbClr val="FFFFFF"/>
      </a:lt1>
      <a:dk2>
        <a:srgbClr val="003366"/>
      </a:dk2>
      <a:lt2>
        <a:srgbClr val="FFFFFF"/>
      </a:lt2>
      <a:accent1>
        <a:srgbClr val="7E003F"/>
      </a:accent1>
      <a:accent2>
        <a:srgbClr val="DDDDDD"/>
      </a:accent2>
      <a:accent3>
        <a:srgbClr val="AAADB8"/>
      </a:accent3>
      <a:accent4>
        <a:srgbClr val="DADADA"/>
      </a:accent4>
      <a:accent5>
        <a:srgbClr val="C0AAAF"/>
      </a:accent5>
      <a:accent6>
        <a:srgbClr val="C8C8C8"/>
      </a:accent6>
      <a:hlink>
        <a:srgbClr val="969696"/>
      </a:hlink>
      <a:folHlink>
        <a:srgbClr val="DDDDDD"/>
      </a:folHlink>
    </a:clrScheme>
    <a:fontScheme name="1_Straight Edg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4506</TotalTime>
  <Words>2900</Words>
  <Application>Microsoft Office PowerPoint</Application>
  <PresentationFormat>On-screen Show (4:3)</PresentationFormat>
  <Paragraphs>676</Paragraphs>
  <Slides>116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24" baseType="lpstr">
      <vt:lpstr>Arial</vt:lpstr>
      <vt:lpstr>B Nazanin</vt:lpstr>
      <vt:lpstr>B Titr</vt:lpstr>
      <vt:lpstr>Monotype Sorts</vt:lpstr>
      <vt:lpstr>Tahoma</vt:lpstr>
      <vt:lpstr>Times New Roman</vt:lpstr>
      <vt:lpstr>Wingdings</vt:lpstr>
      <vt:lpstr>1_Straight Edge</vt:lpstr>
      <vt:lpstr>PowerPoint Presentation</vt:lpstr>
      <vt:lpstr>حسابداری صنعتی  1 رشته حسابداری</vt:lpstr>
      <vt:lpstr>طرح درس</vt:lpstr>
      <vt:lpstr>طرح درس</vt:lpstr>
      <vt:lpstr>اهداف درس</vt:lpstr>
      <vt:lpstr>جایگاه درس</vt:lpstr>
      <vt:lpstr>فصل اول کلیات و مفاهیم حسابداری بهای تمام شده</vt:lpstr>
      <vt:lpstr>حسابداری بهای تمام شده</vt:lpstr>
      <vt:lpstr>حسابداری مالی</vt:lpstr>
      <vt:lpstr>حسابداری بهای تمام شده</vt:lpstr>
      <vt:lpstr>حسابداری مدیریت</vt:lpstr>
      <vt:lpstr>رابطه بین سیستم های حسابداری بهای تمام شده با کاربردهای اطلاعات بهای تمام شده</vt:lpstr>
      <vt:lpstr>مقایسه حسابداری مالی و حسابداری بهای تمام شده</vt:lpstr>
      <vt:lpstr>استفاده از اطلاعات بهای تمام شده توسط مدیران</vt:lpstr>
      <vt:lpstr>حسابداری صنعتی چیست؟</vt:lpstr>
      <vt:lpstr>محاسبه بهای تمام شده کالای فروش رفته در موسسات بازرگانی</vt:lpstr>
      <vt:lpstr>محاسبه بهای تمام شده کالای فروش رفته در موسسات تولیدی</vt:lpstr>
      <vt:lpstr>مقایسه موجودی کالا در موسسات تولیدی و بازرگانی</vt:lpstr>
      <vt:lpstr>هزینه های تولید</vt:lpstr>
      <vt:lpstr>هزینه های تولید</vt:lpstr>
      <vt:lpstr>هزینه مواد مستقیم</vt:lpstr>
      <vt:lpstr>هزینه مواد غیرمستقیم</vt:lpstr>
      <vt:lpstr>هزینه دستمزد مستقیم</vt:lpstr>
      <vt:lpstr>هزینه دستمزد  غیرمستقیم</vt:lpstr>
      <vt:lpstr>هزینه‌های سربار کارخانه </vt:lpstr>
      <vt:lpstr>هزینه‌های اولیه و هزینه‌های تبدیل</vt:lpstr>
      <vt:lpstr>بهای تمام شده هر واحد محصول </vt:lpstr>
      <vt:lpstr>هزینه‌های محصول</vt:lpstr>
      <vt:lpstr>هزینه‌های دوره</vt:lpstr>
      <vt:lpstr>مثال</vt:lpstr>
      <vt:lpstr>مثال</vt:lpstr>
      <vt:lpstr>مثال</vt:lpstr>
      <vt:lpstr>مثال</vt:lpstr>
      <vt:lpstr>مثال</vt:lpstr>
      <vt:lpstr>مثال</vt:lpstr>
      <vt:lpstr>طبقه بندی هزینه ها براساس گرایش هزینه ها </vt:lpstr>
      <vt:lpstr>هزینه ثابت کل</vt:lpstr>
      <vt:lpstr>نمودار هزینه ثابت کل</vt:lpstr>
      <vt:lpstr>هزینه ثابت یک واحد</vt:lpstr>
      <vt:lpstr>نمودار هزینه ثابت یک واحد</vt:lpstr>
      <vt:lpstr>هزینه های متغیر کل </vt:lpstr>
      <vt:lpstr>نمودار هزینه های متغیر کل</vt:lpstr>
      <vt:lpstr>هزینه متغیر یک واحد</vt:lpstr>
      <vt:lpstr>نمودار هزینه های متغیر یک واحد</vt:lpstr>
      <vt:lpstr>هزینه‌‌های نیمه‌متغیر </vt:lpstr>
      <vt:lpstr>قیمت فروش</vt:lpstr>
      <vt:lpstr>نمودار قیمت فروش یک واحد محصول</vt:lpstr>
      <vt:lpstr>نمودار درآمد کل</vt:lpstr>
      <vt:lpstr>هزینه کل</vt:lpstr>
      <vt:lpstr>سیستم حسابداری در موسسات تولیدی</vt:lpstr>
      <vt:lpstr>سیستم حسابداری در موسسات تولیدی</vt:lpstr>
      <vt:lpstr>مثال هزینه دستمزد</vt:lpstr>
      <vt:lpstr>سیستم حسابداری در موسسات تولیدی</vt:lpstr>
      <vt:lpstr>مثال</vt:lpstr>
      <vt:lpstr>مثال</vt:lpstr>
      <vt:lpstr>PowerPoint Presentation</vt:lpstr>
      <vt:lpstr>مثال</vt:lpstr>
      <vt:lpstr>حل مسئله</vt:lpstr>
      <vt:lpstr>حل مسئله</vt:lpstr>
      <vt:lpstr>حل مسئله</vt:lpstr>
      <vt:lpstr>حل مسئله</vt:lpstr>
      <vt:lpstr>حل مسئله</vt:lpstr>
      <vt:lpstr>سیستم حسابداری در موسسات تولیدی</vt:lpstr>
      <vt:lpstr>سیستم حسابداری در موسسات تولیدی</vt:lpstr>
      <vt:lpstr>سیستم حسابداری در موسسات تولیدی</vt:lpstr>
      <vt:lpstr>سیستم حسابداری در موسسات تولیدی</vt:lpstr>
      <vt:lpstr>سیستم حسابداری در موسسات تولیدی</vt:lpstr>
      <vt:lpstr>سیستم حسابداری در موسسات تولیدی</vt:lpstr>
      <vt:lpstr>اضافه یا کسر جذب سربار</vt:lpstr>
      <vt:lpstr>PowerPoint Presentation</vt:lpstr>
      <vt:lpstr>PowerPoint Presentation</vt:lpstr>
      <vt:lpstr>سیستم ثبت ادواری</vt:lpstr>
      <vt:lpstr>سیستم ثبت دایمی</vt:lpstr>
      <vt:lpstr>ثبت خرید نسیه در سیستم ادواری و دایمی</vt:lpstr>
      <vt:lpstr>ثبت هزینه حمل در سیستم ادواری و دایمی</vt:lpstr>
      <vt:lpstr>ثبت تخفیفات نقدی در سیستم ادواری و دایمی</vt:lpstr>
      <vt:lpstr>ثبت برگشت ازخرید نسیه در سیستم ادواری و دایمی</vt:lpstr>
      <vt:lpstr>ثبت فروش کالا به طور نسیه در سیستم ادواری</vt:lpstr>
      <vt:lpstr>ثبت فروش کالا به طور نسیه در سیستم دایمی</vt:lpstr>
      <vt:lpstr>ثبت برگشت ازفروش نسیه در سیستم ادواری</vt:lpstr>
      <vt:lpstr>ثبت برگشت ازفروش نسیه در سیستم دایمی</vt:lpstr>
      <vt:lpstr>ثبت تخفیفات نقدی فروش در سیستم ادواری و دایمی</vt:lpstr>
      <vt:lpstr>ثبت اصلاحی پایان سال در سیستم ادواری</vt:lpstr>
      <vt:lpstr>سیستم هزینه‌یایی سفارش کار</vt:lpstr>
      <vt:lpstr>سیستم هزینه‌یایی سفارش کار</vt:lpstr>
      <vt:lpstr>PowerPoint Presentation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ثبت‌‌های هزینه‌یابی سفارش کار </vt:lpstr>
      <vt:lpstr>هزینه‌‌یابی مرحله‌ای </vt:lpstr>
      <vt:lpstr>PowerPoint Presentation</vt:lpstr>
      <vt:lpstr>مراحل تهیه گزارش هزینه تولید </vt:lpstr>
      <vt:lpstr>مرحله اول: تهیه جدول مقداری تولید- روش fifo </vt:lpstr>
      <vt:lpstr>مرحله دوم: تهیه جدول معادل آحاد تکمیل- روش fifo</vt:lpstr>
      <vt:lpstr>مرحله سوم: تهیه جدول هزینه ها-روش fifo </vt:lpstr>
      <vt:lpstr>مرحله چهارم: محاسبه بهای تمام شده هر واحد روش fifo </vt:lpstr>
      <vt:lpstr>مرحله پنجم: جدول تخصیص هزینه ها روش fifo </vt:lpstr>
      <vt:lpstr>مرحله پنجم: جدول تخصیص هزینه ها روش fifo</vt:lpstr>
      <vt:lpstr>مرحله پنجم: جدول تخصیص هزینه ها روش fifo</vt:lpstr>
      <vt:lpstr>مرحله اول: تهیه جدول مقداری تولید روش میانگین </vt:lpstr>
      <vt:lpstr>مرحله دوم: تهیه جدول معادل آحاد تکمیل روش میانگین</vt:lpstr>
      <vt:lpstr>مرحله سوم: تهیه جدول هزینه ها روش میانگین</vt:lpstr>
      <vt:lpstr>مرحله چهارم: محاسبه بهای تمام شده  هر واحد روش  میانگین</vt:lpstr>
      <vt:lpstr>مرحله پنجم: جدول تخصیص هزینه ها روش میانگین</vt:lpstr>
      <vt:lpstr>سیستم هزینه یابی استاندارد</vt:lpstr>
      <vt:lpstr>مقایسه روشهای هزینه یابی </vt:lpstr>
      <vt:lpstr>مدیریت هزینه</vt:lpstr>
      <vt:lpstr>انحرافات مواد</vt:lpstr>
      <vt:lpstr>انحرافات مواد</vt:lpstr>
      <vt:lpstr>انحرافات دستمزد</vt:lpstr>
      <vt:lpstr>انحرافات دستمزد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Pre-Accounting Principles &amp; Theory Seminar</dc:title>
  <dc:creator>Leola Bennett</dc:creator>
  <cp:lastModifiedBy>Shiva</cp:lastModifiedBy>
  <cp:revision>66</cp:revision>
  <dcterms:created xsi:type="dcterms:W3CDTF">2002-09-13T14:58:36Z</dcterms:created>
  <dcterms:modified xsi:type="dcterms:W3CDTF">2023-07-02T08:18:18Z</dcterms:modified>
</cp:coreProperties>
</file>