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5" r:id="rId1"/>
  </p:sldMasterIdLst>
  <p:notesMasterIdLst>
    <p:notesMasterId r:id="rId183"/>
  </p:notesMasterIdLst>
  <p:sldIdLst>
    <p:sldId id="458" r:id="rId2"/>
    <p:sldId id="351" r:id="rId3"/>
    <p:sldId id="256" r:id="rId4"/>
    <p:sldId id="426" r:id="rId5"/>
    <p:sldId id="427" r:id="rId6"/>
    <p:sldId id="428" r:id="rId7"/>
    <p:sldId id="429" r:id="rId8"/>
    <p:sldId id="433" r:id="rId9"/>
    <p:sldId id="430" r:id="rId10"/>
    <p:sldId id="431" r:id="rId11"/>
    <p:sldId id="434" r:id="rId12"/>
    <p:sldId id="435" r:id="rId13"/>
    <p:sldId id="436" r:id="rId14"/>
    <p:sldId id="437" r:id="rId15"/>
    <p:sldId id="438" r:id="rId16"/>
    <p:sldId id="439" r:id="rId17"/>
    <p:sldId id="440" r:id="rId18"/>
    <p:sldId id="441" r:id="rId19"/>
    <p:sldId id="442" r:id="rId20"/>
    <p:sldId id="443" r:id="rId21"/>
    <p:sldId id="445" r:id="rId22"/>
    <p:sldId id="446" r:id="rId23"/>
    <p:sldId id="447" r:id="rId24"/>
    <p:sldId id="448" r:id="rId25"/>
    <p:sldId id="449" r:id="rId26"/>
    <p:sldId id="451" r:id="rId27"/>
    <p:sldId id="452" r:id="rId28"/>
    <p:sldId id="453" r:id="rId29"/>
    <p:sldId id="454" r:id="rId30"/>
    <p:sldId id="455" r:id="rId31"/>
    <p:sldId id="456" r:id="rId32"/>
    <p:sldId id="457" r:id="rId33"/>
    <p:sldId id="258" r:id="rId34"/>
    <p:sldId id="259" r:id="rId35"/>
    <p:sldId id="260" r:id="rId36"/>
    <p:sldId id="352" r:id="rId37"/>
    <p:sldId id="261" r:id="rId38"/>
    <p:sldId id="262" r:id="rId39"/>
    <p:sldId id="263" r:id="rId40"/>
    <p:sldId id="264" r:id="rId41"/>
    <p:sldId id="265" r:id="rId42"/>
    <p:sldId id="266" r:id="rId43"/>
    <p:sldId id="267" r:id="rId44"/>
    <p:sldId id="268" r:id="rId45"/>
    <p:sldId id="269" r:id="rId46"/>
    <p:sldId id="270" r:id="rId47"/>
    <p:sldId id="271" r:id="rId48"/>
    <p:sldId id="272" r:id="rId49"/>
    <p:sldId id="273" r:id="rId50"/>
    <p:sldId id="274" r:id="rId51"/>
    <p:sldId id="275" r:id="rId52"/>
    <p:sldId id="276" r:id="rId53"/>
    <p:sldId id="277" r:id="rId54"/>
    <p:sldId id="278" r:id="rId55"/>
    <p:sldId id="280" r:id="rId56"/>
    <p:sldId id="281" r:id="rId57"/>
    <p:sldId id="282" r:id="rId58"/>
    <p:sldId id="283" r:id="rId59"/>
    <p:sldId id="284" r:id="rId60"/>
    <p:sldId id="285" r:id="rId61"/>
    <p:sldId id="286" r:id="rId62"/>
    <p:sldId id="287" r:id="rId63"/>
    <p:sldId id="288" r:id="rId64"/>
    <p:sldId id="289" r:id="rId65"/>
    <p:sldId id="290" r:id="rId66"/>
    <p:sldId id="291" r:id="rId67"/>
    <p:sldId id="292" r:id="rId68"/>
    <p:sldId id="293" r:id="rId69"/>
    <p:sldId id="294" r:id="rId70"/>
    <p:sldId id="295" r:id="rId71"/>
    <p:sldId id="296" r:id="rId72"/>
    <p:sldId id="297" r:id="rId73"/>
    <p:sldId id="298" r:id="rId74"/>
    <p:sldId id="299" r:id="rId75"/>
    <p:sldId id="300" r:id="rId76"/>
    <p:sldId id="301" r:id="rId77"/>
    <p:sldId id="302" r:id="rId78"/>
    <p:sldId id="303" r:id="rId79"/>
    <p:sldId id="304" r:id="rId80"/>
    <p:sldId id="305" r:id="rId81"/>
    <p:sldId id="306" r:id="rId82"/>
    <p:sldId id="307" r:id="rId83"/>
    <p:sldId id="308" r:id="rId84"/>
    <p:sldId id="309" r:id="rId85"/>
    <p:sldId id="310" r:id="rId86"/>
    <p:sldId id="311" r:id="rId87"/>
    <p:sldId id="312" r:id="rId88"/>
    <p:sldId id="313" r:id="rId89"/>
    <p:sldId id="314" r:id="rId90"/>
    <p:sldId id="315" r:id="rId91"/>
    <p:sldId id="316" r:id="rId92"/>
    <p:sldId id="317" r:id="rId93"/>
    <p:sldId id="318" r:id="rId94"/>
    <p:sldId id="320" r:id="rId95"/>
    <p:sldId id="321" r:id="rId96"/>
    <p:sldId id="322" r:id="rId97"/>
    <p:sldId id="324" r:id="rId98"/>
    <p:sldId id="325" r:id="rId99"/>
    <p:sldId id="327" r:id="rId100"/>
    <p:sldId id="328" r:id="rId101"/>
    <p:sldId id="330" r:id="rId102"/>
    <p:sldId id="331" r:id="rId103"/>
    <p:sldId id="332" r:id="rId104"/>
    <p:sldId id="333" r:id="rId105"/>
    <p:sldId id="335" r:id="rId106"/>
    <p:sldId id="336" r:id="rId107"/>
    <p:sldId id="337" r:id="rId108"/>
    <p:sldId id="338" r:id="rId109"/>
    <p:sldId id="339" r:id="rId110"/>
    <p:sldId id="340" r:id="rId111"/>
    <p:sldId id="341" r:id="rId112"/>
    <p:sldId id="343" r:id="rId113"/>
    <p:sldId id="344" r:id="rId114"/>
    <p:sldId id="345" r:id="rId115"/>
    <p:sldId id="346" r:id="rId116"/>
    <p:sldId id="347" r:id="rId117"/>
    <p:sldId id="349" r:id="rId118"/>
    <p:sldId id="350" r:id="rId119"/>
    <p:sldId id="353" r:id="rId120"/>
    <p:sldId id="354" r:id="rId121"/>
    <p:sldId id="355" r:id="rId122"/>
    <p:sldId id="356" r:id="rId123"/>
    <p:sldId id="357" r:id="rId124"/>
    <p:sldId id="358" r:id="rId125"/>
    <p:sldId id="359" r:id="rId126"/>
    <p:sldId id="360" r:id="rId127"/>
    <p:sldId id="361" r:id="rId128"/>
    <p:sldId id="362" r:id="rId129"/>
    <p:sldId id="363" r:id="rId130"/>
    <p:sldId id="364" r:id="rId131"/>
    <p:sldId id="365" r:id="rId132"/>
    <p:sldId id="366" r:id="rId133"/>
    <p:sldId id="367" r:id="rId134"/>
    <p:sldId id="368" r:id="rId135"/>
    <p:sldId id="369" r:id="rId136"/>
    <p:sldId id="370" r:id="rId137"/>
    <p:sldId id="371" r:id="rId138"/>
    <p:sldId id="372" r:id="rId139"/>
    <p:sldId id="373" r:id="rId140"/>
    <p:sldId id="374" r:id="rId141"/>
    <p:sldId id="375" r:id="rId142"/>
    <p:sldId id="376" r:id="rId143"/>
    <p:sldId id="377" r:id="rId144"/>
    <p:sldId id="378" r:id="rId145"/>
    <p:sldId id="379" r:id="rId146"/>
    <p:sldId id="380" r:id="rId147"/>
    <p:sldId id="382" r:id="rId148"/>
    <p:sldId id="384" r:id="rId149"/>
    <p:sldId id="385" r:id="rId150"/>
    <p:sldId id="386" r:id="rId151"/>
    <p:sldId id="387" r:id="rId152"/>
    <p:sldId id="388" r:id="rId153"/>
    <p:sldId id="389" r:id="rId154"/>
    <p:sldId id="390" r:id="rId155"/>
    <p:sldId id="391" r:id="rId156"/>
    <p:sldId id="392" r:id="rId157"/>
    <p:sldId id="395" r:id="rId158"/>
    <p:sldId id="397" r:id="rId159"/>
    <p:sldId id="399" r:id="rId160"/>
    <p:sldId id="400" r:id="rId161"/>
    <p:sldId id="401" r:id="rId162"/>
    <p:sldId id="402" r:id="rId163"/>
    <p:sldId id="403" r:id="rId164"/>
    <p:sldId id="404" r:id="rId165"/>
    <p:sldId id="406" r:id="rId166"/>
    <p:sldId id="408" r:id="rId167"/>
    <p:sldId id="410" r:id="rId168"/>
    <p:sldId id="411" r:id="rId169"/>
    <p:sldId id="412" r:id="rId170"/>
    <p:sldId id="413" r:id="rId171"/>
    <p:sldId id="414" r:id="rId172"/>
    <p:sldId id="415" r:id="rId173"/>
    <p:sldId id="417" r:id="rId174"/>
    <p:sldId id="418" r:id="rId175"/>
    <p:sldId id="419" r:id="rId176"/>
    <p:sldId id="420" r:id="rId177"/>
    <p:sldId id="421" r:id="rId178"/>
    <p:sldId id="422" r:id="rId179"/>
    <p:sldId id="423" r:id="rId180"/>
    <p:sldId id="424" r:id="rId181"/>
    <p:sldId id="425" r:id="rId182"/>
  </p:sldIdLst>
  <p:sldSz cx="8785225" cy="6840538"/>
  <p:notesSz cx="6858000" cy="9144000"/>
  <p:defaultTextStyle>
    <a:defPPr>
      <a:defRPr lang="en-US"/>
    </a:defPPr>
    <a:lvl1pPr algn="r" rtl="0" fontAlgn="base">
      <a:spcBef>
        <a:spcPct val="0"/>
      </a:spcBef>
      <a:spcAft>
        <a:spcPct val="0"/>
      </a:spcAft>
      <a:defRPr sz="3200" b="1" kern="1200">
        <a:solidFill>
          <a:schemeClr val="tx1"/>
        </a:solidFill>
        <a:latin typeface="Lotus" panose="00000400000000000000" pitchFamily="2" charset="-78"/>
        <a:ea typeface="+mn-ea"/>
        <a:cs typeface="Lotus" panose="00000400000000000000" pitchFamily="2" charset="-78"/>
      </a:defRPr>
    </a:lvl1pPr>
    <a:lvl2pPr marL="457200" algn="r" rtl="0" fontAlgn="base">
      <a:spcBef>
        <a:spcPct val="0"/>
      </a:spcBef>
      <a:spcAft>
        <a:spcPct val="0"/>
      </a:spcAft>
      <a:defRPr sz="3200" b="1" kern="1200">
        <a:solidFill>
          <a:schemeClr val="tx1"/>
        </a:solidFill>
        <a:latin typeface="Lotus" panose="00000400000000000000" pitchFamily="2" charset="-78"/>
        <a:ea typeface="+mn-ea"/>
        <a:cs typeface="Lotus" panose="00000400000000000000" pitchFamily="2" charset="-78"/>
      </a:defRPr>
    </a:lvl2pPr>
    <a:lvl3pPr marL="914400" algn="r" rtl="0" fontAlgn="base">
      <a:spcBef>
        <a:spcPct val="0"/>
      </a:spcBef>
      <a:spcAft>
        <a:spcPct val="0"/>
      </a:spcAft>
      <a:defRPr sz="3200" b="1" kern="1200">
        <a:solidFill>
          <a:schemeClr val="tx1"/>
        </a:solidFill>
        <a:latin typeface="Lotus" panose="00000400000000000000" pitchFamily="2" charset="-78"/>
        <a:ea typeface="+mn-ea"/>
        <a:cs typeface="Lotus" panose="00000400000000000000" pitchFamily="2" charset="-78"/>
      </a:defRPr>
    </a:lvl3pPr>
    <a:lvl4pPr marL="1371600" algn="r" rtl="0" fontAlgn="base">
      <a:spcBef>
        <a:spcPct val="0"/>
      </a:spcBef>
      <a:spcAft>
        <a:spcPct val="0"/>
      </a:spcAft>
      <a:defRPr sz="3200" b="1" kern="1200">
        <a:solidFill>
          <a:schemeClr val="tx1"/>
        </a:solidFill>
        <a:latin typeface="Lotus" panose="00000400000000000000" pitchFamily="2" charset="-78"/>
        <a:ea typeface="+mn-ea"/>
        <a:cs typeface="Lotus" panose="00000400000000000000" pitchFamily="2" charset="-78"/>
      </a:defRPr>
    </a:lvl4pPr>
    <a:lvl5pPr marL="1828800" algn="r" rtl="0" fontAlgn="base">
      <a:spcBef>
        <a:spcPct val="0"/>
      </a:spcBef>
      <a:spcAft>
        <a:spcPct val="0"/>
      </a:spcAft>
      <a:defRPr sz="3200" b="1" kern="1200">
        <a:solidFill>
          <a:schemeClr val="tx1"/>
        </a:solidFill>
        <a:latin typeface="Lotus" panose="00000400000000000000" pitchFamily="2" charset="-78"/>
        <a:ea typeface="+mn-ea"/>
        <a:cs typeface="Lotus" panose="00000400000000000000" pitchFamily="2" charset="-78"/>
      </a:defRPr>
    </a:lvl5pPr>
    <a:lvl6pPr marL="2286000" algn="r" defTabSz="914400" rtl="1" eaLnBrk="1" latinLnBrk="0" hangingPunct="1">
      <a:defRPr sz="3200" b="1" kern="1200">
        <a:solidFill>
          <a:schemeClr val="tx1"/>
        </a:solidFill>
        <a:latin typeface="Lotus" panose="00000400000000000000" pitchFamily="2" charset="-78"/>
        <a:ea typeface="+mn-ea"/>
        <a:cs typeface="Lotus" panose="00000400000000000000" pitchFamily="2" charset="-78"/>
      </a:defRPr>
    </a:lvl6pPr>
    <a:lvl7pPr marL="2743200" algn="r" defTabSz="914400" rtl="1" eaLnBrk="1" latinLnBrk="0" hangingPunct="1">
      <a:defRPr sz="3200" b="1" kern="1200">
        <a:solidFill>
          <a:schemeClr val="tx1"/>
        </a:solidFill>
        <a:latin typeface="Lotus" panose="00000400000000000000" pitchFamily="2" charset="-78"/>
        <a:ea typeface="+mn-ea"/>
        <a:cs typeface="Lotus" panose="00000400000000000000" pitchFamily="2" charset="-78"/>
      </a:defRPr>
    </a:lvl7pPr>
    <a:lvl8pPr marL="3200400" algn="r" defTabSz="914400" rtl="1" eaLnBrk="1" latinLnBrk="0" hangingPunct="1">
      <a:defRPr sz="3200" b="1" kern="1200">
        <a:solidFill>
          <a:schemeClr val="tx1"/>
        </a:solidFill>
        <a:latin typeface="Lotus" panose="00000400000000000000" pitchFamily="2" charset="-78"/>
        <a:ea typeface="+mn-ea"/>
        <a:cs typeface="Lotus" panose="00000400000000000000" pitchFamily="2" charset="-78"/>
      </a:defRPr>
    </a:lvl8pPr>
    <a:lvl9pPr marL="3657600" algn="r" defTabSz="914400" rtl="1" eaLnBrk="1" latinLnBrk="0" hangingPunct="1">
      <a:defRPr sz="3200" b="1" kern="1200">
        <a:solidFill>
          <a:schemeClr val="tx1"/>
        </a:solidFill>
        <a:latin typeface="Lotus" panose="00000400000000000000" pitchFamily="2" charset="-78"/>
        <a:ea typeface="+mn-ea"/>
        <a:cs typeface="Lotus" panose="00000400000000000000" pitchFamily="2" charset="-78"/>
      </a:defRPr>
    </a:lvl9pPr>
  </p:defaultTextStyle>
  <p:extLst>
    <p:ext uri="{EFAFB233-063F-42B5-8137-9DF3F51BA10A}">
      <p15:sldGuideLst xmlns:p15="http://schemas.microsoft.com/office/powerpoint/2012/main">
        <p15:guide id="1" orient="horz" pos="2155">
          <p15:clr>
            <a:srgbClr val="A4A3A4"/>
          </p15:clr>
        </p15:guide>
        <p15:guide id="2" pos="276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073" autoAdjust="0"/>
  </p:normalViewPr>
  <p:slideViewPr>
    <p:cSldViewPr>
      <p:cViewPr varScale="1">
        <p:scale>
          <a:sx n="66" d="100"/>
          <a:sy n="66" d="100"/>
        </p:scale>
        <p:origin x="714" y="60"/>
      </p:cViewPr>
      <p:guideLst>
        <p:guide orient="horz" pos="2155"/>
        <p:guide pos="2767"/>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presProps" Target="pres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theme" Target="theme/theme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tableStyles" Target="tableStyles.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lvl1pPr>
          </a:lstStyle>
          <a:p>
            <a:pPr>
              <a:defRPr/>
            </a:pPr>
            <a:endParaRPr lang="en-US"/>
          </a:p>
        </p:txBody>
      </p:sp>
      <p:sp>
        <p:nvSpPr>
          <p:cNvPr id="10240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vl1pPr>
          </a:lstStyle>
          <a:p>
            <a:pPr>
              <a:defRPr/>
            </a:pPr>
            <a:endParaRPr lang="en-US"/>
          </a:p>
        </p:txBody>
      </p:sp>
      <p:sp>
        <p:nvSpPr>
          <p:cNvPr id="187396" name="Rectangle 4"/>
          <p:cNvSpPr>
            <a:spLocks noGrp="1" noRot="1" noChangeAspect="1" noChangeArrowheads="1" noTextEdit="1"/>
          </p:cNvSpPr>
          <p:nvPr>
            <p:ph type="sldImg" idx="2"/>
          </p:nvPr>
        </p:nvSpPr>
        <p:spPr bwMode="auto">
          <a:xfrm>
            <a:off x="1227138" y="685800"/>
            <a:ext cx="4403725"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lvl1pPr>
          </a:lstStyle>
          <a:p>
            <a:pPr>
              <a:defRPr/>
            </a:pPr>
            <a:endParaRPr lang="en-US"/>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vl1pPr>
          </a:lstStyle>
          <a:p>
            <a:fld id="{D09D2218-8579-4578-A8AB-B61792E97EAD}" type="slidenum">
              <a:rPr lang="en-US"/>
              <a:pPr/>
              <a:t>‹#›</a:t>
            </a:fld>
            <a:endParaRPr lang="en-US"/>
          </a:p>
        </p:txBody>
      </p:sp>
    </p:spTree>
    <p:extLst>
      <p:ext uri="{BB962C8B-B14F-4D97-AF65-F5344CB8AC3E}">
        <p14:creationId xmlns:p14="http://schemas.microsoft.com/office/powerpoint/2010/main" val="28530529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Lotus" pitchFamily="2" charset="-78"/>
        <a:ea typeface="+mn-ea"/>
        <a:cs typeface="Lotus" pitchFamily="2" charset="-78"/>
      </a:defRPr>
    </a:lvl1pPr>
    <a:lvl2pPr marL="457200" algn="l" rtl="0" eaLnBrk="0" fontAlgn="base" hangingPunct="0">
      <a:spcBef>
        <a:spcPct val="30000"/>
      </a:spcBef>
      <a:spcAft>
        <a:spcPct val="0"/>
      </a:spcAft>
      <a:defRPr sz="1200" kern="1200">
        <a:solidFill>
          <a:schemeClr val="tx1"/>
        </a:solidFill>
        <a:latin typeface="Lotus" pitchFamily="2" charset="-78"/>
        <a:ea typeface="+mn-ea"/>
        <a:cs typeface="Lotus" pitchFamily="2" charset="-78"/>
      </a:defRPr>
    </a:lvl2pPr>
    <a:lvl3pPr marL="914400" algn="l" rtl="0" eaLnBrk="0" fontAlgn="base" hangingPunct="0">
      <a:spcBef>
        <a:spcPct val="30000"/>
      </a:spcBef>
      <a:spcAft>
        <a:spcPct val="0"/>
      </a:spcAft>
      <a:defRPr sz="1200" kern="1200">
        <a:solidFill>
          <a:schemeClr val="tx1"/>
        </a:solidFill>
        <a:latin typeface="Lotus" pitchFamily="2" charset="-78"/>
        <a:ea typeface="+mn-ea"/>
        <a:cs typeface="Lotus" pitchFamily="2" charset="-78"/>
      </a:defRPr>
    </a:lvl3pPr>
    <a:lvl4pPr marL="1371600" algn="l" rtl="0" eaLnBrk="0" fontAlgn="base" hangingPunct="0">
      <a:spcBef>
        <a:spcPct val="30000"/>
      </a:spcBef>
      <a:spcAft>
        <a:spcPct val="0"/>
      </a:spcAft>
      <a:defRPr sz="1200" kern="1200">
        <a:solidFill>
          <a:schemeClr val="tx1"/>
        </a:solidFill>
        <a:latin typeface="Lotus" pitchFamily="2" charset="-78"/>
        <a:ea typeface="+mn-ea"/>
        <a:cs typeface="Lotus" pitchFamily="2" charset="-78"/>
      </a:defRPr>
    </a:lvl4pPr>
    <a:lvl5pPr marL="1828800" algn="l" rtl="0" eaLnBrk="0" fontAlgn="base" hangingPunct="0">
      <a:spcBef>
        <a:spcPct val="30000"/>
      </a:spcBef>
      <a:spcAft>
        <a:spcPct val="0"/>
      </a:spcAft>
      <a:defRPr sz="1200" kern="1200">
        <a:solidFill>
          <a:schemeClr val="tx1"/>
        </a:solidFill>
        <a:latin typeface="Lotus" pitchFamily="2" charset="-78"/>
        <a:ea typeface="+mn-ea"/>
        <a:cs typeface="Lotus" pitchFamily="2" charset="-7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954630F5-4492-4D95-BDA0-8D7BEB937B8B}" type="slidenum">
              <a:rPr lang="en-US" sz="1200" b="0"/>
              <a:pPr eaLnBrk="1" hangingPunct="1"/>
              <a:t>2</a:t>
            </a:fld>
            <a:endParaRPr lang="en-US" sz="1200" b="0"/>
          </a:p>
        </p:txBody>
      </p:sp>
      <p:sp>
        <p:nvSpPr>
          <p:cNvPr id="188419" name="Rectangle 2"/>
          <p:cNvSpPr>
            <a:spLocks noGrp="1" noRot="1" noChangeAspect="1" noChangeArrowheads="1" noTextEdit="1"/>
          </p:cNvSpPr>
          <p:nvPr>
            <p:ph type="sldImg"/>
          </p:nvPr>
        </p:nvSpPr>
        <p:spPr>
          <a:ln/>
        </p:spPr>
      </p:sp>
      <p:sp>
        <p:nvSpPr>
          <p:cNvPr id="188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3090717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E50B12BF-0B35-42B1-B75C-53EA7F3C0BD6}" type="slidenum">
              <a:rPr lang="en-US" sz="1200" b="0"/>
              <a:pPr eaLnBrk="1" hangingPunct="1"/>
              <a:t>11</a:t>
            </a:fld>
            <a:endParaRPr lang="en-US" sz="1200" b="0"/>
          </a:p>
        </p:txBody>
      </p:sp>
      <p:sp>
        <p:nvSpPr>
          <p:cNvPr id="197635" name="Rectangle 2"/>
          <p:cNvSpPr>
            <a:spLocks noGrp="1" noRot="1" noChangeAspect="1" noChangeArrowheads="1" noTextEdit="1"/>
          </p:cNvSpPr>
          <p:nvPr>
            <p:ph type="sldImg"/>
          </p:nvPr>
        </p:nvSpPr>
        <p:spPr>
          <a:ln/>
        </p:spPr>
      </p:sp>
      <p:sp>
        <p:nvSpPr>
          <p:cNvPr id="197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810252686"/>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0469E3E1-6DB3-4791-9115-06747E624636}" type="slidenum">
              <a:rPr lang="en-US" sz="1200" b="0"/>
              <a:pPr eaLnBrk="1" hangingPunct="1"/>
              <a:t>101</a:t>
            </a:fld>
            <a:endParaRPr lang="en-US" sz="1200" b="0"/>
          </a:p>
        </p:txBody>
      </p:sp>
      <p:sp>
        <p:nvSpPr>
          <p:cNvPr id="289795" name="Rectangle 2"/>
          <p:cNvSpPr>
            <a:spLocks noGrp="1" noRot="1" noChangeAspect="1" noChangeArrowheads="1" noTextEdit="1"/>
          </p:cNvSpPr>
          <p:nvPr>
            <p:ph type="sldImg"/>
          </p:nvPr>
        </p:nvSpPr>
        <p:spPr>
          <a:ln/>
        </p:spPr>
      </p:sp>
      <p:sp>
        <p:nvSpPr>
          <p:cNvPr id="289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454142964"/>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570A19EB-C879-471D-A948-644A523C3582}" type="slidenum">
              <a:rPr lang="en-US" sz="1200" b="0"/>
              <a:pPr eaLnBrk="1" hangingPunct="1"/>
              <a:t>102</a:t>
            </a:fld>
            <a:endParaRPr lang="en-US" sz="1200" b="0"/>
          </a:p>
        </p:txBody>
      </p:sp>
      <p:sp>
        <p:nvSpPr>
          <p:cNvPr id="290819" name="Rectangle 2"/>
          <p:cNvSpPr>
            <a:spLocks noGrp="1" noRot="1" noChangeAspect="1" noChangeArrowheads="1" noTextEdit="1"/>
          </p:cNvSpPr>
          <p:nvPr>
            <p:ph type="sldImg"/>
          </p:nvPr>
        </p:nvSpPr>
        <p:spPr>
          <a:ln/>
        </p:spPr>
      </p:sp>
      <p:sp>
        <p:nvSpPr>
          <p:cNvPr id="290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316685323"/>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2C734B9C-1B5E-4A0B-9E4C-BEECC3AF4867}" type="slidenum">
              <a:rPr lang="en-US" sz="1200" b="0"/>
              <a:pPr eaLnBrk="1" hangingPunct="1"/>
              <a:t>103</a:t>
            </a:fld>
            <a:endParaRPr lang="en-US" sz="1200" b="0"/>
          </a:p>
        </p:txBody>
      </p:sp>
      <p:sp>
        <p:nvSpPr>
          <p:cNvPr id="291843" name="Rectangle 2"/>
          <p:cNvSpPr>
            <a:spLocks noGrp="1" noRot="1" noChangeAspect="1" noChangeArrowheads="1" noTextEdit="1"/>
          </p:cNvSpPr>
          <p:nvPr>
            <p:ph type="sldImg"/>
          </p:nvPr>
        </p:nvSpPr>
        <p:spPr>
          <a:ln/>
        </p:spPr>
      </p:sp>
      <p:sp>
        <p:nvSpPr>
          <p:cNvPr id="291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017236341"/>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C2DA8BA9-9C36-4FAC-A759-09FCCEB5274E}" type="slidenum">
              <a:rPr lang="en-US" sz="1200" b="0"/>
              <a:pPr eaLnBrk="1" hangingPunct="1"/>
              <a:t>104</a:t>
            </a:fld>
            <a:endParaRPr lang="en-US" sz="1200" b="0"/>
          </a:p>
        </p:txBody>
      </p:sp>
      <p:sp>
        <p:nvSpPr>
          <p:cNvPr id="292867" name="Rectangle 2"/>
          <p:cNvSpPr>
            <a:spLocks noGrp="1" noRot="1" noChangeAspect="1" noChangeArrowheads="1" noTextEdit="1"/>
          </p:cNvSpPr>
          <p:nvPr>
            <p:ph type="sldImg"/>
          </p:nvPr>
        </p:nvSpPr>
        <p:spPr>
          <a:ln/>
        </p:spPr>
      </p:sp>
      <p:sp>
        <p:nvSpPr>
          <p:cNvPr id="292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453766196"/>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1192BEC7-0823-45C2-8A4D-232C27F3A46A}" type="slidenum">
              <a:rPr lang="en-US" sz="1200" b="0"/>
              <a:pPr eaLnBrk="1" hangingPunct="1"/>
              <a:t>105</a:t>
            </a:fld>
            <a:endParaRPr lang="en-US" sz="1200" b="0"/>
          </a:p>
        </p:txBody>
      </p:sp>
      <p:sp>
        <p:nvSpPr>
          <p:cNvPr id="293891" name="Rectangle 2"/>
          <p:cNvSpPr>
            <a:spLocks noGrp="1" noRot="1" noChangeAspect="1" noChangeArrowheads="1" noTextEdit="1"/>
          </p:cNvSpPr>
          <p:nvPr>
            <p:ph type="sldImg"/>
          </p:nvPr>
        </p:nvSpPr>
        <p:spPr>
          <a:ln/>
        </p:spPr>
      </p:sp>
      <p:sp>
        <p:nvSpPr>
          <p:cNvPr id="293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479540462"/>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420EAF4D-C065-4D69-ABD2-54DD66B562AA}" type="slidenum">
              <a:rPr lang="en-US" sz="1200" b="0"/>
              <a:pPr eaLnBrk="1" hangingPunct="1"/>
              <a:t>106</a:t>
            </a:fld>
            <a:endParaRPr lang="en-US" sz="1200" b="0"/>
          </a:p>
        </p:txBody>
      </p:sp>
      <p:sp>
        <p:nvSpPr>
          <p:cNvPr id="294915" name="Rectangle 2"/>
          <p:cNvSpPr>
            <a:spLocks noGrp="1" noRot="1" noChangeAspect="1" noChangeArrowheads="1" noTextEdit="1"/>
          </p:cNvSpPr>
          <p:nvPr>
            <p:ph type="sldImg"/>
          </p:nvPr>
        </p:nvSpPr>
        <p:spPr>
          <a:ln/>
        </p:spPr>
      </p:sp>
      <p:sp>
        <p:nvSpPr>
          <p:cNvPr id="294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4032021"/>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FDD6C64F-DB34-45BD-AF8E-0FF0F6140E6B}" type="slidenum">
              <a:rPr lang="en-US" sz="1200" b="0"/>
              <a:pPr eaLnBrk="1" hangingPunct="1"/>
              <a:t>107</a:t>
            </a:fld>
            <a:endParaRPr lang="en-US" sz="1200" b="0"/>
          </a:p>
        </p:txBody>
      </p:sp>
      <p:sp>
        <p:nvSpPr>
          <p:cNvPr id="295939" name="Rectangle 2"/>
          <p:cNvSpPr>
            <a:spLocks noGrp="1" noRot="1" noChangeAspect="1" noChangeArrowheads="1" noTextEdit="1"/>
          </p:cNvSpPr>
          <p:nvPr>
            <p:ph type="sldImg"/>
          </p:nvPr>
        </p:nvSpPr>
        <p:spPr>
          <a:ln/>
        </p:spPr>
      </p:sp>
      <p:sp>
        <p:nvSpPr>
          <p:cNvPr id="295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3762853127"/>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61951BE1-3764-4E1D-A27D-DDD9D4B0970E}" type="slidenum">
              <a:rPr lang="en-US" sz="1200" b="0"/>
              <a:pPr eaLnBrk="1" hangingPunct="1"/>
              <a:t>108</a:t>
            </a:fld>
            <a:endParaRPr lang="en-US" sz="1200" b="0"/>
          </a:p>
        </p:txBody>
      </p:sp>
      <p:sp>
        <p:nvSpPr>
          <p:cNvPr id="296963" name="Rectangle 2"/>
          <p:cNvSpPr>
            <a:spLocks noGrp="1" noRot="1" noChangeAspect="1" noChangeArrowheads="1" noTextEdit="1"/>
          </p:cNvSpPr>
          <p:nvPr>
            <p:ph type="sldImg"/>
          </p:nvPr>
        </p:nvSpPr>
        <p:spPr>
          <a:ln/>
        </p:spPr>
      </p:sp>
      <p:sp>
        <p:nvSpPr>
          <p:cNvPr id="296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121402604"/>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8DA3987C-9B2B-4CC2-9F7C-93F6880A698E}" type="slidenum">
              <a:rPr lang="en-US" sz="1200" b="0"/>
              <a:pPr eaLnBrk="1" hangingPunct="1"/>
              <a:t>109</a:t>
            </a:fld>
            <a:endParaRPr lang="en-US" sz="1200" b="0"/>
          </a:p>
        </p:txBody>
      </p:sp>
      <p:sp>
        <p:nvSpPr>
          <p:cNvPr id="297987" name="Rectangle 2"/>
          <p:cNvSpPr>
            <a:spLocks noGrp="1" noRot="1" noChangeAspect="1" noChangeArrowheads="1" noTextEdit="1"/>
          </p:cNvSpPr>
          <p:nvPr>
            <p:ph type="sldImg"/>
          </p:nvPr>
        </p:nvSpPr>
        <p:spPr>
          <a:ln/>
        </p:spPr>
      </p:sp>
      <p:sp>
        <p:nvSpPr>
          <p:cNvPr id="297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399211514"/>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59E99D66-B386-4315-A035-4E8D05F75EA2}" type="slidenum">
              <a:rPr lang="en-US" sz="1200" b="0"/>
              <a:pPr eaLnBrk="1" hangingPunct="1"/>
              <a:t>110</a:t>
            </a:fld>
            <a:endParaRPr lang="en-US" sz="1200" b="0"/>
          </a:p>
        </p:txBody>
      </p:sp>
      <p:sp>
        <p:nvSpPr>
          <p:cNvPr id="299011" name="Rectangle 2"/>
          <p:cNvSpPr>
            <a:spLocks noGrp="1" noRot="1" noChangeAspect="1" noChangeArrowheads="1" noTextEdit="1"/>
          </p:cNvSpPr>
          <p:nvPr>
            <p:ph type="sldImg"/>
          </p:nvPr>
        </p:nvSpPr>
        <p:spPr>
          <a:ln/>
        </p:spPr>
      </p:sp>
      <p:sp>
        <p:nvSpPr>
          <p:cNvPr id="299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1969797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F0C3916B-8316-45ED-94E3-B8EDCD672A4D}" type="slidenum">
              <a:rPr lang="en-US" sz="1200" b="0"/>
              <a:pPr eaLnBrk="1" hangingPunct="1"/>
              <a:t>12</a:t>
            </a:fld>
            <a:endParaRPr lang="en-US" sz="1200" b="0"/>
          </a:p>
        </p:txBody>
      </p:sp>
      <p:sp>
        <p:nvSpPr>
          <p:cNvPr id="198659" name="Rectangle 2"/>
          <p:cNvSpPr>
            <a:spLocks noGrp="1" noRot="1" noChangeAspect="1" noChangeArrowheads="1" noTextEdit="1"/>
          </p:cNvSpPr>
          <p:nvPr>
            <p:ph type="sldImg"/>
          </p:nvPr>
        </p:nvSpPr>
        <p:spPr>
          <a:ln/>
        </p:spPr>
      </p:sp>
      <p:sp>
        <p:nvSpPr>
          <p:cNvPr id="198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597149090"/>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63844A98-BA5D-4082-9613-F6B73C347297}" type="slidenum">
              <a:rPr lang="en-US" sz="1200" b="0"/>
              <a:pPr eaLnBrk="1" hangingPunct="1"/>
              <a:t>111</a:t>
            </a:fld>
            <a:endParaRPr lang="en-US" sz="1200" b="0"/>
          </a:p>
        </p:txBody>
      </p:sp>
      <p:sp>
        <p:nvSpPr>
          <p:cNvPr id="300035" name="Rectangle 2"/>
          <p:cNvSpPr>
            <a:spLocks noGrp="1" noRot="1" noChangeAspect="1" noChangeArrowheads="1" noTextEdit="1"/>
          </p:cNvSpPr>
          <p:nvPr>
            <p:ph type="sldImg"/>
          </p:nvPr>
        </p:nvSpPr>
        <p:spPr>
          <a:ln/>
        </p:spPr>
      </p:sp>
      <p:sp>
        <p:nvSpPr>
          <p:cNvPr id="300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541575057"/>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AAAE0378-7889-4E5E-B5C5-E8300F479E06}" type="slidenum">
              <a:rPr lang="en-US" sz="1200" b="0"/>
              <a:pPr eaLnBrk="1" hangingPunct="1"/>
              <a:t>112</a:t>
            </a:fld>
            <a:endParaRPr lang="en-US" sz="1200" b="0"/>
          </a:p>
        </p:txBody>
      </p:sp>
      <p:sp>
        <p:nvSpPr>
          <p:cNvPr id="301059" name="Rectangle 2"/>
          <p:cNvSpPr>
            <a:spLocks noGrp="1" noRot="1" noChangeAspect="1" noChangeArrowheads="1" noTextEdit="1"/>
          </p:cNvSpPr>
          <p:nvPr>
            <p:ph type="sldImg"/>
          </p:nvPr>
        </p:nvSpPr>
        <p:spPr>
          <a:ln/>
        </p:spPr>
      </p:sp>
      <p:sp>
        <p:nvSpPr>
          <p:cNvPr id="301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766658872"/>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1F80E606-4A3D-414A-850E-FA51DC722CCE}" type="slidenum">
              <a:rPr lang="en-US" sz="1200" b="0"/>
              <a:pPr eaLnBrk="1" hangingPunct="1"/>
              <a:t>113</a:t>
            </a:fld>
            <a:endParaRPr lang="en-US" sz="1200" b="0"/>
          </a:p>
        </p:txBody>
      </p:sp>
      <p:sp>
        <p:nvSpPr>
          <p:cNvPr id="302083" name="Rectangle 2"/>
          <p:cNvSpPr>
            <a:spLocks noGrp="1" noRot="1" noChangeAspect="1" noChangeArrowheads="1" noTextEdit="1"/>
          </p:cNvSpPr>
          <p:nvPr>
            <p:ph type="sldImg"/>
          </p:nvPr>
        </p:nvSpPr>
        <p:spPr>
          <a:ln/>
        </p:spPr>
      </p:sp>
      <p:sp>
        <p:nvSpPr>
          <p:cNvPr id="302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217430480"/>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4F69DD24-EE73-4DDD-BF1F-D717BBA8F53A}" type="slidenum">
              <a:rPr lang="en-US" sz="1200" b="0"/>
              <a:pPr eaLnBrk="1" hangingPunct="1"/>
              <a:t>114</a:t>
            </a:fld>
            <a:endParaRPr lang="en-US" sz="1200" b="0"/>
          </a:p>
        </p:txBody>
      </p:sp>
      <p:sp>
        <p:nvSpPr>
          <p:cNvPr id="303107" name="Rectangle 2"/>
          <p:cNvSpPr>
            <a:spLocks noGrp="1" noRot="1" noChangeAspect="1" noChangeArrowheads="1" noTextEdit="1"/>
          </p:cNvSpPr>
          <p:nvPr>
            <p:ph type="sldImg"/>
          </p:nvPr>
        </p:nvSpPr>
        <p:spPr>
          <a:ln/>
        </p:spPr>
      </p:sp>
      <p:sp>
        <p:nvSpPr>
          <p:cNvPr id="303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733639056"/>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B582CCB9-FBA2-4DDA-B892-7781FB9F44CD}" type="slidenum">
              <a:rPr lang="en-US" sz="1200" b="0"/>
              <a:pPr eaLnBrk="1" hangingPunct="1"/>
              <a:t>115</a:t>
            </a:fld>
            <a:endParaRPr lang="en-US" sz="1200" b="0"/>
          </a:p>
        </p:txBody>
      </p:sp>
      <p:sp>
        <p:nvSpPr>
          <p:cNvPr id="304131" name="Rectangle 2"/>
          <p:cNvSpPr>
            <a:spLocks noGrp="1" noRot="1" noChangeAspect="1" noChangeArrowheads="1" noTextEdit="1"/>
          </p:cNvSpPr>
          <p:nvPr>
            <p:ph type="sldImg"/>
          </p:nvPr>
        </p:nvSpPr>
        <p:spPr>
          <a:ln/>
        </p:spPr>
      </p:sp>
      <p:sp>
        <p:nvSpPr>
          <p:cNvPr id="304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841549532"/>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BC105089-CB13-42E0-BA70-7E4FF91188A9}" type="slidenum">
              <a:rPr lang="en-US" sz="1200" b="0"/>
              <a:pPr eaLnBrk="1" hangingPunct="1"/>
              <a:t>116</a:t>
            </a:fld>
            <a:endParaRPr lang="en-US" sz="1200" b="0"/>
          </a:p>
        </p:txBody>
      </p:sp>
      <p:sp>
        <p:nvSpPr>
          <p:cNvPr id="305155" name="Rectangle 2"/>
          <p:cNvSpPr>
            <a:spLocks noGrp="1" noRot="1" noChangeAspect="1" noChangeArrowheads="1" noTextEdit="1"/>
          </p:cNvSpPr>
          <p:nvPr>
            <p:ph type="sldImg"/>
          </p:nvPr>
        </p:nvSpPr>
        <p:spPr>
          <a:ln/>
        </p:spPr>
      </p:sp>
      <p:sp>
        <p:nvSpPr>
          <p:cNvPr id="305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3668378694"/>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DB9F70BA-4747-4405-AD7C-0F72C8897C25}" type="slidenum">
              <a:rPr lang="en-US" sz="1200" b="0"/>
              <a:pPr eaLnBrk="1" hangingPunct="1"/>
              <a:t>117</a:t>
            </a:fld>
            <a:endParaRPr lang="en-US" sz="1200" b="0"/>
          </a:p>
        </p:txBody>
      </p:sp>
      <p:sp>
        <p:nvSpPr>
          <p:cNvPr id="306179" name="Rectangle 2"/>
          <p:cNvSpPr>
            <a:spLocks noGrp="1" noRot="1" noChangeAspect="1" noChangeArrowheads="1" noTextEdit="1"/>
          </p:cNvSpPr>
          <p:nvPr>
            <p:ph type="sldImg"/>
          </p:nvPr>
        </p:nvSpPr>
        <p:spPr>
          <a:ln/>
        </p:spPr>
      </p:sp>
      <p:sp>
        <p:nvSpPr>
          <p:cNvPr id="306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060804037"/>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105866F7-F906-46E1-B29D-8224011CAFBC}" type="slidenum">
              <a:rPr lang="en-US" sz="1200" b="0"/>
              <a:pPr eaLnBrk="1" hangingPunct="1"/>
              <a:t>118</a:t>
            </a:fld>
            <a:endParaRPr lang="en-US" sz="1200" b="0"/>
          </a:p>
        </p:txBody>
      </p:sp>
      <p:sp>
        <p:nvSpPr>
          <p:cNvPr id="307203" name="Rectangle 2"/>
          <p:cNvSpPr>
            <a:spLocks noGrp="1" noRot="1" noChangeAspect="1" noChangeArrowheads="1" noTextEdit="1"/>
          </p:cNvSpPr>
          <p:nvPr>
            <p:ph type="sldImg"/>
          </p:nvPr>
        </p:nvSpPr>
        <p:spPr>
          <a:ln/>
        </p:spPr>
      </p:sp>
      <p:sp>
        <p:nvSpPr>
          <p:cNvPr id="307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3642799625"/>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AAFA6755-8B5D-4F0B-8255-EC858955A4DE}" type="slidenum">
              <a:rPr lang="en-US" sz="1200" b="0"/>
              <a:pPr eaLnBrk="1" hangingPunct="1"/>
              <a:t>119</a:t>
            </a:fld>
            <a:endParaRPr lang="en-US" sz="1200" b="0"/>
          </a:p>
        </p:txBody>
      </p:sp>
      <p:sp>
        <p:nvSpPr>
          <p:cNvPr id="308227" name="Rectangle 2"/>
          <p:cNvSpPr>
            <a:spLocks noGrp="1" noRot="1" noChangeAspect="1" noChangeArrowheads="1" noTextEdit="1"/>
          </p:cNvSpPr>
          <p:nvPr>
            <p:ph type="sldImg"/>
          </p:nvPr>
        </p:nvSpPr>
        <p:spPr>
          <a:ln/>
        </p:spPr>
      </p:sp>
      <p:sp>
        <p:nvSpPr>
          <p:cNvPr id="308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3362830066"/>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8D31F17E-4B75-4243-A211-34B3E2AC19E9}" type="slidenum">
              <a:rPr lang="en-US" sz="1200" b="0"/>
              <a:pPr eaLnBrk="1" hangingPunct="1"/>
              <a:t>120</a:t>
            </a:fld>
            <a:endParaRPr lang="en-US" sz="1200" b="0"/>
          </a:p>
        </p:txBody>
      </p:sp>
      <p:sp>
        <p:nvSpPr>
          <p:cNvPr id="309251" name="Rectangle 2"/>
          <p:cNvSpPr>
            <a:spLocks noGrp="1" noRot="1" noChangeAspect="1" noChangeArrowheads="1" noTextEdit="1"/>
          </p:cNvSpPr>
          <p:nvPr>
            <p:ph type="sldImg"/>
          </p:nvPr>
        </p:nvSpPr>
        <p:spPr>
          <a:ln/>
        </p:spPr>
      </p:sp>
      <p:sp>
        <p:nvSpPr>
          <p:cNvPr id="309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32636721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B32071D7-7589-4712-A859-AB1B74E8BE26}" type="slidenum">
              <a:rPr lang="en-US" sz="1200" b="0"/>
              <a:pPr eaLnBrk="1" hangingPunct="1"/>
              <a:t>13</a:t>
            </a:fld>
            <a:endParaRPr lang="en-US" sz="1200" b="0"/>
          </a:p>
        </p:txBody>
      </p:sp>
      <p:sp>
        <p:nvSpPr>
          <p:cNvPr id="199683" name="Rectangle 2"/>
          <p:cNvSpPr>
            <a:spLocks noGrp="1" noRot="1" noChangeAspect="1" noChangeArrowheads="1" noTextEdit="1"/>
          </p:cNvSpPr>
          <p:nvPr>
            <p:ph type="sldImg"/>
          </p:nvPr>
        </p:nvSpPr>
        <p:spPr>
          <a:ln/>
        </p:spPr>
      </p:sp>
      <p:sp>
        <p:nvSpPr>
          <p:cNvPr id="199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2311685"/>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C9221BC7-1E31-4071-A09B-3EA830AD293B}" type="slidenum">
              <a:rPr lang="en-US" sz="1200" b="0"/>
              <a:pPr eaLnBrk="1" hangingPunct="1"/>
              <a:t>121</a:t>
            </a:fld>
            <a:endParaRPr lang="en-US" sz="1200" b="0"/>
          </a:p>
        </p:txBody>
      </p:sp>
      <p:sp>
        <p:nvSpPr>
          <p:cNvPr id="310275" name="Rectangle 2"/>
          <p:cNvSpPr>
            <a:spLocks noGrp="1" noRot="1" noChangeAspect="1" noChangeArrowheads="1" noTextEdit="1"/>
          </p:cNvSpPr>
          <p:nvPr>
            <p:ph type="sldImg"/>
          </p:nvPr>
        </p:nvSpPr>
        <p:spPr>
          <a:ln/>
        </p:spPr>
      </p:sp>
      <p:sp>
        <p:nvSpPr>
          <p:cNvPr id="310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144371332"/>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60A32D6C-2CEE-4F5C-B788-7B7009167A1C}" type="slidenum">
              <a:rPr lang="en-US" sz="1200" b="0"/>
              <a:pPr eaLnBrk="1" hangingPunct="1"/>
              <a:t>122</a:t>
            </a:fld>
            <a:endParaRPr lang="en-US" sz="1200" b="0"/>
          </a:p>
        </p:txBody>
      </p:sp>
      <p:sp>
        <p:nvSpPr>
          <p:cNvPr id="311299" name="Rectangle 2"/>
          <p:cNvSpPr>
            <a:spLocks noGrp="1" noRot="1" noChangeAspect="1" noChangeArrowheads="1" noTextEdit="1"/>
          </p:cNvSpPr>
          <p:nvPr>
            <p:ph type="sldImg"/>
          </p:nvPr>
        </p:nvSpPr>
        <p:spPr>
          <a:ln/>
        </p:spPr>
      </p:sp>
      <p:sp>
        <p:nvSpPr>
          <p:cNvPr id="311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44550018"/>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AD333713-8C08-4A50-9B88-61013F511AE2}" type="slidenum">
              <a:rPr lang="en-US" sz="1200" b="0"/>
              <a:pPr eaLnBrk="1" hangingPunct="1"/>
              <a:t>123</a:t>
            </a:fld>
            <a:endParaRPr lang="en-US" sz="1200" b="0"/>
          </a:p>
        </p:txBody>
      </p:sp>
      <p:sp>
        <p:nvSpPr>
          <p:cNvPr id="312323" name="Rectangle 2"/>
          <p:cNvSpPr>
            <a:spLocks noGrp="1" noRot="1" noChangeAspect="1" noChangeArrowheads="1" noTextEdit="1"/>
          </p:cNvSpPr>
          <p:nvPr>
            <p:ph type="sldImg"/>
          </p:nvPr>
        </p:nvSpPr>
        <p:spPr>
          <a:ln/>
        </p:spPr>
      </p:sp>
      <p:sp>
        <p:nvSpPr>
          <p:cNvPr id="312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420545540"/>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CE0F44B8-36E8-451F-8A4E-9C78BBF0C00F}" type="slidenum">
              <a:rPr lang="en-US" sz="1200" b="0"/>
              <a:pPr eaLnBrk="1" hangingPunct="1"/>
              <a:t>124</a:t>
            </a:fld>
            <a:endParaRPr lang="en-US" sz="1200" b="0"/>
          </a:p>
        </p:txBody>
      </p:sp>
      <p:sp>
        <p:nvSpPr>
          <p:cNvPr id="313347" name="Rectangle 2"/>
          <p:cNvSpPr>
            <a:spLocks noGrp="1" noRot="1" noChangeAspect="1" noChangeArrowheads="1" noTextEdit="1"/>
          </p:cNvSpPr>
          <p:nvPr>
            <p:ph type="sldImg"/>
          </p:nvPr>
        </p:nvSpPr>
        <p:spPr>
          <a:ln/>
        </p:spPr>
      </p:sp>
      <p:sp>
        <p:nvSpPr>
          <p:cNvPr id="313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433625223"/>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6D59DE0D-5962-4AAE-B48E-6135DDABD708}" type="slidenum">
              <a:rPr lang="en-US" sz="1200" b="0"/>
              <a:pPr eaLnBrk="1" hangingPunct="1"/>
              <a:t>125</a:t>
            </a:fld>
            <a:endParaRPr lang="en-US" sz="1200" b="0"/>
          </a:p>
        </p:txBody>
      </p:sp>
      <p:sp>
        <p:nvSpPr>
          <p:cNvPr id="314371" name="Rectangle 2"/>
          <p:cNvSpPr>
            <a:spLocks noGrp="1" noRot="1" noChangeAspect="1" noChangeArrowheads="1" noTextEdit="1"/>
          </p:cNvSpPr>
          <p:nvPr>
            <p:ph type="sldImg"/>
          </p:nvPr>
        </p:nvSpPr>
        <p:spPr>
          <a:ln/>
        </p:spPr>
      </p:sp>
      <p:sp>
        <p:nvSpPr>
          <p:cNvPr id="314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316559591"/>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EDD0B55B-02F6-4D80-8A1E-9800F3490BD8}" type="slidenum">
              <a:rPr lang="en-US" sz="1200" b="0"/>
              <a:pPr eaLnBrk="1" hangingPunct="1"/>
              <a:t>126</a:t>
            </a:fld>
            <a:endParaRPr lang="en-US" sz="1200" b="0"/>
          </a:p>
        </p:txBody>
      </p:sp>
      <p:sp>
        <p:nvSpPr>
          <p:cNvPr id="315395" name="Rectangle 2"/>
          <p:cNvSpPr>
            <a:spLocks noGrp="1" noRot="1" noChangeAspect="1" noChangeArrowheads="1" noTextEdit="1"/>
          </p:cNvSpPr>
          <p:nvPr>
            <p:ph type="sldImg"/>
          </p:nvPr>
        </p:nvSpPr>
        <p:spPr>
          <a:ln/>
        </p:spPr>
      </p:sp>
      <p:sp>
        <p:nvSpPr>
          <p:cNvPr id="315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543695767"/>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EBD6686E-6452-4E45-A5F1-D2524133BB6D}" type="slidenum">
              <a:rPr lang="en-US" sz="1200" b="0"/>
              <a:pPr eaLnBrk="1" hangingPunct="1"/>
              <a:t>127</a:t>
            </a:fld>
            <a:endParaRPr lang="en-US" sz="1200" b="0"/>
          </a:p>
        </p:txBody>
      </p:sp>
      <p:sp>
        <p:nvSpPr>
          <p:cNvPr id="316419" name="Rectangle 2"/>
          <p:cNvSpPr>
            <a:spLocks noGrp="1" noRot="1" noChangeAspect="1" noChangeArrowheads="1" noTextEdit="1"/>
          </p:cNvSpPr>
          <p:nvPr>
            <p:ph type="sldImg"/>
          </p:nvPr>
        </p:nvSpPr>
        <p:spPr>
          <a:ln/>
        </p:spPr>
      </p:sp>
      <p:sp>
        <p:nvSpPr>
          <p:cNvPr id="316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4134222"/>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89535F0B-0F3E-45A2-B350-AE32254021C6}" type="slidenum">
              <a:rPr lang="en-US" sz="1200" b="0"/>
              <a:pPr eaLnBrk="1" hangingPunct="1"/>
              <a:t>128</a:t>
            </a:fld>
            <a:endParaRPr lang="en-US" sz="1200" b="0"/>
          </a:p>
        </p:txBody>
      </p:sp>
      <p:sp>
        <p:nvSpPr>
          <p:cNvPr id="317443" name="Rectangle 2"/>
          <p:cNvSpPr>
            <a:spLocks noGrp="1" noRot="1" noChangeAspect="1" noChangeArrowheads="1" noTextEdit="1"/>
          </p:cNvSpPr>
          <p:nvPr>
            <p:ph type="sldImg"/>
          </p:nvPr>
        </p:nvSpPr>
        <p:spPr>
          <a:ln/>
        </p:spPr>
      </p:sp>
      <p:sp>
        <p:nvSpPr>
          <p:cNvPr id="317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175209659"/>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5A8723FA-DF50-4C37-886D-26484B25628C}" type="slidenum">
              <a:rPr lang="en-US" sz="1200" b="0"/>
              <a:pPr eaLnBrk="1" hangingPunct="1"/>
              <a:t>129</a:t>
            </a:fld>
            <a:endParaRPr lang="en-US" sz="1200" b="0"/>
          </a:p>
        </p:txBody>
      </p:sp>
      <p:sp>
        <p:nvSpPr>
          <p:cNvPr id="318467" name="Rectangle 2"/>
          <p:cNvSpPr>
            <a:spLocks noGrp="1" noRot="1" noChangeAspect="1" noChangeArrowheads="1" noTextEdit="1"/>
          </p:cNvSpPr>
          <p:nvPr>
            <p:ph type="sldImg"/>
          </p:nvPr>
        </p:nvSpPr>
        <p:spPr>
          <a:ln/>
        </p:spPr>
      </p:sp>
      <p:sp>
        <p:nvSpPr>
          <p:cNvPr id="318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368584301"/>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36AA35A8-1160-407F-9E7D-120492BB5E72}" type="slidenum">
              <a:rPr lang="en-US" sz="1200" b="0"/>
              <a:pPr eaLnBrk="1" hangingPunct="1"/>
              <a:t>130</a:t>
            </a:fld>
            <a:endParaRPr lang="en-US" sz="1200" b="0"/>
          </a:p>
        </p:txBody>
      </p:sp>
      <p:sp>
        <p:nvSpPr>
          <p:cNvPr id="319491" name="Rectangle 2"/>
          <p:cNvSpPr>
            <a:spLocks noGrp="1" noRot="1" noChangeAspect="1" noChangeArrowheads="1" noTextEdit="1"/>
          </p:cNvSpPr>
          <p:nvPr>
            <p:ph type="sldImg"/>
          </p:nvPr>
        </p:nvSpPr>
        <p:spPr>
          <a:ln/>
        </p:spPr>
      </p:sp>
      <p:sp>
        <p:nvSpPr>
          <p:cNvPr id="319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39309201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10DAF8AE-23E2-43C8-8241-3FE3C056C027}" type="slidenum">
              <a:rPr lang="en-US" sz="1200" b="0"/>
              <a:pPr eaLnBrk="1" hangingPunct="1"/>
              <a:t>14</a:t>
            </a:fld>
            <a:endParaRPr lang="en-US" sz="1200" b="0"/>
          </a:p>
        </p:txBody>
      </p:sp>
      <p:sp>
        <p:nvSpPr>
          <p:cNvPr id="200707" name="Rectangle 2"/>
          <p:cNvSpPr>
            <a:spLocks noGrp="1" noRot="1" noChangeAspect="1" noChangeArrowheads="1" noTextEdit="1"/>
          </p:cNvSpPr>
          <p:nvPr>
            <p:ph type="sldImg"/>
          </p:nvPr>
        </p:nvSpPr>
        <p:spPr>
          <a:ln/>
        </p:spPr>
      </p:sp>
      <p:sp>
        <p:nvSpPr>
          <p:cNvPr id="200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627349136"/>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AA8DAE71-6409-4522-BCAA-01F1EA764ABD}" type="slidenum">
              <a:rPr lang="en-US" sz="1200" b="0"/>
              <a:pPr eaLnBrk="1" hangingPunct="1"/>
              <a:t>131</a:t>
            </a:fld>
            <a:endParaRPr lang="en-US" sz="1200" b="0"/>
          </a:p>
        </p:txBody>
      </p:sp>
      <p:sp>
        <p:nvSpPr>
          <p:cNvPr id="320515" name="Rectangle 2"/>
          <p:cNvSpPr>
            <a:spLocks noGrp="1" noRot="1" noChangeAspect="1" noChangeArrowheads="1" noTextEdit="1"/>
          </p:cNvSpPr>
          <p:nvPr>
            <p:ph type="sldImg"/>
          </p:nvPr>
        </p:nvSpPr>
        <p:spPr>
          <a:ln/>
        </p:spPr>
      </p:sp>
      <p:sp>
        <p:nvSpPr>
          <p:cNvPr id="320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3629065625"/>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883735D9-A541-4E72-8F7E-E62C91EE8249}" type="slidenum">
              <a:rPr lang="en-US" sz="1200" b="0"/>
              <a:pPr eaLnBrk="1" hangingPunct="1"/>
              <a:t>132</a:t>
            </a:fld>
            <a:endParaRPr lang="en-US" sz="1200" b="0"/>
          </a:p>
        </p:txBody>
      </p:sp>
      <p:sp>
        <p:nvSpPr>
          <p:cNvPr id="321539" name="Rectangle 2"/>
          <p:cNvSpPr>
            <a:spLocks noGrp="1" noRot="1" noChangeAspect="1" noChangeArrowheads="1" noTextEdit="1"/>
          </p:cNvSpPr>
          <p:nvPr>
            <p:ph type="sldImg"/>
          </p:nvPr>
        </p:nvSpPr>
        <p:spPr>
          <a:ln/>
        </p:spPr>
      </p:sp>
      <p:sp>
        <p:nvSpPr>
          <p:cNvPr id="321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4283441601"/>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B032D39E-D374-42F0-ABBC-871FEAFA880B}" type="slidenum">
              <a:rPr lang="en-US" sz="1200" b="0"/>
              <a:pPr eaLnBrk="1" hangingPunct="1"/>
              <a:t>133</a:t>
            </a:fld>
            <a:endParaRPr lang="en-US" sz="1200" b="0"/>
          </a:p>
        </p:txBody>
      </p:sp>
      <p:sp>
        <p:nvSpPr>
          <p:cNvPr id="322563" name="Rectangle 2"/>
          <p:cNvSpPr>
            <a:spLocks noGrp="1" noRot="1" noChangeAspect="1" noChangeArrowheads="1" noTextEdit="1"/>
          </p:cNvSpPr>
          <p:nvPr>
            <p:ph type="sldImg"/>
          </p:nvPr>
        </p:nvSpPr>
        <p:spPr>
          <a:ln/>
        </p:spPr>
      </p:sp>
      <p:sp>
        <p:nvSpPr>
          <p:cNvPr id="322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627407749"/>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1FBC58A0-CE56-4F74-A62A-E29791005B95}" type="slidenum">
              <a:rPr lang="en-US" sz="1200" b="0"/>
              <a:pPr eaLnBrk="1" hangingPunct="1"/>
              <a:t>134</a:t>
            </a:fld>
            <a:endParaRPr lang="en-US" sz="1200" b="0"/>
          </a:p>
        </p:txBody>
      </p:sp>
      <p:sp>
        <p:nvSpPr>
          <p:cNvPr id="323587" name="Rectangle 2"/>
          <p:cNvSpPr>
            <a:spLocks noGrp="1" noRot="1" noChangeAspect="1" noChangeArrowheads="1" noTextEdit="1"/>
          </p:cNvSpPr>
          <p:nvPr>
            <p:ph type="sldImg"/>
          </p:nvPr>
        </p:nvSpPr>
        <p:spPr>
          <a:ln/>
        </p:spPr>
      </p:sp>
      <p:sp>
        <p:nvSpPr>
          <p:cNvPr id="323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75704998"/>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55866CF6-7BC1-4087-9BED-C228351A4272}" type="slidenum">
              <a:rPr lang="en-US" sz="1200" b="0"/>
              <a:pPr eaLnBrk="1" hangingPunct="1"/>
              <a:t>135</a:t>
            </a:fld>
            <a:endParaRPr lang="en-US" sz="1200" b="0"/>
          </a:p>
        </p:txBody>
      </p:sp>
      <p:sp>
        <p:nvSpPr>
          <p:cNvPr id="324611" name="Rectangle 2"/>
          <p:cNvSpPr>
            <a:spLocks noGrp="1" noRot="1" noChangeAspect="1" noChangeArrowheads="1" noTextEdit="1"/>
          </p:cNvSpPr>
          <p:nvPr>
            <p:ph type="sldImg"/>
          </p:nvPr>
        </p:nvSpPr>
        <p:spPr>
          <a:ln/>
        </p:spPr>
      </p:sp>
      <p:sp>
        <p:nvSpPr>
          <p:cNvPr id="324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4019347038"/>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69F8CA5E-006A-4103-94FC-D393A49D8044}" type="slidenum">
              <a:rPr lang="en-US" sz="1200" b="0"/>
              <a:pPr eaLnBrk="1" hangingPunct="1"/>
              <a:t>136</a:t>
            </a:fld>
            <a:endParaRPr lang="en-US" sz="1200" b="0"/>
          </a:p>
        </p:txBody>
      </p:sp>
      <p:sp>
        <p:nvSpPr>
          <p:cNvPr id="325635" name="Rectangle 2"/>
          <p:cNvSpPr>
            <a:spLocks noGrp="1" noRot="1" noChangeAspect="1" noChangeArrowheads="1" noTextEdit="1"/>
          </p:cNvSpPr>
          <p:nvPr>
            <p:ph type="sldImg"/>
          </p:nvPr>
        </p:nvSpPr>
        <p:spPr>
          <a:ln/>
        </p:spPr>
      </p:sp>
      <p:sp>
        <p:nvSpPr>
          <p:cNvPr id="325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217805778"/>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88FEA7E8-5867-47DF-BEFE-536560878713}" type="slidenum">
              <a:rPr lang="en-US" sz="1200" b="0"/>
              <a:pPr eaLnBrk="1" hangingPunct="1"/>
              <a:t>137</a:t>
            </a:fld>
            <a:endParaRPr lang="en-US" sz="1200" b="0"/>
          </a:p>
        </p:txBody>
      </p:sp>
      <p:sp>
        <p:nvSpPr>
          <p:cNvPr id="326659" name="Rectangle 2"/>
          <p:cNvSpPr>
            <a:spLocks noGrp="1" noRot="1" noChangeAspect="1" noChangeArrowheads="1" noTextEdit="1"/>
          </p:cNvSpPr>
          <p:nvPr>
            <p:ph type="sldImg"/>
          </p:nvPr>
        </p:nvSpPr>
        <p:spPr>
          <a:ln/>
        </p:spPr>
      </p:sp>
      <p:sp>
        <p:nvSpPr>
          <p:cNvPr id="326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488823298"/>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05AE45C5-6551-4F52-92A4-62E9FF8C213D}" type="slidenum">
              <a:rPr lang="en-US" sz="1200" b="0"/>
              <a:pPr eaLnBrk="1" hangingPunct="1"/>
              <a:t>138</a:t>
            </a:fld>
            <a:endParaRPr lang="en-US" sz="1200" b="0"/>
          </a:p>
        </p:txBody>
      </p:sp>
      <p:sp>
        <p:nvSpPr>
          <p:cNvPr id="327683" name="Rectangle 2"/>
          <p:cNvSpPr>
            <a:spLocks noGrp="1" noRot="1" noChangeAspect="1" noChangeArrowheads="1" noTextEdit="1"/>
          </p:cNvSpPr>
          <p:nvPr>
            <p:ph type="sldImg"/>
          </p:nvPr>
        </p:nvSpPr>
        <p:spPr>
          <a:ln/>
        </p:spPr>
      </p:sp>
      <p:sp>
        <p:nvSpPr>
          <p:cNvPr id="327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601424425"/>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33349C02-EC63-4095-A9EE-6499E37F0346}" type="slidenum">
              <a:rPr lang="en-US" sz="1200" b="0"/>
              <a:pPr eaLnBrk="1" hangingPunct="1"/>
              <a:t>139</a:t>
            </a:fld>
            <a:endParaRPr lang="en-US" sz="1200" b="0"/>
          </a:p>
        </p:txBody>
      </p:sp>
      <p:sp>
        <p:nvSpPr>
          <p:cNvPr id="328707" name="Rectangle 2"/>
          <p:cNvSpPr>
            <a:spLocks noGrp="1" noRot="1" noChangeAspect="1" noChangeArrowheads="1" noTextEdit="1"/>
          </p:cNvSpPr>
          <p:nvPr>
            <p:ph type="sldImg"/>
          </p:nvPr>
        </p:nvSpPr>
        <p:spPr>
          <a:ln/>
        </p:spPr>
      </p:sp>
      <p:sp>
        <p:nvSpPr>
          <p:cNvPr id="328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232392689"/>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4792F2B4-E947-47D0-AE11-5D8250B07907}" type="slidenum">
              <a:rPr lang="en-US" sz="1200" b="0"/>
              <a:pPr eaLnBrk="1" hangingPunct="1"/>
              <a:t>140</a:t>
            </a:fld>
            <a:endParaRPr lang="en-US" sz="1200" b="0"/>
          </a:p>
        </p:txBody>
      </p:sp>
      <p:sp>
        <p:nvSpPr>
          <p:cNvPr id="329731" name="Rectangle 2"/>
          <p:cNvSpPr>
            <a:spLocks noGrp="1" noRot="1" noChangeAspect="1" noChangeArrowheads="1" noTextEdit="1"/>
          </p:cNvSpPr>
          <p:nvPr>
            <p:ph type="sldImg"/>
          </p:nvPr>
        </p:nvSpPr>
        <p:spPr>
          <a:ln/>
        </p:spPr>
      </p:sp>
      <p:sp>
        <p:nvSpPr>
          <p:cNvPr id="329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0056616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171E093A-C579-4936-B4E1-8DC94256588F}" type="slidenum">
              <a:rPr lang="en-US" sz="1200" b="0"/>
              <a:pPr eaLnBrk="1" hangingPunct="1"/>
              <a:t>15</a:t>
            </a:fld>
            <a:endParaRPr lang="en-US" sz="1200" b="0"/>
          </a:p>
        </p:txBody>
      </p:sp>
      <p:sp>
        <p:nvSpPr>
          <p:cNvPr id="201731" name="Rectangle 2"/>
          <p:cNvSpPr>
            <a:spLocks noGrp="1" noRot="1" noChangeAspect="1" noChangeArrowheads="1" noTextEdit="1"/>
          </p:cNvSpPr>
          <p:nvPr>
            <p:ph type="sldImg"/>
          </p:nvPr>
        </p:nvSpPr>
        <p:spPr>
          <a:ln/>
        </p:spPr>
      </p:sp>
      <p:sp>
        <p:nvSpPr>
          <p:cNvPr id="201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493308006"/>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1C40BE0B-15A9-4B74-A59B-D1A83B520AB3}" type="slidenum">
              <a:rPr lang="en-US" sz="1200" b="0"/>
              <a:pPr eaLnBrk="1" hangingPunct="1"/>
              <a:t>141</a:t>
            </a:fld>
            <a:endParaRPr lang="en-US" sz="1200" b="0"/>
          </a:p>
        </p:txBody>
      </p:sp>
      <p:sp>
        <p:nvSpPr>
          <p:cNvPr id="330755" name="Rectangle 2"/>
          <p:cNvSpPr>
            <a:spLocks noGrp="1" noRot="1" noChangeAspect="1" noChangeArrowheads="1" noTextEdit="1"/>
          </p:cNvSpPr>
          <p:nvPr>
            <p:ph type="sldImg"/>
          </p:nvPr>
        </p:nvSpPr>
        <p:spPr>
          <a:ln/>
        </p:spPr>
      </p:sp>
      <p:sp>
        <p:nvSpPr>
          <p:cNvPr id="330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710922566"/>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2A2E3A23-53D9-4181-BB92-E14AA91E7579}" type="slidenum">
              <a:rPr lang="en-US" sz="1200" b="0"/>
              <a:pPr eaLnBrk="1" hangingPunct="1"/>
              <a:t>142</a:t>
            </a:fld>
            <a:endParaRPr lang="en-US" sz="1200" b="0"/>
          </a:p>
        </p:txBody>
      </p:sp>
      <p:sp>
        <p:nvSpPr>
          <p:cNvPr id="331779" name="Rectangle 2"/>
          <p:cNvSpPr>
            <a:spLocks noGrp="1" noRot="1" noChangeAspect="1" noChangeArrowheads="1" noTextEdit="1"/>
          </p:cNvSpPr>
          <p:nvPr>
            <p:ph type="sldImg"/>
          </p:nvPr>
        </p:nvSpPr>
        <p:spPr>
          <a:ln/>
        </p:spPr>
      </p:sp>
      <p:sp>
        <p:nvSpPr>
          <p:cNvPr id="331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973298582"/>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7F060DA2-D1F3-4EDA-97F8-8BB943F252BA}" type="slidenum">
              <a:rPr lang="en-US" sz="1200" b="0"/>
              <a:pPr eaLnBrk="1" hangingPunct="1"/>
              <a:t>143</a:t>
            </a:fld>
            <a:endParaRPr lang="en-US" sz="1200" b="0"/>
          </a:p>
        </p:txBody>
      </p:sp>
      <p:sp>
        <p:nvSpPr>
          <p:cNvPr id="332803" name="Rectangle 2"/>
          <p:cNvSpPr>
            <a:spLocks noGrp="1" noRot="1" noChangeAspect="1" noChangeArrowheads="1" noTextEdit="1"/>
          </p:cNvSpPr>
          <p:nvPr>
            <p:ph type="sldImg"/>
          </p:nvPr>
        </p:nvSpPr>
        <p:spPr>
          <a:ln/>
        </p:spPr>
      </p:sp>
      <p:sp>
        <p:nvSpPr>
          <p:cNvPr id="332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59051456"/>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60BFBBB3-B3E7-4DCF-B79C-EC6CFC77E00D}" type="slidenum">
              <a:rPr lang="en-US" sz="1200" b="0"/>
              <a:pPr eaLnBrk="1" hangingPunct="1"/>
              <a:t>144</a:t>
            </a:fld>
            <a:endParaRPr lang="en-US" sz="1200" b="0"/>
          </a:p>
        </p:txBody>
      </p:sp>
      <p:sp>
        <p:nvSpPr>
          <p:cNvPr id="333827" name="Rectangle 2"/>
          <p:cNvSpPr>
            <a:spLocks noGrp="1" noRot="1" noChangeAspect="1" noChangeArrowheads="1" noTextEdit="1"/>
          </p:cNvSpPr>
          <p:nvPr>
            <p:ph type="sldImg"/>
          </p:nvPr>
        </p:nvSpPr>
        <p:spPr>
          <a:ln/>
        </p:spPr>
      </p:sp>
      <p:sp>
        <p:nvSpPr>
          <p:cNvPr id="333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448427035"/>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5EDF50F0-D065-441C-B679-FF12FC96DF14}" type="slidenum">
              <a:rPr lang="en-US" sz="1200" b="0"/>
              <a:pPr eaLnBrk="1" hangingPunct="1"/>
              <a:t>145</a:t>
            </a:fld>
            <a:endParaRPr lang="en-US" sz="1200" b="0"/>
          </a:p>
        </p:txBody>
      </p:sp>
      <p:sp>
        <p:nvSpPr>
          <p:cNvPr id="334851" name="Rectangle 2"/>
          <p:cNvSpPr>
            <a:spLocks noGrp="1" noRot="1" noChangeAspect="1" noChangeArrowheads="1" noTextEdit="1"/>
          </p:cNvSpPr>
          <p:nvPr>
            <p:ph type="sldImg"/>
          </p:nvPr>
        </p:nvSpPr>
        <p:spPr>
          <a:ln/>
        </p:spPr>
      </p:sp>
      <p:sp>
        <p:nvSpPr>
          <p:cNvPr id="334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249329435"/>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8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F57877D1-0483-4B53-A08A-47276B66DAA1}" type="slidenum">
              <a:rPr lang="en-US" sz="1200" b="0"/>
              <a:pPr eaLnBrk="1" hangingPunct="1"/>
              <a:t>146</a:t>
            </a:fld>
            <a:endParaRPr lang="en-US" sz="1200" b="0"/>
          </a:p>
        </p:txBody>
      </p:sp>
      <p:sp>
        <p:nvSpPr>
          <p:cNvPr id="335875" name="Rectangle 2"/>
          <p:cNvSpPr>
            <a:spLocks noGrp="1" noRot="1" noChangeAspect="1" noChangeArrowheads="1" noTextEdit="1"/>
          </p:cNvSpPr>
          <p:nvPr>
            <p:ph type="sldImg"/>
          </p:nvPr>
        </p:nvSpPr>
        <p:spPr>
          <a:ln/>
        </p:spPr>
      </p:sp>
      <p:sp>
        <p:nvSpPr>
          <p:cNvPr id="3358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691001759"/>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527F6FF0-9307-47D8-B586-FD0C912D7192}" type="slidenum">
              <a:rPr lang="en-US" sz="1200" b="0"/>
              <a:pPr eaLnBrk="1" hangingPunct="1"/>
              <a:t>147</a:t>
            </a:fld>
            <a:endParaRPr lang="en-US" sz="1200" b="0"/>
          </a:p>
        </p:txBody>
      </p:sp>
      <p:sp>
        <p:nvSpPr>
          <p:cNvPr id="336899" name="Rectangle 2"/>
          <p:cNvSpPr>
            <a:spLocks noGrp="1" noRot="1" noChangeAspect="1" noChangeArrowheads="1" noTextEdit="1"/>
          </p:cNvSpPr>
          <p:nvPr>
            <p:ph type="sldImg"/>
          </p:nvPr>
        </p:nvSpPr>
        <p:spPr>
          <a:ln/>
        </p:spPr>
      </p:sp>
      <p:sp>
        <p:nvSpPr>
          <p:cNvPr id="336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3532345127"/>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A7769D1D-8C5D-438B-A729-7DD3C536A614}" type="slidenum">
              <a:rPr lang="en-US" sz="1200" b="0"/>
              <a:pPr eaLnBrk="1" hangingPunct="1"/>
              <a:t>148</a:t>
            </a:fld>
            <a:endParaRPr lang="en-US" sz="1200" b="0"/>
          </a:p>
        </p:txBody>
      </p:sp>
      <p:sp>
        <p:nvSpPr>
          <p:cNvPr id="337923" name="Rectangle 2"/>
          <p:cNvSpPr>
            <a:spLocks noGrp="1" noRot="1" noChangeAspect="1" noChangeArrowheads="1" noTextEdit="1"/>
          </p:cNvSpPr>
          <p:nvPr>
            <p:ph type="sldImg"/>
          </p:nvPr>
        </p:nvSpPr>
        <p:spPr>
          <a:ln/>
        </p:spPr>
      </p:sp>
      <p:sp>
        <p:nvSpPr>
          <p:cNvPr id="3379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3277526791"/>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F4DD4740-F6C9-473C-9CAF-633BE2F52454}" type="slidenum">
              <a:rPr lang="en-US" sz="1200" b="0"/>
              <a:pPr eaLnBrk="1" hangingPunct="1"/>
              <a:t>149</a:t>
            </a:fld>
            <a:endParaRPr lang="en-US" sz="1200" b="0"/>
          </a:p>
        </p:txBody>
      </p:sp>
      <p:sp>
        <p:nvSpPr>
          <p:cNvPr id="338947" name="Rectangle 2"/>
          <p:cNvSpPr>
            <a:spLocks noGrp="1" noRot="1" noChangeAspect="1" noChangeArrowheads="1" noTextEdit="1"/>
          </p:cNvSpPr>
          <p:nvPr>
            <p:ph type="sldImg"/>
          </p:nvPr>
        </p:nvSpPr>
        <p:spPr>
          <a:ln/>
        </p:spPr>
      </p:sp>
      <p:sp>
        <p:nvSpPr>
          <p:cNvPr id="3389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3554649891"/>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DE3A0AAE-B634-4380-BF63-AA5A57523CCC}" type="slidenum">
              <a:rPr lang="en-US" sz="1200" b="0"/>
              <a:pPr eaLnBrk="1" hangingPunct="1"/>
              <a:t>150</a:t>
            </a:fld>
            <a:endParaRPr lang="en-US" sz="1200" b="0"/>
          </a:p>
        </p:txBody>
      </p:sp>
      <p:sp>
        <p:nvSpPr>
          <p:cNvPr id="339971" name="Rectangle 2"/>
          <p:cNvSpPr>
            <a:spLocks noGrp="1" noRot="1" noChangeAspect="1" noChangeArrowheads="1" noTextEdit="1"/>
          </p:cNvSpPr>
          <p:nvPr>
            <p:ph type="sldImg"/>
          </p:nvPr>
        </p:nvSpPr>
        <p:spPr>
          <a:ln/>
        </p:spPr>
      </p:sp>
      <p:sp>
        <p:nvSpPr>
          <p:cNvPr id="3399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7791804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3FA8DB93-DA8B-42E2-8F81-060E77B90E65}" type="slidenum">
              <a:rPr lang="en-US" sz="1200" b="0"/>
              <a:pPr eaLnBrk="1" hangingPunct="1"/>
              <a:t>16</a:t>
            </a:fld>
            <a:endParaRPr lang="en-US" sz="1200" b="0"/>
          </a:p>
        </p:txBody>
      </p:sp>
      <p:sp>
        <p:nvSpPr>
          <p:cNvPr id="202755" name="Rectangle 2"/>
          <p:cNvSpPr>
            <a:spLocks noGrp="1" noRot="1" noChangeAspect="1" noChangeArrowheads="1" noTextEdit="1"/>
          </p:cNvSpPr>
          <p:nvPr>
            <p:ph type="sldImg"/>
          </p:nvPr>
        </p:nvSpPr>
        <p:spPr>
          <a:ln/>
        </p:spPr>
      </p:sp>
      <p:sp>
        <p:nvSpPr>
          <p:cNvPr id="202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403487471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07A9B09C-6E39-4E7C-8EC8-00FAA417BE05}" type="slidenum">
              <a:rPr lang="en-US" sz="1200" b="0"/>
              <a:pPr eaLnBrk="1" hangingPunct="1"/>
              <a:t>151</a:t>
            </a:fld>
            <a:endParaRPr lang="en-US" sz="1200" b="0"/>
          </a:p>
        </p:txBody>
      </p:sp>
      <p:sp>
        <p:nvSpPr>
          <p:cNvPr id="340995" name="Rectangle 2"/>
          <p:cNvSpPr>
            <a:spLocks noGrp="1" noRot="1" noChangeAspect="1" noChangeArrowheads="1" noTextEdit="1"/>
          </p:cNvSpPr>
          <p:nvPr>
            <p:ph type="sldImg"/>
          </p:nvPr>
        </p:nvSpPr>
        <p:spPr>
          <a:ln/>
        </p:spPr>
      </p:sp>
      <p:sp>
        <p:nvSpPr>
          <p:cNvPr id="3409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866059575"/>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103D94E2-A582-4130-BFA5-ED9F0BAFCF96}" type="slidenum">
              <a:rPr lang="en-US" sz="1200" b="0"/>
              <a:pPr eaLnBrk="1" hangingPunct="1"/>
              <a:t>152</a:t>
            </a:fld>
            <a:endParaRPr lang="en-US" sz="1200" b="0"/>
          </a:p>
        </p:txBody>
      </p:sp>
      <p:sp>
        <p:nvSpPr>
          <p:cNvPr id="342019" name="Rectangle 2"/>
          <p:cNvSpPr>
            <a:spLocks noGrp="1" noRot="1" noChangeAspect="1" noChangeArrowheads="1" noTextEdit="1"/>
          </p:cNvSpPr>
          <p:nvPr>
            <p:ph type="sldImg"/>
          </p:nvPr>
        </p:nvSpPr>
        <p:spPr>
          <a:ln/>
        </p:spPr>
      </p:sp>
      <p:sp>
        <p:nvSpPr>
          <p:cNvPr id="3420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828362191"/>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5CDB3146-3ECA-44F9-B975-BB5FB775F9C4}" type="slidenum">
              <a:rPr lang="en-US" sz="1200" b="0"/>
              <a:pPr eaLnBrk="1" hangingPunct="1"/>
              <a:t>153</a:t>
            </a:fld>
            <a:endParaRPr lang="en-US" sz="1200" b="0"/>
          </a:p>
        </p:txBody>
      </p:sp>
      <p:sp>
        <p:nvSpPr>
          <p:cNvPr id="343043" name="Rectangle 2"/>
          <p:cNvSpPr>
            <a:spLocks noGrp="1" noRot="1" noChangeAspect="1" noChangeArrowheads="1" noTextEdit="1"/>
          </p:cNvSpPr>
          <p:nvPr>
            <p:ph type="sldImg"/>
          </p:nvPr>
        </p:nvSpPr>
        <p:spPr>
          <a:ln/>
        </p:spPr>
      </p:sp>
      <p:sp>
        <p:nvSpPr>
          <p:cNvPr id="3430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3527301843"/>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0E151A46-1112-4362-A35E-76BC57A43D64}" type="slidenum">
              <a:rPr lang="en-US" sz="1200" b="0"/>
              <a:pPr eaLnBrk="1" hangingPunct="1"/>
              <a:t>154</a:t>
            </a:fld>
            <a:endParaRPr lang="en-US" sz="1200" b="0"/>
          </a:p>
        </p:txBody>
      </p:sp>
      <p:sp>
        <p:nvSpPr>
          <p:cNvPr id="344067" name="Rectangle 2"/>
          <p:cNvSpPr>
            <a:spLocks noGrp="1" noRot="1" noChangeAspect="1" noChangeArrowheads="1" noTextEdit="1"/>
          </p:cNvSpPr>
          <p:nvPr>
            <p:ph type="sldImg"/>
          </p:nvPr>
        </p:nvSpPr>
        <p:spPr>
          <a:ln/>
        </p:spPr>
      </p:sp>
      <p:sp>
        <p:nvSpPr>
          <p:cNvPr id="3440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975358075"/>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489F4A90-3D90-421A-AB5B-EC4900D3420B}" type="slidenum">
              <a:rPr lang="en-US" sz="1200" b="0"/>
              <a:pPr eaLnBrk="1" hangingPunct="1"/>
              <a:t>155</a:t>
            </a:fld>
            <a:endParaRPr lang="en-US" sz="1200" b="0"/>
          </a:p>
        </p:txBody>
      </p:sp>
      <p:sp>
        <p:nvSpPr>
          <p:cNvPr id="345091" name="Rectangle 2"/>
          <p:cNvSpPr>
            <a:spLocks noGrp="1" noRot="1" noChangeAspect="1" noChangeArrowheads="1" noTextEdit="1"/>
          </p:cNvSpPr>
          <p:nvPr>
            <p:ph type="sldImg"/>
          </p:nvPr>
        </p:nvSpPr>
        <p:spPr>
          <a:ln/>
        </p:spPr>
      </p:sp>
      <p:sp>
        <p:nvSpPr>
          <p:cNvPr id="3450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791542841"/>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DB0D8491-AF8E-4646-BC37-58719CEDFBA3}" type="slidenum">
              <a:rPr lang="en-US" sz="1200" b="0"/>
              <a:pPr eaLnBrk="1" hangingPunct="1"/>
              <a:t>156</a:t>
            </a:fld>
            <a:endParaRPr lang="en-US" sz="1200" b="0"/>
          </a:p>
        </p:txBody>
      </p:sp>
      <p:sp>
        <p:nvSpPr>
          <p:cNvPr id="346115" name="Rectangle 2"/>
          <p:cNvSpPr>
            <a:spLocks noGrp="1" noRot="1" noChangeAspect="1" noChangeArrowheads="1" noTextEdit="1"/>
          </p:cNvSpPr>
          <p:nvPr>
            <p:ph type="sldImg"/>
          </p:nvPr>
        </p:nvSpPr>
        <p:spPr>
          <a:ln/>
        </p:spPr>
      </p:sp>
      <p:sp>
        <p:nvSpPr>
          <p:cNvPr id="3461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918674298"/>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CC596F16-4DEA-49E6-AC33-5B3B7D32B86A}" type="slidenum">
              <a:rPr lang="en-US" sz="1200" b="0"/>
              <a:pPr eaLnBrk="1" hangingPunct="1"/>
              <a:t>157</a:t>
            </a:fld>
            <a:endParaRPr lang="en-US" sz="1200" b="0"/>
          </a:p>
        </p:txBody>
      </p:sp>
      <p:sp>
        <p:nvSpPr>
          <p:cNvPr id="347139" name="Rectangle 2"/>
          <p:cNvSpPr>
            <a:spLocks noGrp="1" noRot="1" noChangeAspect="1" noChangeArrowheads="1" noTextEdit="1"/>
          </p:cNvSpPr>
          <p:nvPr>
            <p:ph type="sldImg"/>
          </p:nvPr>
        </p:nvSpPr>
        <p:spPr>
          <a:ln/>
        </p:spPr>
      </p:sp>
      <p:sp>
        <p:nvSpPr>
          <p:cNvPr id="3471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93588034"/>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F0B5B350-0091-43A1-9685-789FA540CB5A}" type="slidenum">
              <a:rPr lang="en-US" sz="1200" b="0"/>
              <a:pPr eaLnBrk="1" hangingPunct="1"/>
              <a:t>158</a:t>
            </a:fld>
            <a:endParaRPr lang="en-US" sz="1200" b="0"/>
          </a:p>
        </p:txBody>
      </p:sp>
      <p:sp>
        <p:nvSpPr>
          <p:cNvPr id="348163" name="Rectangle 2"/>
          <p:cNvSpPr>
            <a:spLocks noGrp="1" noRot="1" noChangeAspect="1" noChangeArrowheads="1" noTextEdit="1"/>
          </p:cNvSpPr>
          <p:nvPr>
            <p:ph type="sldImg"/>
          </p:nvPr>
        </p:nvSpPr>
        <p:spPr>
          <a:ln/>
        </p:spPr>
      </p:sp>
      <p:sp>
        <p:nvSpPr>
          <p:cNvPr id="3481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713435719"/>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4DA70C07-9F50-44D7-B21D-9ED83D1DBAA3}" type="slidenum">
              <a:rPr lang="en-US" sz="1200" b="0"/>
              <a:pPr eaLnBrk="1" hangingPunct="1"/>
              <a:t>159</a:t>
            </a:fld>
            <a:endParaRPr lang="en-US" sz="1200" b="0"/>
          </a:p>
        </p:txBody>
      </p:sp>
      <p:sp>
        <p:nvSpPr>
          <p:cNvPr id="349187" name="Rectangle 2"/>
          <p:cNvSpPr>
            <a:spLocks noGrp="1" noRot="1" noChangeAspect="1" noChangeArrowheads="1" noTextEdit="1"/>
          </p:cNvSpPr>
          <p:nvPr>
            <p:ph type="sldImg"/>
          </p:nvPr>
        </p:nvSpPr>
        <p:spPr>
          <a:ln/>
        </p:spPr>
      </p:sp>
      <p:sp>
        <p:nvSpPr>
          <p:cNvPr id="3491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922564423"/>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1BD58283-B7E4-463D-98B3-22BECE9579DE}" type="slidenum">
              <a:rPr lang="en-US" sz="1200" b="0"/>
              <a:pPr eaLnBrk="1" hangingPunct="1"/>
              <a:t>160</a:t>
            </a:fld>
            <a:endParaRPr lang="en-US" sz="1200" b="0"/>
          </a:p>
        </p:txBody>
      </p:sp>
      <p:sp>
        <p:nvSpPr>
          <p:cNvPr id="350211" name="Rectangle 2"/>
          <p:cNvSpPr>
            <a:spLocks noGrp="1" noRot="1" noChangeAspect="1" noChangeArrowheads="1" noTextEdit="1"/>
          </p:cNvSpPr>
          <p:nvPr>
            <p:ph type="sldImg"/>
          </p:nvPr>
        </p:nvSpPr>
        <p:spPr>
          <a:ln/>
        </p:spPr>
      </p:sp>
      <p:sp>
        <p:nvSpPr>
          <p:cNvPr id="3502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511443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C66EBBF0-A5FF-40B7-8679-BD5E363C3913}" type="slidenum">
              <a:rPr lang="en-US" sz="1200" b="0"/>
              <a:pPr eaLnBrk="1" hangingPunct="1"/>
              <a:t>17</a:t>
            </a:fld>
            <a:endParaRPr lang="en-US" sz="1200" b="0"/>
          </a:p>
        </p:txBody>
      </p:sp>
      <p:sp>
        <p:nvSpPr>
          <p:cNvPr id="203779" name="Rectangle 2"/>
          <p:cNvSpPr>
            <a:spLocks noGrp="1" noRot="1" noChangeAspect="1" noChangeArrowheads="1" noTextEdit="1"/>
          </p:cNvSpPr>
          <p:nvPr>
            <p:ph type="sldImg"/>
          </p:nvPr>
        </p:nvSpPr>
        <p:spPr>
          <a:ln/>
        </p:spPr>
      </p:sp>
      <p:sp>
        <p:nvSpPr>
          <p:cNvPr id="203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3009431865"/>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2AABE1EC-6973-4C7C-8FA4-8DBA04608EFB}" type="slidenum">
              <a:rPr lang="en-US" sz="1200" b="0"/>
              <a:pPr eaLnBrk="1" hangingPunct="1"/>
              <a:t>161</a:t>
            </a:fld>
            <a:endParaRPr lang="en-US" sz="1200" b="0"/>
          </a:p>
        </p:txBody>
      </p:sp>
      <p:sp>
        <p:nvSpPr>
          <p:cNvPr id="351235" name="Rectangle 2"/>
          <p:cNvSpPr>
            <a:spLocks noGrp="1" noRot="1" noChangeAspect="1" noChangeArrowheads="1" noTextEdit="1"/>
          </p:cNvSpPr>
          <p:nvPr>
            <p:ph type="sldImg"/>
          </p:nvPr>
        </p:nvSpPr>
        <p:spPr>
          <a:ln/>
        </p:spPr>
      </p:sp>
      <p:sp>
        <p:nvSpPr>
          <p:cNvPr id="3512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255607840"/>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F85F451C-BC21-4415-AC50-88BB8D4CC035}" type="slidenum">
              <a:rPr lang="en-US" sz="1200" b="0"/>
              <a:pPr eaLnBrk="1" hangingPunct="1"/>
              <a:t>162</a:t>
            </a:fld>
            <a:endParaRPr lang="en-US" sz="1200" b="0"/>
          </a:p>
        </p:txBody>
      </p:sp>
      <p:sp>
        <p:nvSpPr>
          <p:cNvPr id="352259" name="Rectangle 2"/>
          <p:cNvSpPr>
            <a:spLocks noGrp="1" noRot="1" noChangeAspect="1" noChangeArrowheads="1" noTextEdit="1"/>
          </p:cNvSpPr>
          <p:nvPr>
            <p:ph type="sldImg"/>
          </p:nvPr>
        </p:nvSpPr>
        <p:spPr>
          <a:ln/>
        </p:spPr>
      </p:sp>
      <p:sp>
        <p:nvSpPr>
          <p:cNvPr id="3522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00407437"/>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19E78799-3B13-43A1-9F63-731C9FE27667}" type="slidenum">
              <a:rPr lang="en-US" sz="1200" b="0"/>
              <a:pPr eaLnBrk="1" hangingPunct="1"/>
              <a:t>163</a:t>
            </a:fld>
            <a:endParaRPr lang="en-US" sz="1200" b="0"/>
          </a:p>
        </p:txBody>
      </p:sp>
      <p:sp>
        <p:nvSpPr>
          <p:cNvPr id="353283" name="Rectangle 2"/>
          <p:cNvSpPr>
            <a:spLocks noGrp="1" noRot="1" noChangeAspect="1" noChangeArrowheads="1" noTextEdit="1"/>
          </p:cNvSpPr>
          <p:nvPr>
            <p:ph type="sldImg"/>
          </p:nvPr>
        </p:nvSpPr>
        <p:spPr>
          <a:ln/>
        </p:spPr>
      </p:sp>
      <p:sp>
        <p:nvSpPr>
          <p:cNvPr id="3532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3728101390"/>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30676BC8-6678-44AB-BC7D-79A0D6790B92}" type="slidenum">
              <a:rPr lang="en-US" sz="1200" b="0"/>
              <a:pPr eaLnBrk="1" hangingPunct="1"/>
              <a:t>164</a:t>
            </a:fld>
            <a:endParaRPr lang="en-US" sz="1200" b="0"/>
          </a:p>
        </p:txBody>
      </p:sp>
      <p:sp>
        <p:nvSpPr>
          <p:cNvPr id="354307" name="Rectangle 2"/>
          <p:cNvSpPr>
            <a:spLocks noGrp="1" noRot="1" noChangeAspect="1" noChangeArrowheads="1" noTextEdit="1"/>
          </p:cNvSpPr>
          <p:nvPr>
            <p:ph type="sldImg"/>
          </p:nvPr>
        </p:nvSpPr>
        <p:spPr>
          <a:ln/>
        </p:spPr>
      </p:sp>
      <p:sp>
        <p:nvSpPr>
          <p:cNvPr id="3543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488571863"/>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4D35ED2D-F016-4A94-98F3-7DECFEB9480C}" type="slidenum">
              <a:rPr lang="en-US" sz="1200" b="0"/>
              <a:pPr eaLnBrk="1" hangingPunct="1"/>
              <a:t>165</a:t>
            </a:fld>
            <a:endParaRPr lang="en-US" sz="1200" b="0"/>
          </a:p>
        </p:txBody>
      </p:sp>
      <p:sp>
        <p:nvSpPr>
          <p:cNvPr id="355331" name="Rectangle 2"/>
          <p:cNvSpPr>
            <a:spLocks noGrp="1" noRot="1" noChangeAspect="1" noChangeArrowheads="1" noTextEdit="1"/>
          </p:cNvSpPr>
          <p:nvPr>
            <p:ph type="sldImg"/>
          </p:nvPr>
        </p:nvSpPr>
        <p:spPr>
          <a:ln/>
        </p:spPr>
      </p:sp>
      <p:sp>
        <p:nvSpPr>
          <p:cNvPr id="3553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606881938"/>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13CD444C-567D-4698-95B9-88CFD18A3510}" type="slidenum">
              <a:rPr lang="en-US" sz="1200" b="0"/>
              <a:pPr eaLnBrk="1" hangingPunct="1"/>
              <a:t>166</a:t>
            </a:fld>
            <a:endParaRPr lang="en-US" sz="1200" b="0"/>
          </a:p>
        </p:txBody>
      </p:sp>
      <p:sp>
        <p:nvSpPr>
          <p:cNvPr id="356355" name="Rectangle 2"/>
          <p:cNvSpPr>
            <a:spLocks noGrp="1" noRot="1" noChangeAspect="1" noChangeArrowheads="1" noTextEdit="1"/>
          </p:cNvSpPr>
          <p:nvPr>
            <p:ph type="sldImg"/>
          </p:nvPr>
        </p:nvSpPr>
        <p:spPr>
          <a:ln/>
        </p:spPr>
      </p:sp>
      <p:sp>
        <p:nvSpPr>
          <p:cNvPr id="3563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997839238"/>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4782DF19-C6A8-4B6C-B848-467AF455F129}" type="slidenum">
              <a:rPr lang="en-US" sz="1200" b="0"/>
              <a:pPr eaLnBrk="1" hangingPunct="1"/>
              <a:t>167</a:t>
            </a:fld>
            <a:endParaRPr lang="en-US" sz="1200" b="0"/>
          </a:p>
        </p:txBody>
      </p:sp>
      <p:sp>
        <p:nvSpPr>
          <p:cNvPr id="357379" name="Rectangle 2"/>
          <p:cNvSpPr>
            <a:spLocks noGrp="1" noRot="1" noChangeAspect="1" noChangeArrowheads="1" noTextEdit="1"/>
          </p:cNvSpPr>
          <p:nvPr>
            <p:ph type="sldImg"/>
          </p:nvPr>
        </p:nvSpPr>
        <p:spPr>
          <a:ln/>
        </p:spPr>
      </p:sp>
      <p:sp>
        <p:nvSpPr>
          <p:cNvPr id="3573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054070459"/>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8E590B66-3582-42B1-9783-C13683769738}" type="slidenum">
              <a:rPr lang="en-US" sz="1200" b="0"/>
              <a:pPr eaLnBrk="1" hangingPunct="1"/>
              <a:t>168</a:t>
            </a:fld>
            <a:endParaRPr lang="en-US" sz="1200" b="0"/>
          </a:p>
        </p:txBody>
      </p:sp>
      <p:sp>
        <p:nvSpPr>
          <p:cNvPr id="358403" name="Rectangle 2"/>
          <p:cNvSpPr>
            <a:spLocks noGrp="1" noRot="1" noChangeAspect="1" noChangeArrowheads="1" noTextEdit="1"/>
          </p:cNvSpPr>
          <p:nvPr>
            <p:ph type="sldImg"/>
          </p:nvPr>
        </p:nvSpPr>
        <p:spPr>
          <a:ln/>
        </p:spPr>
      </p:sp>
      <p:sp>
        <p:nvSpPr>
          <p:cNvPr id="3584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023317619"/>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4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D4BB5CB8-0A8E-4EA0-A927-D28EA44BEB6E}" type="slidenum">
              <a:rPr lang="en-US" sz="1200" b="0"/>
              <a:pPr eaLnBrk="1" hangingPunct="1"/>
              <a:t>169</a:t>
            </a:fld>
            <a:endParaRPr lang="en-US" sz="1200" b="0"/>
          </a:p>
        </p:txBody>
      </p:sp>
      <p:sp>
        <p:nvSpPr>
          <p:cNvPr id="359427" name="Rectangle 2"/>
          <p:cNvSpPr>
            <a:spLocks noGrp="1" noRot="1" noChangeAspect="1" noChangeArrowheads="1" noTextEdit="1"/>
          </p:cNvSpPr>
          <p:nvPr>
            <p:ph type="sldImg"/>
          </p:nvPr>
        </p:nvSpPr>
        <p:spPr>
          <a:ln/>
        </p:spPr>
      </p:sp>
      <p:sp>
        <p:nvSpPr>
          <p:cNvPr id="3594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3318271347"/>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7E2BE570-9717-4FC0-AD6E-D287445CCF7E}" type="slidenum">
              <a:rPr lang="en-US" sz="1200" b="0"/>
              <a:pPr eaLnBrk="1" hangingPunct="1"/>
              <a:t>170</a:t>
            </a:fld>
            <a:endParaRPr lang="en-US" sz="1200" b="0"/>
          </a:p>
        </p:txBody>
      </p:sp>
      <p:sp>
        <p:nvSpPr>
          <p:cNvPr id="360451" name="Rectangle 2"/>
          <p:cNvSpPr>
            <a:spLocks noGrp="1" noRot="1" noChangeAspect="1" noChangeArrowheads="1" noTextEdit="1"/>
          </p:cNvSpPr>
          <p:nvPr>
            <p:ph type="sldImg"/>
          </p:nvPr>
        </p:nvSpPr>
        <p:spPr>
          <a:ln/>
        </p:spPr>
      </p:sp>
      <p:sp>
        <p:nvSpPr>
          <p:cNvPr id="3604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5870988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A18458A8-8048-424E-A2A5-A6353EBAC9AE}" type="slidenum">
              <a:rPr lang="en-US" sz="1200" b="0"/>
              <a:pPr eaLnBrk="1" hangingPunct="1"/>
              <a:t>18</a:t>
            </a:fld>
            <a:endParaRPr lang="en-US" sz="1200" b="0"/>
          </a:p>
        </p:txBody>
      </p:sp>
      <p:sp>
        <p:nvSpPr>
          <p:cNvPr id="204803" name="Rectangle 2"/>
          <p:cNvSpPr>
            <a:spLocks noGrp="1" noRot="1" noChangeAspect="1" noChangeArrowheads="1" noTextEdit="1"/>
          </p:cNvSpPr>
          <p:nvPr>
            <p:ph type="sldImg"/>
          </p:nvPr>
        </p:nvSpPr>
        <p:spPr>
          <a:ln/>
        </p:spPr>
      </p:sp>
      <p:sp>
        <p:nvSpPr>
          <p:cNvPr id="204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742857105"/>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C203B156-4526-4024-800F-F2EB5A94F837}" type="slidenum">
              <a:rPr lang="en-US" sz="1200" b="0"/>
              <a:pPr eaLnBrk="1" hangingPunct="1"/>
              <a:t>171</a:t>
            </a:fld>
            <a:endParaRPr lang="en-US" sz="1200" b="0"/>
          </a:p>
        </p:txBody>
      </p:sp>
      <p:sp>
        <p:nvSpPr>
          <p:cNvPr id="361475" name="Rectangle 2"/>
          <p:cNvSpPr>
            <a:spLocks noGrp="1" noRot="1" noChangeAspect="1" noChangeArrowheads="1" noTextEdit="1"/>
          </p:cNvSpPr>
          <p:nvPr>
            <p:ph type="sldImg"/>
          </p:nvPr>
        </p:nvSpPr>
        <p:spPr>
          <a:ln/>
        </p:spPr>
      </p:sp>
      <p:sp>
        <p:nvSpPr>
          <p:cNvPr id="3614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793583633"/>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4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C445B493-A5F7-4DDC-95D7-FB0FD045381F}" type="slidenum">
              <a:rPr lang="en-US" sz="1200" b="0"/>
              <a:pPr eaLnBrk="1" hangingPunct="1"/>
              <a:t>172</a:t>
            </a:fld>
            <a:endParaRPr lang="en-US" sz="1200" b="0"/>
          </a:p>
        </p:txBody>
      </p:sp>
      <p:sp>
        <p:nvSpPr>
          <p:cNvPr id="362499" name="Rectangle 2"/>
          <p:cNvSpPr>
            <a:spLocks noGrp="1" noRot="1" noChangeAspect="1" noChangeArrowheads="1" noTextEdit="1"/>
          </p:cNvSpPr>
          <p:nvPr>
            <p:ph type="sldImg"/>
          </p:nvPr>
        </p:nvSpPr>
        <p:spPr>
          <a:ln/>
        </p:spPr>
      </p:sp>
      <p:sp>
        <p:nvSpPr>
          <p:cNvPr id="3625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728067600"/>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1785C933-8BA0-4A3B-9EFC-9018C727BB72}" type="slidenum">
              <a:rPr lang="en-US" sz="1200" b="0"/>
              <a:pPr eaLnBrk="1" hangingPunct="1"/>
              <a:t>173</a:t>
            </a:fld>
            <a:endParaRPr lang="en-US" sz="1200" b="0"/>
          </a:p>
        </p:txBody>
      </p:sp>
      <p:sp>
        <p:nvSpPr>
          <p:cNvPr id="363523" name="Rectangle 2"/>
          <p:cNvSpPr>
            <a:spLocks noGrp="1" noRot="1" noChangeAspect="1" noChangeArrowheads="1" noTextEdit="1"/>
          </p:cNvSpPr>
          <p:nvPr>
            <p:ph type="sldImg"/>
          </p:nvPr>
        </p:nvSpPr>
        <p:spPr>
          <a:ln/>
        </p:spPr>
      </p:sp>
      <p:sp>
        <p:nvSpPr>
          <p:cNvPr id="3635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390878775"/>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556FB27B-2874-4A4A-A7FF-EDF1486A0EE7}" type="slidenum">
              <a:rPr lang="en-US" sz="1200" b="0"/>
              <a:pPr eaLnBrk="1" hangingPunct="1"/>
              <a:t>174</a:t>
            </a:fld>
            <a:endParaRPr lang="en-US" sz="1200" b="0"/>
          </a:p>
        </p:txBody>
      </p:sp>
      <p:sp>
        <p:nvSpPr>
          <p:cNvPr id="364547" name="Rectangle 2"/>
          <p:cNvSpPr>
            <a:spLocks noGrp="1" noRot="1" noChangeAspect="1" noChangeArrowheads="1" noTextEdit="1"/>
          </p:cNvSpPr>
          <p:nvPr>
            <p:ph type="sldImg"/>
          </p:nvPr>
        </p:nvSpPr>
        <p:spPr>
          <a:ln/>
        </p:spPr>
      </p:sp>
      <p:sp>
        <p:nvSpPr>
          <p:cNvPr id="3645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048880903"/>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FDBE8A87-D87A-4D94-A602-52ACE582082B}" type="slidenum">
              <a:rPr lang="en-US" sz="1200" b="0"/>
              <a:pPr eaLnBrk="1" hangingPunct="1"/>
              <a:t>175</a:t>
            </a:fld>
            <a:endParaRPr lang="en-US" sz="1200" b="0"/>
          </a:p>
        </p:txBody>
      </p:sp>
      <p:sp>
        <p:nvSpPr>
          <p:cNvPr id="365571" name="Rectangle 2"/>
          <p:cNvSpPr>
            <a:spLocks noGrp="1" noRot="1" noChangeAspect="1" noChangeArrowheads="1" noTextEdit="1"/>
          </p:cNvSpPr>
          <p:nvPr>
            <p:ph type="sldImg"/>
          </p:nvPr>
        </p:nvSpPr>
        <p:spPr>
          <a:ln/>
        </p:spPr>
      </p:sp>
      <p:sp>
        <p:nvSpPr>
          <p:cNvPr id="3655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735737381"/>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5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7C551A6D-253C-4446-B8E6-1920A313D7E6}" type="slidenum">
              <a:rPr lang="en-US" sz="1200" b="0"/>
              <a:pPr eaLnBrk="1" hangingPunct="1"/>
              <a:t>176</a:t>
            </a:fld>
            <a:endParaRPr lang="en-US" sz="1200" b="0"/>
          </a:p>
        </p:txBody>
      </p:sp>
      <p:sp>
        <p:nvSpPr>
          <p:cNvPr id="366595" name="Rectangle 2"/>
          <p:cNvSpPr>
            <a:spLocks noGrp="1" noRot="1" noChangeAspect="1" noChangeArrowheads="1" noTextEdit="1"/>
          </p:cNvSpPr>
          <p:nvPr>
            <p:ph type="sldImg"/>
          </p:nvPr>
        </p:nvSpPr>
        <p:spPr>
          <a:ln/>
        </p:spPr>
      </p:sp>
      <p:sp>
        <p:nvSpPr>
          <p:cNvPr id="3665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757841171"/>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840B04CD-260F-4F66-8712-3D8E6A1D71CB}" type="slidenum">
              <a:rPr lang="en-US" sz="1200" b="0"/>
              <a:pPr eaLnBrk="1" hangingPunct="1"/>
              <a:t>177</a:t>
            </a:fld>
            <a:endParaRPr lang="en-US" sz="1200" b="0"/>
          </a:p>
        </p:txBody>
      </p:sp>
      <p:sp>
        <p:nvSpPr>
          <p:cNvPr id="367619" name="Rectangle 2"/>
          <p:cNvSpPr>
            <a:spLocks noGrp="1" noRot="1" noChangeAspect="1" noChangeArrowheads="1" noTextEdit="1"/>
          </p:cNvSpPr>
          <p:nvPr>
            <p:ph type="sldImg"/>
          </p:nvPr>
        </p:nvSpPr>
        <p:spPr>
          <a:ln/>
        </p:spPr>
      </p:sp>
      <p:sp>
        <p:nvSpPr>
          <p:cNvPr id="3676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4189459324"/>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708C465B-4E0A-4DEA-AEEB-4D4939BBEDFE}" type="slidenum">
              <a:rPr lang="en-US" sz="1200" b="0"/>
              <a:pPr eaLnBrk="1" hangingPunct="1"/>
              <a:t>178</a:t>
            </a:fld>
            <a:endParaRPr lang="en-US" sz="1200" b="0"/>
          </a:p>
        </p:txBody>
      </p:sp>
      <p:sp>
        <p:nvSpPr>
          <p:cNvPr id="368643" name="Rectangle 2"/>
          <p:cNvSpPr>
            <a:spLocks noGrp="1" noRot="1" noChangeAspect="1" noChangeArrowheads="1" noTextEdit="1"/>
          </p:cNvSpPr>
          <p:nvPr>
            <p:ph type="sldImg"/>
          </p:nvPr>
        </p:nvSpPr>
        <p:spPr>
          <a:ln/>
        </p:spPr>
      </p:sp>
      <p:sp>
        <p:nvSpPr>
          <p:cNvPr id="3686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530186179"/>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7BB552F5-3920-4FCF-AB66-CA0F39238EEA}" type="slidenum">
              <a:rPr lang="en-US" sz="1200" b="0"/>
              <a:pPr eaLnBrk="1" hangingPunct="1"/>
              <a:t>179</a:t>
            </a:fld>
            <a:endParaRPr lang="en-US" sz="1200" b="0"/>
          </a:p>
        </p:txBody>
      </p:sp>
      <p:sp>
        <p:nvSpPr>
          <p:cNvPr id="369667" name="Rectangle 2"/>
          <p:cNvSpPr>
            <a:spLocks noGrp="1" noRot="1" noChangeAspect="1" noChangeArrowheads="1" noTextEdit="1"/>
          </p:cNvSpPr>
          <p:nvPr>
            <p:ph type="sldImg"/>
          </p:nvPr>
        </p:nvSpPr>
        <p:spPr>
          <a:ln/>
        </p:spPr>
      </p:sp>
      <p:sp>
        <p:nvSpPr>
          <p:cNvPr id="3696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762258436"/>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FEDE50FF-1E62-4970-8E98-31809F7B426B}" type="slidenum">
              <a:rPr lang="en-US" sz="1200" b="0"/>
              <a:pPr eaLnBrk="1" hangingPunct="1"/>
              <a:t>180</a:t>
            </a:fld>
            <a:endParaRPr lang="en-US" sz="1200" b="0"/>
          </a:p>
        </p:txBody>
      </p:sp>
      <p:sp>
        <p:nvSpPr>
          <p:cNvPr id="370691" name="Rectangle 2"/>
          <p:cNvSpPr>
            <a:spLocks noGrp="1" noRot="1" noChangeAspect="1" noChangeArrowheads="1" noTextEdit="1"/>
          </p:cNvSpPr>
          <p:nvPr>
            <p:ph type="sldImg"/>
          </p:nvPr>
        </p:nvSpPr>
        <p:spPr>
          <a:ln/>
        </p:spPr>
      </p:sp>
      <p:sp>
        <p:nvSpPr>
          <p:cNvPr id="3706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2809517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AC13056C-4B8B-4880-AAF0-9EC10842E760}" type="slidenum">
              <a:rPr lang="en-US" sz="1200" b="0"/>
              <a:pPr eaLnBrk="1" hangingPunct="1"/>
              <a:t>19</a:t>
            </a:fld>
            <a:endParaRPr lang="en-US" sz="1200" b="0"/>
          </a:p>
        </p:txBody>
      </p:sp>
      <p:sp>
        <p:nvSpPr>
          <p:cNvPr id="205827" name="Rectangle 2"/>
          <p:cNvSpPr>
            <a:spLocks noGrp="1" noRot="1" noChangeAspect="1" noChangeArrowheads="1" noTextEdit="1"/>
          </p:cNvSpPr>
          <p:nvPr>
            <p:ph type="sldImg"/>
          </p:nvPr>
        </p:nvSpPr>
        <p:spPr>
          <a:ln/>
        </p:spPr>
      </p:sp>
      <p:sp>
        <p:nvSpPr>
          <p:cNvPr id="205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718250004"/>
      </p:ext>
    </p:extLst>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7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7982CB64-DA0C-46A2-BF99-5F1008FEC65A}" type="slidenum">
              <a:rPr lang="en-US" sz="1200" b="0"/>
              <a:pPr eaLnBrk="1" hangingPunct="1"/>
              <a:t>181</a:t>
            </a:fld>
            <a:endParaRPr lang="en-US" sz="1200" b="0"/>
          </a:p>
        </p:txBody>
      </p:sp>
      <p:sp>
        <p:nvSpPr>
          <p:cNvPr id="371715" name="Rectangle 2"/>
          <p:cNvSpPr>
            <a:spLocks noGrp="1" noRot="1" noChangeAspect="1" noChangeArrowheads="1" noTextEdit="1"/>
          </p:cNvSpPr>
          <p:nvPr>
            <p:ph type="sldImg"/>
          </p:nvPr>
        </p:nvSpPr>
        <p:spPr>
          <a:ln/>
        </p:spPr>
      </p:sp>
      <p:sp>
        <p:nvSpPr>
          <p:cNvPr id="3717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5680923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D3A85C1F-EE83-49A6-9C4B-0F58FF9877B3}" type="slidenum">
              <a:rPr lang="en-US" sz="1200" b="0"/>
              <a:pPr eaLnBrk="1" hangingPunct="1"/>
              <a:t>20</a:t>
            </a:fld>
            <a:endParaRPr lang="en-US" sz="1200" b="0"/>
          </a:p>
        </p:txBody>
      </p:sp>
      <p:sp>
        <p:nvSpPr>
          <p:cNvPr id="206851" name="Rectangle 2"/>
          <p:cNvSpPr>
            <a:spLocks noGrp="1" noRot="1" noChangeAspect="1" noChangeArrowheads="1" noTextEdit="1"/>
          </p:cNvSpPr>
          <p:nvPr>
            <p:ph type="sldImg"/>
          </p:nvPr>
        </p:nvSpPr>
        <p:spPr>
          <a:ln/>
        </p:spPr>
      </p:sp>
      <p:sp>
        <p:nvSpPr>
          <p:cNvPr id="206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6043058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37AC0BDF-D7CB-45FF-B363-5A27D9235C6A}" type="slidenum">
              <a:rPr lang="en-US" sz="1200" b="0"/>
              <a:pPr eaLnBrk="1" hangingPunct="1"/>
              <a:t>3</a:t>
            </a:fld>
            <a:endParaRPr lang="en-US" sz="1200" b="0"/>
          </a:p>
        </p:txBody>
      </p:sp>
      <p:sp>
        <p:nvSpPr>
          <p:cNvPr id="189443" name="Rectangle 2"/>
          <p:cNvSpPr>
            <a:spLocks noGrp="1" noRot="1" noChangeAspect="1" noChangeArrowheads="1" noTextEdit="1"/>
          </p:cNvSpPr>
          <p:nvPr>
            <p:ph type="sldImg"/>
          </p:nvPr>
        </p:nvSpPr>
        <p:spPr>
          <a:ln/>
        </p:spPr>
      </p:sp>
      <p:sp>
        <p:nvSpPr>
          <p:cNvPr id="189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9186987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7B1CD477-D11B-45EC-B288-5A094DB56892}" type="slidenum">
              <a:rPr lang="en-US" sz="1200" b="0"/>
              <a:pPr eaLnBrk="1" hangingPunct="1"/>
              <a:t>21</a:t>
            </a:fld>
            <a:endParaRPr lang="en-US" sz="1200" b="0"/>
          </a:p>
        </p:txBody>
      </p:sp>
      <p:sp>
        <p:nvSpPr>
          <p:cNvPr id="207875" name="Rectangle 2"/>
          <p:cNvSpPr>
            <a:spLocks noGrp="1" noRot="1" noChangeAspect="1" noChangeArrowheads="1" noTextEdit="1"/>
          </p:cNvSpPr>
          <p:nvPr>
            <p:ph type="sldImg"/>
          </p:nvPr>
        </p:nvSpPr>
        <p:spPr>
          <a:ln/>
        </p:spPr>
      </p:sp>
      <p:sp>
        <p:nvSpPr>
          <p:cNvPr id="2078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006661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258B800D-02C0-4899-8A67-EB10D7FBC616}" type="slidenum">
              <a:rPr lang="en-US" sz="1200" b="0"/>
              <a:pPr eaLnBrk="1" hangingPunct="1"/>
              <a:t>22</a:t>
            </a:fld>
            <a:endParaRPr lang="en-US" sz="1200" b="0"/>
          </a:p>
        </p:txBody>
      </p:sp>
      <p:sp>
        <p:nvSpPr>
          <p:cNvPr id="208899" name="Rectangle 2"/>
          <p:cNvSpPr>
            <a:spLocks noGrp="1" noRot="1" noChangeAspect="1" noChangeArrowheads="1" noTextEdit="1"/>
          </p:cNvSpPr>
          <p:nvPr>
            <p:ph type="sldImg"/>
          </p:nvPr>
        </p:nvSpPr>
        <p:spPr>
          <a:ln/>
        </p:spPr>
      </p:sp>
      <p:sp>
        <p:nvSpPr>
          <p:cNvPr id="208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1621847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263138C2-65A5-4F4B-98E7-3C7997791B60}" type="slidenum">
              <a:rPr lang="en-US" sz="1200" b="0"/>
              <a:pPr eaLnBrk="1" hangingPunct="1"/>
              <a:t>23</a:t>
            </a:fld>
            <a:endParaRPr lang="en-US" sz="1200" b="0"/>
          </a:p>
        </p:txBody>
      </p:sp>
      <p:sp>
        <p:nvSpPr>
          <p:cNvPr id="209923" name="Rectangle 2"/>
          <p:cNvSpPr>
            <a:spLocks noGrp="1" noRot="1" noChangeAspect="1" noChangeArrowheads="1" noTextEdit="1"/>
          </p:cNvSpPr>
          <p:nvPr>
            <p:ph type="sldImg"/>
          </p:nvPr>
        </p:nvSpPr>
        <p:spPr>
          <a:ln/>
        </p:spPr>
      </p:sp>
      <p:sp>
        <p:nvSpPr>
          <p:cNvPr id="2099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8442044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3E794821-8496-49F4-BB6D-340B96F5DC98}" type="slidenum">
              <a:rPr lang="en-US" sz="1200" b="0"/>
              <a:pPr eaLnBrk="1" hangingPunct="1"/>
              <a:t>24</a:t>
            </a:fld>
            <a:endParaRPr lang="en-US" sz="1200" b="0"/>
          </a:p>
        </p:txBody>
      </p:sp>
      <p:sp>
        <p:nvSpPr>
          <p:cNvPr id="210947" name="Rectangle 2"/>
          <p:cNvSpPr>
            <a:spLocks noGrp="1" noRot="1" noChangeAspect="1" noChangeArrowheads="1" noTextEdit="1"/>
          </p:cNvSpPr>
          <p:nvPr>
            <p:ph type="sldImg"/>
          </p:nvPr>
        </p:nvSpPr>
        <p:spPr>
          <a:ln/>
        </p:spPr>
      </p:sp>
      <p:sp>
        <p:nvSpPr>
          <p:cNvPr id="2109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33010354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71139B41-B091-476D-82CD-31AB4CA5FA7B}" type="slidenum">
              <a:rPr lang="en-US" sz="1200" b="0"/>
              <a:pPr eaLnBrk="1" hangingPunct="1"/>
              <a:t>25</a:t>
            </a:fld>
            <a:endParaRPr lang="en-US" sz="1200" b="0"/>
          </a:p>
        </p:txBody>
      </p:sp>
      <p:sp>
        <p:nvSpPr>
          <p:cNvPr id="211971" name="Rectangle 2"/>
          <p:cNvSpPr>
            <a:spLocks noGrp="1" noRot="1" noChangeAspect="1" noChangeArrowheads="1" noTextEdit="1"/>
          </p:cNvSpPr>
          <p:nvPr>
            <p:ph type="sldImg"/>
          </p:nvPr>
        </p:nvSpPr>
        <p:spPr>
          <a:ln/>
        </p:spPr>
      </p:sp>
      <p:sp>
        <p:nvSpPr>
          <p:cNvPr id="2119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4211806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2FF6C317-AB5F-4CB1-86F2-2D3209C5C7D6}" type="slidenum">
              <a:rPr lang="en-US" sz="1200" b="0"/>
              <a:pPr eaLnBrk="1" hangingPunct="1"/>
              <a:t>26</a:t>
            </a:fld>
            <a:endParaRPr lang="en-US" sz="1200" b="0"/>
          </a:p>
        </p:txBody>
      </p:sp>
      <p:sp>
        <p:nvSpPr>
          <p:cNvPr id="212995" name="Rectangle 2"/>
          <p:cNvSpPr>
            <a:spLocks noGrp="1" noRot="1" noChangeAspect="1" noChangeArrowheads="1" noTextEdit="1"/>
          </p:cNvSpPr>
          <p:nvPr>
            <p:ph type="sldImg"/>
          </p:nvPr>
        </p:nvSpPr>
        <p:spPr>
          <a:ln/>
        </p:spPr>
      </p:sp>
      <p:sp>
        <p:nvSpPr>
          <p:cNvPr id="2129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2583408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1012098B-F0FE-40F9-838F-05A7C3019D2D}" type="slidenum">
              <a:rPr lang="en-US" sz="1200" b="0"/>
              <a:pPr eaLnBrk="1" hangingPunct="1"/>
              <a:t>27</a:t>
            </a:fld>
            <a:endParaRPr lang="en-US" sz="1200" b="0"/>
          </a:p>
        </p:txBody>
      </p:sp>
      <p:sp>
        <p:nvSpPr>
          <p:cNvPr id="214019" name="Rectangle 2"/>
          <p:cNvSpPr>
            <a:spLocks noGrp="1" noRot="1" noChangeAspect="1" noChangeArrowheads="1" noTextEdit="1"/>
          </p:cNvSpPr>
          <p:nvPr>
            <p:ph type="sldImg"/>
          </p:nvPr>
        </p:nvSpPr>
        <p:spPr>
          <a:ln/>
        </p:spPr>
      </p:sp>
      <p:sp>
        <p:nvSpPr>
          <p:cNvPr id="2140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5939894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33A63A0E-9088-44B6-89B2-CBD95713EE13}" type="slidenum">
              <a:rPr lang="en-US" sz="1200" b="0"/>
              <a:pPr eaLnBrk="1" hangingPunct="1"/>
              <a:t>28</a:t>
            </a:fld>
            <a:endParaRPr lang="en-US" sz="1200" b="0"/>
          </a:p>
        </p:txBody>
      </p:sp>
      <p:sp>
        <p:nvSpPr>
          <p:cNvPr id="215043" name="Rectangle 2"/>
          <p:cNvSpPr>
            <a:spLocks noGrp="1" noRot="1" noChangeAspect="1" noChangeArrowheads="1" noTextEdit="1"/>
          </p:cNvSpPr>
          <p:nvPr>
            <p:ph type="sldImg"/>
          </p:nvPr>
        </p:nvSpPr>
        <p:spPr>
          <a:ln/>
        </p:spPr>
      </p:sp>
      <p:sp>
        <p:nvSpPr>
          <p:cNvPr id="2150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10323987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3537E09A-AA4E-41E1-A876-DCF8085AE7DF}" type="slidenum">
              <a:rPr lang="en-US" sz="1200" b="0"/>
              <a:pPr eaLnBrk="1" hangingPunct="1"/>
              <a:t>29</a:t>
            </a:fld>
            <a:endParaRPr lang="en-US" sz="1200" b="0"/>
          </a:p>
        </p:txBody>
      </p:sp>
      <p:sp>
        <p:nvSpPr>
          <p:cNvPr id="216067" name="Rectangle 2"/>
          <p:cNvSpPr>
            <a:spLocks noGrp="1" noRot="1" noChangeAspect="1" noChangeArrowheads="1" noTextEdit="1"/>
          </p:cNvSpPr>
          <p:nvPr>
            <p:ph type="sldImg"/>
          </p:nvPr>
        </p:nvSpPr>
        <p:spPr>
          <a:ln/>
        </p:spPr>
      </p:sp>
      <p:sp>
        <p:nvSpPr>
          <p:cNvPr id="2160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5902563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262FA791-0A1A-453C-86E8-3276E4DDE722}" type="slidenum">
              <a:rPr lang="en-US" sz="1200" b="0"/>
              <a:pPr eaLnBrk="1" hangingPunct="1"/>
              <a:t>30</a:t>
            </a:fld>
            <a:endParaRPr lang="en-US" sz="1200" b="0"/>
          </a:p>
        </p:txBody>
      </p:sp>
      <p:sp>
        <p:nvSpPr>
          <p:cNvPr id="217091" name="Rectangle 2"/>
          <p:cNvSpPr>
            <a:spLocks noGrp="1" noRot="1" noChangeAspect="1" noChangeArrowheads="1" noTextEdit="1"/>
          </p:cNvSpPr>
          <p:nvPr>
            <p:ph type="sldImg"/>
          </p:nvPr>
        </p:nvSpPr>
        <p:spPr>
          <a:ln/>
        </p:spPr>
      </p:sp>
      <p:sp>
        <p:nvSpPr>
          <p:cNvPr id="2170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9394045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8584F070-FDA9-4E8F-82BC-DD15576AC966}" type="slidenum">
              <a:rPr lang="en-US" sz="1200" b="0"/>
              <a:pPr eaLnBrk="1" hangingPunct="1"/>
              <a:t>4</a:t>
            </a:fld>
            <a:endParaRPr lang="en-US" sz="1200" b="0"/>
          </a:p>
        </p:txBody>
      </p:sp>
      <p:sp>
        <p:nvSpPr>
          <p:cNvPr id="190467" name="Rectangle 2"/>
          <p:cNvSpPr>
            <a:spLocks noGrp="1" noRot="1" noChangeAspect="1" noChangeArrowheads="1" noTextEdit="1"/>
          </p:cNvSpPr>
          <p:nvPr>
            <p:ph type="sldImg"/>
          </p:nvPr>
        </p:nvSpPr>
        <p:spPr>
          <a:ln/>
        </p:spPr>
      </p:sp>
      <p:sp>
        <p:nvSpPr>
          <p:cNvPr id="190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70506772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8C4DC952-602C-4D50-ABB8-F3C2C0833B32}" type="slidenum">
              <a:rPr lang="en-US" sz="1200" b="0"/>
              <a:pPr eaLnBrk="1" hangingPunct="1"/>
              <a:t>31</a:t>
            </a:fld>
            <a:endParaRPr lang="en-US" sz="1200" b="0"/>
          </a:p>
        </p:txBody>
      </p:sp>
      <p:sp>
        <p:nvSpPr>
          <p:cNvPr id="218115" name="Rectangle 2"/>
          <p:cNvSpPr>
            <a:spLocks noGrp="1" noRot="1" noChangeAspect="1" noChangeArrowheads="1" noTextEdit="1"/>
          </p:cNvSpPr>
          <p:nvPr>
            <p:ph type="sldImg"/>
          </p:nvPr>
        </p:nvSpPr>
        <p:spPr>
          <a:ln/>
        </p:spPr>
      </p:sp>
      <p:sp>
        <p:nvSpPr>
          <p:cNvPr id="2181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55083554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3DB6E5EC-8256-49EF-BDE0-6DEF2EA7A5E7}" type="slidenum">
              <a:rPr lang="en-US" sz="1200" b="0"/>
              <a:pPr eaLnBrk="1" hangingPunct="1"/>
              <a:t>32</a:t>
            </a:fld>
            <a:endParaRPr lang="en-US" sz="1200" b="0"/>
          </a:p>
        </p:txBody>
      </p:sp>
      <p:sp>
        <p:nvSpPr>
          <p:cNvPr id="219139" name="Rectangle 2"/>
          <p:cNvSpPr>
            <a:spLocks noGrp="1" noRot="1" noChangeAspect="1" noChangeArrowheads="1" noTextEdit="1"/>
          </p:cNvSpPr>
          <p:nvPr>
            <p:ph type="sldImg"/>
          </p:nvPr>
        </p:nvSpPr>
        <p:spPr>
          <a:ln/>
        </p:spPr>
      </p:sp>
      <p:sp>
        <p:nvSpPr>
          <p:cNvPr id="2191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66594872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942EF741-D003-4EAA-AE54-38607E778BD1}" type="slidenum">
              <a:rPr lang="en-US" sz="1200" b="0"/>
              <a:pPr eaLnBrk="1" hangingPunct="1"/>
              <a:t>33</a:t>
            </a:fld>
            <a:endParaRPr lang="en-US" sz="1200" b="0"/>
          </a:p>
        </p:txBody>
      </p:sp>
      <p:sp>
        <p:nvSpPr>
          <p:cNvPr id="220163" name="Rectangle 2"/>
          <p:cNvSpPr>
            <a:spLocks noGrp="1" noRot="1" noChangeAspect="1" noChangeArrowheads="1" noTextEdit="1"/>
          </p:cNvSpPr>
          <p:nvPr>
            <p:ph type="sldImg"/>
          </p:nvPr>
        </p:nvSpPr>
        <p:spPr>
          <a:ln/>
        </p:spPr>
      </p:sp>
      <p:sp>
        <p:nvSpPr>
          <p:cNvPr id="2201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28688401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138D7E49-1FCA-40DB-A8EA-19771A82C681}" type="slidenum">
              <a:rPr lang="en-US" sz="1200" b="0"/>
              <a:pPr eaLnBrk="1" hangingPunct="1"/>
              <a:t>34</a:t>
            </a:fld>
            <a:endParaRPr lang="en-US" sz="1200" b="0"/>
          </a:p>
        </p:txBody>
      </p:sp>
      <p:sp>
        <p:nvSpPr>
          <p:cNvPr id="221187" name="Rectangle 2"/>
          <p:cNvSpPr>
            <a:spLocks noGrp="1" noRot="1" noChangeAspect="1" noChangeArrowheads="1" noTextEdit="1"/>
          </p:cNvSpPr>
          <p:nvPr>
            <p:ph type="sldImg"/>
          </p:nvPr>
        </p:nvSpPr>
        <p:spPr>
          <a:ln/>
        </p:spPr>
      </p:sp>
      <p:sp>
        <p:nvSpPr>
          <p:cNvPr id="2211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364330566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9C1CF278-8FBF-418C-A328-1063E778308B}" type="slidenum">
              <a:rPr lang="en-US" sz="1200" b="0"/>
              <a:pPr eaLnBrk="1" hangingPunct="1"/>
              <a:t>35</a:t>
            </a:fld>
            <a:endParaRPr lang="en-US" sz="1200" b="0"/>
          </a:p>
        </p:txBody>
      </p:sp>
      <p:sp>
        <p:nvSpPr>
          <p:cNvPr id="222211" name="Rectangle 2"/>
          <p:cNvSpPr>
            <a:spLocks noGrp="1" noRot="1" noChangeAspect="1" noChangeArrowheads="1" noTextEdit="1"/>
          </p:cNvSpPr>
          <p:nvPr>
            <p:ph type="sldImg"/>
          </p:nvPr>
        </p:nvSpPr>
        <p:spPr>
          <a:ln/>
        </p:spPr>
      </p:sp>
      <p:sp>
        <p:nvSpPr>
          <p:cNvPr id="2222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86636960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5AD4ECDA-31A1-4AAC-B7B4-2801F2F3262B}" type="slidenum">
              <a:rPr lang="en-US" sz="1200" b="0"/>
              <a:pPr eaLnBrk="1" hangingPunct="1"/>
              <a:t>36</a:t>
            </a:fld>
            <a:endParaRPr lang="en-US" sz="1200" b="0"/>
          </a:p>
        </p:txBody>
      </p:sp>
      <p:sp>
        <p:nvSpPr>
          <p:cNvPr id="223235" name="Rectangle 2"/>
          <p:cNvSpPr>
            <a:spLocks noGrp="1" noRot="1" noChangeAspect="1" noChangeArrowheads="1" noTextEdit="1"/>
          </p:cNvSpPr>
          <p:nvPr>
            <p:ph type="sldImg"/>
          </p:nvPr>
        </p:nvSpPr>
        <p:spPr>
          <a:ln/>
        </p:spPr>
      </p:sp>
      <p:sp>
        <p:nvSpPr>
          <p:cNvPr id="2232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37957152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6274CB97-DF26-4995-B6D3-95A324B3AEE8}" type="slidenum">
              <a:rPr lang="en-US" sz="1200" b="0"/>
              <a:pPr eaLnBrk="1" hangingPunct="1"/>
              <a:t>37</a:t>
            </a:fld>
            <a:endParaRPr lang="en-US" sz="1200" b="0"/>
          </a:p>
        </p:txBody>
      </p:sp>
      <p:sp>
        <p:nvSpPr>
          <p:cNvPr id="224259" name="Rectangle 2"/>
          <p:cNvSpPr>
            <a:spLocks noGrp="1" noRot="1" noChangeAspect="1" noChangeArrowheads="1" noTextEdit="1"/>
          </p:cNvSpPr>
          <p:nvPr>
            <p:ph type="sldImg"/>
          </p:nvPr>
        </p:nvSpPr>
        <p:spPr>
          <a:ln/>
        </p:spPr>
      </p:sp>
      <p:sp>
        <p:nvSpPr>
          <p:cNvPr id="2242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13696773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BFB7C662-EFAF-45FC-A89F-05792DB2AE18}" type="slidenum">
              <a:rPr lang="en-US" sz="1200" b="0"/>
              <a:pPr eaLnBrk="1" hangingPunct="1"/>
              <a:t>38</a:t>
            </a:fld>
            <a:endParaRPr lang="en-US" sz="1200" b="0"/>
          </a:p>
        </p:txBody>
      </p:sp>
      <p:sp>
        <p:nvSpPr>
          <p:cNvPr id="225283" name="Rectangle 2"/>
          <p:cNvSpPr>
            <a:spLocks noGrp="1" noRot="1" noChangeAspect="1" noChangeArrowheads="1" noTextEdit="1"/>
          </p:cNvSpPr>
          <p:nvPr>
            <p:ph type="sldImg"/>
          </p:nvPr>
        </p:nvSpPr>
        <p:spPr>
          <a:ln/>
        </p:spPr>
      </p:sp>
      <p:sp>
        <p:nvSpPr>
          <p:cNvPr id="2252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60318935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7F306305-2EEC-4AA4-82D0-DC58FCC077FA}" type="slidenum">
              <a:rPr lang="en-US" sz="1200" b="0"/>
              <a:pPr eaLnBrk="1" hangingPunct="1"/>
              <a:t>39</a:t>
            </a:fld>
            <a:endParaRPr lang="en-US" sz="1200" b="0"/>
          </a:p>
        </p:txBody>
      </p:sp>
      <p:sp>
        <p:nvSpPr>
          <p:cNvPr id="226307" name="Rectangle 2"/>
          <p:cNvSpPr>
            <a:spLocks noGrp="1" noRot="1" noChangeAspect="1" noChangeArrowheads="1" noTextEdit="1"/>
          </p:cNvSpPr>
          <p:nvPr>
            <p:ph type="sldImg"/>
          </p:nvPr>
        </p:nvSpPr>
        <p:spPr>
          <a:ln/>
        </p:spPr>
      </p:sp>
      <p:sp>
        <p:nvSpPr>
          <p:cNvPr id="2263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53435334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F003A2B0-49F7-4D26-BEAC-400157882BE2}" type="slidenum">
              <a:rPr lang="en-US" sz="1200" b="0"/>
              <a:pPr eaLnBrk="1" hangingPunct="1"/>
              <a:t>40</a:t>
            </a:fld>
            <a:endParaRPr lang="en-US" sz="1200" b="0"/>
          </a:p>
        </p:txBody>
      </p:sp>
      <p:sp>
        <p:nvSpPr>
          <p:cNvPr id="227331" name="Rectangle 2"/>
          <p:cNvSpPr>
            <a:spLocks noGrp="1" noRot="1" noChangeAspect="1" noChangeArrowheads="1" noTextEdit="1"/>
          </p:cNvSpPr>
          <p:nvPr>
            <p:ph type="sldImg"/>
          </p:nvPr>
        </p:nvSpPr>
        <p:spPr>
          <a:ln/>
        </p:spPr>
      </p:sp>
      <p:sp>
        <p:nvSpPr>
          <p:cNvPr id="2273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40027628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C9628C5A-2696-4B52-91E7-76D8840C95AE}" type="slidenum">
              <a:rPr lang="en-US" sz="1200" b="0"/>
              <a:pPr eaLnBrk="1" hangingPunct="1"/>
              <a:t>5</a:t>
            </a:fld>
            <a:endParaRPr lang="en-US" sz="1200" b="0"/>
          </a:p>
        </p:txBody>
      </p:sp>
      <p:sp>
        <p:nvSpPr>
          <p:cNvPr id="191491" name="Rectangle 2"/>
          <p:cNvSpPr>
            <a:spLocks noGrp="1" noRot="1" noChangeAspect="1" noChangeArrowheads="1" noTextEdit="1"/>
          </p:cNvSpPr>
          <p:nvPr>
            <p:ph type="sldImg"/>
          </p:nvPr>
        </p:nvSpPr>
        <p:spPr>
          <a:ln/>
        </p:spPr>
      </p:sp>
      <p:sp>
        <p:nvSpPr>
          <p:cNvPr id="191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99102443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497BD557-5E2C-4D23-8DCA-171F89656073}" type="slidenum">
              <a:rPr lang="en-US" sz="1200" b="0"/>
              <a:pPr eaLnBrk="1" hangingPunct="1"/>
              <a:t>41</a:t>
            </a:fld>
            <a:endParaRPr lang="en-US" sz="1200" b="0"/>
          </a:p>
        </p:txBody>
      </p:sp>
      <p:sp>
        <p:nvSpPr>
          <p:cNvPr id="228355" name="Rectangle 2"/>
          <p:cNvSpPr>
            <a:spLocks noGrp="1" noRot="1" noChangeAspect="1" noChangeArrowheads="1" noTextEdit="1"/>
          </p:cNvSpPr>
          <p:nvPr>
            <p:ph type="sldImg"/>
          </p:nvPr>
        </p:nvSpPr>
        <p:spPr>
          <a:ln/>
        </p:spPr>
      </p:sp>
      <p:sp>
        <p:nvSpPr>
          <p:cNvPr id="2283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00451943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B1BA9F0F-6D43-483B-9F7B-F77A45CEFDFA}" type="slidenum">
              <a:rPr lang="en-US" sz="1200" b="0"/>
              <a:pPr eaLnBrk="1" hangingPunct="1"/>
              <a:t>42</a:t>
            </a:fld>
            <a:endParaRPr lang="en-US" sz="1200" b="0"/>
          </a:p>
        </p:txBody>
      </p:sp>
      <p:sp>
        <p:nvSpPr>
          <p:cNvPr id="229379" name="Rectangle 2"/>
          <p:cNvSpPr>
            <a:spLocks noGrp="1" noRot="1" noChangeAspect="1" noChangeArrowheads="1" noTextEdit="1"/>
          </p:cNvSpPr>
          <p:nvPr>
            <p:ph type="sldImg"/>
          </p:nvPr>
        </p:nvSpPr>
        <p:spPr>
          <a:ln/>
        </p:spPr>
      </p:sp>
      <p:sp>
        <p:nvSpPr>
          <p:cNvPr id="2293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54530603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4AD5A25A-BD29-45B4-8633-FE97B21C0DE8}" type="slidenum">
              <a:rPr lang="en-US" sz="1200" b="0"/>
              <a:pPr eaLnBrk="1" hangingPunct="1"/>
              <a:t>43</a:t>
            </a:fld>
            <a:endParaRPr lang="en-US" sz="1200" b="0"/>
          </a:p>
        </p:txBody>
      </p:sp>
      <p:sp>
        <p:nvSpPr>
          <p:cNvPr id="230403" name="Rectangle 2"/>
          <p:cNvSpPr>
            <a:spLocks noGrp="1" noRot="1" noChangeAspect="1" noChangeArrowheads="1" noTextEdit="1"/>
          </p:cNvSpPr>
          <p:nvPr>
            <p:ph type="sldImg"/>
          </p:nvPr>
        </p:nvSpPr>
        <p:spPr>
          <a:ln/>
        </p:spPr>
      </p:sp>
      <p:sp>
        <p:nvSpPr>
          <p:cNvPr id="2304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63366782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B139422F-1292-42EC-BFD3-8EC7824FE09D}" type="slidenum">
              <a:rPr lang="en-US" sz="1200" b="0"/>
              <a:pPr eaLnBrk="1" hangingPunct="1"/>
              <a:t>44</a:t>
            </a:fld>
            <a:endParaRPr lang="en-US" sz="1200" b="0"/>
          </a:p>
        </p:txBody>
      </p:sp>
      <p:sp>
        <p:nvSpPr>
          <p:cNvPr id="231427" name="Rectangle 2"/>
          <p:cNvSpPr>
            <a:spLocks noGrp="1" noRot="1" noChangeAspect="1" noChangeArrowheads="1" noTextEdit="1"/>
          </p:cNvSpPr>
          <p:nvPr>
            <p:ph type="sldImg"/>
          </p:nvPr>
        </p:nvSpPr>
        <p:spPr>
          <a:ln/>
        </p:spPr>
      </p:sp>
      <p:sp>
        <p:nvSpPr>
          <p:cNvPr id="2314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70850108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60A151EA-EA5C-40BA-A32C-3523DFC159A8}" type="slidenum">
              <a:rPr lang="en-US" sz="1200" b="0"/>
              <a:pPr eaLnBrk="1" hangingPunct="1"/>
              <a:t>45</a:t>
            </a:fld>
            <a:endParaRPr lang="en-US" sz="1200" b="0"/>
          </a:p>
        </p:txBody>
      </p:sp>
      <p:sp>
        <p:nvSpPr>
          <p:cNvPr id="232451" name="Rectangle 2"/>
          <p:cNvSpPr>
            <a:spLocks noGrp="1" noRot="1" noChangeAspect="1" noChangeArrowheads="1" noTextEdit="1"/>
          </p:cNvSpPr>
          <p:nvPr>
            <p:ph type="sldImg"/>
          </p:nvPr>
        </p:nvSpPr>
        <p:spPr>
          <a:ln/>
        </p:spPr>
      </p:sp>
      <p:sp>
        <p:nvSpPr>
          <p:cNvPr id="2324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395703800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CF92EC31-0BEE-4F4F-A766-1BE48F0103FD}" type="slidenum">
              <a:rPr lang="en-US" sz="1200" b="0"/>
              <a:pPr eaLnBrk="1" hangingPunct="1"/>
              <a:t>46</a:t>
            </a:fld>
            <a:endParaRPr lang="en-US" sz="1200" b="0"/>
          </a:p>
        </p:txBody>
      </p:sp>
      <p:sp>
        <p:nvSpPr>
          <p:cNvPr id="233475" name="Rectangle 2"/>
          <p:cNvSpPr>
            <a:spLocks noGrp="1" noRot="1" noChangeAspect="1" noChangeArrowheads="1" noTextEdit="1"/>
          </p:cNvSpPr>
          <p:nvPr>
            <p:ph type="sldImg"/>
          </p:nvPr>
        </p:nvSpPr>
        <p:spPr>
          <a:ln/>
        </p:spPr>
      </p:sp>
      <p:sp>
        <p:nvSpPr>
          <p:cNvPr id="2334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1489386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B51089F1-CF5A-490F-8FB8-70BE2B6D9713}" type="slidenum">
              <a:rPr lang="en-US" sz="1200" b="0"/>
              <a:pPr eaLnBrk="1" hangingPunct="1"/>
              <a:t>47</a:t>
            </a:fld>
            <a:endParaRPr lang="en-US" sz="1200" b="0"/>
          </a:p>
        </p:txBody>
      </p:sp>
      <p:sp>
        <p:nvSpPr>
          <p:cNvPr id="234499" name="Rectangle 2"/>
          <p:cNvSpPr>
            <a:spLocks noGrp="1" noRot="1" noChangeAspect="1" noChangeArrowheads="1" noTextEdit="1"/>
          </p:cNvSpPr>
          <p:nvPr>
            <p:ph type="sldImg"/>
          </p:nvPr>
        </p:nvSpPr>
        <p:spPr>
          <a:ln/>
        </p:spPr>
      </p:sp>
      <p:sp>
        <p:nvSpPr>
          <p:cNvPr id="2345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392787411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319EF7CD-AE42-4443-9314-EDEA8470BD58}" type="slidenum">
              <a:rPr lang="en-US" sz="1200" b="0"/>
              <a:pPr eaLnBrk="1" hangingPunct="1"/>
              <a:t>48</a:t>
            </a:fld>
            <a:endParaRPr lang="en-US" sz="1200" b="0"/>
          </a:p>
        </p:txBody>
      </p:sp>
      <p:sp>
        <p:nvSpPr>
          <p:cNvPr id="235523" name="Rectangle 2"/>
          <p:cNvSpPr>
            <a:spLocks noGrp="1" noRot="1" noChangeAspect="1" noChangeArrowheads="1" noTextEdit="1"/>
          </p:cNvSpPr>
          <p:nvPr>
            <p:ph type="sldImg"/>
          </p:nvPr>
        </p:nvSpPr>
        <p:spPr>
          <a:ln/>
        </p:spPr>
      </p:sp>
      <p:sp>
        <p:nvSpPr>
          <p:cNvPr id="2355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354584236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4FB77B34-AA53-4BED-B555-63B6BA14F074}" type="slidenum">
              <a:rPr lang="en-US" sz="1200" b="0"/>
              <a:pPr eaLnBrk="1" hangingPunct="1"/>
              <a:t>49</a:t>
            </a:fld>
            <a:endParaRPr lang="en-US" sz="1200" b="0"/>
          </a:p>
        </p:txBody>
      </p:sp>
      <p:sp>
        <p:nvSpPr>
          <p:cNvPr id="236547" name="Rectangle 2"/>
          <p:cNvSpPr>
            <a:spLocks noGrp="1" noRot="1" noChangeAspect="1" noChangeArrowheads="1" noTextEdit="1"/>
          </p:cNvSpPr>
          <p:nvPr>
            <p:ph type="sldImg"/>
          </p:nvPr>
        </p:nvSpPr>
        <p:spPr>
          <a:ln/>
        </p:spPr>
      </p:sp>
      <p:sp>
        <p:nvSpPr>
          <p:cNvPr id="2365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351510326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4A1F8A9B-E535-4C80-91B8-807E31DD18CA}" type="slidenum">
              <a:rPr lang="en-US" sz="1200" b="0"/>
              <a:pPr eaLnBrk="1" hangingPunct="1"/>
              <a:t>50</a:t>
            </a:fld>
            <a:endParaRPr lang="en-US" sz="1200" b="0"/>
          </a:p>
        </p:txBody>
      </p:sp>
      <p:sp>
        <p:nvSpPr>
          <p:cNvPr id="237571" name="Rectangle 2"/>
          <p:cNvSpPr>
            <a:spLocks noGrp="1" noRot="1" noChangeAspect="1" noChangeArrowheads="1" noTextEdit="1"/>
          </p:cNvSpPr>
          <p:nvPr>
            <p:ph type="sldImg"/>
          </p:nvPr>
        </p:nvSpPr>
        <p:spPr>
          <a:ln/>
        </p:spPr>
      </p:sp>
      <p:sp>
        <p:nvSpPr>
          <p:cNvPr id="2375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9330941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49B2D13E-D838-471B-9DC0-4A2F7133B708}" type="slidenum">
              <a:rPr lang="en-US" sz="1200" b="0"/>
              <a:pPr eaLnBrk="1" hangingPunct="1"/>
              <a:t>6</a:t>
            </a:fld>
            <a:endParaRPr lang="en-US" sz="1200" b="0"/>
          </a:p>
        </p:txBody>
      </p:sp>
      <p:sp>
        <p:nvSpPr>
          <p:cNvPr id="192515" name="Rectangle 2"/>
          <p:cNvSpPr>
            <a:spLocks noGrp="1" noRot="1" noChangeAspect="1" noChangeArrowheads="1" noTextEdit="1"/>
          </p:cNvSpPr>
          <p:nvPr>
            <p:ph type="sldImg"/>
          </p:nvPr>
        </p:nvSpPr>
        <p:spPr>
          <a:ln/>
        </p:spPr>
      </p:sp>
      <p:sp>
        <p:nvSpPr>
          <p:cNvPr id="192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23835004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BB8825FE-5254-48D4-80F5-CCDF6366E3E7}" type="slidenum">
              <a:rPr lang="en-US" sz="1200" b="0"/>
              <a:pPr eaLnBrk="1" hangingPunct="1"/>
              <a:t>51</a:t>
            </a:fld>
            <a:endParaRPr lang="en-US" sz="1200" b="0"/>
          </a:p>
        </p:txBody>
      </p:sp>
      <p:sp>
        <p:nvSpPr>
          <p:cNvPr id="238595" name="Rectangle 2"/>
          <p:cNvSpPr>
            <a:spLocks noGrp="1" noRot="1" noChangeAspect="1" noChangeArrowheads="1" noTextEdit="1"/>
          </p:cNvSpPr>
          <p:nvPr>
            <p:ph type="sldImg"/>
          </p:nvPr>
        </p:nvSpPr>
        <p:spPr>
          <a:ln/>
        </p:spPr>
      </p:sp>
      <p:sp>
        <p:nvSpPr>
          <p:cNvPr id="2385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82781649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0D1F872A-AE70-43C3-918C-17FE1223FC45}" type="slidenum">
              <a:rPr lang="en-US" sz="1200" b="0"/>
              <a:pPr eaLnBrk="1" hangingPunct="1"/>
              <a:t>52</a:t>
            </a:fld>
            <a:endParaRPr lang="en-US" sz="1200" b="0"/>
          </a:p>
        </p:txBody>
      </p:sp>
      <p:sp>
        <p:nvSpPr>
          <p:cNvPr id="239619" name="Rectangle 2"/>
          <p:cNvSpPr>
            <a:spLocks noGrp="1" noRot="1" noChangeAspect="1" noChangeArrowheads="1" noTextEdit="1"/>
          </p:cNvSpPr>
          <p:nvPr>
            <p:ph type="sldImg"/>
          </p:nvPr>
        </p:nvSpPr>
        <p:spPr>
          <a:ln/>
        </p:spPr>
      </p:sp>
      <p:sp>
        <p:nvSpPr>
          <p:cNvPr id="2396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5830267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E9555579-FBFF-4D41-995E-E6EBE6385D33}" type="slidenum">
              <a:rPr lang="en-US" sz="1200" b="0"/>
              <a:pPr eaLnBrk="1" hangingPunct="1"/>
              <a:t>53</a:t>
            </a:fld>
            <a:endParaRPr lang="en-US" sz="1200" b="0"/>
          </a:p>
        </p:txBody>
      </p:sp>
      <p:sp>
        <p:nvSpPr>
          <p:cNvPr id="240643" name="Rectangle 2"/>
          <p:cNvSpPr>
            <a:spLocks noGrp="1" noRot="1" noChangeAspect="1" noChangeArrowheads="1" noTextEdit="1"/>
          </p:cNvSpPr>
          <p:nvPr>
            <p:ph type="sldImg"/>
          </p:nvPr>
        </p:nvSpPr>
        <p:spPr>
          <a:ln/>
        </p:spPr>
      </p:sp>
      <p:sp>
        <p:nvSpPr>
          <p:cNvPr id="2406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15546928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533A4648-7DDB-45BB-B251-41E1FB50C264}" type="slidenum">
              <a:rPr lang="en-US" sz="1200" b="0"/>
              <a:pPr eaLnBrk="1" hangingPunct="1"/>
              <a:t>54</a:t>
            </a:fld>
            <a:endParaRPr lang="en-US" sz="1200" b="0"/>
          </a:p>
        </p:txBody>
      </p:sp>
      <p:sp>
        <p:nvSpPr>
          <p:cNvPr id="241667" name="Rectangle 2"/>
          <p:cNvSpPr>
            <a:spLocks noGrp="1" noRot="1" noChangeAspect="1" noChangeArrowheads="1" noTextEdit="1"/>
          </p:cNvSpPr>
          <p:nvPr>
            <p:ph type="sldImg"/>
          </p:nvPr>
        </p:nvSpPr>
        <p:spPr>
          <a:ln/>
        </p:spPr>
      </p:sp>
      <p:sp>
        <p:nvSpPr>
          <p:cNvPr id="2416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79477111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D9E6647F-077E-4FA7-B565-22AD6B49A022}" type="slidenum">
              <a:rPr lang="en-US" sz="1200" b="0"/>
              <a:pPr eaLnBrk="1" hangingPunct="1"/>
              <a:t>55</a:t>
            </a:fld>
            <a:endParaRPr lang="en-US" sz="1200" b="0"/>
          </a:p>
        </p:txBody>
      </p:sp>
      <p:sp>
        <p:nvSpPr>
          <p:cNvPr id="242691" name="Rectangle 2"/>
          <p:cNvSpPr>
            <a:spLocks noGrp="1" noRot="1" noChangeAspect="1" noChangeArrowheads="1" noTextEdit="1"/>
          </p:cNvSpPr>
          <p:nvPr>
            <p:ph type="sldImg"/>
          </p:nvPr>
        </p:nvSpPr>
        <p:spPr>
          <a:ln/>
        </p:spPr>
      </p:sp>
      <p:sp>
        <p:nvSpPr>
          <p:cNvPr id="2426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238783991"/>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553864EB-B46A-474C-B34D-800569065A52}" type="slidenum">
              <a:rPr lang="en-US" sz="1200" b="0"/>
              <a:pPr eaLnBrk="1" hangingPunct="1"/>
              <a:t>56</a:t>
            </a:fld>
            <a:endParaRPr lang="en-US" sz="1200" b="0"/>
          </a:p>
        </p:txBody>
      </p:sp>
      <p:sp>
        <p:nvSpPr>
          <p:cNvPr id="243715" name="Rectangle 2"/>
          <p:cNvSpPr>
            <a:spLocks noGrp="1" noRot="1" noChangeAspect="1" noChangeArrowheads="1" noTextEdit="1"/>
          </p:cNvSpPr>
          <p:nvPr>
            <p:ph type="sldImg"/>
          </p:nvPr>
        </p:nvSpPr>
        <p:spPr>
          <a:ln/>
        </p:spPr>
      </p:sp>
      <p:sp>
        <p:nvSpPr>
          <p:cNvPr id="2437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428483179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B3A7E206-0509-414C-B018-D42090AF9908}" type="slidenum">
              <a:rPr lang="en-US" sz="1200" b="0"/>
              <a:pPr eaLnBrk="1" hangingPunct="1"/>
              <a:t>57</a:t>
            </a:fld>
            <a:endParaRPr lang="en-US" sz="1200" b="0"/>
          </a:p>
        </p:txBody>
      </p:sp>
      <p:sp>
        <p:nvSpPr>
          <p:cNvPr id="244739" name="Rectangle 2"/>
          <p:cNvSpPr>
            <a:spLocks noGrp="1" noRot="1" noChangeAspect="1" noChangeArrowheads="1" noTextEdit="1"/>
          </p:cNvSpPr>
          <p:nvPr>
            <p:ph type="sldImg"/>
          </p:nvPr>
        </p:nvSpPr>
        <p:spPr>
          <a:ln/>
        </p:spPr>
      </p:sp>
      <p:sp>
        <p:nvSpPr>
          <p:cNvPr id="2447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38756817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19379DA1-67E7-47AE-8357-53DD54BB5624}" type="slidenum">
              <a:rPr lang="en-US" sz="1200" b="0"/>
              <a:pPr eaLnBrk="1" hangingPunct="1"/>
              <a:t>58</a:t>
            </a:fld>
            <a:endParaRPr lang="en-US" sz="1200" b="0"/>
          </a:p>
        </p:txBody>
      </p:sp>
      <p:sp>
        <p:nvSpPr>
          <p:cNvPr id="245763" name="Rectangle 2"/>
          <p:cNvSpPr>
            <a:spLocks noGrp="1" noRot="1" noChangeAspect="1" noChangeArrowheads="1" noTextEdit="1"/>
          </p:cNvSpPr>
          <p:nvPr>
            <p:ph type="sldImg"/>
          </p:nvPr>
        </p:nvSpPr>
        <p:spPr>
          <a:ln/>
        </p:spPr>
      </p:sp>
      <p:sp>
        <p:nvSpPr>
          <p:cNvPr id="2457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27838828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157451EA-2C1F-43A1-9EA2-4B477AA70B04}" type="slidenum">
              <a:rPr lang="en-US" sz="1200" b="0"/>
              <a:pPr eaLnBrk="1" hangingPunct="1"/>
              <a:t>59</a:t>
            </a:fld>
            <a:endParaRPr lang="en-US" sz="1200" b="0"/>
          </a:p>
        </p:txBody>
      </p:sp>
      <p:sp>
        <p:nvSpPr>
          <p:cNvPr id="246787" name="Rectangle 2"/>
          <p:cNvSpPr>
            <a:spLocks noGrp="1" noRot="1" noChangeAspect="1" noChangeArrowheads="1" noTextEdit="1"/>
          </p:cNvSpPr>
          <p:nvPr>
            <p:ph type="sldImg"/>
          </p:nvPr>
        </p:nvSpPr>
        <p:spPr>
          <a:ln/>
        </p:spPr>
      </p:sp>
      <p:sp>
        <p:nvSpPr>
          <p:cNvPr id="2467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75314641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0BA4B210-37BA-44BE-994D-56226645A038}" type="slidenum">
              <a:rPr lang="en-US" sz="1200" b="0"/>
              <a:pPr eaLnBrk="1" hangingPunct="1"/>
              <a:t>60</a:t>
            </a:fld>
            <a:endParaRPr lang="en-US" sz="1200" b="0"/>
          </a:p>
        </p:txBody>
      </p:sp>
      <p:sp>
        <p:nvSpPr>
          <p:cNvPr id="247811" name="Rectangle 2"/>
          <p:cNvSpPr>
            <a:spLocks noGrp="1" noRot="1" noChangeAspect="1" noChangeArrowheads="1" noTextEdit="1"/>
          </p:cNvSpPr>
          <p:nvPr>
            <p:ph type="sldImg"/>
          </p:nvPr>
        </p:nvSpPr>
        <p:spPr>
          <a:ln/>
        </p:spPr>
      </p:sp>
      <p:sp>
        <p:nvSpPr>
          <p:cNvPr id="2478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0030173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4B40F84D-8139-4AD3-8F22-68DF2DF758F2}" type="slidenum">
              <a:rPr lang="en-US" sz="1200" b="0"/>
              <a:pPr eaLnBrk="1" hangingPunct="1"/>
              <a:t>7</a:t>
            </a:fld>
            <a:endParaRPr lang="en-US" sz="1200" b="0"/>
          </a:p>
        </p:txBody>
      </p:sp>
      <p:sp>
        <p:nvSpPr>
          <p:cNvPr id="193539" name="Rectangle 2"/>
          <p:cNvSpPr>
            <a:spLocks noGrp="1" noRot="1" noChangeAspect="1" noChangeArrowheads="1" noTextEdit="1"/>
          </p:cNvSpPr>
          <p:nvPr>
            <p:ph type="sldImg"/>
          </p:nvPr>
        </p:nvSpPr>
        <p:spPr>
          <a:ln/>
        </p:spPr>
      </p:sp>
      <p:sp>
        <p:nvSpPr>
          <p:cNvPr id="193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3865727027"/>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8BD2277C-20FD-4416-A323-BC867224F06C}" type="slidenum">
              <a:rPr lang="en-US" sz="1200" b="0"/>
              <a:pPr eaLnBrk="1" hangingPunct="1"/>
              <a:t>61</a:t>
            </a:fld>
            <a:endParaRPr lang="en-US" sz="1200" b="0"/>
          </a:p>
        </p:txBody>
      </p:sp>
      <p:sp>
        <p:nvSpPr>
          <p:cNvPr id="248835" name="Rectangle 2"/>
          <p:cNvSpPr>
            <a:spLocks noGrp="1" noRot="1" noChangeAspect="1" noChangeArrowheads="1" noTextEdit="1"/>
          </p:cNvSpPr>
          <p:nvPr>
            <p:ph type="sldImg"/>
          </p:nvPr>
        </p:nvSpPr>
        <p:spPr>
          <a:ln/>
        </p:spPr>
      </p:sp>
      <p:sp>
        <p:nvSpPr>
          <p:cNvPr id="2488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765579171"/>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03D00103-D580-4D06-8888-A7B7DBF7A8D1}" type="slidenum">
              <a:rPr lang="en-US" sz="1200" b="0"/>
              <a:pPr eaLnBrk="1" hangingPunct="1"/>
              <a:t>62</a:t>
            </a:fld>
            <a:endParaRPr lang="en-US" sz="1200" b="0"/>
          </a:p>
        </p:txBody>
      </p:sp>
      <p:sp>
        <p:nvSpPr>
          <p:cNvPr id="249859" name="Rectangle 2"/>
          <p:cNvSpPr>
            <a:spLocks noGrp="1" noRot="1" noChangeAspect="1" noChangeArrowheads="1" noTextEdit="1"/>
          </p:cNvSpPr>
          <p:nvPr>
            <p:ph type="sldImg"/>
          </p:nvPr>
        </p:nvSpPr>
        <p:spPr>
          <a:ln/>
        </p:spPr>
      </p:sp>
      <p:sp>
        <p:nvSpPr>
          <p:cNvPr id="2498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3221731485"/>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E5050100-7D79-47DA-9953-082EA470D219}" type="slidenum">
              <a:rPr lang="en-US" sz="1200" b="0"/>
              <a:pPr eaLnBrk="1" hangingPunct="1"/>
              <a:t>63</a:t>
            </a:fld>
            <a:endParaRPr lang="en-US" sz="1200" b="0"/>
          </a:p>
        </p:txBody>
      </p:sp>
      <p:sp>
        <p:nvSpPr>
          <p:cNvPr id="250883" name="Rectangle 2"/>
          <p:cNvSpPr>
            <a:spLocks noGrp="1" noRot="1" noChangeAspect="1" noChangeArrowheads="1" noTextEdit="1"/>
          </p:cNvSpPr>
          <p:nvPr>
            <p:ph type="sldImg"/>
          </p:nvPr>
        </p:nvSpPr>
        <p:spPr>
          <a:ln/>
        </p:spPr>
      </p:sp>
      <p:sp>
        <p:nvSpPr>
          <p:cNvPr id="2508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50991067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439C509A-B7E9-4118-9FC9-DEB1AE3BE7A4}" type="slidenum">
              <a:rPr lang="en-US" sz="1200" b="0"/>
              <a:pPr eaLnBrk="1" hangingPunct="1"/>
              <a:t>64</a:t>
            </a:fld>
            <a:endParaRPr lang="en-US" sz="1200" b="0"/>
          </a:p>
        </p:txBody>
      </p:sp>
      <p:sp>
        <p:nvSpPr>
          <p:cNvPr id="251907" name="Rectangle 2"/>
          <p:cNvSpPr>
            <a:spLocks noGrp="1" noRot="1" noChangeAspect="1" noChangeArrowheads="1" noTextEdit="1"/>
          </p:cNvSpPr>
          <p:nvPr>
            <p:ph type="sldImg"/>
          </p:nvPr>
        </p:nvSpPr>
        <p:spPr>
          <a:ln/>
        </p:spPr>
      </p:sp>
      <p:sp>
        <p:nvSpPr>
          <p:cNvPr id="2519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3059646263"/>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F386CF47-A100-4A0D-B256-E03897FAC038}" type="slidenum">
              <a:rPr lang="en-US" sz="1200" b="0"/>
              <a:pPr eaLnBrk="1" hangingPunct="1"/>
              <a:t>65</a:t>
            </a:fld>
            <a:endParaRPr lang="en-US" sz="1200" b="0"/>
          </a:p>
        </p:txBody>
      </p:sp>
      <p:sp>
        <p:nvSpPr>
          <p:cNvPr id="252931" name="Rectangle 2"/>
          <p:cNvSpPr>
            <a:spLocks noGrp="1" noRot="1" noChangeAspect="1" noChangeArrowheads="1" noTextEdit="1"/>
          </p:cNvSpPr>
          <p:nvPr>
            <p:ph type="sldImg"/>
          </p:nvPr>
        </p:nvSpPr>
        <p:spPr>
          <a:ln/>
        </p:spPr>
      </p:sp>
      <p:sp>
        <p:nvSpPr>
          <p:cNvPr id="2529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951852370"/>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57EEDF88-3132-4D5C-AB31-4849ECE2BE1A}" type="slidenum">
              <a:rPr lang="en-US" sz="1200" b="0"/>
              <a:pPr eaLnBrk="1" hangingPunct="1"/>
              <a:t>66</a:t>
            </a:fld>
            <a:endParaRPr lang="en-US" sz="1200" b="0"/>
          </a:p>
        </p:txBody>
      </p:sp>
      <p:sp>
        <p:nvSpPr>
          <p:cNvPr id="253955" name="Rectangle 2"/>
          <p:cNvSpPr>
            <a:spLocks noGrp="1" noRot="1" noChangeAspect="1" noChangeArrowheads="1" noTextEdit="1"/>
          </p:cNvSpPr>
          <p:nvPr>
            <p:ph type="sldImg"/>
          </p:nvPr>
        </p:nvSpPr>
        <p:spPr>
          <a:ln/>
        </p:spPr>
      </p:sp>
      <p:sp>
        <p:nvSpPr>
          <p:cNvPr id="2539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367444092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B6F55834-2D30-4195-800E-479677158CF4}" type="slidenum">
              <a:rPr lang="en-US" sz="1200" b="0"/>
              <a:pPr eaLnBrk="1" hangingPunct="1"/>
              <a:t>67</a:t>
            </a:fld>
            <a:endParaRPr lang="en-US" sz="1200" b="0"/>
          </a:p>
        </p:txBody>
      </p:sp>
      <p:sp>
        <p:nvSpPr>
          <p:cNvPr id="254979" name="Rectangle 2"/>
          <p:cNvSpPr>
            <a:spLocks noGrp="1" noRot="1" noChangeAspect="1" noChangeArrowheads="1" noTextEdit="1"/>
          </p:cNvSpPr>
          <p:nvPr>
            <p:ph type="sldImg"/>
          </p:nvPr>
        </p:nvSpPr>
        <p:spPr>
          <a:ln/>
        </p:spPr>
      </p:sp>
      <p:sp>
        <p:nvSpPr>
          <p:cNvPr id="2549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19816725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ABDFDF4D-B701-4018-B7B6-51AABB4674AE}" type="slidenum">
              <a:rPr lang="en-US" sz="1200" b="0"/>
              <a:pPr eaLnBrk="1" hangingPunct="1"/>
              <a:t>68</a:t>
            </a:fld>
            <a:endParaRPr lang="en-US" sz="1200" b="0"/>
          </a:p>
        </p:txBody>
      </p:sp>
      <p:sp>
        <p:nvSpPr>
          <p:cNvPr id="256003" name="Rectangle 2"/>
          <p:cNvSpPr>
            <a:spLocks noGrp="1" noRot="1" noChangeAspect="1" noChangeArrowheads="1" noTextEdit="1"/>
          </p:cNvSpPr>
          <p:nvPr>
            <p:ph type="sldImg"/>
          </p:nvPr>
        </p:nvSpPr>
        <p:spPr>
          <a:ln/>
        </p:spPr>
      </p:sp>
      <p:sp>
        <p:nvSpPr>
          <p:cNvPr id="2560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76002542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64E5D047-6185-4C29-9F62-8EC770377B7D}" type="slidenum">
              <a:rPr lang="en-US" sz="1200" b="0"/>
              <a:pPr eaLnBrk="1" hangingPunct="1"/>
              <a:t>69</a:t>
            </a:fld>
            <a:endParaRPr lang="en-US" sz="1200" b="0"/>
          </a:p>
        </p:txBody>
      </p:sp>
      <p:sp>
        <p:nvSpPr>
          <p:cNvPr id="257027" name="Rectangle 2"/>
          <p:cNvSpPr>
            <a:spLocks noGrp="1" noRot="1" noChangeAspect="1" noChangeArrowheads="1" noTextEdit="1"/>
          </p:cNvSpPr>
          <p:nvPr>
            <p:ph type="sldImg"/>
          </p:nvPr>
        </p:nvSpPr>
        <p:spPr>
          <a:ln/>
        </p:spPr>
      </p:sp>
      <p:sp>
        <p:nvSpPr>
          <p:cNvPr id="2570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3810054668"/>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E20D1E33-BF1B-407A-84B5-82223FCA7158}" type="slidenum">
              <a:rPr lang="en-US" sz="1200" b="0"/>
              <a:pPr eaLnBrk="1" hangingPunct="1"/>
              <a:t>70</a:t>
            </a:fld>
            <a:endParaRPr lang="en-US" sz="1200" b="0"/>
          </a:p>
        </p:txBody>
      </p:sp>
      <p:sp>
        <p:nvSpPr>
          <p:cNvPr id="258051" name="Rectangle 2"/>
          <p:cNvSpPr>
            <a:spLocks noGrp="1" noRot="1" noChangeAspect="1" noChangeArrowheads="1" noTextEdit="1"/>
          </p:cNvSpPr>
          <p:nvPr>
            <p:ph type="sldImg"/>
          </p:nvPr>
        </p:nvSpPr>
        <p:spPr>
          <a:ln/>
        </p:spPr>
      </p:sp>
      <p:sp>
        <p:nvSpPr>
          <p:cNvPr id="2580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3425130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EA1E697B-73C4-4304-A913-66037F0C2D03}" type="slidenum">
              <a:rPr lang="en-US" sz="1200" b="0"/>
              <a:pPr eaLnBrk="1" hangingPunct="1"/>
              <a:t>8</a:t>
            </a:fld>
            <a:endParaRPr lang="en-US" sz="1200" b="0"/>
          </a:p>
        </p:txBody>
      </p:sp>
      <p:sp>
        <p:nvSpPr>
          <p:cNvPr id="194563" name="Rectangle 2"/>
          <p:cNvSpPr>
            <a:spLocks noGrp="1" noRot="1" noChangeAspect="1" noChangeArrowheads="1" noTextEdit="1"/>
          </p:cNvSpPr>
          <p:nvPr>
            <p:ph type="sldImg"/>
          </p:nvPr>
        </p:nvSpPr>
        <p:spPr>
          <a:ln/>
        </p:spPr>
      </p:sp>
      <p:sp>
        <p:nvSpPr>
          <p:cNvPr id="194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488055731"/>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1C9992CC-1D94-4229-B09C-CDFA88A1659E}" type="slidenum">
              <a:rPr lang="en-US" sz="1200" b="0"/>
              <a:pPr eaLnBrk="1" hangingPunct="1"/>
              <a:t>71</a:t>
            </a:fld>
            <a:endParaRPr lang="en-US" sz="1200" b="0"/>
          </a:p>
        </p:txBody>
      </p:sp>
      <p:sp>
        <p:nvSpPr>
          <p:cNvPr id="259075" name="Rectangle 2"/>
          <p:cNvSpPr>
            <a:spLocks noGrp="1" noRot="1" noChangeAspect="1" noChangeArrowheads="1" noTextEdit="1"/>
          </p:cNvSpPr>
          <p:nvPr>
            <p:ph type="sldImg"/>
          </p:nvPr>
        </p:nvSpPr>
        <p:spPr>
          <a:ln/>
        </p:spPr>
      </p:sp>
      <p:sp>
        <p:nvSpPr>
          <p:cNvPr id="2590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50782849"/>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486CAFFE-BF7E-45BA-BB3C-E81AA750A653}" type="slidenum">
              <a:rPr lang="en-US" sz="1200" b="0"/>
              <a:pPr eaLnBrk="1" hangingPunct="1"/>
              <a:t>72</a:t>
            </a:fld>
            <a:endParaRPr lang="en-US" sz="1200" b="0"/>
          </a:p>
        </p:txBody>
      </p:sp>
      <p:sp>
        <p:nvSpPr>
          <p:cNvPr id="260099" name="Rectangle 2"/>
          <p:cNvSpPr>
            <a:spLocks noGrp="1" noRot="1" noChangeAspect="1" noChangeArrowheads="1" noTextEdit="1"/>
          </p:cNvSpPr>
          <p:nvPr>
            <p:ph type="sldImg"/>
          </p:nvPr>
        </p:nvSpPr>
        <p:spPr>
          <a:ln/>
        </p:spPr>
      </p:sp>
      <p:sp>
        <p:nvSpPr>
          <p:cNvPr id="260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3323497043"/>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D999F436-62AF-4006-8CEA-5D49B874BC12}" type="slidenum">
              <a:rPr lang="en-US" sz="1200" b="0"/>
              <a:pPr eaLnBrk="1" hangingPunct="1"/>
              <a:t>73</a:t>
            </a:fld>
            <a:endParaRPr lang="en-US" sz="1200" b="0"/>
          </a:p>
        </p:txBody>
      </p:sp>
      <p:sp>
        <p:nvSpPr>
          <p:cNvPr id="261123" name="Rectangle 2"/>
          <p:cNvSpPr>
            <a:spLocks noGrp="1" noRot="1" noChangeAspect="1" noChangeArrowheads="1" noTextEdit="1"/>
          </p:cNvSpPr>
          <p:nvPr>
            <p:ph type="sldImg"/>
          </p:nvPr>
        </p:nvSpPr>
        <p:spPr>
          <a:ln/>
        </p:spPr>
      </p:sp>
      <p:sp>
        <p:nvSpPr>
          <p:cNvPr id="261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109751196"/>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0B3D2325-3502-4298-8E59-D15CEF771730}" type="slidenum">
              <a:rPr lang="en-US" sz="1200" b="0"/>
              <a:pPr eaLnBrk="1" hangingPunct="1"/>
              <a:t>74</a:t>
            </a:fld>
            <a:endParaRPr lang="en-US" sz="1200" b="0"/>
          </a:p>
        </p:txBody>
      </p:sp>
      <p:sp>
        <p:nvSpPr>
          <p:cNvPr id="262147" name="Rectangle 2"/>
          <p:cNvSpPr>
            <a:spLocks noGrp="1" noRot="1" noChangeAspect="1" noChangeArrowheads="1" noTextEdit="1"/>
          </p:cNvSpPr>
          <p:nvPr>
            <p:ph type="sldImg"/>
          </p:nvPr>
        </p:nvSpPr>
        <p:spPr>
          <a:ln/>
        </p:spPr>
      </p:sp>
      <p:sp>
        <p:nvSpPr>
          <p:cNvPr id="262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3935078549"/>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1A285B4C-AA70-4812-8233-DD9C6C51BEB7}" type="slidenum">
              <a:rPr lang="en-US" sz="1200" b="0"/>
              <a:pPr eaLnBrk="1" hangingPunct="1"/>
              <a:t>75</a:t>
            </a:fld>
            <a:endParaRPr lang="en-US" sz="1200" b="0"/>
          </a:p>
        </p:txBody>
      </p:sp>
      <p:sp>
        <p:nvSpPr>
          <p:cNvPr id="263171" name="Rectangle 2"/>
          <p:cNvSpPr>
            <a:spLocks noGrp="1" noRot="1" noChangeAspect="1" noChangeArrowheads="1" noTextEdit="1"/>
          </p:cNvSpPr>
          <p:nvPr>
            <p:ph type="sldImg"/>
          </p:nvPr>
        </p:nvSpPr>
        <p:spPr>
          <a:ln/>
        </p:spPr>
      </p:sp>
      <p:sp>
        <p:nvSpPr>
          <p:cNvPr id="263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427856404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E05A4564-4F84-4F05-89B8-D7D46F10E385}" type="slidenum">
              <a:rPr lang="en-US" sz="1200" b="0"/>
              <a:pPr eaLnBrk="1" hangingPunct="1"/>
              <a:t>76</a:t>
            </a:fld>
            <a:endParaRPr lang="en-US" sz="1200" b="0"/>
          </a:p>
        </p:txBody>
      </p:sp>
      <p:sp>
        <p:nvSpPr>
          <p:cNvPr id="264195" name="Rectangle 2"/>
          <p:cNvSpPr>
            <a:spLocks noGrp="1" noRot="1" noChangeAspect="1" noChangeArrowheads="1" noTextEdit="1"/>
          </p:cNvSpPr>
          <p:nvPr>
            <p:ph type="sldImg"/>
          </p:nvPr>
        </p:nvSpPr>
        <p:spPr>
          <a:ln/>
        </p:spPr>
      </p:sp>
      <p:sp>
        <p:nvSpPr>
          <p:cNvPr id="264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15328348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65C7A315-DEB2-43C6-938C-D4F487D60174}" type="slidenum">
              <a:rPr lang="en-US" sz="1200" b="0"/>
              <a:pPr eaLnBrk="1" hangingPunct="1"/>
              <a:t>77</a:t>
            </a:fld>
            <a:endParaRPr lang="en-US" sz="1200" b="0"/>
          </a:p>
        </p:txBody>
      </p:sp>
      <p:sp>
        <p:nvSpPr>
          <p:cNvPr id="265219" name="Rectangle 2"/>
          <p:cNvSpPr>
            <a:spLocks noGrp="1" noRot="1" noChangeAspect="1" noChangeArrowheads="1" noTextEdit="1"/>
          </p:cNvSpPr>
          <p:nvPr>
            <p:ph type="sldImg"/>
          </p:nvPr>
        </p:nvSpPr>
        <p:spPr>
          <a:ln/>
        </p:spPr>
      </p:sp>
      <p:sp>
        <p:nvSpPr>
          <p:cNvPr id="265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4210175161"/>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458A4C01-11E1-4ACB-B200-C1B19D5372C4}" type="slidenum">
              <a:rPr lang="en-US" sz="1200" b="0"/>
              <a:pPr eaLnBrk="1" hangingPunct="1"/>
              <a:t>78</a:t>
            </a:fld>
            <a:endParaRPr lang="en-US" sz="1200" b="0"/>
          </a:p>
        </p:txBody>
      </p:sp>
      <p:sp>
        <p:nvSpPr>
          <p:cNvPr id="266243" name="Rectangle 2"/>
          <p:cNvSpPr>
            <a:spLocks noGrp="1" noRot="1" noChangeAspect="1" noChangeArrowheads="1" noTextEdit="1"/>
          </p:cNvSpPr>
          <p:nvPr>
            <p:ph type="sldImg"/>
          </p:nvPr>
        </p:nvSpPr>
        <p:spPr>
          <a:ln/>
        </p:spPr>
      </p:sp>
      <p:sp>
        <p:nvSpPr>
          <p:cNvPr id="266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363768627"/>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808FB8DD-CC54-48F8-9786-9881C1F80B41}" type="slidenum">
              <a:rPr lang="en-US" sz="1200" b="0"/>
              <a:pPr eaLnBrk="1" hangingPunct="1"/>
              <a:t>79</a:t>
            </a:fld>
            <a:endParaRPr lang="en-US" sz="1200" b="0"/>
          </a:p>
        </p:txBody>
      </p:sp>
      <p:sp>
        <p:nvSpPr>
          <p:cNvPr id="267267" name="Rectangle 2"/>
          <p:cNvSpPr>
            <a:spLocks noGrp="1" noRot="1" noChangeAspect="1" noChangeArrowheads="1" noTextEdit="1"/>
          </p:cNvSpPr>
          <p:nvPr>
            <p:ph type="sldImg"/>
          </p:nvPr>
        </p:nvSpPr>
        <p:spPr>
          <a:ln/>
        </p:spPr>
      </p:sp>
      <p:sp>
        <p:nvSpPr>
          <p:cNvPr id="267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30029410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2AB678A1-5E04-4EE3-9F3E-173EB5927954}" type="slidenum">
              <a:rPr lang="en-US" sz="1200" b="0"/>
              <a:pPr eaLnBrk="1" hangingPunct="1"/>
              <a:t>80</a:t>
            </a:fld>
            <a:endParaRPr lang="en-US" sz="1200" b="0"/>
          </a:p>
        </p:txBody>
      </p:sp>
      <p:sp>
        <p:nvSpPr>
          <p:cNvPr id="268291" name="Rectangle 2"/>
          <p:cNvSpPr>
            <a:spLocks noGrp="1" noRot="1" noChangeAspect="1" noChangeArrowheads="1" noTextEdit="1"/>
          </p:cNvSpPr>
          <p:nvPr>
            <p:ph type="sldImg"/>
          </p:nvPr>
        </p:nvSpPr>
        <p:spPr>
          <a:ln/>
        </p:spPr>
      </p:sp>
      <p:sp>
        <p:nvSpPr>
          <p:cNvPr id="268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3111676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0A354E00-FB1D-4465-ADF7-03B79A3C2C06}" type="slidenum">
              <a:rPr lang="en-US" sz="1200" b="0"/>
              <a:pPr eaLnBrk="1" hangingPunct="1"/>
              <a:t>9</a:t>
            </a:fld>
            <a:endParaRPr lang="en-US" sz="1200" b="0"/>
          </a:p>
        </p:txBody>
      </p:sp>
      <p:sp>
        <p:nvSpPr>
          <p:cNvPr id="195587" name="Rectangle 2"/>
          <p:cNvSpPr>
            <a:spLocks noGrp="1" noRot="1" noChangeAspect="1" noChangeArrowheads="1" noTextEdit="1"/>
          </p:cNvSpPr>
          <p:nvPr>
            <p:ph type="sldImg"/>
          </p:nvPr>
        </p:nvSpPr>
        <p:spPr>
          <a:ln/>
        </p:spPr>
      </p:sp>
      <p:sp>
        <p:nvSpPr>
          <p:cNvPr id="195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64547821"/>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15D04245-0DF9-41EF-9BDF-EB521D283ECF}" type="slidenum">
              <a:rPr lang="en-US" sz="1200" b="0"/>
              <a:pPr eaLnBrk="1" hangingPunct="1"/>
              <a:t>81</a:t>
            </a:fld>
            <a:endParaRPr lang="en-US" sz="1200" b="0"/>
          </a:p>
        </p:txBody>
      </p:sp>
      <p:sp>
        <p:nvSpPr>
          <p:cNvPr id="269315" name="Rectangle 2"/>
          <p:cNvSpPr>
            <a:spLocks noGrp="1" noRot="1" noChangeAspect="1" noChangeArrowheads="1" noTextEdit="1"/>
          </p:cNvSpPr>
          <p:nvPr>
            <p:ph type="sldImg"/>
          </p:nvPr>
        </p:nvSpPr>
        <p:spPr>
          <a:ln/>
        </p:spPr>
      </p:sp>
      <p:sp>
        <p:nvSpPr>
          <p:cNvPr id="269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457407717"/>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E3343E0F-4E77-4929-82C6-90DC78719660}" type="slidenum">
              <a:rPr lang="en-US" sz="1200" b="0"/>
              <a:pPr eaLnBrk="1" hangingPunct="1"/>
              <a:t>82</a:t>
            </a:fld>
            <a:endParaRPr lang="en-US" sz="1200" b="0"/>
          </a:p>
        </p:txBody>
      </p:sp>
      <p:sp>
        <p:nvSpPr>
          <p:cNvPr id="270339" name="Rectangle 2"/>
          <p:cNvSpPr>
            <a:spLocks noGrp="1" noRot="1" noChangeAspect="1" noChangeArrowheads="1" noTextEdit="1"/>
          </p:cNvSpPr>
          <p:nvPr>
            <p:ph type="sldImg"/>
          </p:nvPr>
        </p:nvSpPr>
        <p:spPr>
          <a:ln/>
        </p:spPr>
      </p:sp>
      <p:sp>
        <p:nvSpPr>
          <p:cNvPr id="270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207406747"/>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7D409E54-E650-45BF-8C4E-1D7834897683}" type="slidenum">
              <a:rPr lang="en-US" sz="1200" b="0"/>
              <a:pPr eaLnBrk="1" hangingPunct="1"/>
              <a:t>83</a:t>
            </a:fld>
            <a:endParaRPr lang="en-US" sz="1200" b="0"/>
          </a:p>
        </p:txBody>
      </p:sp>
      <p:sp>
        <p:nvSpPr>
          <p:cNvPr id="271363" name="Rectangle 2"/>
          <p:cNvSpPr>
            <a:spLocks noGrp="1" noRot="1" noChangeAspect="1" noChangeArrowheads="1" noTextEdit="1"/>
          </p:cNvSpPr>
          <p:nvPr>
            <p:ph type="sldImg"/>
          </p:nvPr>
        </p:nvSpPr>
        <p:spPr>
          <a:ln/>
        </p:spPr>
      </p:sp>
      <p:sp>
        <p:nvSpPr>
          <p:cNvPr id="271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4195349288"/>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7E1E4C92-0B61-4336-8734-F1F3AB003EE0}" type="slidenum">
              <a:rPr lang="en-US" sz="1200" b="0"/>
              <a:pPr eaLnBrk="1" hangingPunct="1"/>
              <a:t>84</a:t>
            </a:fld>
            <a:endParaRPr lang="en-US" sz="1200" b="0"/>
          </a:p>
        </p:txBody>
      </p:sp>
      <p:sp>
        <p:nvSpPr>
          <p:cNvPr id="272387" name="Rectangle 2"/>
          <p:cNvSpPr>
            <a:spLocks noGrp="1" noRot="1" noChangeAspect="1" noChangeArrowheads="1" noTextEdit="1"/>
          </p:cNvSpPr>
          <p:nvPr>
            <p:ph type="sldImg"/>
          </p:nvPr>
        </p:nvSpPr>
        <p:spPr>
          <a:ln/>
        </p:spPr>
      </p:sp>
      <p:sp>
        <p:nvSpPr>
          <p:cNvPr id="272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099016896"/>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74A97808-852E-4C8C-B61F-DA2C1AA45F8C}" type="slidenum">
              <a:rPr lang="en-US" sz="1200" b="0"/>
              <a:pPr eaLnBrk="1" hangingPunct="1"/>
              <a:t>85</a:t>
            </a:fld>
            <a:endParaRPr lang="en-US" sz="1200" b="0"/>
          </a:p>
        </p:txBody>
      </p:sp>
      <p:sp>
        <p:nvSpPr>
          <p:cNvPr id="273411" name="Rectangle 2"/>
          <p:cNvSpPr>
            <a:spLocks noGrp="1" noRot="1" noChangeAspect="1" noChangeArrowheads="1" noTextEdit="1"/>
          </p:cNvSpPr>
          <p:nvPr>
            <p:ph type="sldImg"/>
          </p:nvPr>
        </p:nvSpPr>
        <p:spPr>
          <a:ln/>
        </p:spPr>
      </p:sp>
      <p:sp>
        <p:nvSpPr>
          <p:cNvPr id="273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045876287"/>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B6B7B5B4-6620-4591-8EED-A042BED07860}" type="slidenum">
              <a:rPr lang="en-US" sz="1200" b="0"/>
              <a:pPr eaLnBrk="1" hangingPunct="1"/>
              <a:t>86</a:t>
            </a:fld>
            <a:endParaRPr lang="en-US" sz="1200" b="0"/>
          </a:p>
        </p:txBody>
      </p:sp>
      <p:sp>
        <p:nvSpPr>
          <p:cNvPr id="274435" name="Rectangle 2"/>
          <p:cNvSpPr>
            <a:spLocks noGrp="1" noRot="1" noChangeAspect="1" noChangeArrowheads="1" noTextEdit="1"/>
          </p:cNvSpPr>
          <p:nvPr>
            <p:ph type="sldImg"/>
          </p:nvPr>
        </p:nvSpPr>
        <p:spPr>
          <a:ln/>
        </p:spPr>
      </p:sp>
      <p:sp>
        <p:nvSpPr>
          <p:cNvPr id="274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775295021"/>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7908C522-E677-4D60-8F09-07295C90653B}" type="slidenum">
              <a:rPr lang="en-US" sz="1200" b="0"/>
              <a:pPr eaLnBrk="1" hangingPunct="1"/>
              <a:t>87</a:t>
            </a:fld>
            <a:endParaRPr lang="en-US" sz="1200" b="0"/>
          </a:p>
        </p:txBody>
      </p:sp>
      <p:sp>
        <p:nvSpPr>
          <p:cNvPr id="275459" name="Rectangle 2"/>
          <p:cNvSpPr>
            <a:spLocks noGrp="1" noRot="1" noChangeAspect="1" noChangeArrowheads="1" noTextEdit="1"/>
          </p:cNvSpPr>
          <p:nvPr>
            <p:ph type="sldImg"/>
          </p:nvPr>
        </p:nvSpPr>
        <p:spPr>
          <a:ln/>
        </p:spPr>
      </p:sp>
      <p:sp>
        <p:nvSpPr>
          <p:cNvPr id="275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83671361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4922D6A5-D231-45EA-A64C-F2140A8D6820}" type="slidenum">
              <a:rPr lang="en-US" sz="1200" b="0"/>
              <a:pPr eaLnBrk="1" hangingPunct="1"/>
              <a:t>88</a:t>
            </a:fld>
            <a:endParaRPr lang="en-US" sz="1200" b="0"/>
          </a:p>
        </p:txBody>
      </p:sp>
      <p:sp>
        <p:nvSpPr>
          <p:cNvPr id="276483" name="Rectangle 2"/>
          <p:cNvSpPr>
            <a:spLocks noGrp="1" noRot="1" noChangeAspect="1" noChangeArrowheads="1" noTextEdit="1"/>
          </p:cNvSpPr>
          <p:nvPr>
            <p:ph type="sldImg"/>
          </p:nvPr>
        </p:nvSpPr>
        <p:spPr>
          <a:ln/>
        </p:spPr>
      </p:sp>
      <p:sp>
        <p:nvSpPr>
          <p:cNvPr id="276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23256405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72663770-D16A-4793-BE9E-1FF884BC9C23}" type="slidenum">
              <a:rPr lang="en-US" sz="1200" b="0"/>
              <a:pPr eaLnBrk="1" hangingPunct="1"/>
              <a:t>89</a:t>
            </a:fld>
            <a:endParaRPr lang="en-US" sz="1200" b="0"/>
          </a:p>
        </p:txBody>
      </p:sp>
      <p:sp>
        <p:nvSpPr>
          <p:cNvPr id="277507" name="Rectangle 2"/>
          <p:cNvSpPr>
            <a:spLocks noGrp="1" noRot="1" noChangeAspect="1" noChangeArrowheads="1" noTextEdit="1"/>
          </p:cNvSpPr>
          <p:nvPr>
            <p:ph type="sldImg"/>
          </p:nvPr>
        </p:nvSpPr>
        <p:spPr>
          <a:ln/>
        </p:spPr>
      </p:sp>
      <p:sp>
        <p:nvSpPr>
          <p:cNvPr id="277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918051667"/>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BC1FEEAC-FB76-40DE-B873-09ED60C8F729}" type="slidenum">
              <a:rPr lang="en-US" sz="1200" b="0"/>
              <a:pPr eaLnBrk="1" hangingPunct="1"/>
              <a:t>90</a:t>
            </a:fld>
            <a:endParaRPr lang="en-US" sz="1200" b="0"/>
          </a:p>
        </p:txBody>
      </p:sp>
      <p:sp>
        <p:nvSpPr>
          <p:cNvPr id="278531" name="Rectangle 2"/>
          <p:cNvSpPr>
            <a:spLocks noGrp="1" noRot="1" noChangeAspect="1" noChangeArrowheads="1" noTextEdit="1"/>
          </p:cNvSpPr>
          <p:nvPr>
            <p:ph type="sldImg"/>
          </p:nvPr>
        </p:nvSpPr>
        <p:spPr>
          <a:ln/>
        </p:spPr>
      </p:sp>
      <p:sp>
        <p:nvSpPr>
          <p:cNvPr id="278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7826451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78175562-DE6D-4F88-BD1A-FD1EA708584C}" type="slidenum">
              <a:rPr lang="en-US" sz="1200" b="0"/>
              <a:pPr eaLnBrk="1" hangingPunct="1"/>
              <a:t>10</a:t>
            </a:fld>
            <a:endParaRPr lang="en-US" sz="1200" b="0"/>
          </a:p>
        </p:txBody>
      </p:sp>
      <p:sp>
        <p:nvSpPr>
          <p:cNvPr id="196611" name="Rectangle 2"/>
          <p:cNvSpPr>
            <a:spLocks noGrp="1" noRot="1" noChangeAspect="1" noChangeArrowheads="1" noTextEdit="1"/>
          </p:cNvSpPr>
          <p:nvPr>
            <p:ph type="sldImg"/>
          </p:nvPr>
        </p:nvSpPr>
        <p:spPr>
          <a:ln/>
        </p:spPr>
      </p:sp>
      <p:sp>
        <p:nvSpPr>
          <p:cNvPr id="196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384303426"/>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4FE5494D-C739-45E3-89A5-D968F8944A9F}" type="slidenum">
              <a:rPr lang="en-US" sz="1200" b="0"/>
              <a:pPr eaLnBrk="1" hangingPunct="1"/>
              <a:t>91</a:t>
            </a:fld>
            <a:endParaRPr lang="en-US" sz="1200" b="0"/>
          </a:p>
        </p:txBody>
      </p:sp>
      <p:sp>
        <p:nvSpPr>
          <p:cNvPr id="279555" name="Rectangle 2"/>
          <p:cNvSpPr>
            <a:spLocks noGrp="1" noRot="1" noChangeAspect="1" noChangeArrowheads="1" noTextEdit="1"/>
          </p:cNvSpPr>
          <p:nvPr>
            <p:ph type="sldImg"/>
          </p:nvPr>
        </p:nvSpPr>
        <p:spPr>
          <a:ln/>
        </p:spPr>
      </p:sp>
      <p:sp>
        <p:nvSpPr>
          <p:cNvPr id="279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3590091550"/>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9F6DEC96-E47D-46B0-B36B-972267191781}" type="slidenum">
              <a:rPr lang="en-US" sz="1200" b="0"/>
              <a:pPr eaLnBrk="1" hangingPunct="1"/>
              <a:t>92</a:t>
            </a:fld>
            <a:endParaRPr lang="en-US" sz="1200" b="0"/>
          </a:p>
        </p:txBody>
      </p:sp>
      <p:sp>
        <p:nvSpPr>
          <p:cNvPr id="280579" name="Rectangle 2"/>
          <p:cNvSpPr>
            <a:spLocks noGrp="1" noRot="1" noChangeAspect="1" noChangeArrowheads="1" noTextEdit="1"/>
          </p:cNvSpPr>
          <p:nvPr>
            <p:ph type="sldImg"/>
          </p:nvPr>
        </p:nvSpPr>
        <p:spPr>
          <a:ln/>
        </p:spPr>
      </p:sp>
      <p:sp>
        <p:nvSpPr>
          <p:cNvPr id="280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3768490165"/>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A7F78952-9FBF-4997-97E2-5F062C04432B}" type="slidenum">
              <a:rPr lang="en-US" sz="1200" b="0"/>
              <a:pPr eaLnBrk="1" hangingPunct="1"/>
              <a:t>93</a:t>
            </a:fld>
            <a:endParaRPr lang="en-US" sz="1200" b="0"/>
          </a:p>
        </p:txBody>
      </p:sp>
      <p:sp>
        <p:nvSpPr>
          <p:cNvPr id="281603" name="Rectangle 2"/>
          <p:cNvSpPr>
            <a:spLocks noGrp="1" noRot="1" noChangeAspect="1" noChangeArrowheads="1" noTextEdit="1"/>
          </p:cNvSpPr>
          <p:nvPr>
            <p:ph type="sldImg"/>
          </p:nvPr>
        </p:nvSpPr>
        <p:spPr>
          <a:ln/>
        </p:spPr>
      </p:sp>
      <p:sp>
        <p:nvSpPr>
          <p:cNvPr id="281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747392474"/>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8DD87EA4-08A3-44E5-8F39-132FE794A6EA}" type="slidenum">
              <a:rPr lang="en-US" sz="1200" b="0"/>
              <a:pPr eaLnBrk="1" hangingPunct="1"/>
              <a:t>94</a:t>
            </a:fld>
            <a:endParaRPr lang="en-US" sz="1200" b="0"/>
          </a:p>
        </p:txBody>
      </p:sp>
      <p:sp>
        <p:nvSpPr>
          <p:cNvPr id="282627" name="Rectangle 2"/>
          <p:cNvSpPr>
            <a:spLocks noGrp="1" noRot="1" noChangeAspect="1" noChangeArrowheads="1" noTextEdit="1"/>
          </p:cNvSpPr>
          <p:nvPr>
            <p:ph type="sldImg"/>
          </p:nvPr>
        </p:nvSpPr>
        <p:spPr>
          <a:ln/>
        </p:spPr>
      </p:sp>
      <p:sp>
        <p:nvSpPr>
          <p:cNvPr id="282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807716904"/>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D8B4C6DF-FF9B-4A41-820E-CFE9CDAAE27F}" type="slidenum">
              <a:rPr lang="en-US" sz="1200" b="0"/>
              <a:pPr eaLnBrk="1" hangingPunct="1"/>
              <a:t>95</a:t>
            </a:fld>
            <a:endParaRPr lang="en-US" sz="1200" b="0"/>
          </a:p>
        </p:txBody>
      </p:sp>
      <p:sp>
        <p:nvSpPr>
          <p:cNvPr id="283651" name="Rectangle 2"/>
          <p:cNvSpPr>
            <a:spLocks noGrp="1" noRot="1" noChangeAspect="1" noChangeArrowheads="1" noTextEdit="1"/>
          </p:cNvSpPr>
          <p:nvPr>
            <p:ph type="sldImg"/>
          </p:nvPr>
        </p:nvSpPr>
        <p:spPr>
          <a:ln/>
        </p:spPr>
      </p:sp>
      <p:sp>
        <p:nvSpPr>
          <p:cNvPr id="283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104618048"/>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6472C200-E2D5-48FB-A040-43F4EE68702F}" type="slidenum">
              <a:rPr lang="en-US" sz="1200" b="0"/>
              <a:pPr eaLnBrk="1" hangingPunct="1"/>
              <a:t>96</a:t>
            </a:fld>
            <a:endParaRPr lang="en-US" sz="1200" b="0"/>
          </a:p>
        </p:txBody>
      </p:sp>
      <p:sp>
        <p:nvSpPr>
          <p:cNvPr id="284675" name="Rectangle 2"/>
          <p:cNvSpPr>
            <a:spLocks noGrp="1" noRot="1" noChangeAspect="1" noChangeArrowheads="1" noTextEdit="1"/>
          </p:cNvSpPr>
          <p:nvPr>
            <p:ph type="sldImg"/>
          </p:nvPr>
        </p:nvSpPr>
        <p:spPr>
          <a:ln/>
        </p:spPr>
      </p:sp>
      <p:sp>
        <p:nvSpPr>
          <p:cNvPr id="284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1361588288"/>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995BB91A-737C-4C72-996F-12668C22DA86}" type="slidenum">
              <a:rPr lang="en-US" sz="1200" b="0"/>
              <a:pPr eaLnBrk="1" hangingPunct="1"/>
              <a:t>97</a:t>
            </a:fld>
            <a:endParaRPr lang="en-US" sz="1200" b="0"/>
          </a:p>
        </p:txBody>
      </p:sp>
      <p:sp>
        <p:nvSpPr>
          <p:cNvPr id="285699" name="Rectangle 2"/>
          <p:cNvSpPr>
            <a:spLocks noGrp="1" noRot="1" noChangeAspect="1" noChangeArrowheads="1" noTextEdit="1"/>
          </p:cNvSpPr>
          <p:nvPr>
            <p:ph type="sldImg"/>
          </p:nvPr>
        </p:nvSpPr>
        <p:spPr>
          <a:ln/>
        </p:spPr>
      </p:sp>
      <p:sp>
        <p:nvSpPr>
          <p:cNvPr id="285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759313412"/>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6BEF917E-A21A-4736-8E87-A44E292416AD}" type="slidenum">
              <a:rPr lang="en-US" sz="1200" b="0"/>
              <a:pPr eaLnBrk="1" hangingPunct="1"/>
              <a:t>98</a:t>
            </a:fld>
            <a:endParaRPr lang="en-US" sz="1200" b="0"/>
          </a:p>
        </p:txBody>
      </p:sp>
      <p:sp>
        <p:nvSpPr>
          <p:cNvPr id="286723" name="Rectangle 2"/>
          <p:cNvSpPr>
            <a:spLocks noGrp="1" noRot="1" noChangeAspect="1" noChangeArrowheads="1" noTextEdit="1"/>
          </p:cNvSpPr>
          <p:nvPr>
            <p:ph type="sldImg"/>
          </p:nvPr>
        </p:nvSpPr>
        <p:spPr>
          <a:ln/>
        </p:spPr>
      </p:sp>
      <p:sp>
        <p:nvSpPr>
          <p:cNvPr id="286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64916922"/>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B7163BCE-310B-4CBC-AAD4-65CF1E5C0E8E}" type="slidenum">
              <a:rPr lang="en-US" sz="1200" b="0"/>
              <a:pPr eaLnBrk="1" hangingPunct="1"/>
              <a:t>99</a:t>
            </a:fld>
            <a:endParaRPr lang="en-US" sz="1200" b="0"/>
          </a:p>
        </p:txBody>
      </p:sp>
      <p:sp>
        <p:nvSpPr>
          <p:cNvPr id="287747" name="Rectangle 2"/>
          <p:cNvSpPr>
            <a:spLocks noGrp="1" noRot="1" noChangeAspect="1" noChangeArrowheads="1" noTextEdit="1"/>
          </p:cNvSpPr>
          <p:nvPr>
            <p:ph type="sldImg"/>
          </p:nvPr>
        </p:nvSpPr>
        <p:spPr>
          <a:ln/>
        </p:spPr>
      </p:sp>
      <p:sp>
        <p:nvSpPr>
          <p:cNvPr id="287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3096510025"/>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fld id="{6D7AB4BD-8B40-4E69-8FD4-BC59EB41B29F}" type="slidenum">
              <a:rPr lang="en-US" sz="1200" b="0"/>
              <a:pPr eaLnBrk="1" hangingPunct="1"/>
              <a:t>100</a:t>
            </a:fld>
            <a:endParaRPr lang="en-US" sz="1200" b="0"/>
          </a:p>
        </p:txBody>
      </p:sp>
      <p:sp>
        <p:nvSpPr>
          <p:cNvPr id="288771" name="Rectangle 2"/>
          <p:cNvSpPr>
            <a:spLocks noGrp="1" noRot="1" noChangeAspect="1" noChangeArrowheads="1" noTextEdit="1"/>
          </p:cNvSpPr>
          <p:nvPr>
            <p:ph type="sldImg"/>
          </p:nvPr>
        </p:nvSpPr>
        <p:spPr>
          <a:ln/>
        </p:spPr>
      </p:sp>
      <p:sp>
        <p:nvSpPr>
          <p:cNvPr id="288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2324832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782050" cy="6832600"/>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2" name="Freeform 8"/>
              <p:cNvSpPr>
                <a:spLocks/>
              </p:cNvSpPr>
              <p:nvPr/>
            </p:nvSpPr>
            <p:spPr bwMode="hidden">
              <a:xfrm>
                <a:off x="4501" y="2317"/>
                <a:ext cx="1248" cy="538"/>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7" name="Freeform 10"/>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grpSp>
      <p:sp>
        <p:nvSpPr>
          <p:cNvPr id="133131" name="Rectangle 11"/>
          <p:cNvSpPr>
            <a:spLocks noGrp="1" noChangeArrowheads="1"/>
          </p:cNvSpPr>
          <p:nvPr>
            <p:ph type="ctrTitle" sz="quarter"/>
          </p:nvPr>
        </p:nvSpPr>
        <p:spPr>
          <a:xfrm>
            <a:off x="658813" y="1731963"/>
            <a:ext cx="7467600" cy="1917700"/>
          </a:xfrm>
        </p:spPr>
        <p:txBody>
          <a:bodyPr/>
          <a:lstStyle>
            <a:lvl1pPr>
              <a:defRPr sz="6000"/>
            </a:lvl1pPr>
          </a:lstStyle>
          <a:p>
            <a:r>
              <a:rPr lang="en-US"/>
              <a:t>Click to edit Master title style</a:t>
            </a:r>
          </a:p>
        </p:txBody>
      </p:sp>
      <p:sp>
        <p:nvSpPr>
          <p:cNvPr id="133132" name="Rectangle 12"/>
          <p:cNvSpPr>
            <a:spLocks noGrp="1" noChangeArrowheads="1"/>
          </p:cNvSpPr>
          <p:nvPr>
            <p:ph type="subTitle" sz="quarter" idx="1"/>
          </p:nvPr>
        </p:nvSpPr>
        <p:spPr>
          <a:xfrm>
            <a:off x="1317625" y="3876675"/>
            <a:ext cx="6149975" cy="1749425"/>
          </a:xfrm>
        </p:spPr>
        <p:txBody>
          <a:bodyPr/>
          <a:lstStyle>
            <a:lvl1pPr marL="0" indent="0" algn="ctr">
              <a:buFont typeface="Wingdings" pitchFamily="2" charset="2"/>
              <a:buNone/>
              <a:defRPr/>
            </a:lvl1pPr>
          </a:lstStyle>
          <a:p>
            <a:r>
              <a:rPr lang="en-US"/>
              <a:t>Click to edit Master subtitle style</a:t>
            </a:r>
          </a:p>
        </p:txBody>
      </p:sp>
      <p:sp>
        <p:nvSpPr>
          <p:cNvPr id="13" name="Rectangle 13"/>
          <p:cNvSpPr>
            <a:spLocks noGrp="1" noChangeArrowheads="1"/>
          </p:cNvSpPr>
          <p:nvPr>
            <p:ph type="dt" sz="quarter" idx="10"/>
          </p:nvPr>
        </p:nvSpPr>
        <p:spPr>
          <a:xfrm>
            <a:off x="438150" y="6230938"/>
            <a:ext cx="2052638" cy="476250"/>
          </a:xfrm>
        </p:spPr>
        <p:txBody>
          <a:bodyPr/>
          <a:lstStyle>
            <a:lvl1pPr>
              <a:defRPr/>
            </a:lvl1pPr>
          </a:lstStyle>
          <a:p>
            <a:pPr>
              <a:defRPr/>
            </a:pPr>
            <a:endParaRPr lang="en-US"/>
          </a:p>
        </p:txBody>
      </p:sp>
      <p:sp>
        <p:nvSpPr>
          <p:cNvPr id="14" name="Rectangle 14"/>
          <p:cNvSpPr>
            <a:spLocks noGrp="1" noChangeArrowheads="1"/>
          </p:cNvSpPr>
          <p:nvPr>
            <p:ph type="ftr" sz="quarter" idx="11"/>
          </p:nvPr>
        </p:nvSpPr>
        <p:spPr>
          <a:xfrm>
            <a:off x="3001963" y="6234113"/>
            <a:ext cx="2781300" cy="477837"/>
          </a:xfrm>
        </p:spPr>
        <p:txBody>
          <a:bodyPr/>
          <a:lstStyle>
            <a:lvl1pPr>
              <a:defRPr/>
            </a:lvl1pPr>
          </a:lstStyle>
          <a:p>
            <a:pPr>
              <a:defRPr/>
            </a:pPr>
            <a:endParaRPr lang="en-US"/>
          </a:p>
        </p:txBody>
      </p:sp>
      <p:sp>
        <p:nvSpPr>
          <p:cNvPr id="15" name="Rectangle 15"/>
          <p:cNvSpPr>
            <a:spLocks noGrp="1" noChangeArrowheads="1"/>
          </p:cNvSpPr>
          <p:nvPr>
            <p:ph type="sldNum" sz="quarter" idx="12"/>
          </p:nvPr>
        </p:nvSpPr>
        <p:spPr>
          <a:xfrm>
            <a:off x="6294438" y="6240463"/>
            <a:ext cx="2052637" cy="473075"/>
          </a:xfrm>
        </p:spPr>
        <p:txBody>
          <a:bodyPr/>
          <a:lstStyle>
            <a:lvl1pPr>
              <a:defRPr/>
            </a:lvl1pPr>
          </a:lstStyle>
          <a:p>
            <a:fld id="{8A4F1F2D-8833-4993-8DB7-090480E3315D}" type="slidenum">
              <a:rPr lang="en-US"/>
              <a:pPr/>
              <a:t>‹#›</a:t>
            </a:fld>
            <a:endParaRPr lang="en-US"/>
          </a:p>
        </p:txBody>
      </p:sp>
      <p:sp>
        <p:nvSpPr>
          <p:cNvPr id="16" name="Rectangle 15"/>
          <p:cNvSpPr/>
          <p:nvPr userDrawn="1"/>
        </p:nvSpPr>
        <p:spPr>
          <a:xfrm>
            <a:off x="-228600" y="-99392"/>
            <a:ext cx="5357818"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3813829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E657651B-5B82-4CF0-BAF2-FF0EFF5A9FB4}" type="slidenum">
              <a:rPr lang="en-US"/>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862548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70638" y="274638"/>
            <a:ext cx="1976437" cy="58356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38150" y="274638"/>
            <a:ext cx="5780088" cy="58356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582C5641-F171-40FC-AEC5-55925D544ED7}" type="slidenum">
              <a:rPr lang="en-US"/>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0996873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38150" y="274638"/>
            <a:ext cx="7908925" cy="11398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38150" y="1595438"/>
            <a:ext cx="7908925" cy="4514850"/>
          </a:xfrm>
        </p:spPr>
        <p:txBody>
          <a:bodyPr/>
          <a:lstStyle/>
          <a:p>
            <a:pPr lvl="0"/>
            <a:endParaRPr lang="en-US" noProof="0" smtClean="0"/>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7729959A-A855-482B-8BA5-CE39AE0C02AE}" type="slidenum">
              <a:rPr lang="en-US"/>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1702028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39261" y="273939"/>
            <a:ext cx="7906703" cy="583662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3" name="Date Placeholder 2"/>
          <p:cNvSpPr>
            <a:spLocks noGrp="1"/>
          </p:cNvSpPr>
          <p:nvPr>
            <p:ph type="dt" sz="half" idx="10"/>
          </p:nvPr>
        </p:nvSpPr>
        <p:spPr>
          <a:xfrm>
            <a:off x="439261" y="6235657"/>
            <a:ext cx="2049886" cy="475037"/>
          </a:xfrm>
        </p:spPr>
        <p:txBody>
          <a:bodyPr/>
          <a:lstStyle>
            <a:lvl1pPr>
              <a:defRPr/>
            </a:lvl1pPr>
          </a:lstStyle>
          <a:p>
            <a:endParaRPr lang="en-US" altLang="fa-IR"/>
          </a:p>
        </p:txBody>
      </p:sp>
      <p:sp>
        <p:nvSpPr>
          <p:cNvPr id="4" name="Slide Number Placeholder 3"/>
          <p:cNvSpPr>
            <a:spLocks noGrp="1"/>
          </p:cNvSpPr>
          <p:nvPr>
            <p:ph type="sldNum" sz="quarter" idx="11"/>
          </p:nvPr>
        </p:nvSpPr>
        <p:spPr>
          <a:xfrm>
            <a:off x="6296078" y="6232490"/>
            <a:ext cx="2049886" cy="475037"/>
          </a:xfrm>
        </p:spPr>
        <p:txBody>
          <a:bodyPr/>
          <a:lstStyle>
            <a:lvl1pPr>
              <a:defRPr/>
            </a:lvl1pPr>
          </a:lstStyle>
          <a:p>
            <a:fld id="{59ED06A6-6BC0-4EBC-9B10-CAC57A818CC3}" type="slidenum">
              <a:rPr lang="en-US" altLang="fa-IR"/>
              <a:pPr/>
              <a:t>‹#›</a:t>
            </a:fld>
            <a:endParaRPr lang="en-US" altLang="fa-IR"/>
          </a:p>
        </p:txBody>
      </p:sp>
      <p:sp>
        <p:nvSpPr>
          <p:cNvPr id="5" name="Footer Placeholder 4"/>
          <p:cNvSpPr>
            <a:spLocks noGrp="1"/>
          </p:cNvSpPr>
          <p:nvPr>
            <p:ph type="ftr" sz="quarter" idx="12"/>
          </p:nvPr>
        </p:nvSpPr>
        <p:spPr>
          <a:xfrm>
            <a:off x="3001619" y="6232490"/>
            <a:ext cx="2781988" cy="475037"/>
          </a:xfrm>
        </p:spPr>
        <p:txBody>
          <a:bodyPr/>
          <a:lstStyle>
            <a:lvl1pPr>
              <a:defRPr/>
            </a:lvl1pPr>
          </a:lstStyle>
          <a:p>
            <a:endParaRPr lang="en-US" altLang="fa-IR"/>
          </a:p>
        </p:txBody>
      </p:sp>
    </p:spTree>
    <p:extLst>
      <p:ext uri="{BB962C8B-B14F-4D97-AF65-F5344CB8AC3E}">
        <p14:creationId xmlns:p14="http://schemas.microsoft.com/office/powerpoint/2010/main" val="3945711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54C61673-82CA-48BB-BABD-342BF7A72B51}" type="slidenum">
              <a:rPr lang="en-US"/>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92804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93738" y="4395788"/>
            <a:ext cx="7467600" cy="13589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693738" y="2898775"/>
            <a:ext cx="7467600" cy="1497013"/>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2A70C8C5-DD73-4308-845C-AF220F715CC0}" type="slidenum">
              <a:rPr lang="en-US"/>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893346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38150" y="1595438"/>
            <a:ext cx="3878263" cy="4514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68813" y="1595438"/>
            <a:ext cx="3878262" cy="4514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547D58F8-BF21-4845-893C-11D85BBBF5A7}" type="slidenum">
              <a:rPr lang="en-US"/>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138847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39738" y="274638"/>
            <a:ext cx="7905750" cy="1139825"/>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39738" y="1531938"/>
            <a:ext cx="3881437" cy="6381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39738" y="2170113"/>
            <a:ext cx="3881437" cy="39401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462463" y="1531938"/>
            <a:ext cx="3883025" cy="6381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62463" y="2170113"/>
            <a:ext cx="3883025" cy="39401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dt" sz="half"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fld id="{0469B430-B6BB-4EBF-950F-E2EE94A3F941}" type="slidenum">
              <a:rPr lang="en-US"/>
              <a:pPr/>
              <a:t>‹#›</a:t>
            </a:fld>
            <a:endParaRPr lang="en-US"/>
          </a:p>
        </p:txBody>
      </p:sp>
      <p:sp>
        <p:nvSpPr>
          <p:cNvPr id="9"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914245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fld id="{42E9B50C-1D5B-4CC8-A2C4-1B2ACBBE3A8C}" type="slidenum">
              <a:rPr lang="en-US"/>
              <a:pPr/>
              <a:t>‹#›</a:t>
            </a:fld>
            <a:endParaRPr lang="en-US"/>
          </a:p>
        </p:txBody>
      </p:sp>
      <p:sp>
        <p:nvSpPr>
          <p:cNvPr id="5"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29115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fld id="{D748A329-2352-4F39-B037-CB091CD0358E}" type="slidenum">
              <a:rPr lang="en-US"/>
              <a:pPr/>
              <a:t>‹#›</a:t>
            </a:fld>
            <a:endParaRPr lang="en-US"/>
          </a:p>
        </p:txBody>
      </p:sp>
      <p:sp>
        <p:nvSpPr>
          <p:cNvPr id="4"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241910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39738" y="273050"/>
            <a:ext cx="2889250" cy="11588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435350" y="273050"/>
            <a:ext cx="4910138" cy="58372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39738" y="1431925"/>
            <a:ext cx="2889250" cy="46783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5E816897-A32F-4270-98E0-7FBB92E47786}" type="slidenum">
              <a:rPr lang="en-US"/>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234307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22438" y="4787900"/>
            <a:ext cx="5270500" cy="5651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22438" y="611188"/>
            <a:ext cx="5270500" cy="41036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22438" y="5353050"/>
            <a:ext cx="5270500" cy="8032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BACE3CE1-1090-4197-97AA-982820E93E90}" type="slidenum">
              <a:rPr lang="en-US"/>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051909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2098" name="Rectangle 2"/>
          <p:cNvSpPr>
            <a:spLocks noGrp="1" noChangeArrowheads="1"/>
          </p:cNvSpPr>
          <p:nvPr>
            <p:ph type="dt" sz="half" idx="2"/>
          </p:nvPr>
        </p:nvSpPr>
        <p:spPr bwMode="auto">
          <a:xfrm>
            <a:off x="438150" y="6234113"/>
            <a:ext cx="2052638" cy="4778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lvl1pPr>
          </a:lstStyle>
          <a:p>
            <a:pPr>
              <a:defRPr/>
            </a:pPr>
            <a:endParaRPr lang="en-US"/>
          </a:p>
        </p:txBody>
      </p:sp>
      <p:sp>
        <p:nvSpPr>
          <p:cNvPr id="132099" name="Rectangle 3"/>
          <p:cNvSpPr>
            <a:spLocks noGrp="1" noChangeArrowheads="1"/>
          </p:cNvSpPr>
          <p:nvPr>
            <p:ph type="sldNum" sz="quarter" idx="4"/>
          </p:nvPr>
        </p:nvSpPr>
        <p:spPr bwMode="auto">
          <a:xfrm>
            <a:off x="6294438" y="6230938"/>
            <a:ext cx="2052637"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vl1pPr>
          </a:lstStyle>
          <a:p>
            <a:fld id="{30CC5FCE-C53A-4BC3-B290-0D5C5BB824A9}" type="slidenum">
              <a:rPr lang="en-US"/>
              <a:pPr/>
              <a:t>‹#›</a:t>
            </a:fld>
            <a:endParaRPr lang="en-US"/>
          </a:p>
        </p:txBody>
      </p:sp>
      <p:grpSp>
        <p:nvGrpSpPr>
          <p:cNvPr id="1028" name="Group 4"/>
          <p:cNvGrpSpPr>
            <a:grpSpLocks/>
          </p:cNvGrpSpPr>
          <p:nvPr/>
        </p:nvGrpSpPr>
        <p:grpSpPr bwMode="auto">
          <a:xfrm>
            <a:off x="0" y="0"/>
            <a:ext cx="8782050" cy="6832600"/>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132102"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p>
            </p:txBody>
          </p:sp>
          <p:sp>
            <p:nvSpPr>
              <p:cNvPr id="132103"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p>
            </p:txBody>
          </p:sp>
          <p:sp>
            <p:nvSpPr>
              <p:cNvPr id="132104"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p>
            </p:txBody>
          </p:sp>
          <p:sp>
            <p:nvSpPr>
              <p:cNvPr id="1038"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132106" name="Freeform 10"/>
              <p:cNvSpPr>
                <a:spLocks/>
              </p:cNvSpPr>
              <p:nvPr/>
            </p:nvSpPr>
            <p:spPr bwMode="hidden">
              <a:xfrm>
                <a:off x="4501" y="2317"/>
                <a:ext cx="1248" cy="538"/>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p>
            </p:txBody>
          </p:sp>
        </p:grpSp>
        <p:sp>
          <p:nvSpPr>
            <p:cNvPr id="132107"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1034" name="Freeform 12"/>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grpSp>
      <p:sp>
        <p:nvSpPr>
          <p:cNvPr id="132109" name="Rectangle 13"/>
          <p:cNvSpPr>
            <a:spLocks noGrp="1" noRot="1" noChangeArrowheads="1"/>
          </p:cNvSpPr>
          <p:nvPr>
            <p:ph type="title"/>
          </p:nvPr>
        </p:nvSpPr>
        <p:spPr bwMode="auto">
          <a:xfrm>
            <a:off x="438150" y="274638"/>
            <a:ext cx="7908925" cy="11398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32110" name="Rectangle 14"/>
          <p:cNvSpPr>
            <a:spLocks noGrp="1" noChangeArrowheads="1"/>
          </p:cNvSpPr>
          <p:nvPr>
            <p:ph type="ftr" sz="quarter" idx="3"/>
          </p:nvPr>
        </p:nvSpPr>
        <p:spPr bwMode="auto">
          <a:xfrm>
            <a:off x="3001963" y="6230938"/>
            <a:ext cx="27813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b="0"/>
            </a:lvl1pPr>
          </a:lstStyle>
          <a:p>
            <a:pPr>
              <a:defRPr/>
            </a:pPr>
            <a:endParaRPr lang="en-US"/>
          </a:p>
        </p:txBody>
      </p:sp>
      <p:sp>
        <p:nvSpPr>
          <p:cNvPr id="132111" name="Rectangle 15"/>
          <p:cNvSpPr>
            <a:spLocks noGrp="1" noChangeArrowheads="1"/>
          </p:cNvSpPr>
          <p:nvPr>
            <p:ph type="body" idx="1"/>
          </p:nvPr>
        </p:nvSpPr>
        <p:spPr bwMode="auto">
          <a:xfrm>
            <a:off x="438150" y="1595438"/>
            <a:ext cx="7908925" cy="4514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6" name="Rectangle 15"/>
          <p:cNvSpPr/>
          <p:nvPr userDrawn="1"/>
        </p:nvSpPr>
        <p:spPr>
          <a:xfrm>
            <a:off x="-228600" y="-99392"/>
            <a:ext cx="5357818"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 bg1="dk2" tx1="lt1" bg2="dk1" tx2="lt2" accent1="accent1" accent2="accent2" accent3="accent3" accent4="accent4" accent5="accent5" accent6="accent6" hlink="hlink" folHlink="folHlink"/>
  <p:sldLayoutIdLst>
    <p:sldLayoutId id="2147483803" r:id="rId1"/>
    <p:sldLayoutId id="2147483792"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 id="2147483802" r:id="rId12"/>
    <p:sldLayoutId id="2147483804" r:id="rId13"/>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Lotus" pitchFamily="2" charset="-78"/>
          <a:cs typeface="Lotus" pitchFamily="2" charset="-78"/>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Lotus" pitchFamily="2" charset="-78"/>
          <a:cs typeface="Lotus" pitchFamily="2" charset="-78"/>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Lotus" pitchFamily="2" charset="-78"/>
          <a:cs typeface="Lotus" pitchFamily="2" charset="-78"/>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Lotus" pitchFamily="2" charset="-78"/>
          <a:cs typeface="Lotus" pitchFamily="2" charset="-78"/>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Lotus" pitchFamily="2" charset="-78"/>
          <a:cs typeface="Lotus" pitchFamily="2" charset="-78"/>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Lotus" pitchFamily="2" charset="-78"/>
          <a:cs typeface="Lotus" pitchFamily="2" charset="-78"/>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Lotus" pitchFamily="2" charset="-78"/>
          <a:cs typeface="Lotus" pitchFamily="2" charset="-78"/>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Lotus" pitchFamily="2" charset="-78"/>
          <a:cs typeface="Lotus" pitchFamily="2" charset="-78"/>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tx2"/>
        </a:buClr>
        <a:buSzPct val="70000"/>
        <a:buFont typeface="Wingdings" panose="05000000000000000000"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6.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4.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6.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6.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6.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4.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6.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6.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6.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6.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6.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4.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6.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6.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6.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6.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4.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6.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6.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6.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6.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6.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6.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6.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6.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6.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6.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6.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6.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6.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6.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6.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6.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6.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6.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6.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6.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6.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6.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6.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6.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6.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6.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6.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4.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6.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0.xml"/><Relationship Id="rId1" Type="http://schemas.openxmlformats.org/officeDocument/2006/relationships/slideLayout" Target="../slideLayouts/slideLayout6.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6.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6.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6.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6.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4.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6.xml"/><Relationship Id="rId1" Type="http://schemas.openxmlformats.org/officeDocument/2006/relationships/slideLayout" Target="../slideLayouts/slideLayout4.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4.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6.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4.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6.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6.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6.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4.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6.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4.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6.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6.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6.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6.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6.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6.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6.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6.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6.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6.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6.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3" Type="http://schemas.openxmlformats.org/officeDocument/2006/relationships/notesSlide" Target="../notesSlides/notesSlide80.xml"/><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wmf"/><Relationship Id="rId4" Type="http://schemas.openxmlformats.org/officeDocument/2006/relationships/oleObject" Target="../embeddings/oleObject1.bin"/></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4.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6.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6.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6.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4.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6.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6.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6.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BESM05"/>
          <p:cNvPicPr>
            <a:picLocks noChangeAspect="1" noChangeArrowheads="1"/>
          </p:cNvPicPr>
          <p:nvPr/>
        </p:nvPicPr>
        <p:blipFill>
          <a:blip r:embed="rId2">
            <a:clrChange>
              <a:clrFrom>
                <a:srgbClr val="FFFFFF"/>
              </a:clrFrom>
              <a:clrTo>
                <a:srgbClr val="FFFFFF">
                  <a:alpha val="0"/>
                </a:srgbClr>
              </a:clrTo>
            </a:clrChange>
            <a:grayscl/>
          </a:blip>
          <a:srcRect/>
          <a:stretch>
            <a:fillRect/>
          </a:stretch>
        </p:blipFill>
        <p:spPr bwMode="auto">
          <a:xfrm>
            <a:off x="668747" y="638281"/>
            <a:ext cx="7311165" cy="5737138"/>
          </a:xfrm>
          <a:prstGeom prst="rect">
            <a:avLst/>
          </a:prstGeom>
          <a:noFill/>
          <a:ln w="9525">
            <a:noFill/>
            <a:miter lim="800000"/>
            <a:headEnd/>
            <a:tailEnd/>
          </a:ln>
        </p:spPr>
      </p:pic>
    </p:spTree>
    <p:extLst>
      <p:ext uri="{BB962C8B-B14F-4D97-AF65-F5344CB8AC3E}">
        <p14:creationId xmlns:p14="http://schemas.microsoft.com/office/powerpoint/2010/main" val="3852684718"/>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3500" fill="hold"/>
                                        <p:tgtEl>
                                          <p:spTgt spid="4"/>
                                        </p:tgtEl>
                                        <p:attrNameLst>
                                          <p:attrName>ppt_w</p:attrName>
                                        </p:attrNameLst>
                                      </p:cBhvr>
                                      <p:tavLst>
                                        <p:tav tm="0">
                                          <p:val>
                                            <p:fltVal val="0"/>
                                          </p:val>
                                        </p:tav>
                                        <p:tav tm="100000">
                                          <p:val>
                                            <p:strVal val="#ppt_w"/>
                                          </p:val>
                                        </p:tav>
                                      </p:tavLst>
                                    </p:anim>
                                    <p:anim calcmode="lin" valueType="num">
                                      <p:cBhvr>
                                        <p:cTn id="8" dur="3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56388" name="Rectangle 4"/>
          <p:cNvSpPr>
            <a:spLocks noGrp="1" noRot="1" noChangeArrowheads="1"/>
          </p:cNvSpPr>
          <p:nvPr>
            <p:ph type="title"/>
          </p:nvPr>
        </p:nvSpPr>
        <p:spPr>
          <a:xfrm>
            <a:off x="438150" y="274638"/>
            <a:ext cx="7908925" cy="5521325"/>
          </a:xfrm>
        </p:spPr>
        <p:txBody>
          <a:bodyPr/>
          <a:lstStyle/>
          <a:p>
            <a:pPr algn="r" eaLnBrk="1" hangingPunct="1">
              <a:defRPr/>
            </a:pPr>
            <a:r>
              <a:rPr lang="fa-IR" sz="3200" smtClean="0"/>
              <a:t>4-</a:t>
            </a:r>
            <a:r>
              <a:rPr lang="ar-SA" sz="3200" smtClean="0"/>
              <a:t> هر شخص حقوقي ايراني نسبت به كلية درآمدهايي كه در ايران يا خارج از ايران تحصيل مي‌نمايد.</a:t>
            </a:r>
            <a:br>
              <a:rPr lang="ar-SA" sz="3200" smtClean="0"/>
            </a:br>
            <a:r>
              <a:rPr lang="fa-IR" sz="3200" smtClean="0"/>
              <a:t>5</a:t>
            </a:r>
            <a:r>
              <a:rPr lang="ar-SA" sz="3200" smtClean="0"/>
              <a:t>. هر شخص غيرايراني (اعم از حقيقي يا حقوقي)‌ نسبت به‌درآمد‌هايي كه در ايران تحصيل مي‌نمايد و همچنين نسبت به درآمد‌هايي كه بابت واگذاري امتيازات يا ساير حقوق خود و يا دادن تعليمات و كمكهاي فني و يا واگذاري فيلمهاي سينمايي (كه به‌عنوان بها يا حق نمايش يا هر عنوان ديگر عايد آنها مي‌گردد) از ايران تحصيل مي‌كند. </a:t>
            </a:r>
            <a:r>
              <a:rPr lang="en-US" sz="3200" smtClean="0"/>
              <a:t/>
            </a:r>
            <a:br>
              <a:rPr lang="en-US" sz="3200" smtClean="0"/>
            </a:br>
            <a:endParaRPr lang="en-US" sz="3200" smtClean="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3426" name="Rectangle 4"/>
          <p:cNvSpPr>
            <a:spLocks noGrp="1" noRot="1" noChangeArrowheads="1"/>
          </p:cNvSpPr>
          <p:nvPr>
            <p:ph type="title"/>
          </p:nvPr>
        </p:nvSpPr>
        <p:spPr>
          <a:xfrm>
            <a:off x="438150" y="274638"/>
            <a:ext cx="7908925" cy="5881687"/>
          </a:xfrm>
        </p:spPr>
        <p:txBody>
          <a:bodyPr/>
          <a:lstStyle/>
          <a:p>
            <a:pPr algn="l" eaLnBrk="1" hangingPunct="1"/>
            <a:r>
              <a:rPr lang="fa-IR" sz="3200" smtClean="0">
                <a:effectLst/>
              </a:rPr>
              <a:t/>
            </a:r>
            <a:br>
              <a:rPr lang="fa-IR" sz="3200" smtClean="0">
                <a:effectLst/>
              </a:rPr>
            </a:br>
            <a:r>
              <a:rPr lang="fa-IR" sz="3200" smtClean="0">
                <a:effectLst/>
              </a:rPr>
              <a:t/>
            </a:r>
            <a:br>
              <a:rPr lang="fa-IR" sz="3200" smtClean="0">
                <a:effectLst/>
              </a:rPr>
            </a:br>
            <a:r>
              <a:rPr lang="fa-IR" sz="3200" smtClean="0">
                <a:effectLst/>
              </a:rPr>
              <a:t>000/416/8</a:t>
            </a:r>
            <a:r>
              <a:rPr lang="en-US" sz="3200" smtClean="0">
                <a:effectLst/>
              </a:rPr>
              <a:t>÷</a:t>
            </a:r>
            <a:r>
              <a:rPr lang="fa-IR" sz="3200" smtClean="0">
                <a:effectLst/>
              </a:rPr>
              <a:t> ماليات ماهيانه حقوق         333/701=12</a:t>
            </a:r>
            <a:br>
              <a:rPr lang="fa-IR" sz="3200" smtClean="0">
                <a:effectLst/>
              </a:rPr>
            </a:br>
            <a:r>
              <a:rPr lang="fa-IR" sz="3200" smtClean="0">
                <a:effectLst/>
              </a:rPr>
              <a:t>ماليات خواروبار            000/120=10%*000/200/1</a:t>
            </a:r>
            <a:br>
              <a:rPr lang="fa-IR" sz="3200" smtClean="0">
                <a:effectLst/>
              </a:rPr>
            </a:br>
            <a:r>
              <a:rPr lang="fa-IR" sz="3200" smtClean="0">
                <a:effectLst/>
              </a:rPr>
              <a:t>ماليات اضافه كاري         000/320=10%*000/200/3</a:t>
            </a:r>
            <a:br>
              <a:rPr lang="fa-IR" sz="3200" smtClean="0">
                <a:effectLst/>
              </a:rPr>
            </a:br>
            <a:r>
              <a:rPr lang="fa-IR" sz="3200" smtClean="0">
                <a:effectLst/>
              </a:rPr>
              <a:t/>
            </a:r>
            <a:br>
              <a:rPr lang="fa-IR" sz="3200" smtClean="0">
                <a:effectLst/>
              </a:rPr>
            </a:br>
            <a:r>
              <a:rPr lang="fa-IR" sz="3200" smtClean="0">
                <a:effectLst/>
              </a:rPr>
              <a:t>333/141/1=000/320+000/120+333/701</a:t>
            </a:r>
            <a:br>
              <a:rPr lang="fa-IR" sz="3200" smtClean="0">
                <a:effectLst/>
              </a:rPr>
            </a:br>
            <a:r>
              <a:rPr lang="fa-IR" sz="3200" smtClean="0">
                <a:effectLst/>
              </a:rPr>
              <a:t>ماليات حقوق ومزاياي خردادماه                            </a:t>
            </a:r>
            <a:endParaRPr lang="en-US" sz="3200" smtClean="0">
              <a:effectLst/>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4450" name="Rectangle 2"/>
          <p:cNvSpPr>
            <a:spLocks noGrp="1" noRot="1" noChangeArrowheads="1"/>
          </p:cNvSpPr>
          <p:nvPr>
            <p:ph type="title"/>
          </p:nvPr>
        </p:nvSpPr>
        <p:spPr>
          <a:xfrm>
            <a:off x="431800" y="395288"/>
            <a:ext cx="7908925" cy="1139825"/>
          </a:xfrm>
        </p:spPr>
        <p:txBody>
          <a:bodyPr/>
          <a:lstStyle/>
          <a:p>
            <a:pPr algn="r" eaLnBrk="1" hangingPunct="1"/>
            <a:r>
              <a:rPr lang="fa-IR" sz="3200" smtClean="0">
                <a:effectLst/>
              </a:rPr>
              <a:t>فرض ب</a:t>
            </a:r>
            <a:br>
              <a:rPr lang="fa-IR" sz="3200" smtClean="0">
                <a:effectLst/>
              </a:rPr>
            </a:br>
            <a:endParaRPr lang="en-US" sz="3200" smtClean="0">
              <a:effectLst/>
            </a:endParaRPr>
          </a:p>
        </p:txBody>
      </p:sp>
      <p:sp>
        <p:nvSpPr>
          <p:cNvPr id="343043" name="Rectangle 3"/>
          <p:cNvSpPr>
            <a:spLocks noGrp="1" noChangeArrowheads="1"/>
          </p:cNvSpPr>
          <p:nvPr>
            <p:ph type="body" sz="half" idx="1"/>
          </p:nvPr>
        </p:nvSpPr>
        <p:spPr>
          <a:xfrm>
            <a:off x="0" y="1620838"/>
            <a:ext cx="3816350" cy="4514850"/>
          </a:xfrm>
        </p:spPr>
        <p:txBody>
          <a:bodyPr/>
          <a:lstStyle/>
          <a:p>
            <a:pPr eaLnBrk="1" hangingPunct="1">
              <a:defRPr/>
            </a:pPr>
            <a:endParaRPr lang="fa-IR" smtClean="0"/>
          </a:p>
          <a:p>
            <a:pPr eaLnBrk="1" hangingPunct="1">
              <a:defRPr/>
            </a:pPr>
            <a:r>
              <a:rPr lang="fa-IR" sz="3200" smtClean="0"/>
              <a:t>ماده 85     000/160/84</a:t>
            </a:r>
            <a:endParaRPr lang="en-US" sz="3200" smtClean="0"/>
          </a:p>
        </p:txBody>
      </p:sp>
      <p:sp>
        <p:nvSpPr>
          <p:cNvPr id="104452" name="Rectangle 4"/>
          <p:cNvSpPr>
            <a:spLocks noGrp="1" noChangeArrowheads="1"/>
          </p:cNvSpPr>
          <p:nvPr>
            <p:ph type="body" sz="half" idx="2"/>
          </p:nvPr>
        </p:nvSpPr>
        <p:spPr>
          <a:xfrm>
            <a:off x="3600450" y="1595438"/>
            <a:ext cx="5184775" cy="4514850"/>
          </a:xfrm>
        </p:spPr>
        <p:txBody>
          <a:bodyPr/>
          <a:lstStyle/>
          <a:p>
            <a:pPr eaLnBrk="1" hangingPunct="1"/>
            <a:r>
              <a:rPr lang="fa-IR" sz="2500" smtClean="0">
                <a:effectLst/>
              </a:rPr>
              <a:t/>
            </a:r>
            <a:br>
              <a:rPr lang="fa-IR" sz="2500" smtClean="0">
                <a:effectLst/>
              </a:rPr>
            </a:br>
            <a:r>
              <a:rPr lang="fa-IR" sz="3200" smtClean="0">
                <a:effectLst/>
              </a:rPr>
              <a:t>000/200/4=10%*000/000/42</a:t>
            </a:r>
          </a:p>
          <a:p>
            <a:pPr eaLnBrk="1" hangingPunct="1"/>
            <a:r>
              <a:rPr lang="fa-IR" sz="3200" smtClean="0">
                <a:effectLst/>
              </a:rPr>
              <a:t>000/432/8=20%*000/160/42</a:t>
            </a:r>
          </a:p>
          <a:p>
            <a:pPr eaLnBrk="1" hangingPunct="1"/>
            <a:r>
              <a:rPr lang="fa-IR" sz="3200" smtClean="0">
                <a:effectLst/>
              </a:rPr>
              <a:t>000/632/12                        </a:t>
            </a:r>
          </a:p>
          <a:p>
            <a:pPr eaLnBrk="1" hangingPunct="1"/>
            <a:r>
              <a:rPr lang="fa-IR" sz="3200" smtClean="0">
                <a:effectLst/>
              </a:rPr>
              <a:t>ماليات سالانه حقوق ومزاياي مستمر نقدي                                   </a:t>
            </a:r>
            <a:endParaRPr lang="en-US" sz="3200" smtClean="0">
              <a:effectLst/>
            </a:endParaRPr>
          </a:p>
        </p:txBody>
      </p:sp>
      <p:sp>
        <p:nvSpPr>
          <p:cNvPr id="104453" name="Line 5"/>
          <p:cNvSpPr>
            <a:spLocks noChangeShapeType="1"/>
          </p:cNvSpPr>
          <p:nvPr/>
        </p:nvSpPr>
        <p:spPr bwMode="auto">
          <a:xfrm>
            <a:off x="2592388" y="2628900"/>
            <a:ext cx="10795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04454" name="Line 6"/>
          <p:cNvSpPr>
            <a:spLocks noChangeShapeType="1"/>
          </p:cNvSpPr>
          <p:nvPr/>
        </p:nvSpPr>
        <p:spPr bwMode="auto">
          <a:xfrm>
            <a:off x="6624638" y="3563938"/>
            <a:ext cx="14398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04455" name="Line 7"/>
          <p:cNvSpPr>
            <a:spLocks noChangeShapeType="1"/>
          </p:cNvSpPr>
          <p:nvPr/>
        </p:nvSpPr>
        <p:spPr bwMode="auto">
          <a:xfrm>
            <a:off x="3744913" y="1836738"/>
            <a:ext cx="0" cy="11509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5474" name="Rectangle 4"/>
          <p:cNvSpPr>
            <a:spLocks noGrp="1" noRot="1" noChangeArrowheads="1"/>
          </p:cNvSpPr>
          <p:nvPr>
            <p:ph type="title"/>
          </p:nvPr>
        </p:nvSpPr>
        <p:spPr>
          <a:xfrm>
            <a:off x="438150" y="274638"/>
            <a:ext cx="7908925" cy="6313487"/>
          </a:xfrm>
        </p:spPr>
        <p:txBody>
          <a:bodyPr/>
          <a:lstStyle/>
          <a:p>
            <a:pPr algn="l" eaLnBrk="1" hangingPunct="1"/>
            <a:r>
              <a:rPr lang="fa-IR" sz="3200" smtClean="0">
                <a:effectLst/>
              </a:rPr>
              <a:t>000/632/12</a:t>
            </a:r>
            <a:r>
              <a:rPr lang="en-US" sz="3200" smtClean="0">
                <a:effectLst/>
              </a:rPr>
              <a:t>÷</a:t>
            </a:r>
            <a:r>
              <a:rPr lang="fa-IR" sz="3200" smtClean="0">
                <a:effectLst/>
              </a:rPr>
              <a:t> ماليات ماهيانه حقوق    667/052/1=12</a:t>
            </a:r>
            <a:br>
              <a:rPr lang="fa-IR" sz="3200" smtClean="0">
                <a:effectLst/>
              </a:rPr>
            </a:br>
            <a:r>
              <a:rPr lang="fa-IR" sz="3200" smtClean="0">
                <a:effectLst/>
              </a:rPr>
              <a:t/>
            </a:r>
            <a:br>
              <a:rPr lang="fa-IR" sz="3200" smtClean="0">
                <a:effectLst/>
              </a:rPr>
            </a:br>
            <a:r>
              <a:rPr lang="fa-IR" sz="3200" smtClean="0">
                <a:effectLst/>
              </a:rPr>
              <a:t>000/240=20%*000/200/1</a:t>
            </a:r>
            <a:br>
              <a:rPr lang="fa-IR" sz="3200" smtClean="0">
                <a:effectLst/>
              </a:rPr>
            </a:br>
            <a:r>
              <a:rPr lang="fa-IR" sz="3200" smtClean="0">
                <a:effectLst/>
              </a:rPr>
              <a:t> ماليات خواروبار – 20% طبق ماده131                      </a:t>
            </a:r>
            <a:br>
              <a:rPr lang="fa-IR" sz="3200" smtClean="0">
                <a:effectLst/>
              </a:rPr>
            </a:br>
            <a:r>
              <a:rPr lang="fa-IR" sz="3200" smtClean="0">
                <a:effectLst/>
              </a:rPr>
              <a:t/>
            </a:r>
            <a:br>
              <a:rPr lang="fa-IR" sz="3200" smtClean="0">
                <a:effectLst/>
              </a:rPr>
            </a:br>
            <a:r>
              <a:rPr lang="fa-IR" sz="3200" smtClean="0">
                <a:effectLst/>
              </a:rPr>
              <a:t>000/640=20%*000/200/3</a:t>
            </a:r>
            <a:br>
              <a:rPr lang="fa-IR" sz="3200" smtClean="0">
                <a:effectLst/>
              </a:rPr>
            </a:br>
            <a:r>
              <a:rPr lang="fa-IR" sz="3200" smtClean="0">
                <a:effectLst/>
              </a:rPr>
              <a:t>ماليات اضافه كاري – 20% طبق ماده 131                </a:t>
            </a:r>
            <a:br>
              <a:rPr lang="fa-IR" sz="3200" smtClean="0">
                <a:effectLst/>
              </a:rPr>
            </a:br>
            <a:r>
              <a:rPr lang="fa-IR" sz="3200" smtClean="0">
                <a:effectLst/>
              </a:rPr>
              <a:t/>
            </a:r>
            <a:br>
              <a:rPr lang="fa-IR" sz="3200" smtClean="0">
                <a:effectLst/>
              </a:rPr>
            </a:br>
            <a:r>
              <a:rPr lang="fa-IR" sz="3200" smtClean="0">
                <a:effectLst/>
              </a:rPr>
              <a:t/>
            </a:r>
            <a:br>
              <a:rPr lang="fa-IR" sz="3200" smtClean="0">
                <a:effectLst/>
              </a:rPr>
            </a:br>
            <a:r>
              <a:rPr lang="fa-IR" sz="3200" smtClean="0">
                <a:effectLst/>
              </a:rPr>
              <a:t>6667/932/1=000/640+000/240+667/052/1</a:t>
            </a:r>
            <a:br>
              <a:rPr lang="fa-IR" sz="3200" smtClean="0">
                <a:effectLst/>
              </a:rPr>
            </a:br>
            <a:r>
              <a:rPr lang="fa-IR" sz="3200" smtClean="0">
                <a:effectLst/>
              </a:rPr>
              <a:t>ماليات حقوق مزاياي خرداد81                               </a:t>
            </a:r>
            <a:br>
              <a:rPr lang="fa-IR" sz="3200" smtClean="0">
                <a:effectLst/>
              </a:rPr>
            </a:br>
            <a:r>
              <a:rPr lang="fa-IR" sz="3200" smtClean="0">
                <a:effectLst/>
              </a:rPr>
              <a:t>                    </a:t>
            </a:r>
            <a:endParaRPr lang="en-US" sz="3200" smtClean="0">
              <a:effectLst/>
            </a:endParaRP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6498" name="Rectangle 4"/>
          <p:cNvSpPr>
            <a:spLocks noGrp="1" noRot="1" noChangeArrowheads="1"/>
          </p:cNvSpPr>
          <p:nvPr>
            <p:ph type="title"/>
          </p:nvPr>
        </p:nvSpPr>
        <p:spPr>
          <a:xfrm>
            <a:off x="438150" y="274638"/>
            <a:ext cx="7908925" cy="5737225"/>
          </a:xfrm>
        </p:spPr>
        <p:txBody>
          <a:bodyPr/>
          <a:lstStyle/>
          <a:p>
            <a:pPr algn="r" eaLnBrk="1" hangingPunct="1"/>
            <a:r>
              <a:rPr lang="ar-SA" sz="2800" smtClean="0">
                <a:effectLst/>
              </a:rPr>
              <a:t>. حقوق و مزاياي آقاي حسني به‌شرح زير است:</a:t>
            </a:r>
            <a:br>
              <a:rPr lang="ar-SA" sz="2800" smtClean="0">
                <a:effectLst/>
              </a:rPr>
            </a:br>
            <a:r>
              <a:rPr lang="ar-SA" sz="2800" smtClean="0">
                <a:effectLst/>
              </a:rPr>
              <a:t>مزاياي مستمر نقدي ماهيانه:</a:t>
            </a:r>
            <a:br>
              <a:rPr lang="ar-SA" sz="2800" smtClean="0">
                <a:effectLst/>
              </a:rPr>
            </a:br>
            <a:r>
              <a:rPr lang="ar-SA" sz="2800" smtClean="0">
                <a:effectLst/>
              </a:rPr>
              <a:t>حقوق اصلي000/000/5  ريال</a:t>
            </a:r>
            <a:r>
              <a:rPr lang="fa-IR" sz="2800" smtClean="0">
                <a:effectLst/>
              </a:rPr>
              <a:t> </a:t>
            </a:r>
            <a:br>
              <a:rPr lang="fa-IR" sz="2800" smtClean="0">
                <a:effectLst/>
              </a:rPr>
            </a:br>
            <a:r>
              <a:rPr lang="ar-SA" sz="2800" smtClean="0">
                <a:effectLst/>
              </a:rPr>
              <a:t>فوق العاده شغل000/000/3 ريال</a:t>
            </a:r>
            <a:r>
              <a:rPr lang="fa-IR" sz="2800" smtClean="0">
                <a:effectLst/>
              </a:rPr>
              <a:t> </a:t>
            </a:r>
            <a:br>
              <a:rPr lang="fa-IR" sz="2800" smtClean="0">
                <a:effectLst/>
              </a:rPr>
            </a:br>
            <a:r>
              <a:rPr lang="ar-SA" sz="2800" smtClean="0">
                <a:effectLst/>
              </a:rPr>
              <a:t>حق جذب000/500/4 ريال</a:t>
            </a:r>
            <a:r>
              <a:rPr lang="fa-IR" sz="2800" smtClean="0">
                <a:effectLst/>
              </a:rPr>
              <a:t/>
            </a:r>
            <a:br>
              <a:rPr lang="fa-IR" sz="2800" smtClean="0">
                <a:effectLst/>
              </a:rPr>
            </a:br>
            <a:r>
              <a:rPr lang="ar-SA" sz="2800" smtClean="0">
                <a:effectLst/>
              </a:rPr>
              <a:t>مزاياي غير مستمر نقدي:</a:t>
            </a:r>
            <a:br>
              <a:rPr lang="ar-SA" sz="2800" smtClean="0">
                <a:effectLst/>
              </a:rPr>
            </a:br>
            <a:r>
              <a:rPr lang="ar-SA" sz="2800" smtClean="0">
                <a:effectLst/>
              </a:rPr>
              <a:t>اضافه كاري:خرداد ماه000/300/1 ريال</a:t>
            </a:r>
            <a:r>
              <a:rPr lang="fa-IR" sz="2800" smtClean="0">
                <a:effectLst/>
              </a:rPr>
              <a:t/>
            </a:r>
            <a:br>
              <a:rPr lang="fa-IR" sz="2800" smtClean="0">
                <a:effectLst/>
              </a:rPr>
            </a:br>
            <a:r>
              <a:rPr lang="ar-SA" sz="2800" smtClean="0">
                <a:effectLst/>
              </a:rPr>
              <a:t>تير ماه000/700/1 ريال</a:t>
            </a:r>
            <a:r>
              <a:rPr lang="fa-IR" sz="2800" smtClean="0">
                <a:effectLst/>
              </a:rPr>
              <a:t/>
            </a:r>
            <a:br>
              <a:rPr lang="fa-IR" sz="2800" smtClean="0">
                <a:effectLst/>
              </a:rPr>
            </a:br>
            <a:r>
              <a:rPr lang="ar-SA" sz="2800" smtClean="0">
                <a:effectLst/>
              </a:rPr>
              <a:t>مزاياي غير نقدي از قبيل لباس و خواروبار:</a:t>
            </a:r>
            <a:br>
              <a:rPr lang="ar-SA" sz="2800" smtClean="0">
                <a:effectLst/>
              </a:rPr>
            </a:br>
            <a:r>
              <a:rPr lang="ar-SA" sz="2800" smtClean="0">
                <a:effectLst/>
              </a:rPr>
              <a:t>خرداد ماه000/450/1 ريال معادل قيمت تمام شده</a:t>
            </a:r>
            <a:r>
              <a:rPr lang="fa-IR" sz="2800" smtClean="0">
                <a:effectLst/>
              </a:rPr>
              <a:t> </a:t>
            </a:r>
            <a:br>
              <a:rPr lang="fa-IR" sz="2800" smtClean="0">
                <a:effectLst/>
              </a:rPr>
            </a:br>
            <a:r>
              <a:rPr lang="ar-SA" sz="2800" smtClean="0">
                <a:effectLst/>
              </a:rPr>
              <a:t>تير ماه000/100/2 ريال معادل قيمت تمام شده</a:t>
            </a:r>
            <a:r>
              <a:rPr lang="fa-IR" sz="2800" smtClean="0">
                <a:effectLst/>
              </a:rPr>
              <a:t/>
            </a:r>
            <a:br>
              <a:rPr lang="fa-IR" sz="2800" smtClean="0">
                <a:effectLst/>
              </a:rPr>
            </a:br>
            <a:r>
              <a:rPr lang="ar-SA" sz="2800" smtClean="0">
                <a:effectLst/>
              </a:rPr>
              <a:t>مطلوب است: محاسبه ماليات بردرآمد حقوق ماههاي خرداد و تير آقاي حسني با فرض آنكه نامبرده مشمول نظام هماهنگ پرداخت نباشد و در مناطق كمتر توسعه يافته مشغول به‌كار باشد.</a:t>
            </a:r>
            <a:endParaRPr lang="en-US" sz="2800" smtClean="0">
              <a:effectLst/>
            </a:endParaRP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7522" name="Rectangle 4"/>
          <p:cNvSpPr>
            <a:spLocks noGrp="1" noRot="1" noChangeArrowheads="1"/>
          </p:cNvSpPr>
          <p:nvPr>
            <p:ph type="title"/>
          </p:nvPr>
        </p:nvSpPr>
        <p:spPr>
          <a:xfrm>
            <a:off x="438150" y="274638"/>
            <a:ext cx="7908925" cy="6242050"/>
          </a:xfrm>
        </p:spPr>
        <p:txBody>
          <a:bodyPr/>
          <a:lstStyle/>
          <a:p>
            <a:pPr algn="l" eaLnBrk="1" hangingPunct="1"/>
            <a:r>
              <a:rPr lang="fa-IR" sz="3200" smtClean="0">
                <a:effectLst/>
              </a:rPr>
              <a:t>ماليات حقوق ومزاياي خردادماه 81 :                          </a:t>
            </a:r>
            <a:br>
              <a:rPr lang="fa-IR" sz="3200" smtClean="0">
                <a:effectLst/>
              </a:rPr>
            </a:br>
            <a:r>
              <a:rPr lang="fa-IR" sz="2800" smtClean="0">
                <a:effectLst/>
              </a:rPr>
              <a:t>حقوق ماهيانه   000/500/12=000/500/4+000/000/3+000/000/5</a:t>
            </a:r>
            <a:br>
              <a:rPr lang="fa-IR" sz="2800" smtClean="0">
                <a:effectLst/>
              </a:rPr>
            </a:br>
            <a:r>
              <a:rPr lang="fa-IR" sz="2800" smtClean="0">
                <a:effectLst/>
              </a:rPr>
              <a:t/>
            </a:r>
            <a:br>
              <a:rPr lang="fa-IR" sz="2800" smtClean="0">
                <a:effectLst/>
              </a:rPr>
            </a:br>
            <a:r>
              <a:rPr lang="fa-IR" sz="2800" smtClean="0">
                <a:effectLst/>
              </a:rPr>
              <a:t>حقوق ساليانه                       000/000/150=12*000/500/12</a:t>
            </a:r>
            <a:br>
              <a:rPr lang="fa-IR" sz="2800" smtClean="0">
                <a:effectLst/>
              </a:rPr>
            </a:br>
            <a:r>
              <a:rPr lang="fa-IR" sz="2800" smtClean="0">
                <a:effectLst/>
              </a:rPr>
              <a:t/>
            </a:r>
            <a:br>
              <a:rPr lang="fa-IR" sz="2800" smtClean="0">
                <a:effectLst/>
              </a:rPr>
            </a:br>
            <a:r>
              <a:rPr lang="fa-IR" sz="2800" smtClean="0">
                <a:effectLst/>
              </a:rPr>
              <a:t>000/600/132=000/400/17-000/000/150</a:t>
            </a:r>
            <a:br>
              <a:rPr lang="fa-IR" sz="2800" smtClean="0">
                <a:effectLst/>
              </a:rPr>
            </a:br>
            <a:endParaRPr lang="en-US" sz="2800" smtClean="0">
              <a:effectLst/>
            </a:endParaRP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8546" name="Rectangle 2"/>
          <p:cNvSpPr>
            <a:spLocks noGrp="1" noRot="1" noChangeArrowheads="1"/>
          </p:cNvSpPr>
          <p:nvPr>
            <p:ph type="title"/>
          </p:nvPr>
        </p:nvSpPr>
        <p:spPr>
          <a:xfrm>
            <a:off x="431800" y="-755650"/>
            <a:ext cx="7908925" cy="185737"/>
          </a:xfrm>
        </p:spPr>
        <p:txBody>
          <a:bodyPr/>
          <a:lstStyle/>
          <a:p>
            <a:pPr algn="r" eaLnBrk="1" hangingPunct="1"/>
            <a:endParaRPr lang="fa-IR" sz="2800" smtClean="0">
              <a:effectLst/>
            </a:endParaRPr>
          </a:p>
        </p:txBody>
      </p:sp>
      <p:sp>
        <p:nvSpPr>
          <p:cNvPr id="358403" name="Rectangle 3"/>
          <p:cNvSpPr>
            <a:spLocks noGrp="1" noChangeArrowheads="1"/>
          </p:cNvSpPr>
          <p:nvPr>
            <p:ph type="body" sz="half" idx="1"/>
          </p:nvPr>
        </p:nvSpPr>
        <p:spPr>
          <a:xfrm>
            <a:off x="0" y="1620838"/>
            <a:ext cx="3816350" cy="4514850"/>
          </a:xfrm>
        </p:spPr>
        <p:txBody>
          <a:bodyPr/>
          <a:lstStyle/>
          <a:p>
            <a:pPr eaLnBrk="1" hangingPunct="1">
              <a:defRPr/>
            </a:pPr>
            <a:endParaRPr lang="fa-IR" smtClean="0"/>
          </a:p>
          <a:p>
            <a:pPr eaLnBrk="1" hangingPunct="1">
              <a:defRPr/>
            </a:pPr>
            <a:r>
              <a:rPr lang="fa-IR" sz="3200" smtClean="0"/>
              <a:t>ماده 85     000/600/132</a:t>
            </a:r>
            <a:endParaRPr lang="en-US" sz="3200" smtClean="0"/>
          </a:p>
        </p:txBody>
      </p:sp>
      <p:sp>
        <p:nvSpPr>
          <p:cNvPr id="108548" name="Rectangle 4"/>
          <p:cNvSpPr>
            <a:spLocks noGrp="1" noChangeArrowheads="1"/>
          </p:cNvSpPr>
          <p:nvPr>
            <p:ph type="body" sz="half" idx="2"/>
          </p:nvPr>
        </p:nvSpPr>
        <p:spPr>
          <a:xfrm>
            <a:off x="3600450" y="1620838"/>
            <a:ext cx="5184775" cy="4514850"/>
          </a:xfrm>
        </p:spPr>
        <p:txBody>
          <a:bodyPr/>
          <a:lstStyle/>
          <a:p>
            <a:pPr eaLnBrk="1" hangingPunct="1"/>
            <a:r>
              <a:rPr lang="fa-IR" sz="2500" smtClean="0">
                <a:effectLst/>
              </a:rPr>
              <a:t/>
            </a:r>
            <a:br>
              <a:rPr lang="fa-IR" sz="2500" smtClean="0">
                <a:effectLst/>
              </a:rPr>
            </a:br>
            <a:r>
              <a:rPr lang="fa-IR" sz="3200" smtClean="0">
                <a:effectLst/>
              </a:rPr>
              <a:t>000/200/4=10%*000/000/42</a:t>
            </a:r>
          </a:p>
          <a:p>
            <a:pPr eaLnBrk="1" hangingPunct="1"/>
            <a:r>
              <a:rPr lang="fa-IR" sz="3200" smtClean="0">
                <a:effectLst/>
              </a:rPr>
              <a:t>000/600/11=20%*000/000/58</a:t>
            </a:r>
          </a:p>
          <a:p>
            <a:pPr eaLnBrk="1" hangingPunct="1"/>
            <a:r>
              <a:rPr lang="fa-IR" sz="3200" smtClean="0">
                <a:effectLst/>
              </a:rPr>
              <a:t>000/150/8=25%*000/600/32</a:t>
            </a:r>
          </a:p>
          <a:p>
            <a:pPr eaLnBrk="1" hangingPunct="1"/>
            <a:r>
              <a:rPr lang="fa-IR" sz="3200" smtClean="0">
                <a:effectLst/>
              </a:rPr>
              <a:t>000/950/23                        </a:t>
            </a:r>
          </a:p>
          <a:p>
            <a:pPr eaLnBrk="1" hangingPunct="1"/>
            <a:r>
              <a:rPr lang="fa-IR" sz="3200" smtClean="0">
                <a:effectLst/>
              </a:rPr>
              <a:t>ماليات سالانه حقوق ومزاياي مستمر نقدي                                   </a:t>
            </a:r>
            <a:endParaRPr lang="en-US" sz="3200" smtClean="0">
              <a:effectLst/>
            </a:endParaRPr>
          </a:p>
        </p:txBody>
      </p:sp>
      <p:sp>
        <p:nvSpPr>
          <p:cNvPr id="108549" name="Line 5"/>
          <p:cNvSpPr>
            <a:spLocks noChangeShapeType="1"/>
          </p:cNvSpPr>
          <p:nvPr/>
        </p:nvSpPr>
        <p:spPr bwMode="auto">
          <a:xfrm>
            <a:off x="2592388" y="2628900"/>
            <a:ext cx="10795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08550" name="Line 6"/>
          <p:cNvSpPr>
            <a:spLocks noChangeShapeType="1"/>
          </p:cNvSpPr>
          <p:nvPr/>
        </p:nvSpPr>
        <p:spPr bwMode="auto">
          <a:xfrm>
            <a:off x="6624638" y="3563938"/>
            <a:ext cx="14398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0452" name="Rectangle 4"/>
          <p:cNvSpPr>
            <a:spLocks noGrp="1" noRot="1" noChangeArrowheads="1"/>
          </p:cNvSpPr>
          <p:nvPr>
            <p:ph type="title"/>
          </p:nvPr>
        </p:nvSpPr>
        <p:spPr>
          <a:xfrm>
            <a:off x="438150" y="274638"/>
            <a:ext cx="7908925" cy="6170612"/>
          </a:xfrm>
        </p:spPr>
        <p:txBody>
          <a:bodyPr/>
          <a:lstStyle/>
          <a:p>
            <a:pPr algn="r" eaLnBrk="1" hangingPunct="1">
              <a:defRPr/>
            </a:pPr>
            <a:r>
              <a:rPr lang="fa-IR" sz="3200" smtClean="0">
                <a:effectLst/>
              </a:rPr>
              <a:t/>
            </a:r>
            <a:br>
              <a:rPr lang="fa-IR" sz="3200" smtClean="0">
                <a:effectLst/>
              </a:rPr>
            </a:br>
            <a:r>
              <a:rPr lang="fa-IR" sz="3200" smtClean="0">
                <a:effectLst/>
              </a:rPr>
              <a:t>000/950/23</a:t>
            </a:r>
            <a:r>
              <a:rPr lang="en-US" sz="3200" smtClean="0">
                <a:effectLst/>
              </a:rPr>
              <a:t>÷</a:t>
            </a:r>
            <a:r>
              <a:rPr lang="fa-IR" sz="3200" smtClean="0">
                <a:effectLst/>
              </a:rPr>
              <a:t> ماليات حقوق ماهيانه        833/995/1=12</a:t>
            </a:r>
            <a:br>
              <a:rPr lang="fa-IR" sz="3200" smtClean="0">
                <a:effectLst/>
              </a:rPr>
            </a:br>
            <a:r>
              <a:rPr lang="fa-IR" sz="3200" smtClean="0">
                <a:effectLst/>
              </a:rPr>
              <a:t/>
            </a:r>
            <a:br>
              <a:rPr lang="fa-IR" sz="3200" smtClean="0">
                <a:effectLst/>
              </a:rPr>
            </a:br>
            <a:r>
              <a:rPr lang="ar-SA" smtClean="0"/>
              <a:t> </a:t>
            </a:r>
            <a:r>
              <a:rPr lang="ar-SA" smtClean="0">
                <a:effectLst/>
              </a:rPr>
              <a:t/>
            </a:r>
            <a:br>
              <a:rPr lang="ar-SA" smtClean="0">
                <a:effectLst/>
              </a:rPr>
            </a:br>
            <a:r>
              <a:rPr lang="ar-SA" sz="3200" smtClean="0">
                <a:effectLst/>
                <a:cs typeface="40c_Mitra Bold" pitchFamily="2" charset="-78"/>
              </a:rPr>
              <a:t>مزایای غیرنقدی به میزان دو برابر معافیت ماده 84 (</a:t>
            </a:r>
            <a:r>
              <a:rPr lang="fa-IR" sz="3200" smtClean="0">
                <a:effectLst/>
              </a:rPr>
              <a:t>00</a:t>
            </a:r>
            <a:r>
              <a:rPr lang="fa-IR" sz="3200" smtClean="0">
                <a:effectLst/>
                <a:cs typeface="40c_Mitra Bold" pitchFamily="2" charset="-78"/>
              </a:rPr>
              <a:t>0</a:t>
            </a:r>
            <a:r>
              <a:rPr lang="fa-IR" sz="3200" smtClean="0">
                <a:effectLst/>
              </a:rPr>
              <a:t>/900/2=000/450/1*2</a:t>
            </a:r>
            <a:r>
              <a:rPr lang="ar-SA" sz="3200" smtClean="0">
                <a:effectLst/>
                <a:cs typeface="40c_Mitra Bold" pitchFamily="2" charset="-78"/>
              </a:rPr>
              <a:t>) معاف می باشند. در اینجا فرض شود که در ماه های فروردین و اردیبهشت هیچگونه مزایای غیرنقدی وجود نداشته باشد بنابراین 1450000 ريال مزایای غیرنقدی خرداد ماه کوچکتر از معافیت مذکور بوده که به آن مالیات تعلق نمی گیرد.</a:t>
            </a:r>
            <a:r>
              <a:rPr lang="ar-SA" smtClean="0"/>
              <a:t> </a:t>
            </a:r>
            <a:endParaRPr lang="en-US" smtClean="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0594" name="Rectangle 4"/>
          <p:cNvSpPr>
            <a:spLocks noGrp="1" noRot="1" noChangeArrowheads="1"/>
          </p:cNvSpPr>
          <p:nvPr>
            <p:ph type="title"/>
          </p:nvPr>
        </p:nvSpPr>
        <p:spPr>
          <a:xfrm>
            <a:off x="438150" y="274638"/>
            <a:ext cx="7908925" cy="6242050"/>
          </a:xfrm>
        </p:spPr>
        <p:txBody>
          <a:bodyPr/>
          <a:lstStyle/>
          <a:p>
            <a:pPr algn="l" eaLnBrk="1" hangingPunct="1"/>
            <a:r>
              <a:rPr lang="fa-IR" sz="3200" smtClean="0">
                <a:effectLst/>
              </a:rPr>
              <a:t>000/325=25%*000/300/1</a:t>
            </a:r>
            <a:br>
              <a:rPr lang="fa-IR" sz="3200" smtClean="0">
                <a:effectLst/>
              </a:rPr>
            </a:br>
            <a:r>
              <a:rPr lang="fa-IR" sz="3200" smtClean="0">
                <a:effectLst/>
              </a:rPr>
              <a:t>ماليات اضافه كاري خرداد81 – 25% طبق ماده 131</a:t>
            </a:r>
            <a:br>
              <a:rPr lang="fa-IR" sz="3200" smtClean="0">
                <a:effectLst/>
              </a:rPr>
            </a:br>
            <a:r>
              <a:rPr lang="fa-IR" sz="3200" smtClean="0">
                <a:effectLst/>
              </a:rPr>
              <a:t/>
            </a:r>
            <a:br>
              <a:rPr lang="fa-IR" sz="3200" smtClean="0">
                <a:effectLst/>
              </a:rPr>
            </a:br>
            <a:r>
              <a:rPr lang="fa-IR" sz="3200" smtClean="0">
                <a:effectLst/>
              </a:rPr>
              <a:t>833/320/2=000/325+833/995/1</a:t>
            </a:r>
            <a:br>
              <a:rPr lang="fa-IR" sz="3200" smtClean="0">
                <a:effectLst/>
              </a:rPr>
            </a:br>
            <a:r>
              <a:rPr lang="fa-IR" sz="3200" smtClean="0">
                <a:effectLst/>
              </a:rPr>
              <a:t>ماليات خردادماه قيل از بخشودگي مناطق كمتر توسعه يافته</a:t>
            </a:r>
            <a:br>
              <a:rPr lang="fa-IR" sz="3200" smtClean="0">
                <a:effectLst/>
              </a:rPr>
            </a:br>
            <a:r>
              <a:rPr lang="fa-IR" sz="3200" smtClean="0">
                <a:effectLst/>
              </a:rPr>
              <a:t/>
            </a:r>
            <a:br>
              <a:rPr lang="fa-IR" sz="3200" smtClean="0">
                <a:effectLst/>
              </a:rPr>
            </a:br>
            <a:r>
              <a:rPr lang="fa-IR" sz="3200" smtClean="0">
                <a:effectLst/>
              </a:rPr>
              <a:t>417/160/1=50%*833/320/2</a:t>
            </a:r>
            <a:br>
              <a:rPr lang="fa-IR" sz="3200" smtClean="0">
                <a:effectLst/>
              </a:rPr>
            </a:br>
            <a:r>
              <a:rPr lang="fa-IR" sz="3200" smtClean="0">
                <a:effectLst/>
              </a:rPr>
              <a:t> ماليات خردادماه پس از بخشودگي مناطق كمتر توسعه يافته</a:t>
            </a:r>
            <a:endParaRPr lang="en-US" sz="3200" smtClean="0">
              <a:effectLst/>
            </a:endParaRP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1618" name="Rectangle 4"/>
          <p:cNvSpPr>
            <a:spLocks noGrp="1" noRot="1" noChangeArrowheads="1"/>
          </p:cNvSpPr>
          <p:nvPr>
            <p:ph type="title"/>
          </p:nvPr>
        </p:nvSpPr>
        <p:spPr>
          <a:xfrm>
            <a:off x="431800" y="252413"/>
            <a:ext cx="7915275" cy="6264275"/>
          </a:xfrm>
        </p:spPr>
        <p:txBody>
          <a:bodyPr/>
          <a:lstStyle/>
          <a:p>
            <a:pPr algn="l" eaLnBrk="1" hangingPunct="1"/>
            <a:r>
              <a:rPr lang="fa-IR" sz="3200" smtClean="0">
                <a:effectLst/>
              </a:rPr>
              <a:t/>
            </a:r>
            <a:br>
              <a:rPr lang="fa-IR" sz="3200" smtClean="0">
                <a:effectLst/>
              </a:rPr>
            </a:br>
            <a:r>
              <a:rPr lang="fa-IR" sz="3200" smtClean="0">
                <a:effectLst/>
              </a:rPr>
              <a:t/>
            </a:r>
            <a:br>
              <a:rPr lang="fa-IR" sz="3200" smtClean="0">
                <a:effectLst/>
              </a:rPr>
            </a:br>
            <a:r>
              <a:rPr lang="fa-IR" sz="3200" smtClean="0">
                <a:effectLst/>
              </a:rPr>
              <a:t>ماليات حقوق ومزاياي تيرماه 81                                 </a:t>
            </a:r>
            <a:br>
              <a:rPr lang="fa-IR" sz="3200" smtClean="0">
                <a:effectLst/>
              </a:rPr>
            </a:br>
            <a:r>
              <a:rPr lang="fa-IR" sz="3200" smtClean="0">
                <a:effectLst/>
              </a:rPr>
              <a:t>ماليات ماهيانه حقوق (همانندماه خرداد)         833/995/1</a:t>
            </a:r>
            <a:br>
              <a:rPr lang="fa-IR" sz="3200" smtClean="0">
                <a:effectLst/>
              </a:rPr>
            </a:br>
            <a:r>
              <a:rPr lang="fa-IR" sz="3200" smtClean="0">
                <a:effectLst/>
              </a:rPr>
              <a:t/>
            </a:r>
            <a:br>
              <a:rPr lang="fa-IR" sz="3200" smtClean="0">
                <a:effectLst/>
              </a:rPr>
            </a:br>
            <a:r>
              <a:rPr lang="fa-IR" sz="3200" smtClean="0">
                <a:effectLst/>
              </a:rPr>
              <a:t>000/650=(2*000/450/1)-000/100/2+000/450/1</a:t>
            </a:r>
            <a:br>
              <a:rPr lang="fa-IR" sz="3200" smtClean="0">
                <a:effectLst/>
              </a:rPr>
            </a:br>
            <a:r>
              <a:rPr lang="fa-IR" sz="3200" smtClean="0">
                <a:effectLst/>
              </a:rPr>
              <a:t>مزاياي غيرنقدي پس از كسر معافيت مربوطه                   </a:t>
            </a:r>
            <a:br>
              <a:rPr lang="fa-IR" sz="3200" smtClean="0">
                <a:effectLst/>
              </a:rPr>
            </a:br>
            <a:r>
              <a:rPr lang="fa-IR" sz="3200" smtClean="0">
                <a:effectLst/>
              </a:rPr>
              <a:t/>
            </a:r>
            <a:br>
              <a:rPr lang="fa-IR" sz="3200" smtClean="0">
                <a:effectLst/>
              </a:rPr>
            </a:br>
            <a:r>
              <a:rPr lang="fa-IR" sz="3200" smtClean="0">
                <a:effectLst/>
              </a:rPr>
              <a:t>500/162=25%*000/650</a:t>
            </a:r>
            <a:br>
              <a:rPr lang="fa-IR" sz="3200" smtClean="0">
                <a:effectLst/>
              </a:rPr>
            </a:br>
            <a:r>
              <a:rPr lang="fa-IR" sz="3200" smtClean="0">
                <a:effectLst/>
              </a:rPr>
              <a:t>ماليات مزاياي غيرنقدي – 25%طبق ماده 131                </a:t>
            </a:r>
            <a:br>
              <a:rPr lang="fa-IR" sz="3200" smtClean="0">
                <a:effectLst/>
              </a:rPr>
            </a:br>
            <a:r>
              <a:rPr lang="fa-IR" sz="3200" smtClean="0">
                <a:effectLst/>
              </a:rPr>
              <a:t/>
            </a:r>
            <a:br>
              <a:rPr lang="fa-IR" sz="3200" smtClean="0">
                <a:effectLst/>
              </a:rPr>
            </a:br>
            <a:r>
              <a:rPr lang="fa-IR" sz="3200" smtClean="0">
                <a:effectLst/>
              </a:rPr>
              <a:t>000/425=25%*000/700/1</a:t>
            </a:r>
            <a:br>
              <a:rPr lang="fa-IR" sz="3200" smtClean="0">
                <a:effectLst/>
              </a:rPr>
            </a:br>
            <a:r>
              <a:rPr lang="fa-IR" sz="3200" smtClean="0">
                <a:effectLst/>
              </a:rPr>
              <a:t> ماليات اضافه كاري تيرماه غيرنقدي – 25%طبق ماده 131</a:t>
            </a:r>
            <a:br>
              <a:rPr lang="fa-IR" sz="3200" smtClean="0">
                <a:effectLst/>
              </a:rPr>
            </a:br>
            <a:r>
              <a:rPr lang="fa-IR" sz="3200" smtClean="0">
                <a:effectLst/>
              </a:rPr>
              <a:t> </a:t>
            </a:r>
            <a:br>
              <a:rPr lang="fa-IR" sz="3200" smtClean="0">
                <a:effectLst/>
              </a:rPr>
            </a:br>
            <a:r>
              <a:rPr lang="fa-IR" sz="3200" smtClean="0">
                <a:effectLst/>
              </a:rPr>
              <a:t> </a:t>
            </a:r>
            <a:endParaRPr lang="en-US" sz="3200" smtClean="0">
              <a:effectLst/>
            </a:endParaRP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42" name="Rectangle 4"/>
          <p:cNvSpPr>
            <a:spLocks noGrp="1" noRot="1" noChangeArrowheads="1"/>
          </p:cNvSpPr>
          <p:nvPr>
            <p:ph type="title"/>
          </p:nvPr>
        </p:nvSpPr>
        <p:spPr>
          <a:xfrm>
            <a:off x="438150" y="274638"/>
            <a:ext cx="7908925" cy="6242050"/>
          </a:xfrm>
        </p:spPr>
        <p:txBody>
          <a:bodyPr/>
          <a:lstStyle/>
          <a:p>
            <a:pPr algn="l" eaLnBrk="1" hangingPunct="1"/>
            <a:r>
              <a:rPr lang="fa-IR" sz="3200" smtClean="0">
                <a:effectLst/>
              </a:rPr>
              <a:t>333/583/2=000/425+500/162+833/995/1</a:t>
            </a:r>
            <a:br>
              <a:rPr lang="fa-IR" sz="3200" smtClean="0">
                <a:effectLst/>
              </a:rPr>
            </a:br>
            <a:r>
              <a:rPr lang="fa-IR" sz="3200" smtClean="0">
                <a:effectLst/>
              </a:rPr>
              <a:t> ماليات تيرماه قبل از بخشودگي مناطق كمتر توسعه يافته   </a:t>
            </a:r>
            <a:br>
              <a:rPr lang="fa-IR" sz="3200" smtClean="0">
                <a:effectLst/>
              </a:rPr>
            </a:br>
            <a:r>
              <a:rPr lang="fa-IR" sz="3200" smtClean="0">
                <a:effectLst/>
              </a:rPr>
              <a:t/>
            </a:r>
            <a:br>
              <a:rPr lang="fa-IR" sz="3200" smtClean="0">
                <a:effectLst/>
              </a:rPr>
            </a:br>
            <a:r>
              <a:rPr lang="fa-IR" sz="3200" smtClean="0">
                <a:effectLst/>
              </a:rPr>
              <a:t>667/291/1=50%*333/583/2</a:t>
            </a:r>
            <a:br>
              <a:rPr lang="fa-IR" sz="3200" smtClean="0">
                <a:effectLst/>
              </a:rPr>
            </a:br>
            <a:r>
              <a:rPr lang="fa-IR" sz="3200" smtClean="0">
                <a:effectLst/>
              </a:rPr>
              <a:t>     ماليات تيرماه پس از بخشودگي مناطق كمتر توسعه يافته   </a:t>
            </a:r>
            <a:br>
              <a:rPr lang="fa-IR" sz="3200" smtClean="0">
                <a:effectLst/>
              </a:rPr>
            </a:br>
            <a:r>
              <a:rPr lang="fa-IR" sz="3200" smtClean="0">
                <a:effectLst/>
              </a:rPr>
              <a:t/>
            </a:r>
            <a:br>
              <a:rPr lang="fa-IR" sz="3200" smtClean="0">
                <a:effectLst/>
              </a:rPr>
            </a:br>
            <a:endParaRPr lang="en-US" sz="3200" smtClean="0">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66628" name="Rectangle 4"/>
          <p:cNvSpPr>
            <a:spLocks noGrp="1" noRot="1" noChangeArrowheads="1"/>
          </p:cNvSpPr>
          <p:nvPr>
            <p:ph type="title"/>
          </p:nvPr>
        </p:nvSpPr>
        <p:spPr>
          <a:xfrm>
            <a:off x="438150" y="274638"/>
            <a:ext cx="7908925" cy="5810250"/>
          </a:xfrm>
        </p:spPr>
        <p:txBody>
          <a:bodyPr/>
          <a:lstStyle/>
          <a:p>
            <a:pPr algn="r" eaLnBrk="1" hangingPunct="1">
              <a:defRPr/>
            </a:pPr>
            <a:r>
              <a:rPr lang="ar-SA" smtClean="0">
                <a:cs typeface="Titr" pitchFamily="2" charset="-78"/>
              </a:rPr>
              <a:t>فصل سوم</a:t>
            </a:r>
            <a:r>
              <a:rPr lang="en-US" b="0" smtClean="0">
                <a:cs typeface="Titr" pitchFamily="2" charset="-78"/>
              </a:rPr>
              <a:t/>
            </a:r>
            <a:br>
              <a:rPr lang="en-US" b="0" smtClean="0">
                <a:cs typeface="Titr" pitchFamily="2" charset="-78"/>
              </a:rPr>
            </a:br>
            <a:r>
              <a:rPr lang="ar-SA" smtClean="0">
                <a:cs typeface="Titr" pitchFamily="2" charset="-78"/>
              </a:rPr>
              <a:t>ماليات بر ارث</a:t>
            </a:r>
            <a:endParaRPr lang="en-US" smtClean="0">
              <a:cs typeface="Titr" pitchFamily="2" charset="-78"/>
            </a:endParaRP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3666" name="Rectangle 4"/>
          <p:cNvSpPr>
            <a:spLocks noGrp="1" noRot="1" noChangeArrowheads="1"/>
          </p:cNvSpPr>
          <p:nvPr>
            <p:ph type="title"/>
          </p:nvPr>
        </p:nvSpPr>
        <p:spPr>
          <a:xfrm>
            <a:off x="438150" y="274638"/>
            <a:ext cx="7908925" cy="6097587"/>
          </a:xfrm>
        </p:spPr>
        <p:txBody>
          <a:bodyPr/>
          <a:lstStyle/>
          <a:p>
            <a:pPr algn="r" eaLnBrk="1" hangingPunct="1"/>
            <a:r>
              <a:rPr lang="fa-IR" sz="3000" smtClean="0">
                <a:effectLst/>
              </a:rPr>
              <a:t>4- </a:t>
            </a:r>
            <a:r>
              <a:rPr lang="ar-SA" sz="3000" smtClean="0">
                <a:effectLst/>
              </a:rPr>
              <a:t>حقوق و مزاياي آقاي علوي به‌شرح زير است:</a:t>
            </a:r>
            <a:br>
              <a:rPr lang="ar-SA" sz="3000" smtClean="0">
                <a:effectLst/>
              </a:rPr>
            </a:br>
            <a:r>
              <a:rPr lang="ar-SA" sz="3000" smtClean="0">
                <a:effectLst/>
              </a:rPr>
              <a:t>حقوق اصلي000/000/4 ريال</a:t>
            </a:r>
            <a:r>
              <a:rPr lang="fa-IR" sz="3000" smtClean="0">
                <a:effectLst/>
              </a:rPr>
              <a:t> </a:t>
            </a:r>
            <a:r>
              <a:rPr lang="ar-SA" sz="3000" smtClean="0">
                <a:effectLst/>
              </a:rPr>
              <a:t>فوق العاده شغل000/000/3 ريال</a:t>
            </a:r>
            <a:r>
              <a:rPr lang="fa-IR" sz="3000" smtClean="0">
                <a:effectLst/>
              </a:rPr>
              <a:t> </a:t>
            </a:r>
            <a:r>
              <a:rPr lang="ar-SA" sz="3000" smtClean="0">
                <a:effectLst/>
              </a:rPr>
              <a:t>حق جذب000/500/1 ريال</a:t>
            </a:r>
            <a:r>
              <a:rPr lang="fa-IR" sz="3000" smtClean="0">
                <a:effectLst/>
              </a:rPr>
              <a:t> </a:t>
            </a:r>
            <a:r>
              <a:rPr lang="ar-SA" sz="3000" smtClean="0">
                <a:effectLst/>
              </a:rPr>
              <a:t>حق سرپرستي000/500/1 ريال</a:t>
            </a:r>
            <a:r>
              <a:rPr lang="fa-IR" sz="3000" smtClean="0">
                <a:effectLst/>
              </a:rPr>
              <a:t> </a:t>
            </a:r>
            <a:r>
              <a:rPr lang="ar-SA" sz="3000" smtClean="0">
                <a:effectLst/>
              </a:rPr>
              <a:t>اضافه كاري مهر ماه نامبرده000/500/2ريال است.مزاياي زير از ابتدا آبان ماه به آقاي علوي تخصيص داده شد:</a:t>
            </a:r>
            <a:br>
              <a:rPr lang="ar-SA" sz="3000" smtClean="0">
                <a:effectLst/>
              </a:rPr>
            </a:br>
            <a:r>
              <a:rPr lang="ar-SA" sz="3000" smtClean="0">
                <a:effectLst/>
              </a:rPr>
              <a:t>مسكن با اثاثه </a:t>
            </a:r>
            <a:br>
              <a:rPr lang="ar-SA" sz="3000" smtClean="0">
                <a:effectLst/>
              </a:rPr>
            </a:br>
            <a:r>
              <a:rPr lang="ar-SA" sz="3000" smtClean="0">
                <a:effectLst/>
              </a:rPr>
              <a:t>اتومبيل با راننده</a:t>
            </a:r>
            <a:br>
              <a:rPr lang="ar-SA" sz="3000" smtClean="0">
                <a:effectLst/>
              </a:rPr>
            </a:br>
            <a:r>
              <a:rPr lang="ar-SA" sz="3000" smtClean="0">
                <a:effectLst/>
              </a:rPr>
              <a:t>حق سرپرستي نامبرده نيز از 000/500/1 ريال به 000/000/3 ريال افزايش يافت.اضافه كاري آبان ماه000/800/2 ريال هزينه سفر و ماموريت آبان ماه000/400/1 ريال</a:t>
            </a:r>
            <a:r>
              <a:rPr lang="fa-IR" sz="3000" smtClean="0">
                <a:effectLst/>
              </a:rPr>
              <a:t> </a:t>
            </a:r>
            <a:br>
              <a:rPr lang="fa-IR" sz="3000" smtClean="0">
                <a:effectLst/>
              </a:rPr>
            </a:br>
            <a:r>
              <a:rPr lang="ar-SA" sz="3000" smtClean="0">
                <a:effectLst/>
              </a:rPr>
              <a:t>مطلوب است: ماليات بردرآمد حقوق ماههاي مهر و آبان آقاي علوي با فرض آنكه نامبرده مشمول نظام هماهنگ پرداخت نباشد.</a:t>
            </a:r>
            <a:endParaRPr lang="en-US" sz="3000" smtClean="0">
              <a:effectLst/>
            </a:endParaRP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4690" name="Rectangle 4"/>
          <p:cNvSpPr>
            <a:spLocks noGrp="1" noRot="1" noChangeArrowheads="1"/>
          </p:cNvSpPr>
          <p:nvPr>
            <p:ph type="title"/>
          </p:nvPr>
        </p:nvSpPr>
        <p:spPr>
          <a:xfrm>
            <a:off x="0" y="274638"/>
            <a:ext cx="8785225" cy="6565900"/>
          </a:xfrm>
        </p:spPr>
        <p:txBody>
          <a:bodyPr/>
          <a:lstStyle/>
          <a:p>
            <a:pPr algn="l" eaLnBrk="1" hangingPunct="1"/>
            <a:r>
              <a:rPr lang="ar-SA" sz="3200" smtClean="0">
                <a:effectLst/>
              </a:rPr>
              <a:t>حل مسأله – 4 :</a:t>
            </a:r>
            <a:r>
              <a:rPr lang="fa-IR" sz="3200" smtClean="0">
                <a:effectLst/>
              </a:rPr>
              <a:t>                                                </a:t>
            </a:r>
            <a:r>
              <a:rPr lang="ar-SA" sz="3200" smtClean="0">
                <a:effectLst/>
              </a:rPr>
              <a:t> </a:t>
            </a:r>
            <a:br>
              <a:rPr lang="ar-SA" sz="3200" smtClean="0">
                <a:effectLst/>
              </a:rPr>
            </a:br>
            <a:r>
              <a:rPr lang="ar-SA" sz="3200" smtClean="0">
                <a:effectLst/>
              </a:rPr>
              <a:t>مال</a:t>
            </a:r>
            <a:r>
              <a:rPr lang="fa-IR" sz="3200" smtClean="0">
                <a:effectLst/>
              </a:rPr>
              <a:t>ي</a:t>
            </a:r>
            <a:r>
              <a:rPr lang="ar-SA" sz="3200" smtClean="0">
                <a:effectLst/>
              </a:rPr>
              <a:t>ات حقوق و مزا</a:t>
            </a:r>
            <a:r>
              <a:rPr lang="fa-IR" sz="3200" smtClean="0">
                <a:effectLst/>
              </a:rPr>
              <a:t>ي</a:t>
            </a:r>
            <a:r>
              <a:rPr lang="ar-SA" sz="3200" smtClean="0">
                <a:effectLst/>
              </a:rPr>
              <a:t>ای مهرماه 81 :</a:t>
            </a:r>
            <a:r>
              <a:rPr lang="fa-IR" sz="3200" smtClean="0">
                <a:effectLst/>
              </a:rPr>
              <a:t>                         </a:t>
            </a:r>
            <a:br>
              <a:rPr lang="fa-IR" sz="3200" smtClean="0">
                <a:effectLst/>
              </a:rPr>
            </a:br>
            <a:r>
              <a:rPr lang="fa-IR" sz="3200" smtClean="0">
                <a:effectLst/>
              </a:rPr>
              <a:t/>
            </a:r>
            <a:br>
              <a:rPr lang="fa-IR" sz="3200" smtClean="0">
                <a:effectLst/>
              </a:rPr>
            </a:br>
            <a:r>
              <a:rPr lang="fa-IR" sz="3200" smtClean="0">
                <a:effectLst/>
              </a:rPr>
              <a:t>000/000/10=000/500/1+000/500/1+000/000/3+000/000/4</a:t>
            </a:r>
            <a:br>
              <a:rPr lang="fa-IR" sz="3200" smtClean="0">
                <a:effectLst/>
              </a:rPr>
            </a:br>
            <a:r>
              <a:rPr lang="fa-IR" sz="3200" smtClean="0">
                <a:effectLst/>
              </a:rPr>
              <a:t>حقوق ماهيانه                                                           </a:t>
            </a:r>
            <a:br>
              <a:rPr lang="fa-IR" sz="3200" smtClean="0">
                <a:effectLst/>
              </a:rPr>
            </a:br>
            <a:r>
              <a:rPr lang="fa-IR" sz="3200" smtClean="0">
                <a:effectLst/>
              </a:rPr>
              <a:t/>
            </a:r>
            <a:br>
              <a:rPr lang="fa-IR" sz="3200" smtClean="0">
                <a:effectLst/>
              </a:rPr>
            </a:br>
            <a:r>
              <a:rPr lang="fa-IR" sz="3200" smtClean="0">
                <a:effectLst/>
              </a:rPr>
              <a:t>حقوق ساليانه                    000/000/120=12*000/000/10</a:t>
            </a:r>
            <a:br>
              <a:rPr lang="fa-IR" sz="3200" smtClean="0">
                <a:effectLst/>
              </a:rPr>
            </a:br>
            <a:r>
              <a:rPr lang="fa-IR" sz="3200" smtClean="0">
                <a:effectLst/>
              </a:rPr>
              <a:t/>
            </a:r>
            <a:br>
              <a:rPr lang="fa-IR" sz="3200" smtClean="0">
                <a:effectLst/>
              </a:rPr>
            </a:br>
            <a:r>
              <a:rPr lang="fa-IR" sz="3200" smtClean="0">
                <a:effectLst/>
              </a:rPr>
              <a:t>000/600/102=000/400/17-000/000/120</a:t>
            </a:r>
            <a:br>
              <a:rPr lang="fa-IR" sz="3200" smtClean="0">
                <a:effectLst/>
              </a:rPr>
            </a:br>
            <a:endParaRPr lang="en-US" sz="3200" smtClean="0">
              <a:effectLst/>
            </a:endParaRP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5714" name="Rectangle 2"/>
          <p:cNvSpPr>
            <a:spLocks noGrp="1" noRot="1" noChangeArrowheads="1"/>
          </p:cNvSpPr>
          <p:nvPr>
            <p:ph type="title"/>
          </p:nvPr>
        </p:nvSpPr>
        <p:spPr>
          <a:xfrm>
            <a:off x="431800" y="395288"/>
            <a:ext cx="7908925" cy="1139825"/>
          </a:xfrm>
        </p:spPr>
        <p:txBody>
          <a:bodyPr/>
          <a:lstStyle/>
          <a:p>
            <a:pPr algn="r" eaLnBrk="1" hangingPunct="1"/>
            <a:r>
              <a:rPr lang="fa-IR" sz="3200" smtClean="0">
                <a:effectLst/>
              </a:rPr>
              <a:t>فرض ب</a:t>
            </a:r>
            <a:br>
              <a:rPr lang="fa-IR" sz="3200" smtClean="0">
                <a:effectLst/>
              </a:rPr>
            </a:br>
            <a:endParaRPr lang="en-US" sz="3200" smtClean="0">
              <a:effectLst/>
            </a:endParaRPr>
          </a:p>
        </p:txBody>
      </p:sp>
      <p:sp>
        <p:nvSpPr>
          <p:cNvPr id="375811" name="Rectangle 3"/>
          <p:cNvSpPr>
            <a:spLocks noGrp="1" noChangeArrowheads="1"/>
          </p:cNvSpPr>
          <p:nvPr>
            <p:ph type="body" sz="half" idx="1"/>
          </p:nvPr>
        </p:nvSpPr>
        <p:spPr>
          <a:xfrm>
            <a:off x="0" y="1620838"/>
            <a:ext cx="3816350" cy="4514850"/>
          </a:xfrm>
        </p:spPr>
        <p:txBody>
          <a:bodyPr/>
          <a:lstStyle/>
          <a:p>
            <a:pPr eaLnBrk="1" hangingPunct="1">
              <a:defRPr/>
            </a:pPr>
            <a:endParaRPr lang="fa-IR" smtClean="0"/>
          </a:p>
          <a:p>
            <a:pPr eaLnBrk="1" hangingPunct="1">
              <a:defRPr/>
            </a:pPr>
            <a:r>
              <a:rPr lang="fa-IR" sz="3200" smtClean="0"/>
              <a:t>ماده 85     000/600/102</a:t>
            </a:r>
            <a:endParaRPr lang="en-US" sz="3200" smtClean="0"/>
          </a:p>
        </p:txBody>
      </p:sp>
      <p:sp>
        <p:nvSpPr>
          <p:cNvPr id="115716" name="Rectangle 4"/>
          <p:cNvSpPr>
            <a:spLocks noGrp="1" noChangeArrowheads="1"/>
          </p:cNvSpPr>
          <p:nvPr>
            <p:ph type="body" sz="half" idx="2"/>
          </p:nvPr>
        </p:nvSpPr>
        <p:spPr>
          <a:xfrm>
            <a:off x="3600450" y="1595438"/>
            <a:ext cx="5184775" cy="4514850"/>
          </a:xfrm>
        </p:spPr>
        <p:txBody>
          <a:bodyPr/>
          <a:lstStyle/>
          <a:p>
            <a:pPr eaLnBrk="1" hangingPunct="1"/>
            <a:r>
              <a:rPr lang="fa-IR" sz="2500" smtClean="0">
                <a:effectLst/>
              </a:rPr>
              <a:t/>
            </a:r>
            <a:br>
              <a:rPr lang="fa-IR" sz="2500" smtClean="0">
                <a:effectLst/>
              </a:rPr>
            </a:br>
            <a:r>
              <a:rPr lang="fa-IR" sz="3200" smtClean="0">
                <a:effectLst/>
              </a:rPr>
              <a:t>000/200/4=10%*000/000/42</a:t>
            </a:r>
          </a:p>
          <a:p>
            <a:pPr eaLnBrk="1" hangingPunct="1"/>
            <a:r>
              <a:rPr lang="fa-IR" sz="3200" smtClean="0">
                <a:effectLst/>
              </a:rPr>
              <a:t>000/600/11=20%*000/000/58</a:t>
            </a:r>
          </a:p>
          <a:p>
            <a:pPr eaLnBrk="1" hangingPunct="1"/>
            <a:r>
              <a:rPr lang="fa-IR" sz="3200" smtClean="0">
                <a:effectLst/>
              </a:rPr>
              <a:t>000/650=25%*000/600/2</a:t>
            </a:r>
          </a:p>
          <a:p>
            <a:pPr eaLnBrk="1" hangingPunct="1"/>
            <a:r>
              <a:rPr lang="fa-IR" sz="3200" smtClean="0">
                <a:effectLst/>
              </a:rPr>
              <a:t>000/450/16                        </a:t>
            </a:r>
          </a:p>
          <a:p>
            <a:pPr eaLnBrk="1" hangingPunct="1"/>
            <a:r>
              <a:rPr lang="fa-IR" sz="3200" smtClean="0">
                <a:effectLst/>
              </a:rPr>
              <a:t>ماليات سالانه حقوق ومزاياي مستمر نقدي                                   </a:t>
            </a:r>
            <a:endParaRPr lang="en-US" sz="3200" smtClean="0">
              <a:effectLst/>
            </a:endParaRPr>
          </a:p>
        </p:txBody>
      </p:sp>
      <p:sp>
        <p:nvSpPr>
          <p:cNvPr id="115717" name="Line 5"/>
          <p:cNvSpPr>
            <a:spLocks noChangeShapeType="1"/>
          </p:cNvSpPr>
          <p:nvPr/>
        </p:nvSpPr>
        <p:spPr bwMode="auto">
          <a:xfrm>
            <a:off x="2592388" y="2628900"/>
            <a:ext cx="10795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15718" name="Line 6"/>
          <p:cNvSpPr>
            <a:spLocks noChangeShapeType="1"/>
          </p:cNvSpPr>
          <p:nvPr/>
        </p:nvSpPr>
        <p:spPr bwMode="auto">
          <a:xfrm>
            <a:off x="6624638" y="3563938"/>
            <a:ext cx="14398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6738" name="Rectangle 4"/>
          <p:cNvSpPr>
            <a:spLocks noGrp="1" noRot="1" noChangeArrowheads="1"/>
          </p:cNvSpPr>
          <p:nvPr>
            <p:ph type="title"/>
          </p:nvPr>
        </p:nvSpPr>
        <p:spPr>
          <a:xfrm>
            <a:off x="431800" y="323850"/>
            <a:ext cx="7908925" cy="5832475"/>
          </a:xfrm>
        </p:spPr>
        <p:txBody>
          <a:bodyPr/>
          <a:lstStyle/>
          <a:p>
            <a:pPr algn="l" eaLnBrk="1" hangingPunct="1"/>
            <a:r>
              <a:rPr lang="fa-IR" sz="3200" smtClean="0">
                <a:effectLst/>
              </a:rPr>
              <a:t/>
            </a:r>
            <a:br>
              <a:rPr lang="fa-IR" sz="3200" smtClean="0">
                <a:effectLst/>
              </a:rPr>
            </a:br>
            <a:r>
              <a:rPr lang="fa-IR" sz="3200" smtClean="0">
                <a:effectLst/>
              </a:rPr>
              <a:t>000/450/16</a:t>
            </a:r>
            <a:r>
              <a:rPr lang="en-US" sz="3200" smtClean="0">
                <a:effectLst/>
              </a:rPr>
              <a:t>÷</a:t>
            </a:r>
            <a:r>
              <a:rPr lang="fa-IR" sz="3200" smtClean="0">
                <a:effectLst/>
              </a:rPr>
              <a:t> ماليات ماهيانه حقوق         833/370/1=12</a:t>
            </a:r>
            <a:br>
              <a:rPr lang="fa-IR" sz="3200" smtClean="0">
                <a:effectLst/>
              </a:rPr>
            </a:br>
            <a:r>
              <a:rPr lang="fa-IR" sz="3200" smtClean="0">
                <a:effectLst/>
              </a:rPr>
              <a:t/>
            </a:r>
            <a:br>
              <a:rPr lang="fa-IR" sz="3200" smtClean="0">
                <a:effectLst/>
              </a:rPr>
            </a:br>
            <a:r>
              <a:rPr lang="fa-IR" sz="3200" smtClean="0">
                <a:effectLst/>
              </a:rPr>
              <a:t>000/625=25%*000/500/2</a:t>
            </a:r>
            <a:br>
              <a:rPr lang="fa-IR" sz="3200" smtClean="0">
                <a:effectLst/>
              </a:rPr>
            </a:br>
            <a:r>
              <a:rPr lang="fa-IR" sz="3200" smtClean="0">
                <a:effectLst/>
              </a:rPr>
              <a:t>ماليات اضافه كاري مهرماه – 25%طبق ماده 131           </a:t>
            </a:r>
            <a:br>
              <a:rPr lang="fa-IR" sz="3200" smtClean="0">
                <a:effectLst/>
              </a:rPr>
            </a:br>
            <a:r>
              <a:rPr lang="fa-IR" sz="3200" smtClean="0">
                <a:effectLst/>
              </a:rPr>
              <a:t/>
            </a:r>
            <a:br>
              <a:rPr lang="fa-IR" sz="3200" smtClean="0">
                <a:effectLst/>
              </a:rPr>
            </a:br>
            <a:r>
              <a:rPr lang="fa-IR" sz="3200" smtClean="0">
                <a:effectLst/>
              </a:rPr>
              <a:t>833/995/1=000/625+833/370/1</a:t>
            </a:r>
            <a:br>
              <a:rPr lang="fa-IR" sz="3200" smtClean="0">
                <a:effectLst/>
              </a:rPr>
            </a:br>
            <a:r>
              <a:rPr lang="fa-IR" sz="3200" smtClean="0">
                <a:effectLst/>
              </a:rPr>
              <a:t>ماليات حقوق ومزاياي مهرماه 81                            </a:t>
            </a:r>
            <a:endParaRPr lang="en-US" sz="3200" smtClean="0">
              <a:effectLst/>
            </a:endParaRP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7762" name="Rectangle 4"/>
          <p:cNvSpPr>
            <a:spLocks noGrp="1" noRot="1" noChangeArrowheads="1"/>
          </p:cNvSpPr>
          <p:nvPr>
            <p:ph type="title"/>
          </p:nvPr>
        </p:nvSpPr>
        <p:spPr>
          <a:xfrm>
            <a:off x="0" y="274638"/>
            <a:ext cx="8785225" cy="6170612"/>
          </a:xfrm>
        </p:spPr>
        <p:txBody>
          <a:bodyPr/>
          <a:lstStyle/>
          <a:p>
            <a:pPr algn="l" eaLnBrk="1" hangingPunct="1"/>
            <a:r>
              <a:rPr lang="fa-IR" sz="3200" smtClean="0">
                <a:effectLst/>
              </a:rPr>
              <a:t>ماليات حقوق ومزاياي آبان ماه 81:                                    </a:t>
            </a:r>
            <a:br>
              <a:rPr lang="fa-IR" sz="3200" smtClean="0">
                <a:effectLst/>
              </a:rPr>
            </a:br>
            <a:r>
              <a:rPr lang="fa-IR" sz="3200" smtClean="0">
                <a:effectLst/>
              </a:rPr>
              <a:t>000/500/11=000/000/3+000/500/1+000/000/3+000/000/4</a:t>
            </a:r>
            <a:br>
              <a:rPr lang="fa-IR" sz="3200" smtClean="0">
                <a:effectLst/>
              </a:rPr>
            </a:br>
            <a:r>
              <a:rPr lang="fa-IR" sz="3200" smtClean="0">
                <a:effectLst/>
              </a:rPr>
              <a:t>حقوق آبان                                                                  </a:t>
            </a:r>
            <a:br>
              <a:rPr lang="fa-IR" sz="3200" smtClean="0">
                <a:effectLst/>
              </a:rPr>
            </a:br>
            <a:r>
              <a:rPr lang="fa-IR" sz="3200" smtClean="0">
                <a:effectLst/>
              </a:rPr>
              <a:t>                                               </a:t>
            </a:r>
            <a:br>
              <a:rPr lang="fa-IR" sz="3200" smtClean="0">
                <a:effectLst/>
              </a:rPr>
            </a:br>
            <a:r>
              <a:rPr lang="fa-IR" sz="3200" smtClean="0">
                <a:effectLst/>
              </a:rPr>
              <a:t>000/000/70=7*000/000/10</a:t>
            </a:r>
            <a:br>
              <a:rPr lang="fa-IR" sz="3200" smtClean="0">
                <a:effectLst/>
              </a:rPr>
            </a:br>
            <a:r>
              <a:rPr lang="fa-IR" sz="3200" smtClean="0">
                <a:effectLst/>
              </a:rPr>
              <a:t>حقوق ومزاياي نقدي 7ماه اول سال                                 </a:t>
            </a:r>
            <a:br>
              <a:rPr lang="fa-IR" sz="3200" smtClean="0">
                <a:effectLst/>
              </a:rPr>
            </a:br>
            <a:r>
              <a:rPr lang="fa-IR" sz="3200" smtClean="0">
                <a:effectLst/>
              </a:rPr>
              <a:t/>
            </a:r>
            <a:br>
              <a:rPr lang="fa-IR" sz="3200" smtClean="0">
                <a:effectLst/>
              </a:rPr>
            </a:br>
            <a:r>
              <a:rPr lang="fa-IR" sz="3200" smtClean="0">
                <a:effectLst/>
              </a:rPr>
              <a:t>000/500/57=5*000/500/11</a:t>
            </a:r>
            <a:br>
              <a:rPr lang="fa-IR" sz="3200" smtClean="0">
                <a:effectLst/>
              </a:rPr>
            </a:br>
            <a:r>
              <a:rPr lang="fa-IR" sz="3200" smtClean="0">
                <a:effectLst/>
              </a:rPr>
              <a:t>   </a:t>
            </a:r>
            <a:br>
              <a:rPr lang="fa-IR" sz="3200" smtClean="0">
                <a:effectLst/>
              </a:rPr>
            </a:br>
            <a:r>
              <a:rPr lang="fa-IR" sz="3200" smtClean="0">
                <a:effectLst/>
              </a:rPr>
              <a:t> حقوق ومزاياي نقدي 5ماه آخرسال                                </a:t>
            </a:r>
            <a:endParaRPr lang="en-US" sz="3200" smtClean="0">
              <a:effectLst/>
            </a:endParaRP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8786" name="Rectangle 4"/>
          <p:cNvSpPr>
            <a:spLocks noGrp="1" noRot="1" noChangeArrowheads="1"/>
          </p:cNvSpPr>
          <p:nvPr>
            <p:ph type="title"/>
          </p:nvPr>
        </p:nvSpPr>
        <p:spPr>
          <a:xfrm>
            <a:off x="360363" y="323850"/>
            <a:ext cx="7908925" cy="6048375"/>
          </a:xfrm>
        </p:spPr>
        <p:txBody>
          <a:bodyPr/>
          <a:lstStyle/>
          <a:p>
            <a:pPr algn="l" eaLnBrk="1" hangingPunct="1"/>
            <a:r>
              <a:rPr lang="fa-IR" sz="3200" smtClean="0">
                <a:effectLst/>
              </a:rPr>
              <a:t>000/875/31=25%*(000/500/57+000/000/70)</a:t>
            </a:r>
            <a:br>
              <a:rPr lang="fa-IR" sz="3200" smtClean="0">
                <a:effectLst/>
              </a:rPr>
            </a:br>
            <a:r>
              <a:rPr lang="fa-IR" sz="3200" smtClean="0">
                <a:effectLst/>
              </a:rPr>
              <a:t>تقويم مسكن بااثاثه                                             </a:t>
            </a:r>
            <a:br>
              <a:rPr lang="fa-IR" sz="3200" smtClean="0">
                <a:effectLst/>
              </a:rPr>
            </a:br>
            <a:r>
              <a:rPr lang="fa-IR" sz="3200" smtClean="0">
                <a:effectLst/>
              </a:rPr>
              <a:t/>
            </a:r>
            <a:br>
              <a:rPr lang="fa-IR" sz="3200" smtClean="0">
                <a:effectLst/>
              </a:rPr>
            </a:br>
            <a:r>
              <a:rPr lang="fa-IR" sz="3200" smtClean="0">
                <a:effectLst/>
              </a:rPr>
              <a:t>000/750/12=10%*(000/500/57+000/000/70)</a:t>
            </a:r>
            <a:br>
              <a:rPr lang="fa-IR" sz="3200" smtClean="0">
                <a:effectLst/>
              </a:rPr>
            </a:br>
            <a:r>
              <a:rPr lang="fa-IR" sz="3200" smtClean="0">
                <a:effectLst/>
              </a:rPr>
              <a:t>تقويم اتومبيل باراننده                                           </a:t>
            </a:r>
            <a:br>
              <a:rPr lang="fa-IR" sz="3200" smtClean="0">
                <a:effectLst/>
              </a:rPr>
            </a:br>
            <a:r>
              <a:rPr lang="fa-IR" sz="3200" smtClean="0">
                <a:effectLst/>
              </a:rPr>
              <a:t/>
            </a:r>
            <a:br>
              <a:rPr lang="fa-IR" sz="3200" smtClean="0">
                <a:effectLst/>
              </a:rPr>
            </a:br>
            <a:r>
              <a:rPr lang="fa-IR" sz="3200" smtClean="0">
                <a:effectLst/>
              </a:rPr>
              <a:t>000/625/44=000/750/12+000/875/31</a:t>
            </a:r>
            <a:br>
              <a:rPr lang="fa-IR" sz="3200" smtClean="0">
                <a:effectLst/>
              </a:rPr>
            </a:br>
            <a:r>
              <a:rPr lang="fa-IR" sz="3200" smtClean="0">
                <a:effectLst/>
              </a:rPr>
              <a:t>تقويم مسكن واتومبيل                                            </a:t>
            </a:r>
            <a:br>
              <a:rPr lang="fa-IR" sz="3200" smtClean="0">
                <a:effectLst/>
              </a:rPr>
            </a:br>
            <a:r>
              <a:rPr lang="fa-IR" sz="3200" smtClean="0">
                <a:effectLst/>
              </a:rPr>
              <a:t/>
            </a:r>
            <a:br>
              <a:rPr lang="fa-IR" sz="3200" smtClean="0">
                <a:effectLst/>
              </a:rPr>
            </a:br>
            <a:r>
              <a:rPr lang="fa-IR" sz="3200" smtClean="0">
                <a:effectLst/>
              </a:rPr>
              <a:t>000/725/41=(12/2*000/400/17)-000/625/44</a:t>
            </a:r>
            <a:br>
              <a:rPr lang="fa-IR" sz="3200" smtClean="0">
                <a:effectLst/>
              </a:rPr>
            </a:br>
            <a:r>
              <a:rPr lang="fa-IR" sz="3200" smtClean="0">
                <a:effectLst/>
              </a:rPr>
              <a:t>مسكن واتومبيل مشمول ماليات                                  </a:t>
            </a:r>
            <a:endParaRPr lang="en-US" sz="3200" smtClean="0">
              <a:effectLst/>
            </a:endParaRP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9810" name="Rectangle 4"/>
          <p:cNvSpPr>
            <a:spLocks noGrp="1" noRot="1" noChangeArrowheads="1"/>
          </p:cNvSpPr>
          <p:nvPr>
            <p:ph type="title"/>
          </p:nvPr>
        </p:nvSpPr>
        <p:spPr>
          <a:xfrm>
            <a:off x="438150" y="274638"/>
            <a:ext cx="7908925" cy="6026150"/>
          </a:xfrm>
        </p:spPr>
        <p:txBody>
          <a:bodyPr/>
          <a:lstStyle/>
          <a:p>
            <a:pPr algn="l" eaLnBrk="1" hangingPunct="1"/>
            <a:r>
              <a:rPr lang="fa-IR" sz="3200" smtClean="0">
                <a:effectLst/>
              </a:rPr>
              <a:t>000/500/127=000/500/57+000/000/70</a:t>
            </a:r>
            <a:br>
              <a:rPr lang="fa-IR" sz="3200" smtClean="0">
                <a:effectLst/>
              </a:rPr>
            </a:br>
            <a:r>
              <a:rPr lang="fa-IR" sz="3200" smtClean="0">
                <a:effectLst/>
              </a:rPr>
              <a:t>000/100/110=000/400/17-000/500/127</a:t>
            </a:r>
            <a:br>
              <a:rPr lang="fa-IR" sz="3200" smtClean="0">
                <a:effectLst/>
              </a:rPr>
            </a:br>
            <a:r>
              <a:rPr lang="fa-IR" sz="3200" smtClean="0">
                <a:effectLst/>
              </a:rPr>
              <a:t>حقوق ومزاياي مستمر نقدي مشمول ماليات                 </a:t>
            </a:r>
            <a:br>
              <a:rPr lang="fa-IR" sz="3200" smtClean="0">
                <a:effectLst/>
              </a:rPr>
            </a:br>
            <a:r>
              <a:rPr lang="fa-IR" sz="3200" smtClean="0">
                <a:effectLst/>
              </a:rPr>
              <a:t/>
            </a:r>
            <a:br>
              <a:rPr lang="fa-IR" sz="3200" smtClean="0">
                <a:effectLst/>
              </a:rPr>
            </a:br>
            <a:r>
              <a:rPr lang="fa-IR" sz="3200" smtClean="0">
                <a:effectLst/>
              </a:rPr>
              <a:t>000/825/151=000/100/110+000/725/41</a:t>
            </a:r>
            <a:br>
              <a:rPr lang="fa-IR" sz="3200" smtClean="0">
                <a:effectLst/>
              </a:rPr>
            </a:br>
            <a:endParaRPr lang="en-US" sz="3200" smtClean="0">
              <a:effectLst/>
            </a:endParaRP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0834" name="Rectangle 2"/>
          <p:cNvSpPr>
            <a:spLocks noGrp="1" noRot="1" noChangeArrowheads="1"/>
          </p:cNvSpPr>
          <p:nvPr>
            <p:ph type="title"/>
          </p:nvPr>
        </p:nvSpPr>
        <p:spPr>
          <a:xfrm>
            <a:off x="431800" y="395288"/>
            <a:ext cx="7908925" cy="1139825"/>
          </a:xfrm>
        </p:spPr>
        <p:txBody>
          <a:bodyPr/>
          <a:lstStyle/>
          <a:p>
            <a:pPr algn="r" eaLnBrk="1" hangingPunct="1"/>
            <a:r>
              <a:rPr lang="fa-IR" sz="3200" smtClean="0">
                <a:effectLst/>
              </a:rPr>
              <a:t>فرض ب</a:t>
            </a:r>
            <a:br>
              <a:rPr lang="fa-IR" sz="3200" smtClean="0">
                <a:effectLst/>
              </a:rPr>
            </a:br>
            <a:endParaRPr lang="en-US" sz="3200" smtClean="0">
              <a:effectLst/>
            </a:endParaRPr>
          </a:p>
        </p:txBody>
      </p:sp>
      <p:sp>
        <p:nvSpPr>
          <p:cNvPr id="393219" name="Rectangle 3"/>
          <p:cNvSpPr>
            <a:spLocks noGrp="1" noChangeArrowheads="1"/>
          </p:cNvSpPr>
          <p:nvPr>
            <p:ph type="body" sz="half" idx="1"/>
          </p:nvPr>
        </p:nvSpPr>
        <p:spPr>
          <a:xfrm>
            <a:off x="0" y="1620838"/>
            <a:ext cx="3816350" cy="4514850"/>
          </a:xfrm>
        </p:spPr>
        <p:txBody>
          <a:bodyPr/>
          <a:lstStyle/>
          <a:p>
            <a:pPr eaLnBrk="1" hangingPunct="1">
              <a:defRPr/>
            </a:pPr>
            <a:endParaRPr lang="fa-IR" smtClean="0"/>
          </a:p>
          <a:p>
            <a:pPr eaLnBrk="1" hangingPunct="1">
              <a:defRPr/>
            </a:pPr>
            <a:r>
              <a:rPr lang="fa-IR" sz="3200" smtClean="0"/>
              <a:t>ماده 85     000/825/151</a:t>
            </a:r>
            <a:endParaRPr lang="en-US" sz="3200" smtClean="0"/>
          </a:p>
        </p:txBody>
      </p:sp>
      <p:sp>
        <p:nvSpPr>
          <p:cNvPr id="120836" name="Rectangle 4"/>
          <p:cNvSpPr>
            <a:spLocks noGrp="1" noChangeArrowheads="1"/>
          </p:cNvSpPr>
          <p:nvPr>
            <p:ph type="body" sz="half" idx="2"/>
          </p:nvPr>
        </p:nvSpPr>
        <p:spPr>
          <a:xfrm>
            <a:off x="3600450" y="1595438"/>
            <a:ext cx="5184775" cy="4514850"/>
          </a:xfrm>
        </p:spPr>
        <p:txBody>
          <a:bodyPr/>
          <a:lstStyle/>
          <a:p>
            <a:pPr eaLnBrk="1" hangingPunct="1"/>
            <a:r>
              <a:rPr lang="fa-IR" sz="2500" smtClean="0">
                <a:effectLst/>
              </a:rPr>
              <a:t/>
            </a:r>
            <a:br>
              <a:rPr lang="fa-IR" sz="2500" smtClean="0">
                <a:effectLst/>
              </a:rPr>
            </a:br>
            <a:r>
              <a:rPr lang="fa-IR" sz="3200" smtClean="0">
                <a:effectLst/>
              </a:rPr>
              <a:t>000/200/4=10%*000/000/42</a:t>
            </a:r>
          </a:p>
          <a:p>
            <a:pPr eaLnBrk="1" hangingPunct="1"/>
            <a:r>
              <a:rPr lang="fa-IR" sz="3200" smtClean="0">
                <a:effectLst/>
              </a:rPr>
              <a:t>000/600/11=20%*000/000/58</a:t>
            </a:r>
          </a:p>
          <a:p>
            <a:pPr eaLnBrk="1" hangingPunct="1"/>
            <a:r>
              <a:rPr lang="fa-IR" sz="3200" smtClean="0">
                <a:effectLst/>
              </a:rPr>
              <a:t>250/956/12=25%*000/825/51</a:t>
            </a:r>
          </a:p>
          <a:p>
            <a:pPr eaLnBrk="1" hangingPunct="1"/>
            <a:r>
              <a:rPr lang="fa-IR" sz="3200" smtClean="0">
                <a:effectLst/>
              </a:rPr>
              <a:t>250/756/28                       </a:t>
            </a:r>
          </a:p>
          <a:p>
            <a:pPr eaLnBrk="1" hangingPunct="1"/>
            <a:r>
              <a:rPr lang="fa-IR" sz="3200" smtClean="0">
                <a:effectLst/>
              </a:rPr>
              <a:t>ماليات سالانه حقوق ومزاياي مستمر نقدي                                   </a:t>
            </a:r>
            <a:endParaRPr lang="en-US" sz="3200" smtClean="0">
              <a:effectLst/>
            </a:endParaRPr>
          </a:p>
        </p:txBody>
      </p:sp>
      <p:sp>
        <p:nvSpPr>
          <p:cNvPr id="120837" name="Line 5"/>
          <p:cNvSpPr>
            <a:spLocks noChangeShapeType="1"/>
          </p:cNvSpPr>
          <p:nvPr/>
        </p:nvSpPr>
        <p:spPr bwMode="auto">
          <a:xfrm>
            <a:off x="2592388" y="2628900"/>
            <a:ext cx="10795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20838" name="Line 6"/>
          <p:cNvSpPr>
            <a:spLocks noChangeShapeType="1"/>
          </p:cNvSpPr>
          <p:nvPr/>
        </p:nvSpPr>
        <p:spPr bwMode="auto">
          <a:xfrm>
            <a:off x="6624638" y="3563938"/>
            <a:ext cx="14398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1858" name="Rectangle 4"/>
          <p:cNvSpPr>
            <a:spLocks noGrp="1" noRot="1" noChangeArrowheads="1"/>
          </p:cNvSpPr>
          <p:nvPr>
            <p:ph type="title"/>
          </p:nvPr>
        </p:nvSpPr>
        <p:spPr>
          <a:xfrm>
            <a:off x="431800" y="252413"/>
            <a:ext cx="7908925" cy="6588125"/>
          </a:xfrm>
        </p:spPr>
        <p:txBody>
          <a:bodyPr/>
          <a:lstStyle/>
          <a:p>
            <a:pPr algn="l" eaLnBrk="1" hangingPunct="1"/>
            <a:r>
              <a:rPr lang="fa-IR" sz="3200" smtClean="0">
                <a:effectLst/>
              </a:rPr>
              <a:t/>
            </a:r>
            <a:br>
              <a:rPr lang="fa-IR" sz="3200" smtClean="0">
                <a:effectLst/>
              </a:rPr>
            </a:br>
            <a:r>
              <a:rPr lang="fa-IR" sz="3200" smtClean="0">
                <a:effectLst/>
              </a:rPr>
              <a:t>250/756/28</a:t>
            </a:r>
            <a:r>
              <a:rPr lang="en-US" sz="3200" smtClean="0">
                <a:effectLst/>
              </a:rPr>
              <a:t>÷</a:t>
            </a:r>
            <a:r>
              <a:rPr lang="fa-IR" sz="3200" smtClean="0">
                <a:effectLst/>
              </a:rPr>
              <a:t> 354/396/2=12</a:t>
            </a:r>
            <a:br>
              <a:rPr lang="fa-IR" sz="3200" smtClean="0">
                <a:effectLst/>
              </a:rPr>
            </a:br>
            <a:r>
              <a:rPr lang="fa-IR" sz="3200" smtClean="0">
                <a:effectLst/>
              </a:rPr>
              <a:t>000/700=25%*000/800/2</a:t>
            </a:r>
            <a:br>
              <a:rPr lang="fa-IR" sz="3200" smtClean="0">
                <a:effectLst/>
              </a:rPr>
            </a:br>
            <a:r>
              <a:rPr lang="fa-IR" sz="3200" smtClean="0">
                <a:effectLst/>
              </a:rPr>
              <a:t>ماليات اضافه كاري آبان ماه 81                              </a:t>
            </a:r>
            <a:br>
              <a:rPr lang="fa-IR" sz="3200" smtClean="0">
                <a:effectLst/>
              </a:rPr>
            </a:br>
            <a:r>
              <a:rPr lang="fa-IR" sz="3200" smtClean="0">
                <a:effectLst/>
              </a:rPr>
              <a:t/>
            </a:r>
            <a:br>
              <a:rPr lang="fa-IR" sz="3200" smtClean="0">
                <a:effectLst/>
              </a:rPr>
            </a:br>
            <a:r>
              <a:rPr lang="fa-IR" sz="3200" smtClean="0">
                <a:effectLst/>
              </a:rPr>
              <a:t>هزينه سفروماموريت معاف ازماليات است                  </a:t>
            </a:r>
            <a:br>
              <a:rPr lang="fa-IR" sz="3200" smtClean="0">
                <a:effectLst/>
              </a:rPr>
            </a:br>
            <a:r>
              <a:rPr lang="fa-IR" sz="3200" smtClean="0">
                <a:effectLst/>
              </a:rPr>
              <a:t>354/096/3= 000/700+354/396/2</a:t>
            </a:r>
            <a:br>
              <a:rPr lang="fa-IR" sz="3200" smtClean="0">
                <a:effectLst/>
              </a:rPr>
            </a:br>
            <a:r>
              <a:rPr lang="fa-IR" sz="3200" smtClean="0">
                <a:effectLst/>
              </a:rPr>
              <a:t>ماليات حقوق ومزاياي آبان ماه 81                        </a:t>
            </a:r>
            <a:endParaRPr lang="en-US" sz="3200" smtClean="0">
              <a:effectLst/>
            </a:endParaRP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7796" name="Rectangle 4"/>
          <p:cNvSpPr>
            <a:spLocks noGrp="1" noRot="1" noChangeArrowheads="1"/>
          </p:cNvSpPr>
          <p:nvPr>
            <p:ph type="title"/>
          </p:nvPr>
        </p:nvSpPr>
        <p:spPr>
          <a:xfrm>
            <a:off x="438150" y="274638"/>
            <a:ext cx="7908925" cy="5954712"/>
          </a:xfrm>
        </p:spPr>
        <p:txBody>
          <a:bodyPr/>
          <a:lstStyle/>
          <a:p>
            <a:pPr eaLnBrk="1" hangingPunct="1">
              <a:defRPr/>
            </a:pPr>
            <a:r>
              <a:rPr lang="fa-IR" sz="3600" smtClean="0">
                <a:cs typeface="Titr" pitchFamily="2" charset="-78"/>
              </a:rPr>
              <a:t>فصل نهم ( ماليات بر درآمد مشاغل)</a:t>
            </a:r>
            <a:endParaRPr lang="en-US" sz="3600" smtClean="0">
              <a:cs typeface="Titr"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4"/>
          <p:cNvSpPr>
            <a:spLocks noGrp="1" noRot="1" noChangeArrowheads="1"/>
          </p:cNvSpPr>
          <p:nvPr>
            <p:ph type="title"/>
          </p:nvPr>
        </p:nvSpPr>
        <p:spPr>
          <a:xfrm>
            <a:off x="438150" y="274638"/>
            <a:ext cx="7908925" cy="4513262"/>
          </a:xfrm>
        </p:spPr>
        <p:txBody>
          <a:bodyPr/>
          <a:lstStyle/>
          <a:p>
            <a:pPr algn="r" eaLnBrk="1" hangingPunct="1"/>
            <a:r>
              <a:rPr lang="ar-SA" sz="3200" i="1" smtClean="0">
                <a:effectLst/>
              </a:rPr>
              <a:t>ماده 17. </a:t>
            </a:r>
            <a:r>
              <a:rPr lang="ar-SA" sz="3200" smtClean="0">
                <a:effectLst/>
              </a:rPr>
              <a:t>هرگاه در نتيجة فوت شخصي اعم از واقعي يا فرضي اموالي از متوفي باقي بماند به‌شرح زير مشمول ماليات است:</a:t>
            </a:r>
            <a:r>
              <a:rPr lang="en-US" sz="3200" smtClean="0">
                <a:effectLst/>
              </a:rPr>
              <a:t/>
            </a:r>
            <a:br>
              <a:rPr lang="en-US" sz="3200" smtClean="0">
                <a:effectLst/>
              </a:rPr>
            </a:br>
            <a:r>
              <a:rPr lang="en-US" sz="3200" smtClean="0">
                <a:effectLst/>
              </a:rPr>
              <a:t>	</a:t>
            </a:r>
            <a:r>
              <a:rPr lang="ar-SA" sz="3200" smtClean="0">
                <a:effectLst/>
              </a:rPr>
              <a:t>1. در صورتي‌ كه متوفي يا وارث يا هردو ايراني مقيم ايران باشند نسبت به سهم‌الارث هر يك از وراث از اموال مشمول ماليات برارث موضوع مادة 19 اين قانون واقع در ايران يا در خارج از ايران پس از كسر ماليات بر ارثي كه بابت آن قسمت از اموال واقع درخارج از ايران به دولت محلي كه مال در آن واقع گرديده پرداخت شده است به نرخ مذكور در ماده 20 اين قانون</a:t>
            </a:r>
            <a:r>
              <a:rPr lang="en-US" sz="3200" smtClean="0">
                <a:effectLst/>
              </a:rPr>
              <a:t> </a:t>
            </a: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44" name="Rectangle 4"/>
          <p:cNvSpPr>
            <a:spLocks noGrp="1" noRot="1" noChangeArrowheads="1"/>
          </p:cNvSpPr>
          <p:nvPr>
            <p:ph type="title"/>
          </p:nvPr>
        </p:nvSpPr>
        <p:spPr>
          <a:xfrm>
            <a:off x="438150" y="274638"/>
            <a:ext cx="7908925" cy="6565900"/>
          </a:xfrm>
        </p:spPr>
        <p:txBody>
          <a:bodyPr/>
          <a:lstStyle/>
          <a:p>
            <a:pPr algn="r" eaLnBrk="1" hangingPunct="1">
              <a:defRPr/>
            </a:pPr>
            <a:r>
              <a:rPr lang="fa-IR" sz="3200" smtClean="0"/>
              <a:t>اهداف رفتاري :</a:t>
            </a:r>
            <a:br>
              <a:rPr lang="fa-IR" sz="3200" smtClean="0"/>
            </a:br>
            <a:r>
              <a:rPr lang="fa-IR" sz="3200" smtClean="0"/>
              <a:t>بعد ازتدريس اين فصل از شما انتظار مي رود كه بتوانيد:</a:t>
            </a:r>
            <a:br>
              <a:rPr lang="fa-IR" sz="3200" smtClean="0"/>
            </a:br>
            <a:r>
              <a:rPr lang="fa-IR" sz="3200" smtClean="0"/>
              <a:t>1- تعريفي از مشاغل وشركت هاي مدني داشته باشد</a:t>
            </a:r>
            <a:br>
              <a:rPr lang="fa-IR" sz="3200" smtClean="0"/>
            </a:br>
            <a:r>
              <a:rPr lang="fa-IR" sz="3200" smtClean="0"/>
              <a:t>2- نحوه محاسبه ماليات مشاغل را توضيح دهيد.</a:t>
            </a:r>
            <a:br>
              <a:rPr lang="fa-IR" sz="3200" smtClean="0"/>
            </a:br>
            <a:r>
              <a:rPr lang="fa-IR" sz="3200" smtClean="0"/>
              <a:t>3- صاحبان مشاغل را مطابق با ماده 95 گروه بندي نموده وتكاليف هر يك از گروه ها را در برابر اداره امور مالياتي تشريح نماييد.</a:t>
            </a:r>
            <a:br>
              <a:rPr lang="fa-IR" sz="3200" smtClean="0"/>
            </a:br>
            <a:r>
              <a:rPr lang="fa-IR" sz="3200" smtClean="0"/>
              <a:t>4- مواردي كه در آمد مشمول ماليات مودي مشاغل به صورت علي الراس محاسبه مي شود را نام ببريد.</a:t>
            </a:r>
            <a:endParaRPr lang="en-US" sz="3200" smtClean="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4930" name="Rectangle 4"/>
          <p:cNvSpPr>
            <a:spLocks noGrp="1" noRot="1" noChangeArrowheads="1"/>
          </p:cNvSpPr>
          <p:nvPr>
            <p:ph type="title"/>
          </p:nvPr>
        </p:nvSpPr>
        <p:spPr>
          <a:xfrm>
            <a:off x="438150" y="274638"/>
            <a:ext cx="7908925" cy="5954712"/>
          </a:xfrm>
        </p:spPr>
        <p:txBody>
          <a:bodyPr/>
          <a:lstStyle/>
          <a:p>
            <a:pPr algn="r" eaLnBrk="1" hangingPunct="1"/>
            <a:r>
              <a:rPr lang="fa-IR" sz="3200" smtClean="0">
                <a:effectLst/>
              </a:rPr>
              <a:t>5- نحوه محاسبه معافيت ماده 84 درخصوص مشاغل را توضيح دهيد.</a:t>
            </a:r>
            <a:br>
              <a:rPr lang="fa-IR" sz="3200" smtClean="0">
                <a:effectLst/>
              </a:rPr>
            </a:br>
            <a:r>
              <a:rPr lang="fa-IR" sz="3200" smtClean="0">
                <a:effectLst/>
              </a:rPr>
              <a:t>6- قراين مالياتي وضرايب مالياتي را تشريح نماييد.</a:t>
            </a:r>
            <a:br>
              <a:rPr lang="fa-IR" sz="3200" smtClean="0">
                <a:effectLst/>
              </a:rPr>
            </a:br>
            <a:endParaRPr lang="en-US" sz="3200" smtClean="0">
              <a:effectLst/>
            </a:endParaRP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5954" name="Rectangle 4"/>
          <p:cNvSpPr>
            <a:spLocks noGrp="1" noRot="1" noChangeArrowheads="1"/>
          </p:cNvSpPr>
          <p:nvPr>
            <p:ph type="title"/>
          </p:nvPr>
        </p:nvSpPr>
        <p:spPr>
          <a:xfrm>
            <a:off x="438150" y="274638"/>
            <a:ext cx="7908925" cy="6565900"/>
          </a:xfrm>
        </p:spPr>
        <p:txBody>
          <a:bodyPr/>
          <a:lstStyle/>
          <a:p>
            <a:pPr algn="r" eaLnBrk="1" hangingPunct="1"/>
            <a:r>
              <a:rPr lang="fa-IR" sz="3200" smtClean="0">
                <a:effectLst/>
              </a:rPr>
              <a:t>نكات كليدي در محاسبه ماليات بر درآمد مشاغل:</a:t>
            </a:r>
            <a:br>
              <a:rPr lang="fa-IR" sz="3200" smtClean="0">
                <a:effectLst/>
              </a:rPr>
            </a:br>
            <a:r>
              <a:rPr lang="fa-IR" sz="3200" smtClean="0">
                <a:effectLst/>
              </a:rPr>
              <a:t>1- به استناد ماده 101ق م.م. تا ميزان معافيت ماده 84 از درآمد سالانه مشمول ماليات اين فصل از پرداخت ماليات معاف ومازاد آن طبق نرخ هاي مقرر در ماده 131 اين قانون مشمول ماليات خواهد بود. استفاده ازاين معافيت نسبت به عملكرد سال 82 به بعد منوط به تسليم اظهارنامه مالياتي در موعد مقرر مي باشد.</a:t>
            </a:r>
            <a:br>
              <a:rPr lang="fa-IR" sz="3200" smtClean="0">
                <a:effectLst/>
              </a:rPr>
            </a:br>
            <a:r>
              <a:rPr lang="fa-IR" sz="3200" smtClean="0">
                <a:effectLst/>
              </a:rPr>
              <a:t/>
            </a:r>
            <a:br>
              <a:rPr lang="fa-IR" sz="3200" smtClean="0">
                <a:effectLst/>
              </a:rPr>
            </a:br>
            <a:endParaRPr lang="en-US" sz="3200" smtClean="0">
              <a:effectLst/>
            </a:endParaRP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6978" name="Rectangle 5"/>
          <p:cNvSpPr>
            <a:spLocks noGrp="1" noRot="1" noChangeArrowheads="1"/>
          </p:cNvSpPr>
          <p:nvPr>
            <p:ph type="title"/>
          </p:nvPr>
        </p:nvSpPr>
        <p:spPr>
          <a:xfrm>
            <a:off x="438150" y="274638"/>
            <a:ext cx="7908925" cy="6026150"/>
          </a:xfrm>
        </p:spPr>
        <p:txBody>
          <a:bodyPr/>
          <a:lstStyle/>
          <a:p>
            <a:pPr algn="r" eaLnBrk="1" hangingPunct="1"/>
            <a:r>
              <a:rPr lang="fa-IR" sz="3200" smtClean="0">
                <a:effectLst/>
              </a:rPr>
              <a:t>2- در مشاركت مدني اعم از اختياري يا قهري شركاء چون حداقل از دو نفر تشكيل شده اند حداكثر از دو معافيت (جمعآ معادل دو برابر معافيت ماده 84) استفاده خواهندكرد ومعافيت به طور مساوي بين آنها تقسيم وباقيمانده سهم هر يك از شركاء جداگانه مشمول ماليات خواهند بود. شركائي كه با هم رابطه زوجيت دارند از لحاظ استفاده از معافيت در حكم يك شركت تلقي ومعافيت به زوج اعطامي گردد. در صورت فو ت هر يك از شركاء وراث وي به عنوان قائم مقام قانوني از معافيت مالياتي سهم متوفي در مشاركت استفاده نموده واين معافيت به طور مساوي بين وراث تقسيم واز درآمد سهم هر يك كسر مي شود.</a:t>
            </a:r>
            <a:endParaRPr lang="en-US" sz="3200" smtClean="0">
              <a:effectLst/>
            </a:endParaRP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8002" name="Rectangle 4"/>
          <p:cNvSpPr>
            <a:spLocks noGrp="1" noRot="1" noChangeArrowheads="1"/>
          </p:cNvSpPr>
          <p:nvPr>
            <p:ph type="title"/>
          </p:nvPr>
        </p:nvSpPr>
        <p:spPr>
          <a:xfrm>
            <a:off x="438150" y="274638"/>
            <a:ext cx="7908925" cy="5737225"/>
          </a:xfrm>
        </p:spPr>
        <p:txBody>
          <a:bodyPr/>
          <a:lstStyle/>
          <a:p>
            <a:pPr algn="r" eaLnBrk="1" hangingPunct="1"/>
            <a:r>
              <a:rPr lang="fa-IR" sz="3200" smtClean="0">
                <a:effectLst/>
              </a:rPr>
              <a:t>3- هنگامي كه براي محاسبه درآمد مشمول ماليات مودي از طريق علي الراس اقدام مي شود اداره امور مالياتي مكلف است با توجه به قرائن مناسب ، درآمد يا فروش مشمول ماليات را برآورد نمايد. طبق ماده 152 قرائن مالياتي عبارتست از عواملي كه در هر رشته از مشاغل با توجه به موقعيت شغل براي تشخيص درآمد مشمول ماليات به طور علي الراس به كارمي رود وفهرست آن به شرح زير مي باشد:</a:t>
            </a:r>
            <a:br>
              <a:rPr lang="fa-IR" sz="3200" smtClean="0">
                <a:effectLst/>
              </a:rPr>
            </a:br>
            <a:r>
              <a:rPr lang="fa-IR" sz="3200" smtClean="0">
                <a:effectLst/>
              </a:rPr>
              <a:t>خريد سالانه </a:t>
            </a:r>
            <a:br>
              <a:rPr lang="fa-IR" sz="3200" smtClean="0">
                <a:effectLst/>
              </a:rPr>
            </a:br>
            <a:r>
              <a:rPr lang="fa-IR" sz="3200" smtClean="0">
                <a:effectLst/>
              </a:rPr>
              <a:t>فروش سالانه</a:t>
            </a:r>
            <a:endParaRPr lang="en-US" sz="3200" smtClean="0">
              <a:effectLst/>
            </a:endParaRP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9026" name="Rectangle 4"/>
          <p:cNvSpPr>
            <a:spLocks noGrp="1" noRot="1" noChangeArrowheads="1"/>
          </p:cNvSpPr>
          <p:nvPr>
            <p:ph type="title"/>
          </p:nvPr>
        </p:nvSpPr>
        <p:spPr>
          <a:xfrm>
            <a:off x="438150" y="274638"/>
            <a:ext cx="7908925" cy="5810250"/>
          </a:xfrm>
        </p:spPr>
        <p:txBody>
          <a:bodyPr/>
          <a:lstStyle/>
          <a:p>
            <a:pPr algn="r" eaLnBrk="1" hangingPunct="1"/>
            <a:r>
              <a:rPr lang="fa-IR" sz="3200" smtClean="0">
                <a:effectLst/>
              </a:rPr>
              <a:t>درآمد ناويزه</a:t>
            </a:r>
            <a:br>
              <a:rPr lang="fa-IR" sz="3200" smtClean="0">
                <a:effectLst/>
              </a:rPr>
            </a:br>
            <a:r>
              <a:rPr lang="fa-IR" sz="3200" smtClean="0">
                <a:effectLst/>
              </a:rPr>
              <a:t>ميزان توليد در كارخانجات </a:t>
            </a:r>
            <a:br>
              <a:rPr lang="fa-IR" sz="3200" smtClean="0">
                <a:effectLst/>
              </a:rPr>
            </a:br>
            <a:r>
              <a:rPr lang="fa-IR" sz="3200" smtClean="0">
                <a:effectLst/>
              </a:rPr>
              <a:t>ارزش حق واگذاري محل كسب</a:t>
            </a:r>
            <a:br>
              <a:rPr lang="fa-IR" sz="3200" smtClean="0">
                <a:effectLst/>
              </a:rPr>
            </a:br>
            <a:r>
              <a:rPr lang="fa-IR" sz="3200" smtClean="0">
                <a:effectLst/>
              </a:rPr>
              <a:t>جمع كل وجوهي كه بابت حق التحرير وحق الزحمه وصول عوارض ومصرف تمبر عايد دفتر خانه اسناد رسمي مي شود يا ميزان تمبر مصرفي آنها</a:t>
            </a:r>
            <a:br>
              <a:rPr lang="fa-IR" sz="3200" smtClean="0">
                <a:effectLst/>
              </a:rPr>
            </a:br>
            <a:r>
              <a:rPr lang="fa-IR" sz="3200" smtClean="0">
                <a:effectLst/>
              </a:rPr>
              <a:t>ساير عوامل به تشخيص كميسيون تعيين ضرايب </a:t>
            </a:r>
            <a:endParaRPr lang="en-US" sz="3200" smtClean="0">
              <a:effectLst/>
            </a:endParaRP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0050" name="Rectangle 4"/>
          <p:cNvSpPr>
            <a:spLocks noGrp="1" noRot="1" noChangeArrowheads="1"/>
          </p:cNvSpPr>
          <p:nvPr>
            <p:ph type="title"/>
          </p:nvPr>
        </p:nvSpPr>
        <p:spPr>
          <a:xfrm>
            <a:off x="438150" y="274638"/>
            <a:ext cx="7908925" cy="5881687"/>
          </a:xfrm>
        </p:spPr>
        <p:txBody>
          <a:bodyPr/>
          <a:lstStyle/>
          <a:p>
            <a:pPr algn="r" eaLnBrk="1" hangingPunct="1"/>
            <a:r>
              <a:rPr lang="fa-IR" sz="3200" smtClean="0">
                <a:effectLst/>
              </a:rPr>
              <a:t>طبق ماده 153 ضرايب مالياتي عبارتست از ارقام مشخصي كه حاصل ضرب آنها در قرينه مالياتي در مورد تشخيص علي الراس درآمد مشمول ماليات تلقي مي شود. در صورتيكه به چند قرينه اعمال شود كه نتايج اعمال ضرايب بدست مي آيد ، درآمد مشمول ماليات خواهد بود.</a:t>
            </a:r>
            <a:br>
              <a:rPr lang="fa-IR" sz="3200" smtClean="0">
                <a:effectLst/>
              </a:rPr>
            </a:br>
            <a:endParaRPr lang="en-US" sz="3200" smtClean="0">
              <a:effectLst/>
            </a:endParaRP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1074" name="Rectangle 4"/>
          <p:cNvSpPr>
            <a:spLocks noGrp="1" noRot="1" noChangeArrowheads="1"/>
          </p:cNvSpPr>
          <p:nvPr>
            <p:ph type="title"/>
          </p:nvPr>
        </p:nvSpPr>
        <p:spPr>
          <a:xfrm>
            <a:off x="438150" y="274638"/>
            <a:ext cx="7908925" cy="5737225"/>
          </a:xfrm>
        </p:spPr>
        <p:txBody>
          <a:bodyPr/>
          <a:lstStyle/>
          <a:p>
            <a:pPr algn="r" eaLnBrk="1" hangingPunct="1"/>
            <a:r>
              <a:rPr lang="fa-IR" sz="3200" smtClean="0">
                <a:effectLst/>
              </a:rPr>
              <a:t>طبق ماده 154 براي تعيين ضرايب مالياتي هر سا ل كميسيوني مر كب از نمايندگان سازمان امور مالياتي كشور، بانك مركزي ونماينده مركزي اصناف در مورد اصناف ونماينده نظام پزشكي در مورد مشاغل وابسته به پزشكي ونماينده اتاق بازرگاني وصنايع ومعادن ايران در مورد ساير مشاغل در سازمان امور مالياتي كشور مي گردد.</a:t>
            </a:r>
            <a:endParaRPr lang="en-US" sz="3200" smtClean="0">
              <a:effectLst/>
            </a:endParaRP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2098" name="Rectangle 4"/>
          <p:cNvSpPr>
            <a:spLocks noGrp="1" noRot="1" noChangeArrowheads="1"/>
          </p:cNvSpPr>
          <p:nvPr>
            <p:ph type="title"/>
          </p:nvPr>
        </p:nvSpPr>
        <p:spPr>
          <a:xfrm>
            <a:off x="438150" y="274638"/>
            <a:ext cx="7908925" cy="6170612"/>
          </a:xfrm>
        </p:spPr>
        <p:txBody>
          <a:bodyPr/>
          <a:lstStyle/>
          <a:p>
            <a:pPr algn="r" eaLnBrk="1" hangingPunct="1"/>
            <a:r>
              <a:rPr lang="fa-IR" sz="3200" smtClean="0">
                <a:effectLst/>
              </a:rPr>
              <a:t>كليه صاحبان مشاغل مشمول بند (ج) ماده 95 ق م م مصوب 17/11/80 كه مكلف به نگهداري دفاتر  درآمد وهزينه نمي باشند مكلفند خلاصه در امد وهزينه هاي شغلي خود را به طور جداگانه وبر اساس  فرم نمونه 1 به تفكيك  هر ماه درج ونگهداري نمايند. پس از تنظيم فرم شماره 1 در پايان هر ماه اسناد ومدارك مثبته كافي همان ماه را به ترتيب تاريخ ، ضميمه فرم نموده وپس از امضاء فرم مذكور آن را نگهداري نمايند.</a:t>
            </a:r>
            <a:endParaRPr lang="en-US" sz="3200" smtClean="0">
              <a:effectLst/>
            </a:endParaRP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22" name="Rectangle 4"/>
          <p:cNvSpPr>
            <a:spLocks noGrp="1" noRot="1" noChangeArrowheads="1"/>
          </p:cNvSpPr>
          <p:nvPr>
            <p:ph type="title"/>
          </p:nvPr>
        </p:nvSpPr>
        <p:spPr>
          <a:xfrm>
            <a:off x="431800" y="323850"/>
            <a:ext cx="7908925" cy="5976938"/>
          </a:xfrm>
        </p:spPr>
        <p:txBody>
          <a:bodyPr/>
          <a:lstStyle/>
          <a:p>
            <a:pPr algn="r" eaLnBrk="1" hangingPunct="1"/>
            <a:r>
              <a:rPr lang="fa-IR" sz="3200" smtClean="0">
                <a:effectLst/>
              </a:rPr>
              <a:t>درپايان هر سال مالي ، اطلاعات متدرج در فرم هاي ماهانه را در صورت خلاصه وضعيت درآمد و هزينه فرم نمونه شماره 2 درج ونگهداري و يك نسخه ازآن را پس از امضاء به همراه اظهار نامه مالياتي حد اكثر تا پايان تيرماه سال بعد به اداره امور مالياتي محل شغل خود تسليم وماليات متعلق رابا نرخ ماده 131 پرداخت نمايند </a:t>
            </a:r>
            <a:br>
              <a:rPr lang="fa-IR" sz="3200" smtClean="0">
                <a:effectLst/>
              </a:rPr>
            </a:br>
            <a:endParaRPr lang="en-US" sz="3200" smtClean="0">
              <a:effectLs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70724" name="Rectangle 4"/>
          <p:cNvSpPr>
            <a:spLocks noGrp="1" noRot="1" noChangeArrowheads="1"/>
          </p:cNvSpPr>
          <p:nvPr>
            <p:ph type="title"/>
          </p:nvPr>
        </p:nvSpPr>
        <p:spPr>
          <a:xfrm>
            <a:off x="438150" y="274638"/>
            <a:ext cx="7908925" cy="5305425"/>
          </a:xfrm>
        </p:spPr>
        <p:txBody>
          <a:bodyPr/>
          <a:lstStyle/>
          <a:p>
            <a:pPr algn="r" eaLnBrk="1" hangingPunct="1">
              <a:defRPr/>
            </a:pPr>
            <a:r>
              <a:rPr lang="ar-SA" sz="3200" smtClean="0"/>
              <a:t>	2. درصورتي كه متوفي و وراث هر دو ايراني مقيم خارج از ايران باشند‌ سهم‌الارث هر يك از وراث از اموال و حقوق مالي متوفي كه در ايران موجود است به نرخ مذكور در مادة 20 اين قانون و نسبت به آن قسمت كه در خارج از ايران وجود دارد پس از كسر ماليات بر ارثي كه از آن بابت به دولت محل وقوع مال پرداخت شده است به نرخ بيست و پنج درصد.</a:t>
            </a:r>
            <a:endParaRPr lang="en-US" sz="3200" smtClean="0"/>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4146" name="Rectangle 4"/>
          <p:cNvSpPr>
            <a:spLocks noGrp="1" noRot="1" noChangeArrowheads="1"/>
          </p:cNvSpPr>
          <p:nvPr>
            <p:ph type="title"/>
          </p:nvPr>
        </p:nvSpPr>
        <p:spPr>
          <a:xfrm>
            <a:off x="438150" y="274638"/>
            <a:ext cx="7908925" cy="6026150"/>
          </a:xfrm>
        </p:spPr>
        <p:txBody>
          <a:bodyPr/>
          <a:lstStyle/>
          <a:p>
            <a:pPr algn="r" eaLnBrk="1" hangingPunct="1"/>
            <a:r>
              <a:rPr lang="fa-IR" sz="3200" smtClean="0">
                <a:effectLst/>
              </a:rPr>
              <a:t>براي محاسبه سود وزيان ، صاحبان مشاغل مي توانند به صورت زير محاسبه نمايند.</a:t>
            </a:r>
            <a:br>
              <a:rPr lang="fa-IR" sz="3200" smtClean="0">
                <a:effectLst/>
              </a:rPr>
            </a:br>
            <a:r>
              <a:rPr lang="fa-IR" sz="3200" smtClean="0">
                <a:effectLst/>
              </a:rPr>
              <a:t>(موجودي كالاي پايان اول دوره + هزينه +خريدكالا)- ( موجودي كالاي پايان دوره + درآمد خدمات + فروش كالا) =  سود وزيان</a:t>
            </a:r>
            <a:endParaRPr lang="en-US" sz="3200" smtClean="0">
              <a:effectLst/>
            </a:endParaRPr>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5170" name="Rectangle 4"/>
          <p:cNvSpPr>
            <a:spLocks noGrp="1" noRot="1" noChangeArrowheads="1"/>
          </p:cNvSpPr>
          <p:nvPr>
            <p:ph type="title"/>
          </p:nvPr>
        </p:nvSpPr>
        <p:spPr>
          <a:xfrm>
            <a:off x="438150" y="274638"/>
            <a:ext cx="7908925" cy="6026150"/>
          </a:xfrm>
        </p:spPr>
        <p:txBody>
          <a:bodyPr/>
          <a:lstStyle/>
          <a:p>
            <a:pPr algn="r" eaLnBrk="1" hangingPunct="1"/>
            <a:r>
              <a:rPr lang="ar-SA" sz="3200" smtClean="0">
                <a:effectLst/>
                <a:cs typeface="40c_Mitra Bold" pitchFamily="2" charset="-78"/>
              </a:rPr>
              <a:t> مثال 1. آقاي رامين صاحب هتلي مي</a:t>
            </a:r>
            <a:r>
              <a:rPr lang="ar-SA" sz="3200" smtClean="0">
                <a:effectLst/>
              </a:rPr>
              <a:t>‌</a:t>
            </a:r>
            <a:r>
              <a:rPr lang="ar-SA" sz="3200" smtClean="0">
                <a:effectLst/>
                <a:cs typeface="40c_Mitra Bold" pitchFamily="2" charset="-78"/>
              </a:rPr>
              <a:t>باشد كه اظهارنامه مالياتي و حساب درآمد و هزينه خود را براساس دفاتر قانوني كه مورد قبول حوضه مالياتي قرار گرفته در موعد مقرّر تسليم حوزه ذيربط نموده است  درآمد سالانه اين هتل سالانه 000/000/500/1 ريال و هزينه سالانه 000/000/675 ريال مي</a:t>
            </a:r>
            <a:r>
              <a:rPr lang="ar-SA" sz="3200" smtClean="0">
                <a:effectLst/>
              </a:rPr>
              <a:t>‌</a:t>
            </a:r>
            <a:r>
              <a:rPr lang="ar-SA" sz="3200" smtClean="0">
                <a:effectLst/>
                <a:cs typeface="40c_Mitra Bold" pitchFamily="2" charset="-78"/>
              </a:rPr>
              <a:t>باشد.</a:t>
            </a:r>
            <a:r>
              <a:rPr lang="fa-IR" sz="3200" smtClean="0">
                <a:effectLst/>
                <a:cs typeface="40c_Mitra Bold" pitchFamily="2" charset="-78"/>
              </a:rPr>
              <a:t/>
            </a:r>
            <a:br>
              <a:rPr lang="fa-IR" sz="3200" smtClean="0">
                <a:effectLst/>
                <a:cs typeface="40c_Mitra Bold" pitchFamily="2" charset="-78"/>
              </a:rPr>
            </a:br>
            <a:r>
              <a:rPr lang="ar-SA" sz="3200" smtClean="0">
                <a:effectLst/>
                <a:cs typeface="40c_Mitra Bold" pitchFamily="2" charset="-78"/>
              </a:rPr>
              <a:t>مطلوب است: ماليات سالانه آقاي رامين صاحب هتل.</a:t>
            </a:r>
            <a:endParaRPr lang="en-US" sz="3200" smtClean="0">
              <a:effectLst/>
              <a:cs typeface="40c_Mitra Bold" pitchFamily="2" charset="-78"/>
            </a:endParaRPr>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04" name="Rectangle 4"/>
          <p:cNvSpPr>
            <a:spLocks noGrp="1" noRot="1" noChangeArrowheads="1"/>
          </p:cNvSpPr>
          <p:nvPr>
            <p:ph type="title"/>
          </p:nvPr>
        </p:nvSpPr>
        <p:spPr>
          <a:xfrm>
            <a:off x="438150" y="274638"/>
            <a:ext cx="7908925" cy="5881687"/>
          </a:xfrm>
        </p:spPr>
        <p:txBody>
          <a:bodyPr/>
          <a:lstStyle/>
          <a:p>
            <a:pPr algn="r" eaLnBrk="1" hangingPunct="1">
              <a:defRPr/>
            </a:pPr>
            <a:r>
              <a:rPr lang="ar-SA" sz="2500" smtClean="0">
                <a:effectLst/>
              </a:rPr>
              <a:t>	</a:t>
            </a:r>
            <a:r>
              <a:rPr lang="ar-SA" sz="2500" i="1" smtClean="0">
                <a:effectLst/>
              </a:rPr>
              <a:t>حل</a:t>
            </a:r>
            <a:r>
              <a:rPr lang="ar-SA" sz="2500" smtClean="0">
                <a:effectLst/>
              </a:rPr>
              <a:t>:</a:t>
            </a:r>
            <a:br>
              <a:rPr lang="ar-SA" sz="2500" smtClean="0">
                <a:effectLst/>
              </a:rPr>
            </a:br>
            <a:r>
              <a:rPr lang="ar-SA" sz="2500" smtClean="0">
                <a:effectLst/>
              </a:rPr>
              <a:t>000/000/825 = 000/000/675 - 000/000/500/1                        درآمد مشمول ماليات000/600/807 = 000/400/17  - 000/000/825    000/500/4 = 15% × 000/000/30      </a:t>
            </a:r>
            <a:r>
              <a:rPr lang="ar-SA" sz="2500" u="sng" smtClean="0">
                <a:effectLst/>
              </a:rPr>
              <a:t>ماده  </a:t>
            </a:r>
            <a:r>
              <a:rPr lang="fa-IR" sz="2500" u="sng" smtClean="0">
                <a:effectLst/>
              </a:rPr>
              <a:t>  131</a:t>
            </a:r>
            <a:br>
              <a:rPr lang="fa-IR" sz="2500" u="sng" smtClean="0">
                <a:effectLst/>
              </a:rPr>
            </a:br>
            <a:r>
              <a:rPr lang="fa-IR" sz="2500" u="sng" smtClean="0">
                <a:effectLst/>
              </a:rPr>
              <a:t> </a:t>
            </a:r>
            <a:r>
              <a:rPr lang="fa-IR" sz="2500" smtClean="0">
                <a:effectLst/>
              </a:rPr>
              <a:t/>
            </a:r>
            <a:br>
              <a:rPr lang="fa-IR" sz="2500" smtClean="0">
                <a:effectLst/>
              </a:rPr>
            </a:br>
            <a:r>
              <a:rPr lang="ar-SA" sz="2500" smtClean="0">
                <a:effectLst/>
              </a:rPr>
              <a:t>000</a:t>
            </a:r>
            <a:r>
              <a:rPr lang="fa-IR" sz="2500" smtClean="0">
                <a:effectLst/>
              </a:rPr>
              <a:t>/000</a:t>
            </a:r>
            <a:r>
              <a:rPr lang="ar-SA" sz="2500" smtClean="0">
                <a:effectLst/>
              </a:rPr>
              <a:t>/14 = 20 % × 000/000/70  </a:t>
            </a:r>
            <a:r>
              <a:rPr lang="fa-IR" sz="2500" smtClean="0">
                <a:effectLst/>
              </a:rPr>
              <a:t/>
            </a:r>
            <a:br>
              <a:rPr lang="fa-IR" sz="2500" smtClean="0">
                <a:effectLst/>
              </a:rPr>
            </a:br>
            <a:r>
              <a:rPr lang="ar-SA" sz="2500" smtClean="0">
                <a:effectLst/>
              </a:rPr>
              <a:t>  00/500/37 = 25% × 000/000/150 </a:t>
            </a:r>
            <a:r>
              <a:rPr lang="fa-IR" sz="2500" smtClean="0">
                <a:effectLst/>
              </a:rPr>
              <a:t/>
            </a:r>
            <a:br>
              <a:rPr lang="fa-IR" sz="2500" smtClean="0">
                <a:effectLst/>
              </a:rPr>
            </a:br>
            <a:r>
              <a:rPr lang="fa-IR" sz="2500" smtClean="0">
                <a:effectLst/>
              </a:rPr>
              <a:t>000/280/173= 30%* 000/600/577</a:t>
            </a:r>
            <a:br>
              <a:rPr lang="fa-IR" sz="2500" smtClean="0">
                <a:effectLst/>
              </a:rPr>
            </a:br>
            <a:r>
              <a:rPr lang="fa-IR" sz="2500" smtClean="0">
                <a:effectLst/>
              </a:rPr>
              <a:t>000/280/229</a:t>
            </a:r>
            <a:br>
              <a:rPr lang="fa-IR" sz="2500" smtClean="0">
                <a:effectLst/>
              </a:rPr>
            </a:br>
            <a:r>
              <a:rPr lang="fa-IR" sz="2500" smtClean="0">
                <a:effectLst/>
              </a:rPr>
              <a:t>م</a:t>
            </a:r>
            <a:r>
              <a:rPr lang="fa-IR" sz="2500" u="sng" smtClean="0">
                <a:effectLst/>
              </a:rPr>
              <a:t>اليات </a:t>
            </a:r>
            <a:r>
              <a:rPr lang="ar-SA" sz="2500" smtClean="0">
                <a:effectLst/>
              </a:rPr>
              <a:t>يكساله آقاي رامين</a:t>
            </a:r>
            <a:r>
              <a:rPr lang="ar-SA" sz="2500" smtClean="0"/>
              <a:t> </a:t>
            </a:r>
            <a:endParaRPr lang="en-US" sz="2500" smtClean="0"/>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7218" name="Rectangle 4"/>
          <p:cNvSpPr>
            <a:spLocks noGrp="1" noRot="1" noChangeArrowheads="1"/>
          </p:cNvSpPr>
          <p:nvPr>
            <p:ph type="title"/>
          </p:nvPr>
        </p:nvSpPr>
        <p:spPr>
          <a:xfrm>
            <a:off x="438150" y="274638"/>
            <a:ext cx="7908925" cy="5737225"/>
          </a:xfrm>
        </p:spPr>
        <p:txBody>
          <a:bodyPr/>
          <a:lstStyle/>
          <a:p>
            <a:pPr algn="r" eaLnBrk="1" hangingPunct="1"/>
            <a:r>
              <a:rPr lang="fa-IR" sz="3200" smtClean="0">
                <a:effectLst/>
              </a:rPr>
              <a:t>مثال 8</a:t>
            </a:r>
            <a:br>
              <a:rPr lang="fa-IR" sz="3200" smtClean="0">
                <a:effectLst/>
              </a:rPr>
            </a:br>
            <a:r>
              <a:rPr lang="fa-IR" sz="3200" smtClean="0">
                <a:effectLst/>
              </a:rPr>
              <a:t>در يك مشاركت مدني ، خاطره ، حسين و فرزانه كه نسبت آنها به ترتيب 1و2و3 است ، وجود دارد. درآمد مشمول ماليات سال 82 مبلغ 000/000/90 ريال است . ماليات هريك از شركاء را محاسبه نمائيد.</a:t>
            </a:r>
            <a:endParaRPr lang="en-US" sz="3200" smtClean="0">
              <a:effectLst/>
            </a:endParaRPr>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8242" name="Rectangle 4"/>
          <p:cNvSpPr>
            <a:spLocks noGrp="1" noRot="1" noChangeArrowheads="1"/>
          </p:cNvSpPr>
          <p:nvPr>
            <p:ph type="title"/>
          </p:nvPr>
        </p:nvSpPr>
        <p:spPr>
          <a:xfrm>
            <a:off x="438150" y="274638"/>
            <a:ext cx="7908925" cy="5594350"/>
          </a:xfrm>
        </p:spPr>
        <p:txBody>
          <a:bodyPr/>
          <a:lstStyle/>
          <a:p>
            <a:pPr algn="l" eaLnBrk="1" hangingPunct="1"/>
            <a:r>
              <a:rPr lang="fa-IR" sz="3200" smtClean="0">
                <a:effectLst/>
              </a:rPr>
              <a:t>حل:                                                               </a:t>
            </a:r>
            <a:br>
              <a:rPr lang="fa-IR" sz="3200" smtClean="0">
                <a:effectLst/>
              </a:rPr>
            </a:br>
            <a:r>
              <a:rPr lang="fa-IR" sz="3200" smtClean="0">
                <a:effectLst/>
              </a:rPr>
              <a:t>19200000= 12*1600000</a:t>
            </a:r>
            <a:br>
              <a:rPr lang="fa-IR" sz="3200" smtClean="0">
                <a:effectLst/>
              </a:rPr>
            </a:br>
            <a:r>
              <a:rPr lang="fa-IR" sz="3200" smtClean="0">
                <a:effectLst/>
              </a:rPr>
              <a:t>معافيت مالياتي ماده 84 درسال 82                              </a:t>
            </a:r>
            <a:br>
              <a:rPr lang="fa-IR" sz="3200" smtClean="0">
                <a:effectLst/>
              </a:rPr>
            </a:br>
            <a:r>
              <a:rPr lang="fa-IR" sz="3200" smtClean="0">
                <a:effectLst/>
              </a:rPr>
              <a:t>38400000=2*1920000</a:t>
            </a:r>
            <a:br>
              <a:rPr lang="fa-IR" sz="3200" smtClean="0">
                <a:effectLst/>
              </a:rPr>
            </a:br>
            <a:r>
              <a:rPr lang="fa-IR" sz="3200" smtClean="0">
                <a:effectLst/>
              </a:rPr>
              <a:t>حداكثر به ميزان 2 نفر از معافيت ماده 84 استفاده مي شود   </a:t>
            </a:r>
            <a:br>
              <a:rPr lang="fa-IR" sz="3200" smtClean="0">
                <a:effectLst/>
              </a:rPr>
            </a:br>
            <a:r>
              <a:rPr lang="fa-IR" sz="3200" smtClean="0">
                <a:effectLst/>
              </a:rPr>
              <a:t/>
            </a:r>
            <a:br>
              <a:rPr lang="fa-IR" sz="3200" smtClean="0">
                <a:effectLst/>
              </a:rPr>
            </a:br>
            <a:r>
              <a:rPr lang="fa-IR" sz="3200" smtClean="0">
                <a:effectLst/>
              </a:rPr>
              <a:t>000/400/38 </a:t>
            </a:r>
            <a:r>
              <a:rPr lang="en-US" sz="3200" smtClean="0">
                <a:effectLst/>
              </a:rPr>
              <a:t>÷</a:t>
            </a:r>
            <a:r>
              <a:rPr lang="fa-IR" sz="3200" smtClean="0">
                <a:effectLst/>
              </a:rPr>
              <a:t> 000/800/12=3</a:t>
            </a:r>
            <a:br>
              <a:rPr lang="fa-IR" sz="3200" smtClean="0">
                <a:effectLst/>
              </a:rPr>
            </a:br>
            <a:r>
              <a:rPr lang="fa-IR" sz="3200" smtClean="0">
                <a:effectLst/>
              </a:rPr>
              <a:t>جمع نسبت سرمايه شركاء        6=3+2+1</a:t>
            </a:r>
            <a:br>
              <a:rPr lang="fa-IR" sz="3200" smtClean="0">
                <a:effectLst/>
              </a:rPr>
            </a:br>
            <a:endParaRPr lang="en-US" sz="3200" smtClean="0">
              <a:effectLst/>
            </a:endParaRP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9266" name="Rectangle 4"/>
          <p:cNvSpPr>
            <a:spLocks noGrp="1" noRot="1" noChangeArrowheads="1"/>
          </p:cNvSpPr>
          <p:nvPr>
            <p:ph type="title"/>
          </p:nvPr>
        </p:nvSpPr>
        <p:spPr>
          <a:xfrm>
            <a:off x="438150" y="274638"/>
            <a:ext cx="7908925" cy="6097587"/>
          </a:xfrm>
        </p:spPr>
        <p:txBody>
          <a:bodyPr/>
          <a:lstStyle/>
          <a:p>
            <a:pPr algn="l" eaLnBrk="1" hangingPunct="1"/>
            <a:r>
              <a:rPr lang="fa-IR" sz="3200" smtClean="0">
                <a:effectLst/>
              </a:rPr>
              <a:t>000/000/15= 6/1 000/000/90</a:t>
            </a:r>
            <a:br>
              <a:rPr lang="fa-IR" sz="3200" smtClean="0">
                <a:effectLst/>
              </a:rPr>
            </a:br>
            <a:r>
              <a:rPr lang="fa-IR" sz="3200" smtClean="0">
                <a:effectLst/>
              </a:rPr>
              <a:t>درآمد مشمول ماليات خاطره                                   </a:t>
            </a:r>
            <a:br>
              <a:rPr lang="fa-IR" sz="3200" smtClean="0">
                <a:effectLst/>
              </a:rPr>
            </a:br>
            <a:r>
              <a:rPr lang="fa-IR" sz="3200" smtClean="0">
                <a:effectLst/>
              </a:rPr>
              <a:t>000/200/2= 000/800/12 – 000/000/15</a:t>
            </a:r>
            <a:br>
              <a:rPr lang="fa-IR" sz="3200" smtClean="0">
                <a:effectLst/>
              </a:rPr>
            </a:br>
            <a:r>
              <a:rPr lang="fa-IR" sz="3200" smtClean="0">
                <a:effectLst/>
              </a:rPr>
              <a:t>درآمد مشمول ماليات خاطره پس از كسر معافيت             </a:t>
            </a:r>
            <a:br>
              <a:rPr lang="fa-IR" sz="3200" smtClean="0">
                <a:effectLst/>
              </a:rPr>
            </a:br>
            <a:r>
              <a:rPr lang="fa-IR" sz="3200" smtClean="0">
                <a:effectLst/>
              </a:rPr>
              <a:t>000/330=15%*000/200/2 ماده 131  000/200/2</a:t>
            </a:r>
            <a:br>
              <a:rPr lang="fa-IR" sz="3200" smtClean="0">
                <a:effectLst/>
              </a:rPr>
            </a:br>
            <a:r>
              <a:rPr lang="fa-IR" sz="3200" smtClean="0">
                <a:effectLst/>
              </a:rPr>
              <a:t/>
            </a:r>
            <a:br>
              <a:rPr lang="fa-IR" sz="3200" smtClean="0">
                <a:effectLst/>
              </a:rPr>
            </a:br>
            <a:r>
              <a:rPr lang="fa-IR" sz="3200" smtClean="0">
                <a:effectLst/>
              </a:rPr>
              <a:t> 000/000/30= 6/2 000/000/90</a:t>
            </a:r>
            <a:br>
              <a:rPr lang="fa-IR" sz="3200" smtClean="0">
                <a:effectLst/>
              </a:rPr>
            </a:br>
            <a:r>
              <a:rPr lang="fa-IR" sz="3200" smtClean="0">
                <a:effectLst/>
              </a:rPr>
              <a:t>درآمد مشمول ماليات حسين                           </a:t>
            </a:r>
            <a:endParaRPr lang="en-US" sz="3200" smtClean="0">
              <a:effectLst/>
            </a:endParaRPr>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0290" name="Rectangle 4"/>
          <p:cNvSpPr>
            <a:spLocks noGrp="1" noRot="1" noChangeArrowheads="1"/>
          </p:cNvSpPr>
          <p:nvPr>
            <p:ph type="title"/>
          </p:nvPr>
        </p:nvSpPr>
        <p:spPr>
          <a:xfrm>
            <a:off x="438150" y="274638"/>
            <a:ext cx="7908925" cy="5449887"/>
          </a:xfrm>
        </p:spPr>
        <p:txBody>
          <a:bodyPr/>
          <a:lstStyle/>
          <a:p>
            <a:pPr algn="l" eaLnBrk="1" hangingPunct="1"/>
            <a:r>
              <a:rPr lang="fa-IR" sz="3200" smtClean="0">
                <a:effectLst/>
              </a:rPr>
              <a:t>000/200/17= 000/800/12- 000/000/30</a:t>
            </a:r>
            <a:br>
              <a:rPr lang="fa-IR" sz="3200" smtClean="0">
                <a:effectLst/>
              </a:rPr>
            </a:br>
            <a:r>
              <a:rPr lang="fa-IR" sz="3200" smtClean="0">
                <a:effectLst/>
              </a:rPr>
              <a:t>درآمد مشمول ماليات حسين پس از كسر معافيت</a:t>
            </a:r>
            <a:br>
              <a:rPr lang="fa-IR" sz="3200" smtClean="0">
                <a:effectLst/>
              </a:rPr>
            </a:br>
            <a:r>
              <a:rPr lang="fa-IR" sz="3200" smtClean="0">
                <a:effectLst/>
              </a:rPr>
              <a:t/>
            </a:r>
            <a:br>
              <a:rPr lang="fa-IR" sz="3200" smtClean="0">
                <a:effectLst/>
              </a:rPr>
            </a:br>
            <a:r>
              <a:rPr lang="fa-IR" sz="3200" smtClean="0">
                <a:effectLst/>
              </a:rPr>
              <a:t>000/580/2=15%*000/200/17 ماده 131  000/200/17</a:t>
            </a:r>
            <a:br>
              <a:rPr lang="fa-IR" sz="3200" smtClean="0">
                <a:effectLst/>
              </a:rPr>
            </a:br>
            <a:r>
              <a:rPr lang="fa-IR" sz="3200" smtClean="0">
                <a:effectLst/>
              </a:rPr>
              <a:t>ماليات حسين                                                     </a:t>
            </a:r>
            <a:br>
              <a:rPr lang="fa-IR" sz="3200" smtClean="0">
                <a:effectLst/>
              </a:rPr>
            </a:br>
            <a:r>
              <a:rPr lang="fa-IR" sz="3200" smtClean="0">
                <a:effectLst/>
              </a:rPr>
              <a:t/>
            </a:r>
            <a:br>
              <a:rPr lang="fa-IR" sz="3200" smtClean="0">
                <a:effectLst/>
              </a:rPr>
            </a:br>
            <a:endParaRPr lang="en-US" sz="3200" smtClean="0">
              <a:effectLst/>
            </a:endParaRPr>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1314" name="Rectangle 4"/>
          <p:cNvSpPr>
            <a:spLocks noGrp="1" noRot="1" noChangeArrowheads="1"/>
          </p:cNvSpPr>
          <p:nvPr>
            <p:ph type="title"/>
          </p:nvPr>
        </p:nvSpPr>
        <p:spPr>
          <a:xfrm>
            <a:off x="438150" y="274638"/>
            <a:ext cx="8347075" cy="5881687"/>
          </a:xfrm>
        </p:spPr>
        <p:txBody>
          <a:bodyPr/>
          <a:lstStyle/>
          <a:p>
            <a:pPr algn="l" eaLnBrk="1" hangingPunct="1"/>
            <a:r>
              <a:rPr lang="fa-IR" sz="3200" smtClean="0">
                <a:effectLst/>
              </a:rPr>
              <a:t/>
            </a:r>
            <a:br>
              <a:rPr lang="fa-IR" sz="3200" smtClean="0">
                <a:effectLst/>
              </a:rPr>
            </a:br>
            <a:r>
              <a:rPr lang="fa-IR" sz="3200" smtClean="0">
                <a:effectLst/>
              </a:rPr>
              <a:t>000/000/45=6/3*000/000/90</a:t>
            </a:r>
            <a:br>
              <a:rPr lang="fa-IR" sz="3200" smtClean="0">
                <a:effectLst/>
              </a:rPr>
            </a:br>
            <a:r>
              <a:rPr lang="fa-IR" sz="3200" smtClean="0">
                <a:effectLst/>
              </a:rPr>
              <a:t>درآمد مشمول ماليات فرزانه                                  </a:t>
            </a:r>
            <a:br>
              <a:rPr lang="fa-IR" sz="3200" smtClean="0">
                <a:effectLst/>
              </a:rPr>
            </a:br>
            <a:r>
              <a:rPr lang="fa-IR" sz="3200" smtClean="0">
                <a:effectLst/>
              </a:rPr>
              <a:t>000/200/32= 000/800/12 – 000/000/45</a:t>
            </a:r>
            <a:br>
              <a:rPr lang="fa-IR" sz="3200" smtClean="0">
                <a:effectLst/>
              </a:rPr>
            </a:br>
            <a:r>
              <a:rPr lang="fa-IR" sz="3200" smtClean="0">
                <a:effectLst/>
              </a:rPr>
              <a:t>درآمد مشمول ماليات فرزانه پس از كسر معافيت             </a:t>
            </a:r>
            <a:br>
              <a:rPr lang="fa-IR" sz="3200" smtClean="0">
                <a:effectLst/>
              </a:rPr>
            </a:br>
            <a:r>
              <a:rPr lang="fa-IR" sz="3200" smtClean="0">
                <a:effectLst/>
              </a:rPr>
              <a:t>000/500/4=15%*000/000/30  ماده 131  000/200/32</a:t>
            </a:r>
            <a:br>
              <a:rPr lang="fa-IR" sz="3200" smtClean="0">
                <a:effectLst/>
              </a:rPr>
            </a:br>
            <a:r>
              <a:rPr lang="fa-IR" sz="3200" smtClean="0">
                <a:effectLst/>
              </a:rPr>
              <a:t/>
            </a:r>
            <a:br>
              <a:rPr lang="fa-IR" sz="3200" smtClean="0">
                <a:effectLst/>
              </a:rPr>
            </a:br>
            <a:r>
              <a:rPr lang="fa-IR" sz="3200" smtClean="0">
                <a:effectLst/>
              </a:rPr>
              <a:t>000/440=20%*000/200/2                                </a:t>
            </a:r>
            <a:br>
              <a:rPr lang="fa-IR" sz="3200" smtClean="0">
                <a:effectLst/>
              </a:rPr>
            </a:br>
            <a:r>
              <a:rPr lang="fa-IR" sz="3200" smtClean="0">
                <a:effectLst/>
              </a:rPr>
              <a:t>ماليات فرزانه 000/940/4                                                                                       </a:t>
            </a:r>
            <a:br>
              <a:rPr lang="fa-IR" sz="3200" smtClean="0">
                <a:effectLst/>
              </a:rPr>
            </a:br>
            <a:r>
              <a:rPr lang="fa-IR" sz="3200" smtClean="0">
                <a:effectLst/>
              </a:rPr>
              <a:t>000/850/7=000/940/4+000/580/2+000/3303</a:t>
            </a:r>
            <a:br>
              <a:rPr lang="fa-IR" sz="3200" smtClean="0">
                <a:effectLst/>
              </a:rPr>
            </a:br>
            <a:r>
              <a:rPr lang="fa-IR" sz="3200" smtClean="0">
                <a:effectLst/>
              </a:rPr>
              <a:t>كل ماليات مشاركت                                                  </a:t>
            </a:r>
            <a:endParaRPr lang="en-US" sz="3200" smtClean="0">
              <a:effectLst/>
            </a:endParaRPr>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4116" name="Rectangle 4"/>
          <p:cNvSpPr>
            <a:spLocks noGrp="1" noRot="1" noChangeArrowheads="1"/>
          </p:cNvSpPr>
          <p:nvPr>
            <p:ph type="title"/>
          </p:nvPr>
        </p:nvSpPr>
        <p:spPr>
          <a:xfrm>
            <a:off x="438150" y="274638"/>
            <a:ext cx="7908925" cy="6565900"/>
          </a:xfrm>
        </p:spPr>
        <p:txBody>
          <a:bodyPr/>
          <a:lstStyle/>
          <a:p>
            <a:pPr algn="l" eaLnBrk="1" hangingPunct="1">
              <a:defRPr/>
            </a:pPr>
            <a:r>
              <a:rPr lang="fa-IR" sz="3200" smtClean="0"/>
              <a:t>با توجه به اطلاعات فوق فرض كنيد كه بين حسين وخاطره رابطه زوجيت وجوددارد بنابراين با توجه به ثابت بودن ساير مفروضات ، ماليات شركاء به صورت زير محاسبه مي شود:</a:t>
            </a:r>
            <a:br>
              <a:rPr lang="fa-IR" sz="3200" smtClean="0"/>
            </a:br>
            <a:r>
              <a:rPr lang="fa-IR" sz="3200" smtClean="0"/>
              <a:t/>
            </a:r>
            <a:br>
              <a:rPr lang="fa-IR" sz="3200" smtClean="0"/>
            </a:br>
            <a:r>
              <a:rPr lang="fa-IR" sz="3200" smtClean="0">
                <a:effectLst/>
              </a:rPr>
              <a:t>000/250/2=15%*000/000/15 ماده 131  000/000/15</a:t>
            </a:r>
            <a:br>
              <a:rPr lang="fa-IR" sz="3200" smtClean="0">
                <a:effectLst/>
              </a:rPr>
            </a:br>
            <a:r>
              <a:rPr lang="fa-IR" sz="3200" smtClean="0">
                <a:effectLst/>
              </a:rPr>
              <a:t>ماليات خاطره                                                     </a:t>
            </a:r>
            <a:endParaRPr lang="en-US" sz="3200" smtClean="0">
              <a:effectLst/>
            </a:endParaRPr>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62" name="Rectangle 4"/>
          <p:cNvSpPr>
            <a:spLocks noGrp="1" noRot="1" noChangeArrowheads="1"/>
          </p:cNvSpPr>
          <p:nvPr>
            <p:ph type="title"/>
          </p:nvPr>
        </p:nvSpPr>
        <p:spPr>
          <a:xfrm>
            <a:off x="438150" y="274638"/>
            <a:ext cx="7908925" cy="6242050"/>
          </a:xfrm>
        </p:spPr>
        <p:txBody>
          <a:bodyPr/>
          <a:lstStyle/>
          <a:p>
            <a:pPr algn="l" eaLnBrk="1" hangingPunct="1"/>
            <a:r>
              <a:rPr lang="fa-IR" sz="3200" smtClean="0">
                <a:effectLst/>
              </a:rPr>
              <a:t>000/800/10= 000/200/19- 000/000/30</a:t>
            </a:r>
            <a:br>
              <a:rPr lang="fa-IR" sz="3200" smtClean="0">
                <a:effectLst/>
              </a:rPr>
            </a:br>
            <a:r>
              <a:rPr lang="fa-IR" sz="3200" smtClean="0">
                <a:effectLst/>
              </a:rPr>
              <a:t>درآمد مشمول ماليات حسين پس از كسر معافيت</a:t>
            </a:r>
            <a:br>
              <a:rPr lang="fa-IR" sz="3200" smtClean="0">
                <a:effectLst/>
              </a:rPr>
            </a:br>
            <a:r>
              <a:rPr lang="fa-IR" sz="3200" smtClean="0">
                <a:effectLst/>
              </a:rPr>
              <a:t/>
            </a:r>
            <a:br>
              <a:rPr lang="fa-IR" sz="3200" smtClean="0">
                <a:effectLst/>
              </a:rPr>
            </a:br>
            <a:r>
              <a:rPr lang="fa-IR" sz="3200" smtClean="0">
                <a:effectLst/>
              </a:rPr>
              <a:t>000/620/1=15%*000/800/10 ماده 131  000/800/10</a:t>
            </a:r>
            <a:br>
              <a:rPr lang="fa-IR" sz="3200" smtClean="0">
                <a:effectLst/>
              </a:rPr>
            </a:br>
            <a:r>
              <a:rPr lang="fa-IR" sz="3200" smtClean="0">
                <a:effectLst/>
              </a:rPr>
              <a:t>ماليات حسين                                                     </a:t>
            </a:r>
            <a:br>
              <a:rPr lang="fa-IR" sz="3200" smtClean="0">
                <a:effectLst/>
              </a:rPr>
            </a:br>
            <a:r>
              <a:rPr lang="fa-IR" sz="3200" smtClean="0">
                <a:effectLst/>
              </a:rPr>
              <a:t/>
            </a:r>
            <a:br>
              <a:rPr lang="fa-IR" sz="3200" smtClean="0">
                <a:effectLst/>
              </a:rPr>
            </a:br>
            <a:endParaRPr lang="en-US" sz="3200" smtClean="0">
              <a:effectLs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4"/>
          <p:cNvSpPr>
            <a:spLocks noGrp="1" noRot="1" noChangeArrowheads="1"/>
          </p:cNvSpPr>
          <p:nvPr>
            <p:ph type="title"/>
          </p:nvPr>
        </p:nvSpPr>
        <p:spPr>
          <a:xfrm>
            <a:off x="438150" y="274638"/>
            <a:ext cx="7908925" cy="4945062"/>
          </a:xfrm>
        </p:spPr>
        <p:txBody>
          <a:bodyPr/>
          <a:lstStyle/>
          <a:p>
            <a:pPr algn="r" eaLnBrk="1" hangingPunct="1"/>
            <a:r>
              <a:rPr lang="ar-SA" sz="3200" smtClean="0">
                <a:effectLst/>
              </a:rPr>
              <a:t>	3. درمورد اتباع خارجي و ساير موارد نسبت به آن قسمت از اموال و حقوق مالي متوفي كه در ايران موجود است كلاً مشمول ماليات به نرخ مذكور در ماده 20 اين قانون براي وراث طبقة دوم</a:t>
            </a:r>
            <a:endParaRPr lang="en-US" sz="3200" smtClean="0">
              <a:effectLst/>
            </a:endParaRPr>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4386" name="Rectangle 4"/>
          <p:cNvSpPr>
            <a:spLocks noGrp="1" noRot="1" noChangeArrowheads="1"/>
          </p:cNvSpPr>
          <p:nvPr>
            <p:ph type="title"/>
          </p:nvPr>
        </p:nvSpPr>
        <p:spPr>
          <a:xfrm>
            <a:off x="438150" y="274638"/>
            <a:ext cx="7908925" cy="5594350"/>
          </a:xfrm>
        </p:spPr>
        <p:txBody>
          <a:bodyPr/>
          <a:lstStyle/>
          <a:p>
            <a:pPr algn="r" eaLnBrk="1" hangingPunct="1"/>
            <a:r>
              <a:rPr lang="fa-IR" sz="3200" smtClean="0">
                <a:effectLst/>
              </a:rPr>
              <a:t>درآمد مشمول ماليات فرزانه                                  </a:t>
            </a:r>
            <a:br>
              <a:rPr lang="fa-IR" sz="3200" smtClean="0">
                <a:effectLst/>
              </a:rPr>
            </a:br>
            <a:r>
              <a:rPr lang="fa-IR" sz="3200" smtClean="0">
                <a:effectLst/>
              </a:rPr>
              <a:t>000/800/25= 000/200/19 – 000/000/45</a:t>
            </a:r>
            <a:br>
              <a:rPr lang="fa-IR" sz="3200" smtClean="0">
                <a:effectLst/>
              </a:rPr>
            </a:br>
            <a:r>
              <a:rPr lang="fa-IR" sz="3200" smtClean="0">
                <a:effectLst/>
              </a:rPr>
              <a:t>درآمد مشمول ماليات فرزانه پس از كسر معافيت             </a:t>
            </a:r>
            <a:br>
              <a:rPr lang="fa-IR" sz="3200" smtClean="0">
                <a:effectLst/>
              </a:rPr>
            </a:br>
            <a:r>
              <a:rPr lang="fa-IR" sz="3200" smtClean="0">
                <a:effectLst/>
              </a:rPr>
              <a:t>000/870/3=15%*000/800/25  ماده 131  000/800/25</a:t>
            </a:r>
            <a:br>
              <a:rPr lang="fa-IR" sz="3200" smtClean="0">
                <a:effectLst/>
              </a:rPr>
            </a:br>
            <a:r>
              <a:rPr lang="fa-IR" sz="3200" smtClean="0">
                <a:effectLst/>
              </a:rPr>
              <a:t/>
            </a:r>
            <a:br>
              <a:rPr lang="fa-IR" sz="3200" smtClean="0">
                <a:effectLst/>
              </a:rPr>
            </a:br>
            <a:r>
              <a:rPr lang="fa-IR" sz="3200" smtClean="0">
                <a:effectLst/>
              </a:rPr>
              <a:t>ماليات فرزانه </a:t>
            </a:r>
            <a:br>
              <a:rPr lang="fa-IR" sz="3200" smtClean="0">
                <a:effectLst/>
              </a:rPr>
            </a:br>
            <a:r>
              <a:rPr lang="fa-IR" sz="3200" smtClean="0">
                <a:effectLst/>
              </a:rPr>
              <a:t/>
            </a:r>
            <a:br>
              <a:rPr lang="fa-IR" sz="3200" smtClean="0">
                <a:effectLst/>
              </a:rPr>
            </a:br>
            <a:r>
              <a:rPr lang="fa-IR" sz="3200" smtClean="0">
                <a:effectLst/>
              </a:rPr>
              <a:t>000/740/7=000/870/3+000/620/1+000/250/2</a:t>
            </a:r>
            <a:br>
              <a:rPr lang="fa-IR" sz="3200" smtClean="0">
                <a:effectLst/>
              </a:rPr>
            </a:br>
            <a:r>
              <a:rPr lang="fa-IR" sz="3200" smtClean="0">
                <a:effectLst/>
              </a:rPr>
              <a:t>كل ماليات مشاركت</a:t>
            </a:r>
            <a:endParaRPr lang="en-US" sz="3200" smtClean="0">
              <a:effectLst/>
            </a:endParaRPr>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0260" name="Rectangle 4"/>
          <p:cNvSpPr>
            <a:spLocks noGrp="1" noRot="1" noChangeArrowheads="1"/>
          </p:cNvSpPr>
          <p:nvPr>
            <p:ph type="title"/>
          </p:nvPr>
        </p:nvSpPr>
        <p:spPr>
          <a:xfrm>
            <a:off x="438150" y="274638"/>
            <a:ext cx="7908925" cy="5521325"/>
          </a:xfrm>
        </p:spPr>
        <p:txBody>
          <a:bodyPr/>
          <a:lstStyle/>
          <a:p>
            <a:pPr algn="r" eaLnBrk="1" hangingPunct="1">
              <a:defRPr/>
            </a:pPr>
            <a:r>
              <a:rPr lang="fa-IR" sz="3200" smtClean="0"/>
              <a:t>مثال9 </a:t>
            </a:r>
            <a:br>
              <a:rPr lang="fa-IR" sz="3200" smtClean="0"/>
            </a:br>
            <a:r>
              <a:rPr lang="fa-IR" sz="3200" smtClean="0"/>
              <a:t>علي وبرادر وي حسين دفتر بازرگاني دارند كه به واردات وخريد وفروش لوازم يدكي مشغول بوده ونسبت آنها مساوي است. دفاتر قانوني انها به علت عدم رعايت آئين نامه نحوه تحرير دفاتر توسط اداره امور مالياتي رد شده است وماليات به صورت علي الراس با اعمال ضريب 10% نسبت به فروش محاسبه مي شود. فروش سال 82 دفتر بازرگاني مبلغ 000/000/900 ريال است . ماليات هريك از شركاء رامحاسبه نمائيد</a:t>
            </a:r>
            <a:endParaRPr lang="en-US" sz="3200" smtClean="0"/>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6434" name="Rectangle 4"/>
          <p:cNvSpPr>
            <a:spLocks noGrp="1" noRot="1" noChangeArrowheads="1"/>
          </p:cNvSpPr>
          <p:nvPr>
            <p:ph type="title"/>
          </p:nvPr>
        </p:nvSpPr>
        <p:spPr>
          <a:xfrm>
            <a:off x="438150" y="274638"/>
            <a:ext cx="7908925" cy="6097587"/>
          </a:xfrm>
        </p:spPr>
        <p:txBody>
          <a:bodyPr/>
          <a:lstStyle/>
          <a:p>
            <a:pPr algn="r" eaLnBrk="1" hangingPunct="1"/>
            <a:r>
              <a:rPr lang="fa-IR" sz="3200" smtClean="0">
                <a:effectLst/>
              </a:rPr>
              <a:t>000/000/90= 10%*000/000/900</a:t>
            </a:r>
            <a:br>
              <a:rPr lang="fa-IR" sz="3200" smtClean="0">
                <a:effectLst/>
              </a:rPr>
            </a:br>
            <a:r>
              <a:rPr lang="fa-IR" sz="3200" smtClean="0">
                <a:effectLst/>
              </a:rPr>
              <a:t>درآمد مشمول ماليات دفتر بازرگاني</a:t>
            </a:r>
            <a:br>
              <a:rPr lang="fa-IR" sz="3200" smtClean="0">
                <a:effectLst/>
              </a:rPr>
            </a:br>
            <a:r>
              <a:rPr lang="fa-IR" sz="3200" smtClean="0">
                <a:effectLst/>
              </a:rPr>
              <a:t>000/000/45= 2/1 000/000/90</a:t>
            </a:r>
            <a:br>
              <a:rPr lang="fa-IR" sz="3200" smtClean="0">
                <a:effectLst/>
              </a:rPr>
            </a:br>
            <a:r>
              <a:rPr lang="fa-IR" sz="3200" smtClean="0">
                <a:effectLst/>
              </a:rPr>
              <a:t> درآمد مشمول ماليات هر يك از شركاء</a:t>
            </a:r>
            <a:br>
              <a:rPr lang="fa-IR" sz="3200" smtClean="0">
                <a:effectLst/>
              </a:rPr>
            </a:br>
            <a:r>
              <a:rPr lang="fa-IR" sz="3200" smtClean="0">
                <a:effectLst/>
              </a:rPr>
              <a:t/>
            </a:r>
            <a:br>
              <a:rPr lang="fa-IR" sz="3200" smtClean="0">
                <a:effectLst/>
              </a:rPr>
            </a:br>
            <a:r>
              <a:rPr lang="fa-IR" sz="3200" smtClean="0">
                <a:effectLst/>
              </a:rPr>
              <a:t>000/800/25=000/200/19-000/000/45</a:t>
            </a:r>
            <a:br>
              <a:rPr lang="fa-IR" sz="3200" smtClean="0">
                <a:effectLst/>
              </a:rPr>
            </a:br>
            <a:r>
              <a:rPr lang="fa-IR" sz="3200" smtClean="0">
                <a:effectLst/>
              </a:rPr>
              <a:t> درآمد مشمول ماليات پس ازكسرمعافيت هر يك از شركاء</a:t>
            </a:r>
            <a:br>
              <a:rPr lang="fa-IR" sz="3200" smtClean="0">
                <a:effectLst/>
              </a:rPr>
            </a:br>
            <a:r>
              <a:rPr lang="fa-IR" sz="3200" smtClean="0">
                <a:effectLst/>
              </a:rPr>
              <a:t/>
            </a:r>
            <a:br>
              <a:rPr lang="fa-IR" sz="3200" smtClean="0">
                <a:effectLst/>
              </a:rPr>
            </a:br>
            <a:r>
              <a:rPr lang="fa-IR" sz="3200" smtClean="0">
                <a:effectLst/>
              </a:rPr>
              <a:t>000/870/3=15%*000/800/25 ماده 131  000/000/15</a:t>
            </a:r>
            <a:br>
              <a:rPr lang="fa-IR" sz="3200" smtClean="0">
                <a:effectLst/>
              </a:rPr>
            </a:br>
            <a:r>
              <a:rPr lang="fa-IR" sz="3200" smtClean="0">
                <a:effectLst/>
              </a:rPr>
              <a:t>ماليات هريك ازشركاء</a:t>
            </a:r>
            <a:br>
              <a:rPr lang="fa-IR" sz="3200" smtClean="0">
                <a:effectLst/>
              </a:rPr>
            </a:br>
            <a:endParaRPr lang="en-US" sz="3200" smtClean="0">
              <a:effectLst/>
            </a:endParaRPr>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7458" name="Rectangle 4"/>
          <p:cNvSpPr>
            <a:spLocks noGrp="1" noRot="1" noChangeArrowheads="1"/>
          </p:cNvSpPr>
          <p:nvPr>
            <p:ph type="title"/>
          </p:nvPr>
        </p:nvSpPr>
        <p:spPr>
          <a:xfrm>
            <a:off x="438150" y="274638"/>
            <a:ext cx="7908925" cy="6097587"/>
          </a:xfrm>
        </p:spPr>
        <p:txBody>
          <a:bodyPr/>
          <a:lstStyle/>
          <a:p>
            <a:pPr algn="r" eaLnBrk="1" hangingPunct="1"/>
            <a:r>
              <a:rPr lang="fa-IR" sz="3200" smtClean="0">
                <a:effectLst/>
              </a:rPr>
              <a:t>خلاصه</a:t>
            </a:r>
            <a:br>
              <a:rPr lang="fa-IR" sz="3200" smtClean="0">
                <a:effectLst/>
              </a:rPr>
            </a:br>
            <a:r>
              <a:rPr lang="fa-IR" sz="3200" smtClean="0">
                <a:effectLst/>
              </a:rPr>
              <a:t>درآمد كه شخص حقيقي از طريق اشتغال به مشاغل و همچنين در امد شركت هاي مدني اعم از اختياري يا قهري وهمچنين درآمدهاي ناشي از فعاليت هاي مضاربه در صورتيكه صاحب سرمايه شخص حقيقي باشد پس از كسر معافيت ماده 84با نرخ ماده 131 ماليات آنها محاسبه مي شود. صاحبان مشاغل از لحاظ تشخيص درآمد مشمول ماليات به سه گروه تقسييم مي شوند:</a:t>
            </a:r>
            <a:endParaRPr lang="en-US" sz="3200" smtClean="0">
              <a:effectLst/>
            </a:endParaRPr>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8482" name="Rectangle 4"/>
          <p:cNvSpPr>
            <a:spLocks noGrp="1" noRot="1" noChangeArrowheads="1"/>
          </p:cNvSpPr>
          <p:nvPr>
            <p:ph type="title"/>
          </p:nvPr>
        </p:nvSpPr>
        <p:spPr>
          <a:xfrm>
            <a:off x="438150" y="274638"/>
            <a:ext cx="7908925" cy="6565900"/>
          </a:xfrm>
        </p:spPr>
        <p:txBody>
          <a:bodyPr/>
          <a:lstStyle/>
          <a:p>
            <a:pPr algn="r" eaLnBrk="1" hangingPunct="1"/>
            <a:r>
              <a:rPr lang="fa-IR" sz="3200" smtClean="0">
                <a:effectLst/>
              </a:rPr>
              <a:t>الف) صاحبان مشاغلي كه مكلف به تهيه دفاتر روزنامه وكل مطابق بااستاندارد هاي پذيرفته شده حسابداري هستند</a:t>
            </a:r>
            <a:br>
              <a:rPr lang="fa-IR" sz="3200" smtClean="0">
                <a:effectLst/>
              </a:rPr>
            </a:br>
            <a:r>
              <a:rPr lang="fa-IR" sz="3200" smtClean="0">
                <a:effectLst/>
              </a:rPr>
              <a:t>ب) صاحبان مشاغلي كه مكلف به تهيه دفاتر درآمد وهزينه هستند</a:t>
            </a:r>
            <a:br>
              <a:rPr lang="fa-IR" sz="3200" smtClean="0">
                <a:effectLst/>
              </a:rPr>
            </a:br>
            <a:r>
              <a:rPr lang="fa-IR" sz="3200" smtClean="0">
                <a:effectLst/>
              </a:rPr>
              <a:t>ج) صاحبان مشاغلي كه در گروه الف وب قرار ندارند ومكلف به تهيه صورت خلاصه وضعيت درآمد وهزينه طبق نمونه هاي تعيين شده از طرف سازمان امور مالياتي كشور هستند</a:t>
            </a:r>
            <a:br>
              <a:rPr lang="fa-IR" sz="3200" smtClean="0">
                <a:effectLst/>
              </a:rPr>
            </a:br>
            <a:endParaRPr lang="en-US" sz="3200" smtClean="0">
              <a:effectLst/>
            </a:endParaRPr>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9506" name="Rectangle 4"/>
          <p:cNvSpPr>
            <a:spLocks noGrp="1" noRot="1" noChangeArrowheads="1"/>
          </p:cNvSpPr>
          <p:nvPr>
            <p:ph type="title"/>
          </p:nvPr>
        </p:nvSpPr>
        <p:spPr>
          <a:xfrm>
            <a:off x="438150" y="274638"/>
            <a:ext cx="7908925" cy="5881687"/>
          </a:xfrm>
        </p:spPr>
        <p:txBody>
          <a:bodyPr/>
          <a:lstStyle/>
          <a:p>
            <a:pPr algn="r" eaLnBrk="1" hangingPunct="1"/>
            <a:r>
              <a:rPr lang="fa-IR" sz="4000" smtClean="0">
                <a:effectLst/>
                <a:cs typeface="Titr" panose="00000700000000000000" pitchFamily="2" charset="-78"/>
              </a:rPr>
              <a:t>فصل دهم (ماليات نقل حق الوكاله)</a:t>
            </a:r>
            <a:endParaRPr lang="en-US" sz="4000" smtClean="0">
              <a:effectLst/>
              <a:cs typeface="Titr" panose="00000700000000000000" pitchFamily="2" charset="-78"/>
            </a:endParaRPr>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0530" name="Rectangle 4"/>
          <p:cNvSpPr>
            <a:spLocks noGrp="1" noRot="1" noChangeArrowheads="1"/>
          </p:cNvSpPr>
          <p:nvPr>
            <p:ph type="title"/>
          </p:nvPr>
        </p:nvSpPr>
        <p:spPr>
          <a:xfrm>
            <a:off x="438150" y="274638"/>
            <a:ext cx="7908925" cy="5737225"/>
          </a:xfrm>
        </p:spPr>
        <p:txBody>
          <a:bodyPr/>
          <a:lstStyle/>
          <a:p>
            <a:pPr algn="r" eaLnBrk="1" hangingPunct="1"/>
            <a:r>
              <a:rPr lang="fa-IR" sz="3200" smtClean="0">
                <a:effectLst/>
              </a:rPr>
              <a:t>اهداف رفتاري:</a:t>
            </a:r>
            <a:br>
              <a:rPr lang="fa-IR" sz="3200" smtClean="0">
                <a:effectLst/>
              </a:rPr>
            </a:br>
            <a:r>
              <a:rPr lang="fa-IR" sz="3200" smtClean="0">
                <a:effectLst/>
              </a:rPr>
              <a:t>دانشجو بعد از مطالعه اين فصل بايد بتواند:</a:t>
            </a:r>
            <a:br>
              <a:rPr lang="fa-IR" sz="3200" smtClean="0">
                <a:effectLst/>
              </a:rPr>
            </a:br>
            <a:r>
              <a:rPr lang="fa-IR" sz="3200" smtClean="0">
                <a:effectLst/>
              </a:rPr>
              <a:t>1- ماليات وحق تمبر حق الوكاله را محاسبه نمايد.</a:t>
            </a:r>
            <a:br>
              <a:rPr lang="fa-IR" sz="3200" smtClean="0">
                <a:effectLst/>
              </a:rPr>
            </a:br>
            <a:r>
              <a:rPr lang="fa-IR" sz="3200" smtClean="0">
                <a:effectLst/>
              </a:rPr>
              <a:t>2- در صورتيكه تعرفه حق الوكاله مشخص نباشد، آنرا محاسبه كند.</a:t>
            </a:r>
            <a:br>
              <a:rPr lang="fa-IR" sz="3200" smtClean="0">
                <a:effectLst/>
              </a:rPr>
            </a:br>
            <a:r>
              <a:rPr lang="fa-IR" sz="3200" smtClean="0">
                <a:effectLst/>
              </a:rPr>
              <a:t>3- در مواردي كه حق تمبر براي حق الوكاله ابطال مي شود ومواردي كه ماليات كسر مي شود را مشخص نمايد.</a:t>
            </a:r>
            <a:endParaRPr lang="en-US" sz="3200" smtClean="0">
              <a:effectLst/>
            </a:endParaRPr>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7908" name="Rectangle 4"/>
          <p:cNvSpPr>
            <a:spLocks noGrp="1" noRot="1" noChangeArrowheads="1"/>
          </p:cNvSpPr>
          <p:nvPr>
            <p:ph type="title"/>
          </p:nvPr>
        </p:nvSpPr>
        <p:spPr>
          <a:xfrm>
            <a:off x="438150" y="274638"/>
            <a:ext cx="7908925" cy="6170612"/>
          </a:xfrm>
        </p:spPr>
        <p:txBody>
          <a:bodyPr/>
          <a:lstStyle/>
          <a:p>
            <a:pPr algn="r" eaLnBrk="1" hangingPunct="1">
              <a:defRPr/>
            </a:pPr>
            <a:r>
              <a:rPr lang="fa-IR" sz="3200" smtClean="0"/>
              <a:t>مثال </a:t>
            </a:r>
            <a:br>
              <a:rPr lang="fa-IR" sz="3200" smtClean="0"/>
            </a:br>
            <a:r>
              <a:rPr lang="fa-IR" sz="3200" smtClean="0"/>
              <a:t>بخشي از ملك آقاي محمدي در تعريض خيابان 7 تير قرار گرفته است. شهرداري بابت اين تعريض مبلغ 750ميليون ريال جهت پرداخت خسارت به آقاي محمدي در نظر گرفته در حاليكه آقاي محمدي ادعاي يك ميليارد ودويست ميليون ريال را دارد. دراين ارتباط آقاي محمدي ، آقاي موسوي را به عنوان وكيل خود به شهرداري معرفي تا نامبرده وكالت دعوي ايشان را پيگيري كند.</a:t>
            </a:r>
            <a:br>
              <a:rPr lang="fa-IR" sz="3200" smtClean="0"/>
            </a:br>
            <a:r>
              <a:rPr lang="fa-IR" sz="3200" smtClean="0"/>
              <a:t>مطلوبست : محاسبه ماليات حق الوكاله آقاي موسوي </a:t>
            </a:r>
            <a:endParaRPr lang="en-US" sz="3200" smtClean="0"/>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2578" name="Rectangle 2"/>
          <p:cNvSpPr>
            <a:spLocks noGrp="1" noRot="1" noChangeArrowheads="1"/>
          </p:cNvSpPr>
          <p:nvPr>
            <p:ph type="title"/>
          </p:nvPr>
        </p:nvSpPr>
        <p:spPr>
          <a:xfrm>
            <a:off x="431800" y="395288"/>
            <a:ext cx="7908925" cy="1139825"/>
          </a:xfrm>
        </p:spPr>
        <p:txBody>
          <a:bodyPr/>
          <a:lstStyle/>
          <a:p>
            <a:pPr algn="r" eaLnBrk="1" hangingPunct="1"/>
            <a:r>
              <a:rPr lang="fa-IR" sz="2800" smtClean="0">
                <a:effectLst/>
              </a:rPr>
              <a:t>000/000/450=000/000/750-000/000/200/1</a:t>
            </a:r>
            <a:br>
              <a:rPr lang="fa-IR" sz="2800" smtClean="0">
                <a:effectLst/>
              </a:rPr>
            </a:br>
            <a:r>
              <a:rPr lang="fa-IR" sz="3200" smtClean="0">
                <a:effectLst/>
              </a:rPr>
              <a:t/>
            </a:r>
            <a:br>
              <a:rPr lang="fa-IR" sz="3200" smtClean="0">
                <a:effectLst/>
              </a:rPr>
            </a:br>
            <a:endParaRPr lang="en-US" sz="3200" smtClean="0">
              <a:effectLst/>
            </a:endParaRPr>
          </a:p>
        </p:txBody>
      </p:sp>
      <p:sp>
        <p:nvSpPr>
          <p:cNvPr id="517123" name="Rectangle 3"/>
          <p:cNvSpPr>
            <a:spLocks noGrp="1" noChangeArrowheads="1"/>
          </p:cNvSpPr>
          <p:nvPr>
            <p:ph type="body" sz="half" idx="1"/>
          </p:nvPr>
        </p:nvSpPr>
        <p:spPr>
          <a:xfrm>
            <a:off x="0" y="1620838"/>
            <a:ext cx="3816350" cy="2951162"/>
          </a:xfrm>
        </p:spPr>
        <p:txBody>
          <a:bodyPr/>
          <a:lstStyle/>
          <a:p>
            <a:pPr eaLnBrk="1" hangingPunct="1">
              <a:defRPr/>
            </a:pPr>
            <a:endParaRPr lang="fa-IR" sz="2000" smtClean="0"/>
          </a:p>
          <a:p>
            <a:pPr eaLnBrk="1" hangingPunct="1">
              <a:defRPr/>
            </a:pPr>
            <a:r>
              <a:rPr lang="fa-IR" smtClean="0"/>
              <a:t>ماده 103   000/000/450</a:t>
            </a:r>
            <a:endParaRPr lang="en-US" smtClean="0"/>
          </a:p>
        </p:txBody>
      </p:sp>
      <p:sp>
        <p:nvSpPr>
          <p:cNvPr id="152580" name="Rectangle 4"/>
          <p:cNvSpPr>
            <a:spLocks noGrp="1" noChangeArrowheads="1"/>
          </p:cNvSpPr>
          <p:nvPr>
            <p:ph type="body" sz="half" idx="2"/>
          </p:nvPr>
        </p:nvSpPr>
        <p:spPr>
          <a:xfrm>
            <a:off x="3600450" y="1595438"/>
            <a:ext cx="5184775" cy="3265487"/>
          </a:xfrm>
        </p:spPr>
        <p:txBody>
          <a:bodyPr/>
          <a:lstStyle/>
          <a:p>
            <a:pPr eaLnBrk="1" hangingPunct="1"/>
            <a:r>
              <a:rPr lang="fa-IR" sz="1900" smtClean="0">
                <a:effectLst/>
              </a:rPr>
              <a:t/>
            </a:r>
            <a:br>
              <a:rPr lang="fa-IR" sz="1900" smtClean="0">
                <a:effectLst/>
              </a:rPr>
            </a:br>
            <a:r>
              <a:rPr lang="fa-IR" smtClean="0">
                <a:effectLst/>
              </a:rPr>
              <a:t>000/500=5%*000/000/10</a:t>
            </a:r>
          </a:p>
          <a:p>
            <a:pPr eaLnBrk="1" hangingPunct="1"/>
            <a:r>
              <a:rPr lang="fa-IR" smtClean="0">
                <a:effectLst/>
              </a:rPr>
              <a:t>000/800=4%*000/000/20</a:t>
            </a:r>
          </a:p>
          <a:p>
            <a:pPr eaLnBrk="1" hangingPunct="1"/>
            <a:r>
              <a:rPr lang="fa-IR" smtClean="0">
                <a:effectLst/>
              </a:rPr>
              <a:t>000/600/12=3%*000/000/420</a:t>
            </a:r>
          </a:p>
          <a:p>
            <a:pPr eaLnBrk="1" hangingPunct="1"/>
            <a:r>
              <a:rPr lang="fa-IR" smtClean="0">
                <a:effectLst/>
              </a:rPr>
              <a:t>000/900/13                         </a:t>
            </a:r>
          </a:p>
          <a:p>
            <a:pPr eaLnBrk="1" hangingPunct="1"/>
            <a:r>
              <a:rPr lang="fa-IR" smtClean="0">
                <a:effectLst/>
              </a:rPr>
              <a:t>حق الوكاله مشمول ماليات</a:t>
            </a:r>
            <a:r>
              <a:rPr lang="fa-IR" sz="2400" smtClean="0">
                <a:effectLst/>
              </a:rPr>
              <a:t>                                   </a:t>
            </a:r>
            <a:endParaRPr lang="en-US" sz="2400" smtClean="0">
              <a:effectLst/>
            </a:endParaRPr>
          </a:p>
        </p:txBody>
      </p:sp>
      <p:sp>
        <p:nvSpPr>
          <p:cNvPr id="152581" name="Line 5"/>
          <p:cNvSpPr>
            <a:spLocks noChangeShapeType="1"/>
          </p:cNvSpPr>
          <p:nvPr/>
        </p:nvSpPr>
        <p:spPr bwMode="auto">
          <a:xfrm>
            <a:off x="2592388" y="2628900"/>
            <a:ext cx="10795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152582" name="Line 6"/>
          <p:cNvSpPr>
            <a:spLocks noChangeShapeType="1"/>
          </p:cNvSpPr>
          <p:nvPr/>
        </p:nvSpPr>
        <p:spPr bwMode="auto">
          <a:xfrm>
            <a:off x="6624638" y="3276600"/>
            <a:ext cx="14398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02" name="Rectangle 4"/>
          <p:cNvSpPr>
            <a:spLocks noGrp="1" noRot="1" noChangeArrowheads="1"/>
          </p:cNvSpPr>
          <p:nvPr>
            <p:ph type="title"/>
          </p:nvPr>
        </p:nvSpPr>
        <p:spPr>
          <a:xfrm>
            <a:off x="438150" y="274638"/>
            <a:ext cx="7908925" cy="5449887"/>
          </a:xfrm>
        </p:spPr>
        <p:txBody>
          <a:bodyPr/>
          <a:lstStyle/>
          <a:p>
            <a:pPr algn="l" eaLnBrk="1" hangingPunct="1"/>
            <a:r>
              <a:rPr lang="fa-IR" sz="3200" smtClean="0">
                <a:effectLst/>
              </a:rPr>
              <a:t>000/695=5%*000/900/13</a:t>
            </a:r>
            <a:endParaRPr lang="en-US" sz="3200" smtClean="0">
              <a:effectLs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4"/>
          <p:cNvSpPr>
            <a:spLocks noGrp="1" noRot="1" noChangeArrowheads="1"/>
          </p:cNvSpPr>
          <p:nvPr>
            <p:ph type="title"/>
          </p:nvPr>
        </p:nvSpPr>
        <p:spPr>
          <a:xfrm>
            <a:off x="438150" y="274638"/>
            <a:ext cx="7908925" cy="5737225"/>
          </a:xfrm>
        </p:spPr>
        <p:txBody>
          <a:bodyPr/>
          <a:lstStyle/>
          <a:p>
            <a:pPr algn="r" eaLnBrk="1" hangingPunct="1"/>
            <a:r>
              <a:rPr lang="ar-SA" sz="3200" smtClean="0">
                <a:effectLst/>
              </a:rPr>
              <a:t>وراث متوفي</a:t>
            </a:r>
            <a:r>
              <a:rPr lang="ar-SA" sz="3200" i="1" smtClean="0">
                <a:effectLst/>
              </a:rPr>
              <a:t/>
            </a:r>
            <a:br>
              <a:rPr lang="ar-SA" sz="3200" i="1" smtClean="0">
                <a:effectLst/>
              </a:rPr>
            </a:br>
            <a:r>
              <a:rPr lang="ar-SA" sz="3200" i="1" smtClean="0">
                <a:effectLst/>
              </a:rPr>
              <a:t>ماده 18.</a:t>
            </a:r>
            <a:r>
              <a:rPr lang="ar-SA" sz="3200" smtClean="0">
                <a:effectLst/>
              </a:rPr>
              <a:t>  </a:t>
            </a:r>
            <a:r>
              <a:rPr lang="ar-SA" sz="3200" i="1" smtClean="0">
                <a:effectLst/>
              </a:rPr>
              <a:t>وراث از نظر اين قانون به سه طبقه تقسيم مي‌شوند:</a:t>
            </a:r>
            <a:r>
              <a:rPr lang="ar-SA" sz="3200" smtClean="0">
                <a:effectLst/>
              </a:rPr>
              <a:t/>
            </a:r>
            <a:br>
              <a:rPr lang="ar-SA" sz="3200" smtClean="0">
                <a:effectLst/>
              </a:rPr>
            </a:br>
            <a:r>
              <a:rPr lang="ar-SA" sz="3200" smtClean="0">
                <a:effectLst/>
              </a:rPr>
              <a:t>1. وراث طبقة اول كه عبارت‌اند از: پدر، مادر، زن، شوهر، اولاد و اولاد اولاد.</a:t>
            </a:r>
            <a:br>
              <a:rPr lang="ar-SA" sz="3200" smtClean="0">
                <a:effectLst/>
              </a:rPr>
            </a:br>
            <a:r>
              <a:rPr lang="ar-SA" sz="3200" smtClean="0">
                <a:effectLst/>
              </a:rPr>
              <a:t>2. وراث طبقة دوم كه عبارت‌اند از: اجداد، برادر، خواهرو اولاد آنها.</a:t>
            </a:r>
            <a:br>
              <a:rPr lang="ar-SA" sz="3200" smtClean="0">
                <a:effectLst/>
              </a:rPr>
            </a:br>
            <a:r>
              <a:rPr lang="ar-SA" sz="3200" smtClean="0">
                <a:effectLst/>
              </a:rPr>
              <a:t>3. وراث طبقة سوم كه عبارت‌اند از: عمو، عمه، دايي، خاله و اولاد آنها.</a:t>
            </a:r>
            <a:endParaRPr lang="en-US" sz="3200" smtClean="0">
              <a:effectLst/>
            </a:endParaRPr>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4626" name="Rectangle 4"/>
          <p:cNvSpPr>
            <a:spLocks noGrp="1" noRot="1" noChangeArrowheads="1"/>
          </p:cNvSpPr>
          <p:nvPr>
            <p:ph type="title"/>
          </p:nvPr>
        </p:nvSpPr>
        <p:spPr>
          <a:xfrm>
            <a:off x="438150" y="274638"/>
            <a:ext cx="7908925" cy="5954712"/>
          </a:xfrm>
        </p:spPr>
        <p:txBody>
          <a:bodyPr/>
          <a:lstStyle/>
          <a:p>
            <a:pPr algn="r" eaLnBrk="1" hangingPunct="1"/>
            <a:r>
              <a:rPr lang="fa-IR" sz="3200" smtClean="0">
                <a:effectLst/>
              </a:rPr>
              <a:t>خلاصه</a:t>
            </a:r>
            <a:br>
              <a:rPr lang="fa-IR" sz="3200" smtClean="0">
                <a:effectLst/>
              </a:rPr>
            </a:br>
            <a:r>
              <a:rPr lang="fa-IR" sz="3200" smtClean="0">
                <a:effectLst/>
              </a:rPr>
              <a:t>وكلاء دادگستري وكساني كه در محاكم اختصاصي  وكالت مي كنند، موظفندمعادل 5% حق الوكاله را بابت علي الحساب  مالياتي به صورت زير تمبر باطل مي نمايد. وزارتخانه ها وموسسات دولتي مكلفند 5% حق الوكاله را كسر وظرف مدت 10روز به اداره مالياتي پرداخت نمايد.</a:t>
            </a:r>
            <a:br>
              <a:rPr lang="fa-IR" sz="3200" smtClean="0">
                <a:effectLst/>
              </a:rPr>
            </a:br>
            <a:endParaRPr lang="en-US" sz="3200" smtClean="0">
              <a:effectLst/>
            </a:endParaRPr>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5650" name="Rectangle 4"/>
          <p:cNvSpPr>
            <a:spLocks noGrp="1" noRot="1" noChangeArrowheads="1"/>
          </p:cNvSpPr>
          <p:nvPr>
            <p:ph type="title"/>
          </p:nvPr>
        </p:nvSpPr>
        <p:spPr>
          <a:xfrm>
            <a:off x="438150" y="274638"/>
            <a:ext cx="7908925" cy="6242050"/>
          </a:xfrm>
        </p:spPr>
        <p:txBody>
          <a:bodyPr/>
          <a:lstStyle/>
          <a:p>
            <a:pPr algn="r" eaLnBrk="1" hangingPunct="1"/>
            <a:r>
              <a:rPr lang="fa-IR" sz="3200" smtClean="0">
                <a:effectLst/>
              </a:rPr>
              <a:t>الف) در دعاوي وامور مالي 5% حق الوكاله</a:t>
            </a:r>
            <a:br>
              <a:rPr lang="fa-IR" sz="3200" smtClean="0">
                <a:effectLst/>
              </a:rPr>
            </a:br>
            <a:r>
              <a:rPr lang="fa-IR" sz="3200" smtClean="0">
                <a:effectLst/>
              </a:rPr>
              <a:t>ب) در مواردي كه خواسته مالي نيست وهمچنين در دعاوي كيفري 5% حداقل حق الوكاله مقرر</a:t>
            </a:r>
            <a:br>
              <a:rPr lang="fa-IR" sz="3200" smtClean="0">
                <a:effectLst/>
              </a:rPr>
            </a:br>
            <a:r>
              <a:rPr lang="fa-IR" sz="3200" smtClean="0">
                <a:effectLst/>
              </a:rPr>
              <a:t>ج) در دعاوي كيفري نسبت به مورد ادعاي خصوصي كه مالي است 5% حق الوكاله</a:t>
            </a:r>
            <a:br>
              <a:rPr lang="fa-IR" sz="3200" smtClean="0">
                <a:effectLst/>
              </a:rPr>
            </a:br>
            <a:r>
              <a:rPr lang="fa-IR" sz="3200" smtClean="0">
                <a:effectLst/>
              </a:rPr>
              <a:t>د) در مورد دعاوي واختلافات مالي كه در مراجع اختصاصي غير قضايي رسيدگي وحل وفصل مي شود وتعرفه خاصي براي حق الوكاله وجود ندارد، براي محاسبه حق الوكاله به صورت زير محاسبه مي شود:</a:t>
            </a:r>
            <a:br>
              <a:rPr lang="fa-IR" sz="3200" smtClean="0">
                <a:effectLst/>
              </a:rPr>
            </a:br>
            <a:endParaRPr lang="en-US" sz="3200" smtClean="0">
              <a:effectLst/>
            </a:endParaRPr>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8388" name="Rectangle 4"/>
          <p:cNvSpPr>
            <a:spLocks noGrp="1" noRot="1" noChangeArrowheads="1"/>
          </p:cNvSpPr>
          <p:nvPr>
            <p:ph type="title"/>
          </p:nvPr>
        </p:nvSpPr>
        <p:spPr>
          <a:xfrm>
            <a:off x="431800" y="252413"/>
            <a:ext cx="7908925" cy="6119812"/>
          </a:xfrm>
        </p:spPr>
        <p:txBody>
          <a:bodyPr/>
          <a:lstStyle/>
          <a:p>
            <a:pPr algn="r" eaLnBrk="1" hangingPunct="1">
              <a:defRPr/>
            </a:pPr>
            <a:r>
              <a:rPr lang="ar-SA" sz="3200" smtClean="0">
                <a:effectLst/>
              </a:rPr>
              <a:t>- تا 000/000/10 ريال ما به الاختلاف 5 درصد </a:t>
            </a:r>
            <a:br>
              <a:rPr lang="ar-SA" sz="3200" smtClean="0">
                <a:effectLst/>
              </a:rPr>
            </a:br>
            <a:r>
              <a:rPr lang="ar-SA" sz="3200" smtClean="0">
                <a:effectLst/>
              </a:rPr>
              <a:t>- تا 000/000/30 ريال ما به الاختلاف 4 درصد نسبت به مازاد 000/000/10 ريال </a:t>
            </a:r>
            <a:r>
              <a:rPr lang="en-US" sz="3200" smtClean="0">
                <a:effectLst/>
              </a:rPr>
              <a:t/>
            </a:r>
            <a:br>
              <a:rPr lang="en-US" sz="3200" smtClean="0">
                <a:effectLst/>
              </a:rPr>
            </a:br>
            <a:r>
              <a:rPr lang="ar-SA" sz="3200" smtClean="0">
                <a:effectLst/>
              </a:rPr>
              <a:t>- از 000/000/30 ريال مابه الاختلاف به بالا 3 درصد نسبت به مازاد 000/000/30 ريال منظور مي‌شود و معادل 5 درصد آن تمبر باطل خواهد شد</a:t>
            </a:r>
            <a:r>
              <a:rPr lang="en-US" sz="3200" smtClean="0">
                <a:effectLst/>
              </a:rPr>
              <a:t>.</a:t>
            </a:r>
            <a:r>
              <a:rPr lang="en-US" sz="3200" smtClean="0"/>
              <a:t> </a:t>
            </a:r>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0436" name="Rectangle 4"/>
          <p:cNvSpPr>
            <a:spLocks noGrp="1" noRot="1" noChangeArrowheads="1"/>
          </p:cNvSpPr>
          <p:nvPr>
            <p:ph type="title"/>
          </p:nvPr>
        </p:nvSpPr>
        <p:spPr>
          <a:xfrm>
            <a:off x="438150" y="274638"/>
            <a:ext cx="7908925" cy="6242050"/>
          </a:xfrm>
        </p:spPr>
        <p:txBody>
          <a:bodyPr/>
          <a:lstStyle/>
          <a:p>
            <a:pPr algn="r" eaLnBrk="1" hangingPunct="1">
              <a:defRPr/>
            </a:pPr>
            <a:r>
              <a:rPr lang="fa-IR" sz="3200" smtClean="0">
                <a:cs typeface="Titr" pitchFamily="2" charset="-78"/>
              </a:rPr>
              <a:t>فصل يازدهم (ماليات بر درآمد حق الزحمه و درآمد عمليات پيمانكاري )</a:t>
            </a:r>
            <a:endParaRPr lang="en-US" sz="3200" smtClean="0">
              <a:cs typeface="Titr" pitchFamily="2" charset="-78"/>
            </a:endParaRPr>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484" name="Rectangle 4"/>
          <p:cNvSpPr>
            <a:spLocks noGrp="1" noRot="1" noChangeArrowheads="1"/>
          </p:cNvSpPr>
          <p:nvPr>
            <p:ph type="title"/>
          </p:nvPr>
        </p:nvSpPr>
        <p:spPr>
          <a:xfrm>
            <a:off x="438150" y="274638"/>
            <a:ext cx="7908925" cy="5737225"/>
          </a:xfrm>
        </p:spPr>
        <p:txBody>
          <a:bodyPr/>
          <a:lstStyle/>
          <a:p>
            <a:pPr algn="r" eaLnBrk="1" hangingPunct="1">
              <a:defRPr/>
            </a:pPr>
            <a:r>
              <a:rPr lang="fa-IR" sz="2800" smtClean="0"/>
              <a:t>اهداف رفتاري :</a:t>
            </a:r>
            <a:br>
              <a:rPr lang="fa-IR" sz="2800" smtClean="0"/>
            </a:br>
            <a:r>
              <a:rPr lang="fa-IR" sz="2800" smtClean="0"/>
              <a:t>دانشجو بعد از پايان اين فصل بايد بتواند:</a:t>
            </a:r>
            <a:br>
              <a:rPr lang="fa-IR" sz="2800" smtClean="0"/>
            </a:br>
            <a:r>
              <a:rPr lang="fa-IR" sz="2800" smtClean="0"/>
              <a:t>1- افراد مشمول پرداخت ماليات حق الزحمه را تعيين نمايد.</a:t>
            </a:r>
            <a:br>
              <a:rPr lang="fa-IR" sz="2800" smtClean="0"/>
            </a:br>
            <a:r>
              <a:rPr lang="fa-IR" sz="2800" smtClean="0"/>
              <a:t>2- نحوه محاسبه ماليات قراردادهاي پيمانكاري كه پيشنهاد آنها قبل از سال 1352 را تشريح نمايد.</a:t>
            </a:r>
            <a:br>
              <a:rPr lang="fa-IR" sz="2800" smtClean="0"/>
            </a:br>
            <a:r>
              <a:rPr lang="fa-IR" sz="2800" smtClean="0"/>
              <a:t>3- نحوه محاسبه ماليات قراردادهاي پيمانكاري كه پيشنهاد آنها بعد از سال1/1/ 1352 را تشريح نمايد.</a:t>
            </a:r>
            <a:br>
              <a:rPr lang="fa-IR" sz="2800" smtClean="0"/>
            </a:br>
            <a:r>
              <a:rPr lang="fa-IR" sz="2800" smtClean="0"/>
              <a:t> 4- نحوه محاسبه ماليات قراردادهاي پيمانكاري كه پيشنهاد آنها بعد از سال1/1/ 1368  را تشريح نمايد. </a:t>
            </a:r>
            <a:br>
              <a:rPr lang="fa-IR" sz="2800" smtClean="0"/>
            </a:br>
            <a:r>
              <a:rPr lang="fa-IR" sz="2800" smtClean="0"/>
              <a:t/>
            </a:r>
            <a:br>
              <a:rPr lang="fa-IR" sz="2800" smtClean="0"/>
            </a:br>
            <a:endParaRPr lang="en-US" sz="2800" smtClean="0"/>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7604" name="Rectangle 4"/>
          <p:cNvSpPr>
            <a:spLocks noGrp="1" noRot="1" noChangeArrowheads="1"/>
          </p:cNvSpPr>
          <p:nvPr>
            <p:ph type="title"/>
          </p:nvPr>
        </p:nvSpPr>
        <p:spPr>
          <a:xfrm>
            <a:off x="438150" y="274638"/>
            <a:ext cx="7908925" cy="5018087"/>
          </a:xfrm>
        </p:spPr>
        <p:txBody>
          <a:bodyPr/>
          <a:lstStyle/>
          <a:p>
            <a:pPr algn="r" eaLnBrk="1" hangingPunct="1">
              <a:defRPr/>
            </a:pPr>
            <a:r>
              <a:rPr lang="fa-IR" sz="3200" smtClean="0"/>
              <a:t>مسائل</a:t>
            </a:r>
            <a:br>
              <a:rPr lang="fa-IR" sz="3200" smtClean="0"/>
            </a:br>
            <a:r>
              <a:rPr lang="fa-IR" sz="3200" smtClean="0"/>
              <a:t>1- شركت سازه گستر قراردادي براي ساخت سد به مبلغ 000/000/100ريال در تاريخ 25/11/1351 منعقد نمود. در سال 59 ، مبلغ 000/000/30ريال ودر سال 69 نيز مبلغ 000/000/40 ريال دريافت نمود.</a:t>
            </a:r>
            <a:br>
              <a:rPr lang="fa-IR" sz="3200" smtClean="0"/>
            </a:br>
            <a:r>
              <a:rPr lang="fa-IR" sz="3200" smtClean="0"/>
              <a:t>مطلوبست: محاسبه ماليات وجوه پرداختي بر اساس هر يك از مفروضات زير:</a:t>
            </a:r>
            <a:br>
              <a:rPr lang="fa-IR" sz="3200" smtClean="0"/>
            </a:br>
            <a:r>
              <a:rPr lang="fa-IR" sz="3200" smtClean="0"/>
              <a:t>الف) پيمانكار دست اول باشد</a:t>
            </a:r>
            <a:br>
              <a:rPr lang="fa-IR" sz="3200" smtClean="0"/>
            </a:br>
            <a:r>
              <a:rPr lang="fa-IR" sz="3200" smtClean="0"/>
              <a:t> ب) پيمانكار دست دوم باشد</a:t>
            </a:r>
            <a:endParaRPr lang="en-US" sz="3200" smtClean="0"/>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0770" name="Rectangle 5"/>
          <p:cNvSpPr>
            <a:spLocks noGrp="1" noRot="1" noChangeArrowheads="1"/>
          </p:cNvSpPr>
          <p:nvPr>
            <p:ph type="title"/>
          </p:nvPr>
        </p:nvSpPr>
        <p:spPr/>
        <p:txBody>
          <a:bodyPr/>
          <a:lstStyle/>
          <a:p>
            <a:pPr algn="r" eaLnBrk="1" hangingPunct="1"/>
            <a:r>
              <a:rPr lang="fa-IR" sz="2800" smtClean="0">
                <a:effectLst/>
              </a:rPr>
              <a:t>حل:</a:t>
            </a:r>
            <a:br>
              <a:rPr lang="fa-IR" sz="2800" smtClean="0">
                <a:effectLst/>
              </a:rPr>
            </a:br>
            <a:r>
              <a:rPr lang="fa-IR" sz="2800" smtClean="0">
                <a:effectLst/>
              </a:rPr>
              <a:t>فرض الف ) پيمانكار دست اول است</a:t>
            </a:r>
            <a:br>
              <a:rPr lang="fa-IR" sz="2800" smtClean="0">
                <a:effectLst/>
              </a:rPr>
            </a:br>
            <a:r>
              <a:rPr lang="fa-IR" sz="2800" smtClean="0">
                <a:effectLst/>
              </a:rPr>
              <a:t>000/500/1=5%*000/000/30</a:t>
            </a:r>
            <a:br>
              <a:rPr lang="fa-IR" sz="2800" smtClean="0">
                <a:effectLst/>
              </a:rPr>
            </a:br>
            <a:endParaRPr lang="en-US" sz="2800" smtClean="0">
              <a:effectLst/>
            </a:endParaRPr>
          </a:p>
        </p:txBody>
      </p:sp>
      <p:sp>
        <p:nvSpPr>
          <p:cNvPr id="160771" name="Rectangle 6"/>
          <p:cNvSpPr>
            <a:spLocks noGrp="1" noChangeArrowheads="1"/>
          </p:cNvSpPr>
          <p:nvPr>
            <p:ph type="body" sz="half" idx="1"/>
          </p:nvPr>
        </p:nvSpPr>
        <p:spPr>
          <a:xfrm>
            <a:off x="0" y="1595438"/>
            <a:ext cx="4968875" cy="4514850"/>
          </a:xfrm>
        </p:spPr>
        <p:txBody>
          <a:bodyPr/>
          <a:lstStyle/>
          <a:p>
            <a:pPr eaLnBrk="1" hangingPunct="1"/>
            <a:r>
              <a:rPr lang="fa-IR" sz="2500" b="1" smtClean="0">
                <a:effectLst/>
              </a:rPr>
              <a:t>ماده 134    000/600/3=12%*000/000/30</a:t>
            </a:r>
            <a:endParaRPr lang="en-US" sz="2500" b="1" smtClean="0">
              <a:effectLst/>
            </a:endParaRPr>
          </a:p>
        </p:txBody>
      </p:sp>
      <p:sp>
        <p:nvSpPr>
          <p:cNvPr id="160772" name="Rectangle 7"/>
          <p:cNvSpPr>
            <a:spLocks noGrp="1" noChangeArrowheads="1"/>
          </p:cNvSpPr>
          <p:nvPr>
            <p:ph type="body" sz="half" idx="2"/>
          </p:nvPr>
        </p:nvSpPr>
        <p:spPr>
          <a:xfrm>
            <a:off x="5040313" y="1595438"/>
            <a:ext cx="3744912" cy="4514850"/>
          </a:xfrm>
        </p:spPr>
        <p:txBody>
          <a:bodyPr/>
          <a:lstStyle/>
          <a:p>
            <a:pPr eaLnBrk="1" hangingPunct="1"/>
            <a:r>
              <a:rPr lang="fa-IR" b="1" smtClean="0">
                <a:effectLst/>
              </a:rPr>
              <a:t>000/60=15%*000/400</a:t>
            </a:r>
          </a:p>
          <a:p>
            <a:pPr eaLnBrk="1" hangingPunct="1"/>
            <a:r>
              <a:rPr lang="fa-IR" b="1" smtClean="0">
                <a:effectLst/>
              </a:rPr>
              <a:t>000/36=18%*000/200</a:t>
            </a:r>
          </a:p>
          <a:p>
            <a:pPr eaLnBrk="1" hangingPunct="1"/>
            <a:r>
              <a:rPr lang="fa-IR" b="1" smtClean="0">
                <a:effectLst/>
              </a:rPr>
              <a:t>000/40=20%*000/200</a:t>
            </a:r>
          </a:p>
          <a:p>
            <a:pPr eaLnBrk="1" hangingPunct="1"/>
            <a:r>
              <a:rPr lang="fa-IR" b="1" smtClean="0">
                <a:effectLst/>
              </a:rPr>
              <a:t>000/44=22%*000/200</a:t>
            </a:r>
          </a:p>
          <a:p>
            <a:pPr eaLnBrk="1" hangingPunct="1"/>
            <a:r>
              <a:rPr lang="fa-IR" b="1" smtClean="0">
                <a:effectLst/>
              </a:rPr>
              <a:t>000/240=24%*000/000/1</a:t>
            </a:r>
          </a:p>
          <a:p>
            <a:pPr eaLnBrk="1" hangingPunct="1"/>
            <a:r>
              <a:rPr lang="fa-IR" b="1" smtClean="0">
                <a:effectLst/>
              </a:rPr>
              <a:t>000/416=26%*000/600/1</a:t>
            </a:r>
          </a:p>
          <a:p>
            <a:pPr eaLnBrk="1" hangingPunct="1"/>
            <a:r>
              <a:rPr lang="fa-IR" b="1" smtClean="0">
                <a:effectLst/>
              </a:rPr>
              <a:t>000/836                      </a:t>
            </a:r>
            <a:endParaRPr lang="en-US" b="1" smtClean="0">
              <a:effectLst/>
            </a:endParaRPr>
          </a:p>
          <a:p>
            <a:pPr eaLnBrk="1" hangingPunct="1"/>
            <a:endParaRPr lang="en-US" b="1" smtClean="0">
              <a:effectLst/>
            </a:endParaRPr>
          </a:p>
          <a:p>
            <a:pPr eaLnBrk="1" hangingPunct="1"/>
            <a:endParaRPr lang="en-US" b="1" smtClean="0">
              <a:effectLst/>
            </a:endParaRPr>
          </a:p>
          <a:p>
            <a:pPr eaLnBrk="1" hangingPunct="1"/>
            <a:endParaRPr lang="en-US" b="1" smtClean="0">
              <a:effectLst/>
            </a:endParaRPr>
          </a:p>
          <a:p>
            <a:pPr eaLnBrk="1" hangingPunct="1"/>
            <a:endParaRPr lang="en-US" b="1" smtClean="0">
              <a:effectLst/>
            </a:endParaRPr>
          </a:p>
        </p:txBody>
      </p:sp>
      <p:sp>
        <p:nvSpPr>
          <p:cNvPr id="160773" name="Line 8"/>
          <p:cNvSpPr>
            <a:spLocks noChangeShapeType="1"/>
          </p:cNvSpPr>
          <p:nvPr/>
        </p:nvSpPr>
        <p:spPr bwMode="auto">
          <a:xfrm>
            <a:off x="7561263" y="4572000"/>
            <a:ext cx="12239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60774" name="Line 9"/>
          <p:cNvSpPr>
            <a:spLocks noChangeShapeType="1"/>
          </p:cNvSpPr>
          <p:nvPr/>
        </p:nvSpPr>
        <p:spPr bwMode="auto">
          <a:xfrm>
            <a:off x="5400675" y="1692275"/>
            <a:ext cx="0" cy="3095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60775" name="Line 11"/>
          <p:cNvSpPr>
            <a:spLocks noChangeShapeType="1"/>
          </p:cNvSpPr>
          <p:nvPr/>
        </p:nvSpPr>
        <p:spPr bwMode="auto">
          <a:xfrm>
            <a:off x="3960813" y="1979613"/>
            <a:ext cx="13684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1794" name="Rectangle 3"/>
          <p:cNvSpPr>
            <a:spLocks noGrp="1" noChangeArrowheads="1"/>
          </p:cNvSpPr>
          <p:nvPr>
            <p:ph type="body" sz="half" idx="1"/>
          </p:nvPr>
        </p:nvSpPr>
        <p:spPr>
          <a:xfrm>
            <a:off x="0" y="1595438"/>
            <a:ext cx="4968875" cy="4514850"/>
          </a:xfrm>
        </p:spPr>
        <p:txBody>
          <a:bodyPr/>
          <a:lstStyle/>
          <a:p>
            <a:pPr eaLnBrk="1" hangingPunct="1"/>
            <a:r>
              <a:rPr lang="fa-IR" sz="2500" b="1" smtClean="0">
                <a:effectLst/>
              </a:rPr>
              <a:t>ماده 134    000/400/2=8%*000/000/30</a:t>
            </a:r>
            <a:endParaRPr lang="en-US" sz="2500" b="1" smtClean="0">
              <a:effectLst/>
            </a:endParaRPr>
          </a:p>
        </p:txBody>
      </p:sp>
      <p:sp>
        <p:nvSpPr>
          <p:cNvPr id="161795" name="Rectangle 4"/>
          <p:cNvSpPr>
            <a:spLocks noGrp="1" noChangeArrowheads="1"/>
          </p:cNvSpPr>
          <p:nvPr>
            <p:ph type="body" sz="half" idx="2"/>
          </p:nvPr>
        </p:nvSpPr>
        <p:spPr>
          <a:xfrm>
            <a:off x="5040313" y="1595438"/>
            <a:ext cx="3744912" cy="4514850"/>
          </a:xfrm>
        </p:spPr>
        <p:txBody>
          <a:bodyPr/>
          <a:lstStyle/>
          <a:p>
            <a:pPr eaLnBrk="1" hangingPunct="1"/>
            <a:r>
              <a:rPr lang="fa-IR" b="1" smtClean="0">
                <a:effectLst/>
              </a:rPr>
              <a:t>000/60=15%*000/400</a:t>
            </a:r>
          </a:p>
          <a:p>
            <a:pPr eaLnBrk="1" hangingPunct="1"/>
            <a:r>
              <a:rPr lang="fa-IR" b="1" smtClean="0">
                <a:effectLst/>
              </a:rPr>
              <a:t>000/36=18%*000/200</a:t>
            </a:r>
          </a:p>
          <a:p>
            <a:pPr eaLnBrk="1" hangingPunct="1"/>
            <a:r>
              <a:rPr lang="fa-IR" b="1" smtClean="0">
                <a:effectLst/>
              </a:rPr>
              <a:t>000/40=20%*000/200</a:t>
            </a:r>
          </a:p>
          <a:p>
            <a:pPr eaLnBrk="1" hangingPunct="1"/>
            <a:r>
              <a:rPr lang="fa-IR" b="1" smtClean="0">
                <a:effectLst/>
              </a:rPr>
              <a:t>000/44=22%*000/200</a:t>
            </a:r>
          </a:p>
          <a:p>
            <a:pPr eaLnBrk="1" hangingPunct="1"/>
            <a:r>
              <a:rPr lang="fa-IR" b="1" smtClean="0">
                <a:effectLst/>
              </a:rPr>
              <a:t>000/240=24%*000/000/1</a:t>
            </a:r>
          </a:p>
          <a:p>
            <a:pPr eaLnBrk="1" hangingPunct="1"/>
            <a:r>
              <a:rPr lang="fa-IR" b="1" smtClean="0">
                <a:effectLst/>
              </a:rPr>
              <a:t>000/104=26%*000/400</a:t>
            </a:r>
          </a:p>
          <a:p>
            <a:pPr eaLnBrk="1" hangingPunct="1"/>
            <a:r>
              <a:rPr lang="fa-IR" b="1" smtClean="0">
                <a:effectLst/>
              </a:rPr>
              <a:t>000/524                    </a:t>
            </a:r>
            <a:endParaRPr lang="en-US" b="1" smtClean="0">
              <a:effectLst/>
            </a:endParaRPr>
          </a:p>
          <a:p>
            <a:pPr eaLnBrk="1" hangingPunct="1"/>
            <a:endParaRPr lang="en-US" b="1" smtClean="0">
              <a:effectLst/>
            </a:endParaRPr>
          </a:p>
          <a:p>
            <a:pPr eaLnBrk="1" hangingPunct="1"/>
            <a:endParaRPr lang="en-US" b="1" smtClean="0">
              <a:effectLst/>
            </a:endParaRPr>
          </a:p>
          <a:p>
            <a:pPr eaLnBrk="1" hangingPunct="1"/>
            <a:endParaRPr lang="en-US" b="1" smtClean="0">
              <a:effectLst/>
            </a:endParaRPr>
          </a:p>
          <a:p>
            <a:pPr eaLnBrk="1" hangingPunct="1"/>
            <a:endParaRPr lang="en-US" b="1" smtClean="0">
              <a:effectLst/>
            </a:endParaRPr>
          </a:p>
        </p:txBody>
      </p:sp>
      <p:sp>
        <p:nvSpPr>
          <p:cNvPr id="161796" name="Line 5"/>
          <p:cNvSpPr>
            <a:spLocks noChangeShapeType="1"/>
          </p:cNvSpPr>
          <p:nvPr/>
        </p:nvSpPr>
        <p:spPr bwMode="auto">
          <a:xfrm>
            <a:off x="7561263" y="4572000"/>
            <a:ext cx="12239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61797" name="Line 6"/>
          <p:cNvSpPr>
            <a:spLocks noChangeShapeType="1"/>
          </p:cNvSpPr>
          <p:nvPr/>
        </p:nvSpPr>
        <p:spPr bwMode="auto">
          <a:xfrm>
            <a:off x="5400675" y="1620838"/>
            <a:ext cx="0" cy="3095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61798" name="Line 7"/>
          <p:cNvSpPr>
            <a:spLocks noChangeShapeType="1"/>
          </p:cNvSpPr>
          <p:nvPr/>
        </p:nvSpPr>
        <p:spPr bwMode="auto">
          <a:xfrm>
            <a:off x="3960813" y="1979613"/>
            <a:ext cx="13684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550920" name="Rectangle 8"/>
          <p:cNvSpPr>
            <a:spLocks noGrp="1" noRot="1" noChangeArrowheads="1"/>
          </p:cNvSpPr>
          <p:nvPr>
            <p:ph type="title"/>
          </p:nvPr>
        </p:nvSpPr>
        <p:spPr/>
        <p:txBody>
          <a:bodyPr/>
          <a:lstStyle/>
          <a:p>
            <a:pPr algn="l" eaLnBrk="1" hangingPunct="1">
              <a:defRPr/>
            </a:pPr>
            <a:r>
              <a:rPr lang="fa-IR" sz="3200" smtClean="0"/>
              <a:t>000/586=(5/2%*000/000/30)+000/836</a:t>
            </a:r>
            <a:endParaRPr lang="en-US" sz="3200" smtClean="0"/>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2818" name="Rectangle 2"/>
          <p:cNvSpPr>
            <a:spLocks noGrp="1" noRot="1" noChangeArrowheads="1"/>
          </p:cNvSpPr>
          <p:nvPr>
            <p:ph type="title"/>
          </p:nvPr>
        </p:nvSpPr>
        <p:spPr>
          <a:xfrm>
            <a:off x="360363" y="274638"/>
            <a:ext cx="7986712" cy="1633537"/>
          </a:xfrm>
        </p:spPr>
        <p:txBody>
          <a:bodyPr/>
          <a:lstStyle/>
          <a:p>
            <a:pPr algn="r" eaLnBrk="1" hangingPunct="1"/>
            <a:r>
              <a:rPr lang="fa-IR" sz="2800" smtClean="0">
                <a:effectLst/>
              </a:rPr>
              <a:t>000/724/1=(4%*000/000/30)+000/524</a:t>
            </a:r>
            <a:br>
              <a:rPr lang="fa-IR" sz="2800" smtClean="0">
                <a:effectLst/>
              </a:rPr>
            </a:br>
            <a:r>
              <a:rPr lang="fa-IR" sz="2800" smtClean="0">
                <a:effectLst/>
              </a:rPr>
              <a:t>ازآنجايي كه مبلغ 000/724/1 ريال بزرگتر از 000/650/1 ريال است لذا مبلغ 000/724/1 ريال به عنوان ماليات قطعي از پرداخت اول كسر مي شود </a:t>
            </a:r>
            <a:endParaRPr lang="en-US" sz="2800" smtClean="0">
              <a:effectLst/>
            </a:endParaRPr>
          </a:p>
        </p:txBody>
      </p:sp>
      <p:sp>
        <p:nvSpPr>
          <p:cNvPr id="162819" name="Rectangle 3"/>
          <p:cNvSpPr>
            <a:spLocks noGrp="1" noChangeArrowheads="1"/>
          </p:cNvSpPr>
          <p:nvPr>
            <p:ph type="body" sz="half" idx="1"/>
          </p:nvPr>
        </p:nvSpPr>
        <p:spPr>
          <a:xfrm>
            <a:off x="0" y="2339975"/>
            <a:ext cx="4968875" cy="3770313"/>
          </a:xfrm>
        </p:spPr>
        <p:txBody>
          <a:bodyPr/>
          <a:lstStyle/>
          <a:p>
            <a:pPr eaLnBrk="1" hangingPunct="1"/>
            <a:r>
              <a:rPr lang="fa-IR" sz="2500" b="1" smtClean="0">
                <a:effectLst/>
              </a:rPr>
              <a:t>ماده 134    000/600/3=12%*000/000/30</a:t>
            </a:r>
            <a:endParaRPr lang="en-US" sz="2500" b="1" smtClean="0">
              <a:effectLst/>
            </a:endParaRPr>
          </a:p>
        </p:txBody>
      </p:sp>
      <p:sp>
        <p:nvSpPr>
          <p:cNvPr id="162820" name="Rectangle 4"/>
          <p:cNvSpPr>
            <a:spLocks noGrp="1" noChangeArrowheads="1"/>
          </p:cNvSpPr>
          <p:nvPr>
            <p:ph type="body" sz="half" idx="2"/>
          </p:nvPr>
        </p:nvSpPr>
        <p:spPr>
          <a:xfrm>
            <a:off x="5040313" y="2124075"/>
            <a:ext cx="3744912" cy="3986213"/>
          </a:xfrm>
        </p:spPr>
        <p:txBody>
          <a:bodyPr/>
          <a:lstStyle/>
          <a:p>
            <a:pPr eaLnBrk="1" hangingPunct="1"/>
            <a:r>
              <a:rPr lang="fa-IR" b="1" smtClean="0">
                <a:effectLst/>
              </a:rPr>
              <a:t>000/60=15%*000/400</a:t>
            </a:r>
          </a:p>
          <a:p>
            <a:pPr eaLnBrk="1" hangingPunct="1"/>
            <a:r>
              <a:rPr lang="fa-IR" b="1" smtClean="0">
                <a:effectLst/>
              </a:rPr>
              <a:t>000/36=18%*000/200</a:t>
            </a:r>
          </a:p>
          <a:p>
            <a:pPr eaLnBrk="1" hangingPunct="1"/>
            <a:r>
              <a:rPr lang="fa-IR" b="1" smtClean="0">
                <a:effectLst/>
              </a:rPr>
              <a:t>000/40=20%*000/200</a:t>
            </a:r>
          </a:p>
          <a:p>
            <a:pPr eaLnBrk="1" hangingPunct="1"/>
            <a:r>
              <a:rPr lang="fa-IR" b="1" smtClean="0">
                <a:effectLst/>
              </a:rPr>
              <a:t>000/44=22%*000/200</a:t>
            </a:r>
          </a:p>
          <a:p>
            <a:pPr eaLnBrk="1" hangingPunct="1"/>
            <a:r>
              <a:rPr lang="fa-IR" b="1" smtClean="0">
                <a:effectLst/>
              </a:rPr>
              <a:t>000/240=24%*000/000/1</a:t>
            </a:r>
          </a:p>
          <a:p>
            <a:pPr eaLnBrk="1" hangingPunct="1"/>
            <a:r>
              <a:rPr lang="fa-IR" b="1" smtClean="0">
                <a:effectLst/>
              </a:rPr>
              <a:t>000/416=26%*000/600/1</a:t>
            </a:r>
          </a:p>
          <a:p>
            <a:pPr eaLnBrk="1" hangingPunct="1"/>
            <a:r>
              <a:rPr lang="fa-IR" b="1" smtClean="0">
                <a:effectLst/>
              </a:rPr>
              <a:t>000/836                      </a:t>
            </a:r>
            <a:endParaRPr lang="en-US" b="1" smtClean="0">
              <a:effectLst/>
            </a:endParaRPr>
          </a:p>
          <a:p>
            <a:pPr eaLnBrk="1" hangingPunct="1"/>
            <a:endParaRPr lang="en-US" b="1" smtClean="0">
              <a:effectLst/>
            </a:endParaRPr>
          </a:p>
          <a:p>
            <a:pPr eaLnBrk="1" hangingPunct="1"/>
            <a:endParaRPr lang="en-US" b="1" smtClean="0">
              <a:effectLst/>
            </a:endParaRPr>
          </a:p>
          <a:p>
            <a:pPr eaLnBrk="1" hangingPunct="1"/>
            <a:endParaRPr lang="en-US" b="1" smtClean="0">
              <a:effectLst/>
            </a:endParaRPr>
          </a:p>
          <a:p>
            <a:pPr eaLnBrk="1" hangingPunct="1"/>
            <a:endParaRPr lang="en-US" b="1" smtClean="0">
              <a:effectLst/>
            </a:endParaRPr>
          </a:p>
        </p:txBody>
      </p:sp>
      <p:sp>
        <p:nvSpPr>
          <p:cNvPr id="162821" name="Line 5"/>
          <p:cNvSpPr>
            <a:spLocks noChangeShapeType="1"/>
          </p:cNvSpPr>
          <p:nvPr/>
        </p:nvSpPr>
        <p:spPr bwMode="auto">
          <a:xfrm>
            <a:off x="7561263" y="4572000"/>
            <a:ext cx="12239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62822" name="Line 6"/>
          <p:cNvSpPr>
            <a:spLocks noChangeShapeType="1"/>
          </p:cNvSpPr>
          <p:nvPr/>
        </p:nvSpPr>
        <p:spPr bwMode="auto">
          <a:xfrm>
            <a:off x="5400675" y="2195513"/>
            <a:ext cx="0" cy="3095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62823" name="Line 7"/>
          <p:cNvSpPr>
            <a:spLocks noChangeShapeType="1"/>
          </p:cNvSpPr>
          <p:nvPr/>
        </p:nvSpPr>
        <p:spPr bwMode="auto">
          <a:xfrm>
            <a:off x="3960813" y="2771775"/>
            <a:ext cx="13684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42" name="Rectangle 2"/>
          <p:cNvSpPr>
            <a:spLocks noGrp="1" noRot="1" noChangeArrowheads="1"/>
          </p:cNvSpPr>
          <p:nvPr>
            <p:ph type="title"/>
          </p:nvPr>
        </p:nvSpPr>
        <p:spPr/>
        <p:txBody>
          <a:bodyPr/>
          <a:lstStyle/>
          <a:p>
            <a:pPr algn="l" eaLnBrk="1" hangingPunct="1"/>
            <a:r>
              <a:rPr lang="fa-IR" sz="3200" smtClean="0">
                <a:effectLst/>
              </a:rPr>
              <a:t>000/850/3=5/5% * (000/000/40+000/000/30)</a:t>
            </a:r>
            <a:br>
              <a:rPr lang="fa-IR" sz="3200" smtClean="0">
                <a:effectLst/>
              </a:rPr>
            </a:br>
            <a:endParaRPr lang="en-US" sz="3200" smtClean="0">
              <a:effectLst/>
            </a:endParaRPr>
          </a:p>
        </p:txBody>
      </p:sp>
      <p:sp>
        <p:nvSpPr>
          <p:cNvPr id="163843" name="Rectangle 3"/>
          <p:cNvSpPr>
            <a:spLocks noGrp="1" noChangeArrowheads="1"/>
          </p:cNvSpPr>
          <p:nvPr>
            <p:ph type="body" sz="half" idx="1"/>
          </p:nvPr>
        </p:nvSpPr>
        <p:spPr>
          <a:xfrm>
            <a:off x="0" y="1595438"/>
            <a:ext cx="4968875" cy="4514850"/>
          </a:xfrm>
        </p:spPr>
        <p:txBody>
          <a:bodyPr/>
          <a:lstStyle/>
          <a:p>
            <a:pPr eaLnBrk="1" hangingPunct="1"/>
            <a:r>
              <a:rPr lang="fa-IR" sz="2500" b="1" smtClean="0">
                <a:effectLst/>
              </a:rPr>
              <a:t>ماده 134    000/600/5=8%*000/000/70</a:t>
            </a:r>
            <a:endParaRPr lang="en-US" sz="2500" b="1" smtClean="0">
              <a:effectLst/>
            </a:endParaRPr>
          </a:p>
        </p:txBody>
      </p:sp>
      <p:sp>
        <p:nvSpPr>
          <p:cNvPr id="163844" name="Rectangle 4"/>
          <p:cNvSpPr>
            <a:spLocks noGrp="1" noChangeArrowheads="1"/>
          </p:cNvSpPr>
          <p:nvPr>
            <p:ph type="body" sz="half" idx="2"/>
          </p:nvPr>
        </p:nvSpPr>
        <p:spPr>
          <a:xfrm>
            <a:off x="5040313" y="1595438"/>
            <a:ext cx="3744912" cy="4514850"/>
          </a:xfrm>
        </p:spPr>
        <p:txBody>
          <a:bodyPr/>
          <a:lstStyle/>
          <a:p>
            <a:pPr eaLnBrk="1" hangingPunct="1"/>
            <a:r>
              <a:rPr lang="fa-IR" b="1" smtClean="0">
                <a:effectLst/>
              </a:rPr>
              <a:t>000/60=15%*000/400</a:t>
            </a:r>
          </a:p>
          <a:p>
            <a:pPr eaLnBrk="1" hangingPunct="1"/>
            <a:r>
              <a:rPr lang="fa-IR" b="1" smtClean="0">
                <a:effectLst/>
              </a:rPr>
              <a:t>000/36=18%*000/200</a:t>
            </a:r>
          </a:p>
          <a:p>
            <a:pPr eaLnBrk="1" hangingPunct="1"/>
            <a:r>
              <a:rPr lang="fa-IR" b="1" smtClean="0">
                <a:effectLst/>
              </a:rPr>
              <a:t>000/40=20%*000/200</a:t>
            </a:r>
          </a:p>
          <a:p>
            <a:pPr eaLnBrk="1" hangingPunct="1"/>
            <a:r>
              <a:rPr lang="fa-IR" b="1" smtClean="0">
                <a:effectLst/>
              </a:rPr>
              <a:t>000/44=22%*000/200</a:t>
            </a:r>
          </a:p>
          <a:p>
            <a:pPr eaLnBrk="1" hangingPunct="1"/>
            <a:r>
              <a:rPr lang="fa-IR" b="1" smtClean="0">
                <a:effectLst/>
              </a:rPr>
              <a:t>000/240=24%*000/000/1</a:t>
            </a:r>
          </a:p>
          <a:p>
            <a:pPr eaLnBrk="1" hangingPunct="1"/>
            <a:r>
              <a:rPr lang="fa-IR" b="1" smtClean="0">
                <a:effectLst/>
              </a:rPr>
              <a:t>000/520=26%*000/000/2</a:t>
            </a:r>
          </a:p>
          <a:p>
            <a:pPr eaLnBrk="1" hangingPunct="1"/>
            <a:r>
              <a:rPr lang="fa-IR" b="1" smtClean="0">
                <a:effectLst/>
              </a:rPr>
              <a:t>000/448=28%*000/600/1</a:t>
            </a:r>
          </a:p>
          <a:p>
            <a:pPr eaLnBrk="1" hangingPunct="1"/>
            <a:r>
              <a:rPr lang="fa-IR" b="1" smtClean="0">
                <a:effectLst/>
              </a:rPr>
              <a:t>000/388/1                    </a:t>
            </a:r>
            <a:endParaRPr lang="en-US" b="1" smtClean="0">
              <a:effectLst/>
            </a:endParaRPr>
          </a:p>
          <a:p>
            <a:pPr eaLnBrk="1" hangingPunct="1"/>
            <a:endParaRPr lang="en-US" b="1" smtClean="0">
              <a:effectLst/>
            </a:endParaRPr>
          </a:p>
          <a:p>
            <a:pPr eaLnBrk="1" hangingPunct="1"/>
            <a:endParaRPr lang="en-US" b="1" smtClean="0">
              <a:effectLst/>
            </a:endParaRPr>
          </a:p>
          <a:p>
            <a:pPr eaLnBrk="1" hangingPunct="1"/>
            <a:endParaRPr lang="en-US" b="1" smtClean="0">
              <a:effectLst/>
            </a:endParaRPr>
          </a:p>
          <a:p>
            <a:pPr eaLnBrk="1" hangingPunct="1"/>
            <a:endParaRPr lang="en-US" b="1" smtClean="0">
              <a:effectLst/>
            </a:endParaRPr>
          </a:p>
        </p:txBody>
      </p:sp>
      <p:sp>
        <p:nvSpPr>
          <p:cNvPr id="163845" name="Line 5"/>
          <p:cNvSpPr>
            <a:spLocks noChangeShapeType="1"/>
          </p:cNvSpPr>
          <p:nvPr/>
        </p:nvSpPr>
        <p:spPr bwMode="auto">
          <a:xfrm>
            <a:off x="7561263" y="5076825"/>
            <a:ext cx="12239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63846" name="Line 6"/>
          <p:cNvSpPr>
            <a:spLocks noChangeShapeType="1"/>
          </p:cNvSpPr>
          <p:nvPr/>
        </p:nvSpPr>
        <p:spPr bwMode="auto">
          <a:xfrm flipH="1">
            <a:off x="5400675" y="1692275"/>
            <a:ext cx="0" cy="33115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63847" name="Line 7"/>
          <p:cNvSpPr>
            <a:spLocks noChangeShapeType="1"/>
          </p:cNvSpPr>
          <p:nvPr/>
        </p:nvSpPr>
        <p:spPr bwMode="auto">
          <a:xfrm>
            <a:off x="3960813" y="1979613"/>
            <a:ext cx="13684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76868" name="Rectangle 4"/>
          <p:cNvSpPr>
            <a:spLocks noGrp="1" noRot="1" noChangeArrowheads="1"/>
          </p:cNvSpPr>
          <p:nvPr>
            <p:ph type="title"/>
          </p:nvPr>
        </p:nvSpPr>
        <p:spPr>
          <a:xfrm>
            <a:off x="0" y="274638"/>
            <a:ext cx="8785225" cy="6313487"/>
          </a:xfrm>
        </p:spPr>
        <p:txBody>
          <a:bodyPr/>
          <a:lstStyle/>
          <a:p>
            <a:pPr algn="r" eaLnBrk="1" hangingPunct="1">
              <a:defRPr/>
            </a:pPr>
            <a:r>
              <a:rPr lang="ar-SA" sz="3000" i="1" smtClean="0"/>
              <a:t>ماده 20.</a:t>
            </a:r>
            <a:r>
              <a:rPr lang="ar-SA" sz="3000" smtClean="0"/>
              <a:t> نرخ ماليات برارث نسبت به سهم‌الارث به شرح زير است:</a:t>
            </a:r>
            <a:br>
              <a:rPr lang="ar-SA" sz="3000" smtClean="0"/>
            </a:br>
            <a:r>
              <a:rPr lang="ar-SA" sz="3000" smtClean="0"/>
              <a:t>شرح</a:t>
            </a:r>
            <a:r>
              <a:rPr lang="fa-IR" sz="3000" smtClean="0"/>
              <a:t>                                     </a:t>
            </a:r>
            <a:r>
              <a:rPr lang="ar-SA" sz="3000" smtClean="0"/>
              <a:t>طبقه اول</a:t>
            </a:r>
            <a:r>
              <a:rPr lang="fa-IR" sz="3000" smtClean="0"/>
              <a:t>   </a:t>
            </a:r>
            <a:r>
              <a:rPr lang="ar-SA" sz="3000" smtClean="0"/>
              <a:t>طبقه دوم</a:t>
            </a:r>
            <a:r>
              <a:rPr lang="fa-IR" sz="3000" smtClean="0"/>
              <a:t>    </a:t>
            </a:r>
            <a:r>
              <a:rPr lang="ar-SA" sz="3000" smtClean="0"/>
              <a:t>طبقه سوم</a:t>
            </a:r>
            <a:r>
              <a:rPr lang="fa-IR" sz="3000" smtClean="0"/>
              <a:t> </a:t>
            </a:r>
            <a:br>
              <a:rPr lang="fa-IR" sz="3000" smtClean="0"/>
            </a:br>
            <a:r>
              <a:rPr lang="ar-SA" sz="3000" smtClean="0"/>
              <a:t>تا مبلغ 000/000/50 ريال</a:t>
            </a:r>
            <a:r>
              <a:rPr lang="fa-IR" sz="3000" smtClean="0"/>
              <a:t>               </a:t>
            </a:r>
            <a:r>
              <a:rPr lang="ar-SA" sz="3000" smtClean="0"/>
              <a:t>5%</a:t>
            </a:r>
            <a:r>
              <a:rPr lang="fa-IR" sz="3000" smtClean="0"/>
              <a:t>           </a:t>
            </a:r>
            <a:r>
              <a:rPr lang="ar-SA" sz="3000" smtClean="0"/>
              <a:t>15%</a:t>
            </a:r>
            <a:r>
              <a:rPr lang="fa-IR" sz="3000" smtClean="0"/>
              <a:t>         </a:t>
            </a:r>
            <a:r>
              <a:rPr lang="ar-SA" sz="3000" smtClean="0"/>
              <a:t>35%</a:t>
            </a:r>
            <a:r>
              <a:rPr lang="fa-IR" sz="3000" smtClean="0"/>
              <a:t/>
            </a:r>
            <a:br>
              <a:rPr lang="fa-IR" sz="3000" smtClean="0"/>
            </a:br>
            <a:r>
              <a:rPr lang="ar-SA" sz="3000" smtClean="0"/>
              <a:t>تا مبلغ 000/000/200 ريال</a:t>
            </a:r>
            <a:r>
              <a:rPr lang="fa-IR" sz="3000" smtClean="0"/>
              <a:t/>
            </a:r>
            <a:br>
              <a:rPr lang="fa-IR" sz="3000" smtClean="0"/>
            </a:br>
            <a:r>
              <a:rPr lang="ar-SA" sz="3000" smtClean="0"/>
              <a:t> نسبت به مازاد 000/000/50 ريال </a:t>
            </a:r>
            <a:r>
              <a:rPr lang="fa-IR" sz="3000" smtClean="0"/>
              <a:t>    </a:t>
            </a:r>
            <a:r>
              <a:rPr lang="ar-SA" sz="3000" smtClean="0"/>
              <a:t>15%</a:t>
            </a:r>
            <a:r>
              <a:rPr lang="fa-IR" sz="3000" smtClean="0"/>
              <a:t>          </a:t>
            </a:r>
            <a:r>
              <a:rPr lang="ar-SA" sz="3000" smtClean="0"/>
              <a:t>25%</a:t>
            </a:r>
            <a:r>
              <a:rPr lang="fa-IR" sz="3000" smtClean="0"/>
              <a:t>        </a:t>
            </a:r>
            <a:r>
              <a:rPr lang="ar-SA" sz="3000" smtClean="0"/>
              <a:t>45%</a:t>
            </a:r>
            <a:r>
              <a:rPr lang="fa-IR" sz="3000" smtClean="0"/>
              <a:t/>
            </a:r>
            <a:br>
              <a:rPr lang="fa-IR" sz="3000" smtClean="0"/>
            </a:br>
            <a:r>
              <a:rPr lang="ar-SA" sz="3000" smtClean="0"/>
              <a:t>تا مبلغ 000/000/500 ريال </a:t>
            </a:r>
            <a:r>
              <a:rPr lang="fa-IR" sz="3000" smtClean="0"/>
              <a:t/>
            </a:r>
            <a:br>
              <a:rPr lang="fa-IR" sz="3000" smtClean="0"/>
            </a:br>
            <a:r>
              <a:rPr lang="ar-SA" sz="3000" smtClean="0"/>
              <a:t>نسبت به مازاد 000/000/200 ريال </a:t>
            </a:r>
            <a:r>
              <a:rPr lang="fa-IR" sz="3000" smtClean="0"/>
              <a:t/>
            </a:r>
            <a:br>
              <a:rPr lang="fa-IR" sz="3000" smtClean="0"/>
            </a:br>
            <a:r>
              <a:rPr lang="fa-IR" sz="3000" smtClean="0"/>
              <a:t>                                             </a:t>
            </a:r>
            <a:r>
              <a:rPr lang="ar-SA" sz="3000" smtClean="0"/>
              <a:t>25%</a:t>
            </a:r>
            <a:r>
              <a:rPr lang="fa-IR" sz="3000" smtClean="0"/>
              <a:t>           </a:t>
            </a:r>
            <a:r>
              <a:rPr lang="ar-SA" sz="3000" smtClean="0"/>
              <a:t>35%</a:t>
            </a:r>
            <a:r>
              <a:rPr lang="fa-IR" sz="3000" smtClean="0"/>
              <a:t>       </a:t>
            </a:r>
            <a:r>
              <a:rPr lang="ar-SA" sz="3000" smtClean="0"/>
              <a:t>55%</a:t>
            </a:r>
            <a:r>
              <a:rPr lang="fa-IR" sz="3000" smtClean="0"/>
              <a:t/>
            </a:r>
            <a:br>
              <a:rPr lang="fa-IR" sz="3000" smtClean="0"/>
            </a:br>
            <a:r>
              <a:rPr lang="ar-SA" sz="3000" smtClean="0"/>
              <a:t>نسبت به مازاد 000/000/500 ريال</a:t>
            </a:r>
            <a:r>
              <a:rPr lang="fa-IR" sz="3000" smtClean="0"/>
              <a:t>  </a:t>
            </a:r>
            <a:r>
              <a:rPr lang="ar-SA" sz="3000" smtClean="0"/>
              <a:t> 35%</a:t>
            </a:r>
            <a:r>
              <a:rPr lang="fa-IR" sz="3000" smtClean="0"/>
              <a:t>           </a:t>
            </a:r>
            <a:r>
              <a:rPr lang="ar-SA" sz="3000" smtClean="0"/>
              <a:t>45%</a:t>
            </a:r>
            <a:r>
              <a:rPr lang="fa-IR" sz="3000" smtClean="0"/>
              <a:t>       </a:t>
            </a:r>
            <a:r>
              <a:rPr lang="ar-SA" sz="3000" smtClean="0"/>
              <a:t>65%</a:t>
            </a:r>
            <a:endParaRPr lang="en-US" sz="3000" smtClean="0"/>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4866" name="Rectangle 4"/>
          <p:cNvSpPr>
            <a:spLocks noGrp="1" noRot="1" noChangeArrowheads="1"/>
          </p:cNvSpPr>
          <p:nvPr>
            <p:ph type="title"/>
          </p:nvPr>
        </p:nvSpPr>
        <p:spPr>
          <a:xfrm>
            <a:off x="438150" y="274638"/>
            <a:ext cx="7908925" cy="6565900"/>
          </a:xfrm>
        </p:spPr>
        <p:txBody>
          <a:bodyPr/>
          <a:lstStyle/>
          <a:p>
            <a:pPr eaLnBrk="1" hangingPunct="1"/>
            <a:r>
              <a:rPr lang="fa-IR" sz="3200" smtClean="0">
                <a:effectLst/>
              </a:rPr>
              <a:t>000/188/4=(4%*000/000/70)+000/388/1</a:t>
            </a:r>
            <a:br>
              <a:rPr lang="fa-IR" sz="3200" smtClean="0">
                <a:effectLst/>
              </a:rPr>
            </a:br>
            <a:r>
              <a:rPr lang="fa-IR" sz="3200" smtClean="0">
                <a:effectLst/>
              </a:rPr>
              <a:t>ازآنجايي كه مبلغ 000/188/4 ريال بزرگتر از 000/850/3 ريال است لذا ماليات پرداخت دوم به صورت زير است:</a:t>
            </a:r>
            <a:br>
              <a:rPr lang="fa-IR" sz="3200" smtClean="0">
                <a:effectLst/>
              </a:rPr>
            </a:br>
            <a:r>
              <a:rPr lang="fa-IR" sz="3200" smtClean="0">
                <a:effectLst/>
              </a:rPr>
              <a:t>000/464/2= 000/724/1-000/188/4</a:t>
            </a:r>
            <a:br>
              <a:rPr lang="fa-IR" sz="3200" smtClean="0">
                <a:effectLst/>
              </a:rPr>
            </a:br>
            <a:r>
              <a:rPr lang="fa-IR" sz="3200" smtClean="0">
                <a:effectLst/>
              </a:rPr>
              <a:t>000/747=(25/1%*000/000/30)+000/372</a:t>
            </a:r>
            <a:br>
              <a:rPr lang="fa-IR" sz="3200" smtClean="0">
                <a:effectLst/>
              </a:rPr>
            </a:br>
            <a:r>
              <a:rPr lang="fa-IR" sz="3200" smtClean="0">
                <a:effectLst/>
              </a:rPr>
              <a:t> ازآنجايي كه مبلغ 000/750 ريال بزرگتر از 000/747 ريال است لذا مبلغ 000/750ريال به صورت علي الحساب ماليات پرداخت ميگردد.</a:t>
            </a:r>
            <a:endParaRPr lang="en-US" sz="3200" smtClean="0">
              <a:effectLst/>
            </a:endParaRPr>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5890" name="Rectangle 2"/>
          <p:cNvSpPr>
            <a:spLocks noGrp="1" noRot="1" noChangeArrowheads="1"/>
          </p:cNvSpPr>
          <p:nvPr>
            <p:ph type="title"/>
          </p:nvPr>
        </p:nvSpPr>
        <p:spPr>
          <a:xfrm>
            <a:off x="360363" y="274638"/>
            <a:ext cx="7986712" cy="1633537"/>
          </a:xfrm>
        </p:spPr>
        <p:txBody>
          <a:bodyPr/>
          <a:lstStyle/>
          <a:p>
            <a:pPr algn="r" eaLnBrk="1" hangingPunct="1"/>
            <a:r>
              <a:rPr lang="fa-IR" sz="3200" smtClean="0">
                <a:effectLst/>
              </a:rPr>
              <a:t>000/750/1=5/2%*(000/000/40+000/000/30)</a:t>
            </a:r>
            <a:endParaRPr lang="en-US" sz="3200" smtClean="0">
              <a:effectLst/>
            </a:endParaRPr>
          </a:p>
        </p:txBody>
      </p:sp>
      <p:sp>
        <p:nvSpPr>
          <p:cNvPr id="165891" name="Rectangle 3"/>
          <p:cNvSpPr>
            <a:spLocks noGrp="1" noChangeArrowheads="1"/>
          </p:cNvSpPr>
          <p:nvPr>
            <p:ph type="body" sz="half" idx="1"/>
          </p:nvPr>
        </p:nvSpPr>
        <p:spPr>
          <a:xfrm>
            <a:off x="0" y="2339975"/>
            <a:ext cx="4968875" cy="3770313"/>
          </a:xfrm>
        </p:spPr>
        <p:txBody>
          <a:bodyPr/>
          <a:lstStyle/>
          <a:p>
            <a:pPr eaLnBrk="1" hangingPunct="1">
              <a:lnSpc>
                <a:spcPct val="90000"/>
              </a:lnSpc>
            </a:pPr>
            <a:r>
              <a:rPr lang="fa-IR" sz="2500" b="1" smtClean="0">
                <a:effectLst/>
              </a:rPr>
              <a:t>ماده 134    000/200/4=6%*000/000/70</a:t>
            </a:r>
            <a:endParaRPr lang="en-US" sz="2500" b="1" smtClean="0">
              <a:effectLst/>
            </a:endParaRPr>
          </a:p>
        </p:txBody>
      </p:sp>
      <p:sp>
        <p:nvSpPr>
          <p:cNvPr id="165892" name="Rectangle 4"/>
          <p:cNvSpPr>
            <a:spLocks noGrp="1" noChangeArrowheads="1"/>
          </p:cNvSpPr>
          <p:nvPr>
            <p:ph type="body" sz="half" idx="2"/>
          </p:nvPr>
        </p:nvSpPr>
        <p:spPr>
          <a:xfrm>
            <a:off x="5040313" y="2124075"/>
            <a:ext cx="3744912" cy="3986213"/>
          </a:xfrm>
        </p:spPr>
        <p:txBody>
          <a:bodyPr/>
          <a:lstStyle/>
          <a:p>
            <a:pPr eaLnBrk="1" hangingPunct="1">
              <a:lnSpc>
                <a:spcPct val="90000"/>
              </a:lnSpc>
            </a:pPr>
            <a:r>
              <a:rPr lang="fa-IR" b="1" smtClean="0">
                <a:effectLst/>
              </a:rPr>
              <a:t>000/60=15%*000/400</a:t>
            </a:r>
          </a:p>
          <a:p>
            <a:pPr eaLnBrk="1" hangingPunct="1">
              <a:lnSpc>
                <a:spcPct val="90000"/>
              </a:lnSpc>
            </a:pPr>
            <a:r>
              <a:rPr lang="fa-IR" b="1" smtClean="0">
                <a:effectLst/>
              </a:rPr>
              <a:t>000/36=18%*000/200</a:t>
            </a:r>
          </a:p>
          <a:p>
            <a:pPr eaLnBrk="1" hangingPunct="1">
              <a:lnSpc>
                <a:spcPct val="90000"/>
              </a:lnSpc>
            </a:pPr>
            <a:r>
              <a:rPr lang="fa-IR" b="1" smtClean="0">
                <a:effectLst/>
              </a:rPr>
              <a:t>000/40=20%*000/200</a:t>
            </a:r>
          </a:p>
          <a:p>
            <a:pPr eaLnBrk="1" hangingPunct="1">
              <a:lnSpc>
                <a:spcPct val="90000"/>
              </a:lnSpc>
            </a:pPr>
            <a:r>
              <a:rPr lang="fa-IR" b="1" smtClean="0">
                <a:effectLst/>
              </a:rPr>
              <a:t>000/44=22%*000/200</a:t>
            </a:r>
          </a:p>
          <a:p>
            <a:pPr eaLnBrk="1" hangingPunct="1">
              <a:lnSpc>
                <a:spcPct val="90000"/>
              </a:lnSpc>
            </a:pPr>
            <a:r>
              <a:rPr lang="fa-IR" b="1" smtClean="0">
                <a:effectLst/>
              </a:rPr>
              <a:t>000/240=24%*000/000/1</a:t>
            </a:r>
          </a:p>
          <a:p>
            <a:pPr eaLnBrk="1" hangingPunct="1">
              <a:lnSpc>
                <a:spcPct val="90000"/>
              </a:lnSpc>
            </a:pPr>
            <a:r>
              <a:rPr lang="fa-IR" b="1" smtClean="0">
                <a:effectLst/>
              </a:rPr>
              <a:t>000/520=26%*000/000/2</a:t>
            </a:r>
          </a:p>
          <a:p>
            <a:pPr eaLnBrk="1" hangingPunct="1">
              <a:lnSpc>
                <a:spcPct val="90000"/>
              </a:lnSpc>
            </a:pPr>
            <a:r>
              <a:rPr lang="fa-IR" b="1" smtClean="0">
                <a:effectLst/>
              </a:rPr>
              <a:t>000/56=28%*000/200    </a:t>
            </a:r>
          </a:p>
          <a:p>
            <a:pPr eaLnBrk="1" hangingPunct="1">
              <a:lnSpc>
                <a:spcPct val="90000"/>
              </a:lnSpc>
            </a:pPr>
            <a:r>
              <a:rPr lang="fa-IR" b="1" smtClean="0">
                <a:effectLst/>
              </a:rPr>
              <a:t>000/996                   </a:t>
            </a:r>
            <a:endParaRPr lang="en-US" b="1" smtClean="0">
              <a:effectLst/>
            </a:endParaRPr>
          </a:p>
          <a:p>
            <a:pPr eaLnBrk="1" hangingPunct="1">
              <a:lnSpc>
                <a:spcPct val="90000"/>
              </a:lnSpc>
            </a:pPr>
            <a:endParaRPr lang="en-US" b="1" smtClean="0">
              <a:effectLst/>
            </a:endParaRPr>
          </a:p>
          <a:p>
            <a:pPr eaLnBrk="1" hangingPunct="1">
              <a:lnSpc>
                <a:spcPct val="90000"/>
              </a:lnSpc>
            </a:pPr>
            <a:endParaRPr lang="en-US" b="1" smtClean="0">
              <a:effectLst/>
            </a:endParaRPr>
          </a:p>
          <a:p>
            <a:pPr eaLnBrk="1" hangingPunct="1">
              <a:lnSpc>
                <a:spcPct val="90000"/>
              </a:lnSpc>
            </a:pPr>
            <a:endParaRPr lang="en-US" b="1" smtClean="0">
              <a:effectLst/>
            </a:endParaRPr>
          </a:p>
          <a:p>
            <a:pPr eaLnBrk="1" hangingPunct="1">
              <a:lnSpc>
                <a:spcPct val="90000"/>
              </a:lnSpc>
            </a:pPr>
            <a:endParaRPr lang="en-US" b="1" smtClean="0">
              <a:effectLst/>
            </a:endParaRPr>
          </a:p>
        </p:txBody>
      </p:sp>
      <p:sp>
        <p:nvSpPr>
          <p:cNvPr id="165893" name="Line 5"/>
          <p:cNvSpPr>
            <a:spLocks noChangeShapeType="1"/>
          </p:cNvSpPr>
          <p:nvPr/>
        </p:nvSpPr>
        <p:spPr bwMode="auto">
          <a:xfrm>
            <a:off x="7272338" y="5364163"/>
            <a:ext cx="12239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65894" name="Line 6"/>
          <p:cNvSpPr>
            <a:spLocks noChangeShapeType="1"/>
          </p:cNvSpPr>
          <p:nvPr/>
        </p:nvSpPr>
        <p:spPr bwMode="auto">
          <a:xfrm>
            <a:off x="5400675" y="2195513"/>
            <a:ext cx="0" cy="3095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65895" name="Line 7"/>
          <p:cNvSpPr>
            <a:spLocks noChangeShapeType="1"/>
          </p:cNvSpPr>
          <p:nvPr/>
        </p:nvSpPr>
        <p:spPr bwMode="auto">
          <a:xfrm>
            <a:off x="3960813" y="2771775"/>
            <a:ext cx="13684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6914" name="Rectangle 4"/>
          <p:cNvSpPr>
            <a:spLocks noGrp="1" noRot="1" noChangeArrowheads="1"/>
          </p:cNvSpPr>
          <p:nvPr>
            <p:ph type="title"/>
          </p:nvPr>
        </p:nvSpPr>
        <p:spPr>
          <a:xfrm>
            <a:off x="438150" y="274638"/>
            <a:ext cx="7908925" cy="5881687"/>
          </a:xfrm>
        </p:spPr>
        <p:txBody>
          <a:bodyPr/>
          <a:lstStyle/>
          <a:p>
            <a:pPr eaLnBrk="1" hangingPunct="1"/>
            <a:r>
              <a:rPr lang="fa-IR" sz="3200" smtClean="0">
                <a:effectLst/>
              </a:rPr>
              <a:t>000/871/1=(25/1%*000/000/70)+000/996</a:t>
            </a:r>
            <a:br>
              <a:rPr lang="fa-IR" sz="3200" smtClean="0">
                <a:effectLst/>
              </a:rPr>
            </a:br>
            <a:r>
              <a:rPr lang="fa-IR" sz="3200" smtClean="0">
                <a:effectLst/>
              </a:rPr>
              <a:t>ازآنجايي كه مبلغ 000/871/1 ريال بزرگتر از 000/750/1 ريال است لذا ماليات پرداخت دوم به صورت زير است:</a:t>
            </a:r>
            <a:br>
              <a:rPr lang="fa-IR" sz="3200" smtClean="0">
                <a:effectLst/>
              </a:rPr>
            </a:br>
            <a:r>
              <a:rPr lang="fa-IR" sz="3200" smtClean="0">
                <a:effectLst/>
              </a:rPr>
              <a:t>000/121/1= 000/750-000/871/1</a:t>
            </a:r>
            <a:endParaRPr lang="en-US" sz="3200" smtClean="0">
              <a:effectLst/>
            </a:endParaRPr>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0372" name="Rectangle 4"/>
          <p:cNvSpPr>
            <a:spLocks noGrp="1" noRot="1" noChangeArrowheads="1"/>
          </p:cNvSpPr>
          <p:nvPr>
            <p:ph type="title"/>
          </p:nvPr>
        </p:nvSpPr>
        <p:spPr>
          <a:xfrm>
            <a:off x="438150" y="274638"/>
            <a:ext cx="7908925" cy="5449887"/>
          </a:xfrm>
        </p:spPr>
        <p:txBody>
          <a:bodyPr/>
          <a:lstStyle/>
          <a:p>
            <a:pPr algn="r" eaLnBrk="1" hangingPunct="1">
              <a:defRPr/>
            </a:pPr>
            <a:r>
              <a:rPr lang="fa-IR" sz="3200" smtClean="0"/>
              <a:t>مساله 2</a:t>
            </a:r>
            <a:br>
              <a:rPr lang="fa-IR" sz="3200" smtClean="0"/>
            </a:br>
            <a:r>
              <a:rPr lang="fa-IR" sz="3200" smtClean="0"/>
              <a:t>باتوجه به اطلاعات مساله 1 فرض نمائيد كه  قرارداد در25/11/1352 منعقد شده وساير اطلاعات مساله بدون تغييراست.</a:t>
            </a:r>
            <a:endParaRPr lang="en-US" sz="3200" smtClean="0"/>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8962" name="Rectangle 4"/>
          <p:cNvSpPr>
            <a:spLocks noGrp="1" noRot="1" noChangeArrowheads="1"/>
          </p:cNvSpPr>
          <p:nvPr>
            <p:ph type="title"/>
          </p:nvPr>
        </p:nvSpPr>
        <p:spPr>
          <a:xfrm>
            <a:off x="438150" y="274638"/>
            <a:ext cx="7908925" cy="4586287"/>
          </a:xfrm>
        </p:spPr>
        <p:txBody>
          <a:bodyPr/>
          <a:lstStyle/>
          <a:p>
            <a:pPr algn="r" eaLnBrk="1" hangingPunct="1"/>
            <a:r>
              <a:rPr lang="fa-IR" sz="3200" smtClean="0">
                <a:effectLst/>
              </a:rPr>
              <a:t>حل:</a:t>
            </a:r>
            <a:br>
              <a:rPr lang="fa-IR" sz="3200" smtClean="0">
                <a:effectLst/>
              </a:rPr>
            </a:br>
            <a:r>
              <a:rPr lang="fa-IR" sz="3200" smtClean="0">
                <a:effectLst/>
              </a:rPr>
              <a:t>فرض الف ) پيمانكار دست اول است</a:t>
            </a:r>
            <a:br>
              <a:rPr lang="fa-IR" sz="3200" smtClean="0">
                <a:effectLst/>
              </a:rPr>
            </a:br>
            <a:r>
              <a:rPr lang="fa-IR" sz="3200" smtClean="0">
                <a:effectLst/>
              </a:rPr>
              <a:t>000/650/1=5/5%*000/000/30</a:t>
            </a:r>
            <a:br>
              <a:rPr lang="fa-IR" sz="3200" smtClean="0">
                <a:effectLst/>
              </a:rPr>
            </a:br>
            <a:r>
              <a:rPr lang="fa-IR" sz="3200" smtClean="0">
                <a:effectLst/>
              </a:rPr>
              <a:t> ازآنجايي كه مبلغ 000/586/1ريال بزرگتر از مبلغ علي الحساب 000/500/1ريال است لذا ماليت قطعي رقم 000/586/1 ريال است.</a:t>
            </a:r>
            <a:endParaRPr lang="en-US" sz="3200" smtClean="0">
              <a:effectLst/>
            </a:endParaRPr>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9986" name="Rectangle 2"/>
          <p:cNvSpPr>
            <a:spLocks noGrp="1" noRot="1" noChangeArrowheads="1"/>
          </p:cNvSpPr>
          <p:nvPr>
            <p:ph type="title"/>
          </p:nvPr>
        </p:nvSpPr>
        <p:spPr>
          <a:xfrm>
            <a:off x="360363" y="274638"/>
            <a:ext cx="7986712" cy="1633537"/>
          </a:xfrm>
        </p:spPr>
        <p:txBody>
          <a:bodyPr/>
          <a:lstStyle/>
          <a:p>
            <a:pPr algn="r" eaLnBrk="1" hangingPunct="1"/>
            <a:r>
              <a:rPr lang="fa-IR" sz="3200" smtClean="0">
                <a:effectLst/>
              </a:rPr>
              <a:t>000/500/3=5%*(000/000/40+000/000/30)</a:t>
            </a:r>
            <a:endParaRPr lang="en-US" sz="3200" smtClean="0">
              <a:effectLst/>
            </a:endParaRPr>
          </a:p>
        </p:txBody>
      </p:sp>
      <p:sp>
        <p:nvSpPr>
          <p:cNvPr id="169987" name="Rectangle 3"/>
          <p:cNvSpPr>
            <a:spLocks noGrp="1" noChangeArrowheads="1"/>
          </p:cNvSpPr>
          <p:nvPr>
            <p:ph type="body" sz="half" idx="1"/>
          </p:nvPr>
        </p:nvSpPr>
        <p:spPr>
          <a:xfrm>
            <a:off x="0" y="2339975"/>
            <a:ext cx="4176713" cy="3770313"/>
          </a:xfrm>
        </p:spPr>
        <p:txBody>
          <a:bodyPr/>
          <a:lstStyle/>
          <a:p>
            <a:pPr eaLnBrk="1" hangingPunct="1">
              <a:lnSpc>
                <a:spcPct val="80000"/>
              </a:lnSpc>
            </a:pPr>
            <a:r>
              <a:rPr lang="fa-IR" sz="1900" b="1" smtClean="0">
                <a:effectLst/>
              </a:rPr>
              <a:t>ماده 134    000/400/8=12%*000/000/70</a:t>
            </a:r>
            <a:endParaRPr lang="en-US" sz="1900" b="1" smtClean="0">
              <a:effectLst/>
            </a:endParaRPr>
          </a:p>
        </p:txBody>
      </p:sp>
      <p:sp>
        <p:nvSpPr>
          <p:cNvPr id="169988" name="Rectangle 4"/>
          <p:cNvSpPr>
            <a:spLocks noGrp="1" noChangeArrowheads="1"/>
          </p:cNvSpPr>
          <p:nvPr>
            <p:ph type="body" sz="half" idx="2"/>
          </p:nvPr>
        </p:nvSpPr>
        <p:spPr>
          <a:xfrm>
            <a:off x="4608513" y="2124075"/>
            <a:ext cx="4176712" cy="3986213"/>
          </a:xfrm>
        </p:spPr>
        <p:txBody>
          <a:bodyPr/>
          <a:lstStyle/>
          <a:p>
            <a:pPr eaLnBrk="1" hangingPunct="1">
              <a:lnSpc>
                <a:spcPct val="80000"/>
              </a:lnSpc>
            </a:pPr>
            <a:r>
              <a:rPr lang="fa-IR" b="1" smtClean="0">
                <a:effectLst/>
              </a:rPr>
              <a:t>000/60=15%*000/400</a:t>
            </a:r>
          </a:p>
          <a:p>
            <a:pPr eaLnBrk="1" hangingPunct="1">
              <a:lnSpc>
                <a:spcPct val="80000"/>
              </a:lnSpc>
            </a:pPr>
            <a:r>
              <a:rPr lang="fa-IR" b="1" smtClean="0">
                <a:effectLst/>
              </a:rPr>
              <a:t>000/36=18%*000/200</a:t>
            </a:r>
          </a:p>
          <a:p>
            <a:pPr eaLnBrk="1" hangingPunct="1">
              <a:lnSpc>
                <a:spcPct val="80000"/>
              </a:lnSpc>
            </a:pPr>
            <a:r>
              <a:rPr lang="fa-IR" b="1" smtClean="0">
                <a:effectLst/>
              </a:rPr>
              <a:t>000/40=20%*000/200</a:t>
            </a:r>
          </a:p>
          <a:p>
            <a:pPr eaLnBrk="1" hangingPunct="1">
              <a:lnSpc>
                <a:spcPct val="80000"/>
              </a:lnSpc>
            </a:pPr>
            <a:r>
              <a:rPr lang="fa-IR" b="1" smtClean="0">
                <a:effectLst/>
              </a:rPr>
              <a:t>000/44=22%*000/200</a:t>
            </a:r>
          </a:p>
          <a:p>
            <a:pPr eaLnBrk="1" hangingPunct="1">
              <a:lnSpc>
                <a:spcPct val="80000"/>
              </a:lnSpc>
            </a:pPr>
            <a:r>
              <a:rPr lang="fa-IR" b="1" smtClean="0">
                <a:effectLst/>
              </a:rPr>
              <a:t>000/240=24%*000/000/1</a:t>
            </a:r>
          </a:p>
          <a:p>
            <a:pPr eaLnBrk="1" hangingPunct="1">
              <a:lnSpc>
                <a:spcPct val="80000"/>
              </a:lnSpc>
            </a:pPr>
            <a:r>
              <a:rPr lang="fa-IR" b="1" smtClean="0">
                <a:effectLst/>
              </a:rPr>
              <a:t>000/520=26%*000/000/2</a:t>
            </a:r>
          </a:p>
          <a:p>
            <a:pPr eaLnBrk="1" hangingPunct="1">
              <a:lnSpc>
                <a:spcPct val="80000"/>
              </a:lnSpc>
            </a:pPr>
            <a:r>
              <a:rPr lang="fa-IR" b="1" smtClean="0">
                <a:effectLst/>
              </a:rPr>
              <a:t>000/56=28%*000/2000</a:t>
            </a:r>
          </a:p>
          <a:p>
            <a:pPr eaLnBrk="1" hangingPunct="1">
              <a:lnSpc>
                <a:spcPct val="80000"/>
              </a:lnSpc>
            </a:pPr>
            <a:r>
              <a:rPr lang="fa-IR" b="1" smtClean="0">
                <a:effectLst/>
              </a:rPr>
              <a:t>0000/720=30%*000/400/2</a:t>
            </a:r>
          </a:p>
          <a:p>
            <a:pPr eaLnBrk="1" hangingPunct="1">
              <a:lnSpc>
                <a:spcPct val="80000"/>
              </a:lnSpc>
              <a:buFont typeface="Wingdings" panose="05000000000000000000" pitchFamily="2" charset="2"/>
              <a:buNone/>
            </a:pPr>
            <a:r>
              <a:rPr lang="fa-IR" b="1" smtClean="0">
                <a:effectLst/>
              </a:rPr>
              <a:t>   000/220/2                         </a:t>
            </a:r>
            <a:endParaRPr lang="en-US" b="1" smtClean="0">
              <a:effectLst/>
            </a:endParaRPr>
          </a:p>
          <a:p>
            <a:pPr eaLnBrk="1" hangingPunct="1">
              <a:lnSpc>
                <a:spcPct val="80000"/>
              </a:lnSpc>
            </a:pPr>
            <a:endParaRPr lang="en-US" b="1" smtClean="0">
              <a:effectLst/>
            </a:endParaRPr>
          </a:p>
          <a:p>
            <a:pPr eaLnBrk="1" hangingPunct="1">
              <a:lnSpc>
                <a:spcPct val="80000"/>
              </a:lnSpc>
            </a:pPr>
            <a:endParaRPr lang="en-US" sz="2000" b="1" smtClean="0">
              <a:effectLst/>
            </a:endParaRPr>
          </a:p>
          <a:p>
            <a:pPr eaLnBrk="1" hangingPunct="1">
              <a:lnSpc>
                <a:spcPct val="80000"/>
              </a:lnSpc>
            </a:pPr>
            <a:endParaRPr lang="en-US" sz="2000" b="1" smtClean="0">
              <a:effectLst/>
            </a:endParaRPr>
          </a:p>
        </p:txBody>
      </p:sp>
      <p:sp>
        <p:nvSpPr>
          <p:cNvPr id="169989" name="Line 5"/>
          <p:cNvSpPr>
            <a:spLocks noChangeShapeType="1"/>
          </p:cNvSpPr>
          <p:nvPr/>
        </p:nvSpPr>
        <p:spPr bwMode="auto">
          <a:xfrm>
            <a:off x="7056438" y="5437188"/>
            <a:ext cx="12239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69990" name="Line 6"/>
          <p:cNvSpPr>
            <a:spLocks noChangeShapeType="1"/>
          </p:cNvSpPr>
          <p:nvPr/>
        </p:nvSpPr>
        <p:spPr bwMode="auto">
          <a:xfrm>
            <a:off x="4537075" y="2268538"/>
            <a:ext cx="0" cy="3095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69991" name="Line 7"/>
          <p:cNvSpPr>
            <a:spLocks noChangeShapeType="1"/>
          </p:cNvSpPr>
          <p:nvPr/>
        </p:nvSpPr>
        <p:spPr bwMode="auto">
          <a:xfrm>
            <a:off x="2952750" y="2700338"/>
            <a:ext cx="13684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1010" name="Rectangle 2"/>
          <p:cNvSpPr>
            <a:spLocks noGrp="1" noRot="1" noChangeArrowheads="1"/>
          </p:cNvSpPr>
          <p:nvPr>
            <p:ph type="title"/>
          </p:nvPr>
        </p:nvSpPr>
        <p:spPr>
          <a:xfrm>
            <a:off x="438150" y="274638"/>
            <a:ext cx="7908925" cy="5881687"/>
          </a:xfrm>
        </p:spPr>
        <p:txBody>
          <a:bodyPr/>
          <a:lstStyle/>
          <a:p>
            <a:pPr eaLnBrk="1" hangingPunct="1"/>
            <a:r>
              <a:rPr lang="fa-IR" sz="3200" smtClean="0">
                <a:effectLst/>
              </a:rPr>
              <a:t>000/970/3=(5/2%*000/000/70)+000/220/2</a:t>
            </a:r>
            <a:br>
              <a:rPr lang="fa-IR" sz="3200" smtClean="0">
                <a:effectLst/>
              </a:rPr>
            </a:br>
            <a:r>
              <a:rPr lang="fa-IR" sz="3200" smtClean="0">
                <a:effectLst/>
              </a:rPr>
              <a:t>ازآنجايي كه مبلغ 000/970/3ريال بزرگتر از 000/500/3 ريال است لذا ماليات پرداخت دوم به صورت زير است:</a:t>
            </a:r>
            <a:br>
              <a:rPr lang="fa-IR" sz="3200" smtClean="0">
                <a:effectLst/>
              </a:rPr>
            </a:br>
            <a:r>
              <a:rPr lang="fa-IR" sz="3200" smtClean="0">
                <a:effectLst/>
              </a:rPr>
              <a:t>000/384/2= 000/586/1-000/970/3</a:t>
            </a:r>
            <a:endParaRPr lang="en-US" sz="3200" smtClean="0">
              <a:effectLst/>
            </a:endParaRPr>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2034" name="Rectangle 2"/>
          <p:cNvSpPr>
            <a:spLocks noGrp="1" noRot="1" noChangeArrowheads="1"/>
          </p:cNvSpPr>
          <p:nvPr>
            <p:ph type="title"/>
          </p:nvPr>
        </p:nvSpPr>
        <p:spPr>
          <a:xfrm>
            <a:off x="360363" y="274638"/>
            <a:ext cx="7986712" cy="1633537"/>
          </a:xfrm>
        </p:spPr>
        <p:txBody>
          <a:bodyPr/>
          <a:lstStyle/>
          <a:p>
            <a:pPr algn="r" eaLnBrk="1" hangingPunct="1"/>
            <a:r>
              <a:rPr lang="fa-IR" sz="3200" smtClean="0">
                <a:effectLst/>
              </a:rPr>
              <a:t>فرض ب) پيمانكار دست دوم است</a:t>
            </a:r>
            <a:br>
              <a:rPr lang="fa-IR" sz="3200" smtClean="0">
                <a:effectLst/>
              </a:rPr>
            </a:br>
            <a:r>
              <a:rPr lang="fa-IR" sz="3200" smtClean="0">
                <a:effectLst/>
              </a:rPr>
              <a:t>000/750=5/2%*000/000/30</a:t>
            </a:r>
            <a:br>
              <a:rPr lang="fa-IR" sz="3200" smtClean="0">
                <a:effectLst/>
              </a:rPr>
            </a:br>
            <a:endParaRPr lang="en-US" sz="3200" smtClean="0">
              <a:effectLst/>
            </a:endParaRPr>
          </a:p>
        </p:txBody>
      </p:sp>
      <p:sp>
        <p:nvSpPr>
          <p:cNvPr id="172035" name="Rectangle 3"/>
          <p:cNvSpPr>
            <a:spLocks noGrp="1" noChangeArrowheads="1"/>
          </p:cNvSpPr>
          <p:nvPr>
            <p:ph type="body" sz="half" idx="1"/>
          </p:nvPr>
        </p:nvSpPr>
        <p:spPr>
          <a:xfrm>
            <a:off x="0" y="2339975"/>
            <a:ext cx="4464050" cy="3770313"/>
          </a:xfrm>
        </p:spPr>
        <p:txBody>
          <a:bodyPr/>
          <a:lstStyle/>
          <a:p>
            <a:pPr algn="r" eaLnBrk="1" hangingPunct="1"/>
            <a:r>
              <a:rPr lang="fa-IR" sz="3100" b="1" smtClean="0">
                <a:effectLst/>
              </a:rPr>
              <a:t>ماده 134    000/800/1=6%*000/000/70</a:t>
            </a:r>
            <a:endParaRPr lang="en-US" sz="3100" b="1" smtClean="0">
              <a:effectLst/>
            </a:endParaRPr>
          </a:p>
        </p:txBody>
      </p:sp>
      <p:sp>
        <p:nvSpPr>
          <p:cNvPr id="172036" name="Rectangle 4"/>
          <p:cNvSpPr>
            <a:spLocks noGrp="1" noChangeArrowheads="1"/>
          </p:cNvSpPr>
          <p:nvPr>
            <p:ph type="body" sz="half" idx="2"/>
          </p:nvPr>
        </p:nvSpPr>
        <p:spPr>
          <a:xfrm>
            <a:off x="4608513" y="2124075"/>
            <a:ext cx="4176712" cy="3986213"/>
          </a:xfrm>
        </p:spPr>
        <p:txBody>
          <a:bodyPr/>
          <a:lstStyle/>
          <a:p>
            <a:pPr eaLnBrk="1" hangingPunct="1"/>
            <a:r>
              <a:rPr lang="fa-IR" sz="3200" b="1" smtClean="0">
                <a:effectLst/>
              </a:rPr>
              <a:t>000/60=15%*000/400</a:t>
            </a:r>
          </a:p>
          <a:p>
            <a:pPr eaLnBrk="1" hangingPunct="1"/>
            <a:r>
              <a:rPr lang="fa-IR" sz="3200" b="1" smtClean="0">
                <a:effectLst/>
              </a:rPr>
              <a:t>000/36=18%*000/200</a:t>
            </a:r>
          </a:p>
          <a:p>
            <a:pPr eaLnBrk="1" hangingPunct="1"/>
            <a:r>
              <a:rPr lang="fa-IR" sz="3200" b="1" smtClean="0">
                <a:effectLst/>
              </a:rPr>
              <a:t>000/40=20%*000/200</a:t>
            </a:r>
          </a:p>
          <a:p>
            <a:pPr eaLnBrk="1" hangingPunct="1"/>
            <a:r>
              <a:rPr lang="fa-IR" sz="3200" b="1" smtClean="0">
                <a:effectLst/>
              </a:rPr>
              <a:t>000/44=22%*000/200</a:t>
            </a:r>
          </a:p>
          <a:p>
            <a:pPr eaLnBrk="1" hangingPunct="1"/>
            <a:r>
              <a:rPr lang="fa-IR" sz="3200" b="1" smtClean="0">
                <a:effectLst/>
              </a:rPr>
              <a:t>000/240=24%*000/800</a:t>
            </a:r>
          </a:p>
          <a:p>
            <a:pPr eaLnBrk="1" hangingPunct="1"/>
            <a:r>
              <a:rPr lang="fa-IR" sz="3200" b="1" smtClean="0">
                <a:effectLst/>
              </a:rPr>
              <a:t>000/372     </a:t>
            </a:r>
            <a:r>
              <a:rPr lang="fa-IR" sz="3600" b="1" smtClean="0">
                <a:effectLst/>
              </a:rPr>
              <a:t>             </a:t>
            </a:r>
            <a:endParaRPr lang="en-US" sz="3600" b="1" smtClean="0">
              <a:effectLst/>
            </a:endParaRPr>
          </a:p>
          <a:p>
            <a:pPr eaLnBrk="1" hangingPunct="1"/>
            <a:endParaRPr lang="en-US" sz="3600" b="1" smtClean="0">
              <a:effectLst/>
            </a:endParaRPr>
          </a:p>
          <a:p>
            <a:pPr eaLnBrk="1" hangingPunct="1"/>
            <a:endParaRPr lang="en-US" b="1" smtClean="0">
              <a:effectLst/>
            </a:endParaRPr>
          </a:p>
          <a:p>
            <a:pPr eaLnBrk="1" hangingPunct="1"/>
            <a:endParaRPr lang="en-US" b="1" smtClean="0">
              <a:effectLst/>
            </a:endParaRPr>
          </a:p>
        </p:txBody>
      </p:sp>
      <p:sp>
        <p:nvSpPr>
          <p:cNvPr id="172037" name="Line 5"/>
          <p:cNvSpPr>
            <a:spLocks noChangeShapeType="1"/>
          </p:cNvSpPr>
          <p:nvPr/>
        </p:nvSpPr>
        <p:spPr bwMode="auto">
          <a:xfrm>
            <a:off x="7056438" y="5003800"/>
            <a:ext cx="12239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72038" name="Line 6"/>
          <p:cNvSpPr>
            <a:spLocks noChangeShapeType="1"/>
          </p:cNvSpPr>
          <p:nvPr/>
        </p:nvSpPr>
        <p:spPr bwMode="auto">
          <a:xfrm>
            <a:off x="4537075" y="2268538"/>
            <a:ext cx="0" cy="3095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72039" name="Line 7"/>
          <p:cNvSpPr>
            <a:spLocks noChangeShapeType="1"/>
          </p:cNvSpPr>
          <p:nvPr/>
        </p:nvSpPr>
        <p:spPr bwMode="auto">
          <a:xfrm>
            <a:off x="2952750" y="2700338"/>
            <a:ext cx="13684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8804" name="Rectangle 4"/>
          <p:cNvSpPr>
            <a:spLocks noGrp="1" noRot="1" noChangeArrowheads="1"/>
          </p:cNvSpPr>
          <p:nvPr>
            <p:ph type="title"/>
          </p:nvPr>
        </p:nvSpPr>
        <p:spPr>
          <a:xfrm>
            <a:off x="0" y="274638"/>
            <a:ext cx="8785225" cy="5665787"/>
          </a:xfrm>
        </p:spPr>
        <p:txBody>
          <a:bodyPr/>
          <a:lstStyle/>
          <a:p>
            <a:pPr algn="r" eaLnBrk="1" hangingPunct="1">
              <a:defRPr/>
            </a:pPr>
            <a:r>
              <a:rPr lang="fa-IR" sz="3200" smtClean="0"/>
              <a:t>فرض ب) پيمانكار دست دوم باشد</a:t>
            </a:r>
            <a:br>
              <a:rPr lang="fa-IR" sz="3200" smtClean="0"/>
            </a:br>
            <a:r>
              <a:rPr lang="fa-IR" sz="3200" smtClean="0"/>
              <a:t/>
            </a:r>
            <a:br>
              <a:rPr lang="fa-IR" sz="3200" smtClean="0"/>
            </a:br>
            <a:r>
              <a:rPr lang="fa-IR" sz="3200" smtClean="0"/>
              <a:t>000/524     ماده 134              000/400/2=8%*000/000/30</a:t>
            </a:r>
            <a:br>
              <a:rPr lang="fa-IR" sz="3200" smtClean="0"/>
            </a:br>
            <a:r>
              <a:rPr lang="fa-IR" sz="3200" smtClean="0"/>
              <a:t/>
            </a:r>
            <a:br>
              <a:rPr lang="fa-IR" sz="3200" smtClean="0"/>
            </a:br>
            <a:r>
              <a:rPr lang="fa-IR" sz="3000" smtClean="0"/>
              <a:t>000/388/1  ماده134  000/600/5=8%*(000/000/40+000/000/30)</a:t>
            </a:r>
            <a:br>
              <a:rPr lang="fa-IR" sz="3000" smtClean="0"/>
            </a:br>
            <a:r>
              <a:rPr lang="fa-IR" sz="3000" smtClean="0"/>
              <a:t/>
            </a:r>
            <a:br>
              <a:rPr lang="fa-IR" sz="3000" smtClean="0"/>
            </a:br>
            <a:r>
              <a:rPr lang="fa-IR" sz="3000" smtClean="0"/>
              <a:t>ماليات پرداخت دوم                000/864=000/524-000/388/1 </a:t>
            </a:r>
            <a:endParaRPr lang="en-US" sz="3000" smtClean="0"/>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1876" name="Rectangle 4"/>
          <p:cNvSpPr>
            <a:spLocks noGrp="1" noRot="1" noChangeArrowheads="1"/>
          </p:cNvSpPr>
          <p:nvPr>
            <p:ph type="title"/>
          </p:nvPr>
        </p:nvSpPr>
        <p:spPr>
          <a:xfrm>
            <a:off x="438150" y="274638"/>
            <a:ext cx="7908925" cy="6242050"/>
          </a:xfrm>
        </p:spPr>
        <p:txBody>
          <a:bodyPr/>
          <a:lstStyle/>
          <a:p>
            <a:pPr algn="r" eaLnBrk="1" hangingPunct="1">
              <a:defRPr/>
            </a:pPr>
            <a:r>
              <a:rPr lang="fa-IR" sz="3200" smtClean="0"/>
              <a:t>3- شركت سازه گستر قراردادي براي ساخت سد به مبلغ 000/000/000/10 ريال در تاريخ 25/11/1369 منعقد نمود. درسال 72 مبلغ 000/000/000/3 ريال ودر سال 74 نيز مبلغ 000/000/000/4 ريال دريافت نمود.</a:t>
            </a:r>
            <a:br>
              <a:rPr lang="fa-IR" sz="3200" smtClean="0"/>
            </a:br>
            <a:r>
              <a:rPr lang="fa-IR" sz="3200" smtClean="0"/>
              <a:t>مطلوبست :</a:t>
            </a:r>
            <a:br>
              <a:rPr lang="fa-IR" sz="3200" smtClean="0"/>
            </a:br>
            <a:r>
              <a:rPr lang="fa-IR" sz="3200" smtClean="0"/>
              <a:t>محاسبه ماليات وجوه پرداختي بر اساس مفروضات زير:</a:t>
            </a:r>
            <a:br>
              <a:rPr lang="fa-IR" sz="3200" smtClean="0"/>
            </a:br>
            <a:r>
              <a:rPr lang="fa-IR" sz="3200" smtClean="0"/>
              <a:t>الف) پيمانكار دست اول است</a:t>
            </a:r>
            <a:br>
              <a:rPr lang="fa-IR" sz="3200" smtClean="0"/>
            </a:br>
            <a:r>
              <a:rPr lang="fa-IR" sz="3200" smtClean="0"/>
              <a:t> ب) پيمانكار دست دوم است</a:t>
            </a:r>
            <a:endParaRPr lang="en-US" sz="320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4"/>
          <p:cNvSpPr>
            <a:spLocks noGrp="1" noRot="1" noChangeArrowheads="1"/>
          </p:cNvSpPr>
          <p:nvPr>
            <p:ph type="title"/>
          </p:nvPr>
        </p:nvSpPr>
        <p:spPr>
          <a:xfrm>
            <a:off x="438150" y="274638"/>
            <a:ext cx="7908925" cy="5594350"/>
          </a:xfrm>
        </p:spPr>
        <p:txBody>
          <a:bodyPr/>
          <a:lstStyle/>
          <a:p>
            <a:pPr algn="r" eaLnBrk="1" hangingPunct="1"/>
            <a:r>
              <a:rPr lang="ar-SA" sz="3200" smtClean="0">
                <a:effectLst/>
              </a:rPr>
              <a:t>معافيتهاي مالياتي</a:t>
            </a:r>
            <a:r>
              <a:rPr lang="ar-SA" sz="3200" i="1" smtClean="0">
                <a:effectLst/>
              </a:rPr>
              <a:t/>
            </a:r>
            <a:br>
              <a:rPr lang="ar-SA" sz="3200" i="1" smtClean="0">
                <a:effectLst/>
              </a:rPr>
            </a:br>
            <a:r>
              <a:rPr lang="ar-SA" sz="3200" i="1" smtClean="0">
                <a:effectLst/>
              </a:rPr>
              <a:t>ماده 24. </a:t>
            </a:r>
            <a:r>
              <a:rPr lang="ar-SA" sz="3200" smtClean="0">
                <a:effectLst/>
              </a:rPr>
              <a:t> اموال زير از شمول ماليات اين فصل خارج است:</a:t>
            </a:r>
            <a:br>
              <a:rPr lang="ar-SA" sz="3200" smtClean="0">
                <a:effectLst/>
              </a:rPr>
            </a:br>
            <a:r>
              <a:rPr lang="ar-SA" sz="3200" smtClean="0">
                <a:effectLst/>
              </a:rPr>
              <a:t>1. وجوه بازنشستگي و وظيفه و پس‌انداز خدمت و مزاياي پايان خدمت، مطالبات مربوط به خسارت اخراج، بازخريد خدمت و مرخصي استحقاقي و استفاده نشده و بيمه‌هاي اجتماعي و نيز وجوه پرداختي توسط مؤسسات بيمه يا بيمه‌گزار و يا كارفرما از قبيل بيمة عمر ، خسارت فوت و همچنين ديه و مانند آنها حسب مورد كه يك جا و يا به‌طور مستمر به ورثة متوفي پرداخت مي‌گردد.</a:t>
            </a:r>
            <a:endParaRPr lang="en-US" sz="3200" smtClean="0">
              <a:effectLst/>
            </a:endParaRPr>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3924" name="Rectangle 4"/>
          <p:cNvSpPr>
            <a:spLocks noGrp="1" noRot="1" noChangeArrowheads="1"/>
          </p:cNvSpPr>
          <p:nvPr>
            <p:ph type="title"/>
          </p:nvPr>
        </p:nvSpPr>
        <p:spPr>
          <a:xfrm>
            <a:off x="438150" y="274638"/>
            <a:ext cx="7908925" cy="5594350"/>
          </a:xfrm>
        </p:spPr>
        <p:txBody>
          <a:bodyPr/>
          <a:lstStyle/>
          <a:p>
            <a:pPr algn="r" eaLnBrk="1" hangingPunct="1">
              <a:defRPr/>
            </a:pPr>
            <a:r>
              <a:rPr lang="fa-IR" sz="3200" smtClean="0"/>
              <a:t>حل:</a:t>
            </a:r>
            <a:br>
              <a:rPr lang="fa-IR" sz="3200" smtClean="0"/>
            </a:br>
            <a:r>
              <a:rPr lang="fa-IR" sz="3200" smtClean="0"/>
              <a:t>ماليات پيمانكار دست اول ودست دوم برابر .5% به صورت علي الحساب است</a:t>
            </a:r>
            <a:br>
              <a:rPr lang="fa-IR" sz="3200" smtClean="0"/>
            </a:br>
            <a:r>
              <a:rPr lang="fa-IR" sz="3200" smtClean="0"/>
              <a:t/>
            </a:r>
            <a:br>
              <a:rPr lang="fa-IR" sz="3200" smtClean="0"/>
            </a:br>
            <a:r>
              <a:rPr lang="fa-IR" sz="3200" smtClean="0"/>
              <a:t>000/000/150=5%*000/000/000/3</a:t>
            </a:r>
            <a:br>
              <a:rPr lang="fa-IR" sz="3200" smtClean="0"/>
            </a:br>
            <a:r>
              <a:rPr lang="fa-IR" sz="3200" smtClean="0"/>
              <a:t>ماليات علي الحساب پرداخت اول</a:t>
            </a:r>
            <a:br>
              <a:rPr lang="fa-IR" sz="3200" smtClean="0"/>
            </a:br>
            <a:r>
              <a:rPr lang="fa-IR" sz="3200" smtClean="0"/>
              <a:t/>
            </a:r>
            <a:br>
              <a:rPr lang="fa-IR" sz="3200" smtClean="0"/>
            </a:br>
            <a:r>
              <a:rPr lang="fa-IR" sz="3200" smtClean="0"/>
              <a:t>000/000/200=5%*000/000/000/4</a:t>
            </a:r>
            <a:br>
              <a:rPr lang="fa-IR" sz="3200" smtClean="0"/>
            </a:br>
            <a:r>
              <a:rPr lang="fa-IR" sz="3200" smtClean="0"/>
              <a:t> ماليات علي الحساب پرداخت دوم</a:t>
            </a:r>
            <a:endParaRPr lang="en-US" sz="3200" smtClean="0"/>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8021" name="Rectangle 5"/>
          <p:cNvSpPr>
            <a:spLocks noGrp="1" noRot="1" noChangeArrowheads="1"/>
          </p:cNvSpPr>
          <p:nvPr>
            <p:ph type="title"/>
          </p:nvPr>
        </p:nvSpPr>
        <p:spPr>
          <a:xfrm>
            <a:off x="438150" y="274638"/>
            <a:ext cx="7908925" cy="5881687"/>
          </a:xfrm>
        </p:spPr>
        <p:txBody>
          <a:bodyPr/>
          <a:lstStyle/>
          <a:p>
            <a:pPr algn="r" eaLnBrk="1" hangingPunct="1">
              <a:defRPr/>
            </a:pPr>
            <a:r>
              <a:rPr lang="ar-SA" sz="3600" smtClean="0">
                <a:cs typeface="Titr" pitchFamily="2" charset="-78"/>
              </a:rPr>
              <a:t>فصل دوازدهم</a:t>
            </a:r>
            <a:r>
              <a:rPr lang="en-US" sz="3600" smtClean="0">
                <a:cs typeface="Titr" pitchFamily="2" charset="-78"/>
              </a:rPr>
              <a:t/>
            </a:r>
            <a:br>
              <a:rPr lang="en-US" sz="3600" smtClean="0">
                <a:cs typeface="Titr" pitchFamily="2" charset="-78"/>
              </a:rPr>
            </a:br>
            <a:r>
              <a:rPr lang="ar-SA" sz="3600" smtClean="0">
                <a:cs typeface="Titr" pitchFamily="2" charset="-78"/>
              </a:rPr>
              <a:t>ماليات بر درآمد اشخاص حقوقي</a:t>
            </a:r>
            <a:r>
              <a:rPr lang="en-US" sz="3600" smtClean="0">
                <a:cs typeface="Titr" pitchFamily="2" charset="-78"/>
              </a:rPr>
              <a:t> </a:t>
            </a:r>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0068" name="Rectangle 4"/>
          <p:cNvSpPr>
            <a:spLocks noGrp="1" noRot="1" noChangeArrowheads="1"/>
          </p:cNvSpPr>
          <p:nvPr>
            <p:ph type="title"/>
          </p:nvPr>
        </p:nvSpPr>
        <p:spPr>
          <a:xfrm>
            <a:off x="438150" y="274638"/>
            <a:ext cx="7908925" cy="6026150"/>
          </a:xfrm>
        </p:spPr>
        <p:txBody>
          <a:bodyPr/>
          <a:lstStyle/>
          <a:p>
            <a:pPr algn="r" eaLnBrk="1" hangingPunct="1">
              <a:defRPr/>
            </a:pPr>
            <a:r>
              <a:rPr lang="fa-IR" sz="3200" smtClean="0"/>
              <a:t>اهداف رفتاري :</a:t>
            </a:r>
            <a:br>
              <a:rPr lang="fa-IR" sz="3200" smtClean="0"/>
            </a:br>
            <a:r>
              <a:rPr lang="fa-IR" sz="3200" smtClean="0"/>
              <a:t>دانشجو بعد پايان اين فصل بايد بتواند:</a:t>
            </a:r>
            <a:br>
              <a:rPr lang="fa-IR" sz="3200" smtClean="0"/>
            </a:br>
            <a:r>
              <a:rPr lang="fa-IR" sz="3200" smtClean="0"/>
              <a:t>1- درآمد اشخاص حقوقي كه مشمول ماليات هستند را تعيين نمايد</a:t>
            </a:r>
            <a:br>
              <a:rPr lang="fa-IR" sz="3200" smtClean="0"/>
            </a:br>
            <a:r>
              <a:rPr lang="fa-IR" sz="3200" smtClean="0"/>
              <a:t>2- شرايط درآمد مشمول ماليات از طريق رسيدگي به دفاتر قانوني اشخاص حقوقي را تشريح نمايد</a:t>
            </a:r>
            <a:br>
              <a:rPr lang="fa-IR" sz="3200" smtClean="0"/>
            </a:br>
            <a:r>
              <a:rPr lang="fa-IR" sz="3200" smtClean="0"/>
              <a:t>3- شرايطي كه منجر به تشخيص علي الراس درآمد اشخاص حقوقي مي شود راتوضيح نمايد</a:t>
            </a:r>
            <a:br>
              <a:rPr lang="fa-IR" sz="3200" smtClean="0"/>
            </a:br>
            <a:r>
              <a:rPr lang="fa-IR" sz="3200" smtClean="0"/>
              <a:t>4- معافيت هاي مالياتي اشخاص حقوقي را نام ببرد</a:t>
            </a:r>
            <a:br>
              <a:rPr lang="fa-IR" sz="3200" smtClean="0"/>
            </a:br>
            <a:endParaRPr lang="en-US" sz="3200" smtClean="0"/>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8178" name="Rectangle 4"/>
          <p:cNvSpPr>
            <a:spLocks noGrp="1" noRot="1" noChangeArrowheads="1"/>
          </p:cNvSpPr>
          <p:nvPr>
            <p:ph type="title"/>
          </p:nvPr>
        </p:nvSpPr>
        <p:spPr>
          <a:xfrm>
            <a:off x="438150" y="274638"/>
            <a:ext cx="7908925" cy="6170612"/>
          </a:xfrm>
        </p:spPr>
        <p:txBody>
          <a:bodyPr/>
          <a:lstStyle/>
          <a:p>
            <a:pPr algn="r" eaLnBrk="1" hangingPunct="1"/>
            <a:r>
              <a:rPr lang="fa-IR" sz="3200" smtClean="0">
                <a:effectLst/>
              </a:rPr>
              <a:t>خلاصه</a:t>
            </a:r>
            <a:br>
              <a:rPr lang="fa-IR" sz="3200" smtClean="0">
                <a:effectLst/>
              </a:rPr>
            </a:br>
            <a:r>
              <a:rPr lang="fa-IR" sz="3200" smtClean="0">
                <a:effectLst/>
              </a:rPr>
              <a:t>جمع درآمد ناشي از فعاليت هاي انتفاعي ساير اشخاص حقوقي كه ازمنابع مختلف در ايران يا خارج از ايران تحصيل مي شود، پس از وضع زيانهاي حاصل از منابع غير معاف وكسر معافيت هاي مقرر به صورت زير به استسناي موارديكه طبق مقررات اين قانون داراي نرخ جداگانه اي است مشمول ماليات به نرخ 25% خواهند بود</a:t>
            </a:r>
            <a:endParaRPr lang="en-US" sz="3200" smtClean="0">
              <a:effectLst/>
            </a:endParaRPr>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9202" name="Rectangle 4"/>
          <p:cNvSpPr>
            <a:spLocks noGrp="1" noRot="1" noChangeArrowheads="1"/>
          </p:cNvSpPr>
          <p:nvPr>
            <p:ph type="title"/>
          </p:nvPr>
        </p:nvSpPr>
        <p:spPr>
          <a:xfrm>
            <a:off x="438150" y="274638"/>
            <a:ext cx="7908925" cy="5881687"/>
          </a:xfrm>
        </p:spPr>
        <p:txBody>
          <a:bodyPr/>
          <a:lstStyle/>
          <a:p>
            <a:pPr algn="r" eaLnBrk="1" hangingPunct="1"/>
            <a:r>
              <a:rPr lang="fa-IR" sz="3400" smtClean="0">
                <a:effectLst/>
                <a:latin typeface="FuturaTEELigCon" pitchFamily="2" charset="0"/>
              </a:rPr>
              <a:t>معافيت هاي مالياتي اشخاص حقوقي:</a:t>
            </a:r>
            <a:br>
              <a:rPr lang="fa-IR" sz="3400" smtClean="0">
                <a:effectLst/>
                <a:latin typeface="FuturaTEELigCon" pitchFamily="2" charset="0"/>
              </a:rPr>
            </a:br>
            <a:r>
              <a:rPr lang="fa-IR" sz="3400" smtClean="0">
                <a:effectLst/>
                <a:latin typeface="FuturaTEELigCon" pitchFamily="2" charset="0"/>
              </a:rPr>
              <a:t>1- درآمد حاصل از كليه فعاليت هاي كشاورزي ، دامپروري ، پرورش ماهي و زنبور عسل وپرورش طيور ، صيادي وماهيگيري ، نوغان داري ، احياي مراتع وجنگل هاوباغات واشجار معاف از ماليات است(ماده81)</a:t>
            </a:r>
            <a:endParaRPr lang="en-US" sz="3400" smtClean="0">
              <a:effectLst/>
              <a:latin typeface="FuturaTEELigCon" pitchFamily="2" charset="0"/>
            </a:endParaRPr>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9524" name="Rectangle 4"/>
          <p:cNvSpPr>
            <a:spLocks noGrp="1" noRot="1" noChangeArrowheads="1"/>
          </p:cNvSpPr>
          <p:nvPr>
            <p:ph type="title"/>
          </p:nvPr>
        </p:nvSpPr>
        <p:spPr>
          <a:xfrm>
            <a:off x="438150" y="274638"/>
            <a:ext cx="7908925" cy="6242050"/>
          </a:xfrm>
        </p:spPr>
        <p:txBody>
          <a:bodyPr/>
          <a:lstStyle/>
          <a:p>
            <a:pPr algn="r" rtl="1" eaLnBrk="1" hangingPunct="1">
              <a:defRPr/>
            </a:pPr>
            <a:r>
              <a:rPr lang="fa-IR" smtClean="0"/>
              <a:t>در</a:t>
            </a:r>
            <a:r>
              <a:rPr lang="fa-IR" sz="3200" smtClean="0"/>
              <a:t>آمد حاصل مشمول ماليات فعاليت هاي توليدي ومعدني در واحدهاي توليدي ومعدني در بخش هاي تعاوني وخصوصي به ميزان 80% وبه مدت 4سال از تاريخ بهره برداري ودر مناطق كمتر توسعه يافته به ميزان 100% به مدت 10سال معاف از ماليات است.</a:t>
            </a:r>
            <a:endParaRPr lang="en-US" smtClean="0"/>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21572" name="Rectangle 4"/>
          <p:cNvSpPr>
            <a:spLocks noGrp="1" noRot="1" noChangeArrowheads="1"/>
          </p:cNvSpPr>
          <p:nvPr>
            <p:ph type="title"/>
          </p:nvPr>
        </p:nvSpPr>
        <p:spPr>
          <a:xfrm>
            <a:off x="360363" y="323850"/>
            <a:ext cx="7908925" cy="6121400"/>
          </a:xfrm>
        </p:spPr>
        <p:txBody>
          <a:bodyPr/>
          <a:lstStyle/>
          <a:p>
            <a:pPr algn="r" rtl="1" eaLnBrk="1" hangingPunct="1">
              <a:defRPr/>
            </a:pPr>
            <a:r>
              <a:rPr lang="fa-IR" sz="3200" smtClean="0"/>
              <a:t>3- حق عضويت در يافتي اتحاديه هاي صنفي وشركت هاي تعاوني </a:t>
            </a:r>
            <a:endParaRPr lang="en-US" sz="3200" smtClean="0"/>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2274" name="Rectangle 4"/>
          <p:cNvSpPr>
            <a:spLocks noGrp="1" noRot="1" noChangeArrowheads="1"/>
          </p:cNvSpPr>
          <p:nvPr>
            <p:ph type="title"/>
          </p:nvPr>
        </p:nvSpPr>
        <p:spPr>
          <a:xfrm>
            <a:off x="438150" y="274638"/>
            <a:ext cx="7908925" cy="6097587"/>
          </a:xfrm>
        </p:spPr>
        <p:txBody>
          <a:bodyPr/>
          <a:lstStyle/>
          <a:p>
            <a:pPr algn="r" eaLnBrk="1" hangingPunct="1"/>
            <a:r>
              <a:rPr lang="fa-IR" sz="3200" smtClean="0">
                <a:effectLst/>
              </a:rPr>
              <a:t>4- 100% درآمد شركت تعاوني روستايي ، عشايري ، كشاورزي ، صيادان ، كارگران ، كارمندان ، دانشجويان ، دانش آموزان و اتحاديه هاي آنها</a:t>
            </a:r>
            <a:endParaRPr lang="en-US" sz="3200" smtClean="0">
              <a:effectLst/>
            </a:endParaRPr>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3298" name="Rectangle 4"/>
          <p:cNvSpPr>
            <a:spLocks noGrp="1" noRot="1" noChangeArrowheads="1"/>
          </p:cNvSpPr>
          <p:nvPr>
            <p:ph type="title"/>
          </p:nvPr>
        </p:nvSpPr>
        <p:spPr>
          <a:xfrm>
            <a:off x="438150" y="274638"/>
            <a:ext cx="7908925" cy="6170612"/>
          </a:xfrm>
        </p:spPr>
        <p:txBody>
          <a:bodyPr/>
          <a:lstStyle/>
          <a:p>
            <a:pPr algn="r" eaLnBrk="1" hangingPunct="1"/>
            <a:r>
              <a:rPr lang="fa-IR" sz="3200" smtClean="0">
                <a:effectLst/>
              </a:rPr>
              <a:t>5- 50% هزينه هاي طرح هاي توسعه ، بازسازي وتكميل واحدهاي صنعتي ومعدني </a:t>
            </a:r>
            <a:endParaRPr lang="en-US" sz="3200" smtClean="0">
              <a:effectLst/>
            </a:endParaRPr>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27716" name="Rectangle 4"/>
          <p:cNvSpPr>
            <a:spLocks noGrp="1" noRot="1" noChangeArrowheads="1"/>
          </p:cNvSpPr>
          <p:nvPr>
            <p:ph type="title"/>
          </p:nvPr>
        </p:nvSpPr>
        <p:spPr>
          <a:xfrm>
            <a:off x="438150" y="274638"/>
            <a:ext cx="7908925" cy="5665787"/>
          </a:xfrm>
        </p:spPr>
        <p:txBody>
          <a:bodyPr/>
          <a:lstStyle/>
          <a:p>
            <a:pPr algn="r" eaLnBrk="1" hangingPunct="1">
              <a:defRPr/>
            </a:pPr>
            <a:r>
              <a:rPr lang="fa-IR" sz="3200" smtClean="0"/>
              <a:t>7- 100% درآمد حاصل از صادرات محصولات صنعتي وكشاورزي و 50% درآمد حاصل از صادرات ساير كالاها</a:t>
            </a:r>
            <a:br>
              <a:rPr lang="fa-IR" sz="3200" smtClean="0"/>
            </a:br>
            <a:r>
              <a:rPr lang="fa-IR" sz="3200" smtClean="0"/>
              <a:t>8- درآمد كارگاههاي فرش دستباف وصنايع دستي وشركت هاي تعاوني واتحاديه هاي ي مربوطه</a:t>
            </a:r>
            <a:br>
              <a:rPr lang="fa-IR" sz="3200" smtClean="0"/>
            </a:br>
            <a:r>
              <a:rPr lang="fa-IR" sz="3200" smtClean="0"/>
              <a:t>9- 10% سود شركت هاي پذيرفته شده در بورس  </a:t>
            </a:r>
            <a:endParaRPr lang="en-US" sz="320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4"/>
          <p:cNvSpPr>
            <a:spLocks noGrp="1" noRot="1" noChangeArrowheads="1"/>
          </p:cNvSpPr>
          <p:nvPr>
            <p:ph type="title"/>
          </p:nvPr>
        </p:nvSpPr>
        <p:spPr>
          <a:xfrm>
            <a:off x="438150" y="274638"/>
            <a:ext cx="7908925" cy="5449887"/>
          </a:xfrm>
        </p:spPr>
        <p:txBody>
          <a:bodyPr/>
          <a:lstStyle/>
          <a:p>
            <a:pPr algn="r" eaLnBrk="1" hangingPunct="1"/>
            <a:r>
              <a:rPr lang="fa-IR" sz="3200" smtClean="0">
                <a:effectLst/>
              </a:rPr>
              <a:t>2-</a:t>
            </a:r>
            <a:r>
              <a:rPr lang="ar-SA" sz="3200" smtClean="0">
                <a:effectLst/>
              </a:rPr>
              <a:t> اموالي كه براي سازمانها و مؤسسه‌هاي مذكور در ماده (2) اين قانون مورد وقف يا نذر يا حبس واقع گردد به شرط تأييد سازمانها و مؤسسه‌هاي مذكور.</a:t>
            </a:r>
            <a:r>
              <a:rPr lang="en-US" sz="3200" smtClean="0">
                <a:effectLst/>
              </a:rPr>
              <a:t/>
            </a:r>
            <a:br>
              <a:rPr lang="en-US" sz="3200" smtClean="0">
                <a:effectLst/>
              </a:rPr>
            </a:br>
            <a:r>
              <a:rPr lang="fa-IR" sz="3200" smtClean="0">
                <a:effectLst/>
              </a:rPr>
              <a:t>3- 80% </a:t>
            </a:r>
            <a:r>
              <a:rPr lang="ar-SA" sz="3200" smtClean="0">
                <a:effectLst/>
              </a:rPr>
              <a:t>اوراق مشاركت و سپرده‌هاي متوفي نزد بانكهاي ايراني و شعب آنها در خارج از كشور و مؤسسه‌هاي اعتباري غيربانكي مجاز، همچنين</a:t>
            </a:r>
            <a:r>
              <a:rPr lang="fa-IR" sz="3200" smtClean="0">
                <a:effectLst/>
              </a:rPr>
              <a:t> 50%</a:t>
            </a:r>
            <a:r>
              <a:rPr lang="en-US" sz="3200" smtClean="0">
                <a:effectLst/>
              </a:rPr>
              <a:t> </a:t>
            </a:r>
            <a:r>
              <a:rPr lang="ar-SA" sz="3200" smtClean="0">
                <a:effectLst/>
              </a:rPr>
              <a:t>ارزش سهام متوفي در شركتهايي كه سهام آنها طبق قانون مربوط در بورس پذيرفته شده باشد و</a:t>
            </a:r>
            <a:r>
              <a:rPr lang="en-US" sz="3200" smtClean="0">
                <a:effectLst/>
              </a:rPr>
              <a:t> </a:t>
            </a:r>
            <a:r>
              <a:rPr lang="ar-SA" sz="3200" smtClean="0">
                <a:effectLst/>
              </a:rPr>
              <a:t>ارزش سهام يا سهم‌الشركه متوفي در ساير شركتها و نيزچهل درصد ارزش خالص دارايي متوفي در واحدهاي توليدي، صنعتي</a:t>
            </a:r>
            <a:r>
              <a:rPr lang="en-US" sz="3200" smtClean="0">
                <a:effectLst/>
              </a:rPr>
              <a:t>،</a:t>
            </a:r>
            <a:r>
              <a:rPr lang="ar-SA" sz="3200" smtClean="0">
                <a:effectLst/>
              </a:rPr>
              <a:t> معدني و كشاورزي</a:t>
            </a:r>
            <a:r>
              <a:rPr lang="en-US" sz="3200" smtClean="0">
                <a:effectLst/>
              </a:rPr>
              <a:t> </a:t>
            </a:r>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5346" name="Rectangle 4"/>
          <p:cNvSpPr>
            <a:spLocks noGrp="1" noRot="1" noChangeArrowheads="1"/>
          </p:cNvSpPr>
          <p:nvPr>
            <p:ph type="title"/>
          </p:nvPr>
        </p:nvSpPr>
        <p:spPr>
          <a:xfrm>
            <a:off x="438150" y="274638"/>
            <a:ext cx="7908925" cy="5449887"/>
          </a:xfrm>
        </p:spPr>
        <p:txBody>
          <a:bodyPr/>
          <a:lstStyle/>
          <a:p>
            <a:pPr algn="r" eaLnBrk="1" hangingPunct="1"/>
            <a:r>
              <a:rPr lang="fa-IR" sz="3200" smtClean="0">
                <a:effectLst/>
              </a:rPr>
              <a:t>10- فروش سهام واندوخته صرف سهام شركت هاي بورسي ماليات مقطوع 5/%</a:t>
            </a:r>
            <a:br>
              <a:rPr lang="fa-IR" sz="3200" smtClean="0">
                <a:effectLst/>
              </a:rPr>
            </a:br>
            <a:r>
              <a:rPr lang="fa-IR" sz="3200" smtClean="0">
                <a:effectLst/>
              </a:rPr>
              <a:t>11- فروش سهام ، حق تقدم سهام وسهم الشركه شركت هاي غير بورسي ماليات مقطوع 4% ارزش اسمي</a:t>
            </a:r>
            <a:br>
              <a:rPr lang="fa-IR" sz="3200" smtClean="0">
                <a:effectLst/>
              </a:rPr>
            </a:br>
            <a:r>
              <a:rPr lang="fa-IR" sz="3200" smtClean="0">
                <a:effectLst/>
              </a:rPr>
              <a:t>12- سود سپرده هاي بازنشتگي ، سود جوايز حسابهاي بانكي و موسسات اعتباري سود اوراق قرضه دولتي ، اوراق مشاركت ، درآمد حق اختراع ، فعاليت هاي پژوهشي</a:t>
            </a:r>
            <a:br>
              <a:rPr lang="fa-IR" sz="3200" smtClean="0">
                <a:effectLst/>
              </a:rPr>
            </a:br>
            <a:endParaRPr lang="en-US" sz="3200" smtClean="0">
              <a:effectLst/>
            </a:endParaRPr>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6370" name="Rectangle 4"/>
          <p:cNvSpPr>
            <a:spLocks noGrp="1" noRot="1" noChangeArrowheads="1"/>
          </p:cNvSpPr>
          <p:nvPr>
            <p:ph type="title"/>
          </p:nvPr>
        </p:nvSpPr>
        <p:spPr>
          <a:xfrm>
            <a:off x="438150" y="274638"/>
            <a:ext cx="7908925" cy="5737225"/>
          </a:xfrm>
        </p:spPr>
        <p:txBody>
          <a:bodyPr/>
          <a:lstStyle/>
          <a:p>
            <a:pPr algn="r" eaLnBrk="1" hangingPunct="1"/>
            <a:r>
              <a:rPr lang="fa-IR" sz="3200" smtClean="0">
                <a:effectLst/>
              </a:rPr>
              <a:t>13- درآمد اتفاقي شركت هاي حقوقي ماده 131</a:t>
            </a:r>
            <a:br>
              <a:rPr lang="fa-IR" sz="3200" smtClean="0">
                <a:effectLst/>
              </a:rPr>
            </a:br>
            <a:r>
              <a:rPr lang="fa-IR" sz="3200" smtClean="0">
                <a:effectLst/>
              </a:rPr>
              <a:t>14- درآمد اجاره اشخاص حقوقي ماده 105</a:t>
            </a:r>
            <a:br>
              <a:rPr lang="fa-IR" sz="3200" smtClean="0">
                <a:effectLst/>
              </a:rPr>
            </a:br>
            <a:r>
              <a:rPr lang="fa-IR" sz="3200" smtClean="0">
                <a:effectLst/>
              </a:rPr>
              <a:t>15- كارخانه هاي واقع در شهرهاي بزرگ كه به شهرك هاي صنعتي انتقال داده شده اندبه مدت 5 سال </a:t>
            </a:r>
            <a:endParaRPr lang="en-US" sz="3200" smtClean="0">
              <a:effectLs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4"/>
          <p:cNvSpPr>
            <a:spLocks noGrp="1" noRot="1" noChangeArrowheads="1"/>
          </p:cNvSpPr>
          <p:nvPr>
            <p:ph type="title"/>
          </p:nvPr>
        </p:nvSpPr>
        <p:spPr>
          <a:xfrm>
            <a:off x="438150" y="274638"/>
            <a:ext cx="7908925" cy="5737225"/>
          </a:xfrm>
        </p:spPr>
        <p:txBody>
          <a:bodyPr/>
          <a:lstStyle/>
          <a:p>
            <a:pPr algn="r" eaLnBrk="1" hangingPunct="1"/>
            <a:r>
              <a:rPr lang="ar-SA" sz="3200" smtClean="0">
                <a:effectLst/>
              </a:rPr>
              <a:t>مسائل</a:t>
            </a:r>
            <a:br>
              <a:rPr lang="ar-SA" sz="3200" smtClean="0">
                <a:effectLst/>
              </a:rPr>
            </a:br>
            <a:r>
              <a:rPr lang="ar-SA" sz="3200" smtClean="0">
                <a:effectLst/>
              </a:rPr>
              <a:t>1.</a:t>
            </a:r>
            <a:r>
              <a:rPr lang="ar-SA" sz="3200" i="1" smtClean="0">
                <a:effectLst/>
              </a:rPr>
              <a:t> </a:t>
            </a:r>
            <a:r>
              <a:rPr lang="ar-SA" sz="3200" smtClean="0">
                <a:effectLst/>
              </a:rPr>
              <a:t>آقاي روزبهاني در تيرماه سال 81 فوت شده است. وراث قانوني وي دو پسر، يكي 18 ساله و ديگري 24 ساله و نيز يك دختر 28 ساله كه در زمان فوت پدر ازدواج نكرده مي‌باشد. ماترك متوفي در زمان فوت طبق اظهارنامه مالياتي به شرح ذيل گزارش شده است: </a:t>
            </a:r>
            <a:br>
              <a:rPr lang="ar-SA" sz="3200" smtClean="0">
                <a:effectLst/>
              </a:rPr>
            </a:br>
            <a:r>
              <a:rPr lang="ar-SA" sz="3200" smtClean="0">
                <a:effectLst/>
              </a:rPr>
              <a:t>ـ مبلغ 000/000/40 ريال در حساب پس انداز نزد بانك صادرات - 000/000/38 ريال مطالبات قابل وصول ـ سه دستگاه آپارتمان جمعاً به ارزش معاملاتي 000/000/40 ريال كه مورد تأييد مميز و سرمميز قرار گرفته است - موجودي نقد به مبلغ 000/000/18 ريال- بدهي به اشخاص 000/000/15 ريال كه مستند به مدارك قانوني بوده و مورد تأييد قرار گرفته است. </a:t>
            </a:r>
            <a:br>
              <a:rPr lang="ar-SA" sz="3200" smtClean="0">
                <a:effectLst/>
              </a:rPr>
            </a:br>
            <a:r>
              <a:rPr lang="ar-SA" sz="3200" smtClean="0">
                <a:effectLst/>
              </a:rPr>
              <a:t>مطلوب است محاسبه ماليات سهم‌الارث هريك از وراث.</a:t>
            </a:r>
            <a:endParaRPr lang="en-US" sz="3200" smtClean="0">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0628" name="Rectangle 4"/>
          <p:cNvSpPr>
            <a:spLocks noGrp="1" noRot="1" noChangeArrowheads="1"/>
          </p:cNvSpPr>
          <p:nvPr>
            <p:ph type="title"/>
          </p:nvPr>
        </p:nvSpPr>
        <p:spPr>
          <a:xfrm>
            <a:off x="438150" y="274638"/>
            <a:ext cx="7908925" cy="6565900"/>
          </a:xfrm>
        </p:spPr>
        <p:txBody>
          <a:bodyPr/>
          <a:lstStyle/>
          <a:p>
            <a:pPr eaLnBrk="1" hangingPunct="1">
              <a:defRPr/>
            </a:pPr>
            <a:r>
              <a:rPr lang="fa-IR" sz="4000" smtClean="0"/>
              <a:t>حسابداري </a:t>
            </a:r>
            <a:r>
              <a:rPr lang="fa-IR" sz="4000" smtClean="0"/>
              <a:t>مالياتي2</a:t>
            </a:r>
            <a:r>
              <a:rPr lang="fa-IR" sz="4000" dirty="0" smtClean="0"/>
              <a:t/>
            </a:r>
            <a:br>
              <a:rPr lang="fa-IR" sz="4000" dirty="0" smtClean="0"/>
            </a:br>
            <a:r>
              <a:rPr lang="fa-IR" sz="4000" smtClean="0"/>
              <a:t/>
            </a:r>
            <a:br>
              <a:rPr lang="fa-IR" sz="4000" smtClean="0"/>
            </a:br>
            <a:r>
              <a:rPr lang="fa-IR" sz="4000" smtClean="0"/>
              <a:t>واحددرسي </a:t>
            </a:r>
            <a:r>
              <a:rPr lang="fa-IR" sz="4000" dirty="0" smtClean="0"/>
              <a:t>رشته حسابداري</a:t>
            </a:r>
            <a:br>
              <a:rPr lang="fa-IR" sz="4000" dirty="0" smtClean="0"/>
            </a:br>
            <a:r>
              <a:rPr lang="fa-IR" sz="4000" dirty="0" smtClean="0"/>
              <a:t/>
            </a:r>
            <a:br>
              <a:rPr lang="fa-IR" sz="4000" dirty="0" smtClean="0"/>
            </a:br>
            <a:r>
              <a:rPr lang="fa-IR" sz="4000" dirty="0" smtClean="0"/>
              <a:t>تاليف: محمد رمضان احمدي</a:t>
            </a:r>
            <a:br>
              <a:rPr lang="fa-IR" sz="4000" dirty="0" smtClean="0"/>
            </a:br>
            <a:r>
              <a:rPr lang="fa-IR" sz="4000" dirty="0" smtClean="0"/>
              <a:t> </a:t>
            </a:r>
            <a:br>
              <a:rPr lang="fa-IR" sz="4000" dirty="0" smtClean="0"/>
            </a:br>
            <a:r>
              <a:rPr lang="fa-IR" sz="4000" dirty="0" smtClean="0"/>
              <a:t>تهيه كنند: علي اصغرعيوضي حشمت</a:t>
            </a:r>
            <a:br>
              <a:rPr lang="fa-IR" sz="4000" dirty="0" smtClean="0"/>
            </a:br>
            <a:r>
              <a:rPr lang="fa-IR" sz="4000" dirty="0" smtClean="0"/>
              <a:t> </a:t>
            </a:r>
            <a:br>
              <a:rPr lang="fa-IR" sz="4000" dirty="0" smtClean="0"/>
            </a:br>
            <a:r>
              <a:rPr lang="fa-IR" sz="4000" dirty="0" smtClean="0"/>
              <a:t>عضوهيات علمي مركز قم</a:t>
            </a:r>
            <a:br>
              <a:rPr lang="fa-IR" sz="4000" dirty="0" smtClean="0"/>
            </a:br>
            <a:endParaRPr lang="en-US" sz="40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4"/>
          <p:cNvSpPr>
            <a:spLocks noGrp="1" noRot="1" noChangeArrowheads="1"/>
          </p:cNvSpPr>
          <p:nvPr>
            <p:ph type="title"/>
          </p:nvPr>
        </p:nvSpPr>
        <p:spPr>
          <a:xfrm>
            <a:off x="438150" y="274638"/>
            <a:ext cx="7908925" cy="5810250"/>
          </a:xfrm>
        </p:spPr>
        <p:txBody>
          <a:bodyPr/>
          <a:lstStyle/>
          <a:p>
            <a:pPr algn="r" eaLnBrk="1" hangingPunct="1"/>
            <a:r>
              <a:rPr lang="fa-IR" sz="3200" smtClean="0">
                <a:effectLst/>
              </a:rPr>
              <a:t>حل مساله1</a:t>
            </a:r>
            <a:br>
              <a:rPr lang="fa-IR" sz="3200" smtClean="0">
                <a:effectLst/>
              </a:rPr>
            </a:br>
            <a:r>
              <a:rPr lang="fa-IR" sz="3200" smtClean="0">
                <a:effectLst/>
              </a:rPr>
              <a:t>مجموع ماترك متوفي :</a:t>
            </a:r>
            <a:br>
              <a:rPr lang="fa-IR" sz="3200" smtClean="0">
                <a:effectLst/>
              </a:rPr>
            </a:br>
            <a:r>
              <a:rPr lang="fa-IR" sz="3200" smtClean="0">
                <a:effectLst/>
              </a:rPr>
              <a:t>سپرده بانكي                 000/000/40 ريال </a:t>
            </a:r>
            <a:br>
              <a:rPr lang="fa-IR" sz="3200" smtClean="0">
                <a:effectLst/>
              </a:rPr>
            </a:br>
            <a:r>
              <a:rPr lang="fa-IR" sz="3200" smtClean="0">
                <a:effectLst/>
              </a:rPr>
              <a:t>مطالبات قابل وصول       000/000/38</a:t>
            </a:r>
            <a:br>
              <a:rPr lang="fa-IR" sz="3200" smtClean="0">
                <a:effectLst/>
              </a:rPr>
            </a:br>
            <a:r>
              <a:rPr lang="fa-IR" sz="3200" smtClean="0">
                <a:effectLst/>
              </a:rPr>
              <a:t>سه دستگاه آپارتمان        000/000/40</a:t>
            </a:r>
            <a:br>
              <a:rPr lang="fa-IR" sz="3200" smtClean="0">
                <a:effectLst/>
              </a:rPr>
            </a:br>
            <a:r>
              <a:rPr lang="fa-IR" sz="3200" smtClean="0">
                <a:effectLst/>
              </a:rPr>
              <a:t>موجودي نقد                 000/000/18</a:t>
            </a:r>
            <a:br>
              <a:rPr lang="fa-IR" sz="3200" smtClean="0">
                <a:effectLst/>
              </a:rPr>
            </a:br>
            <a:r>
              <a:rPr lang="fa-IR" sz="3200" smtClean="0">
                <a:effectLst/>
              </a:rPr>
              <a:t>جمع                          000/000/136</a:t>
            </a:r>
            <a:endParaRPr lang="en-US" sz="3200" smtClean="0">
              <a:effectLst/>
            </a:endParaRPr>
          </a:p>
        </p:txBody>
      </p:sp>
      <p:sp>
        <p:nvSpPr>
          <p:cNvPr id="21507" name="Line 5"/>
          <p:cNvSpPr>
            <a:spLocks noChangeShapeType="1"/>
          </p:cNvSpPr>
          <p:nvPr/>
        </p:nvSpPr>
        <p:spPr bwMode="auto">
          <a:xfrm flipH="1">
            <a:off x="3097213" y="4356100"/>
            <a:ext cx="172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a:xfrm>
            <a:off x="438150" y="274638"/>
            <a:ext cx="7908925" cy="5810250"/>
          </a:xfrm>
        </p:spPr>
        <p:txBody>
          <a:bodyPr/>
          <a:lstStyle/>
          <a:p>
            <a:pPr algn="r" eaLnBrk="1" hangingPunct="1"/>
            <a:r>
              <a:rPr lang="fa-IR" sz="3200" smtClean="0">
                <a:effectLst/>
              </a:rPr>
              <a:t/>
            </a:r>
            <a:br>
              <a:rPr lang="fa-IR" sz="3200" smtClean="0">
                <a:effectLst/>
              </a:rPr>
            </a:br>
            <a:r>
              <a:rPr lang="fa-IR" sz="3200" smtClean="0">
                <a:effectLst/>
              </a:rPr>
              <a:t>مجموع ماترك متوفي مشمول ماليات:</a:t>
            </a:r>
            <a:br>
              <a:rPr lang="fa-IR" sz="3200" smtClean="0">
                <a:effectLst/>
              </a:rPr>
            </a:br>
            <a:r>
              <a:rPr lang="fa-IR" sz="3200" smtClean="0">
                <a:effectLst/>
              </a:rPr>
              <a:t>سپرده بانكي(20%)          000/000/8 ريال </a:t>
            </a:r>
            <a:br>
              <a:rPr lang="fa-IR" sz="3200" smtClean="0">
                <a:effectLst/>
              </a:rPr>
            </a:br>
            <a:r>
              <a:rPr lang="fa-IR" sz="3200" smtClean="0">
                <a:effectLst/>
              </a:rPr>
              <a:t>مطالبات قابل وصول       000/000/38</a:t>
            </a:r>
            <a:br>
              <a:rPr lang="fa-IR" sz="3200" smtClean="0">
                <a:effectLst/>
              </a:rPr>
            </a:br>
            <a:r>
              <a:rPr lang="fa-IR" sz="3200" smtClean="0">
                <a:effectLst/>
              </a:rPr>
              <a:t>سه دستگاه آپارتمان        000/000/40</a:t>
            </a:r>
            <a:br>
              <a:rPr lang="fa-IR" sz="3200" smtClean="0">
                <a:effectLst/>
              </a:rPr>
            </a:br>
            <a:r>
              <a:rPr lang="fa-IR" sz="3200" smtClean="0">
                <a:effectLst/>
              </a:rPr>
              <a:t>موجودي نقد                 000/000/18</a:t>
            </a:r>
            <a:br>
              <a:rPr lang="fa-IR" sz="3200" smtClean="0">
                <a:effectLst/>
              </a:rPr>
            </a:br>
            <a:r>
              <a:rPr lang="fa-IR" sz="3200" smtClean="0">
                <a:effectLst/>
              </a:rPr>
              <a:t>بدهي به اشخاص           (000/000/15)</a:t>
            </a:r>
            <a:br>
              <a:rPr lang="fa-IR" sz="3200" smtClean="0">
                <a:effectLst/>
              </a:rPr>
            </a:br>
            <a:r>
              <a:rPr lang="fa-IR" sz="3200" smtClean="0">
                <a:effectLst/>
              </a:rPr>
              <a:t>جمع                          000/000/89</a:t>
            </a:r>
            <a:endParaRPr lang="en-US" sz="3200" smtClean="0">
              <a:effectLst/>
            </a:endParaRPr>
          </a:p>
        </p:txBody>
      </p:sp>
      <p:sp>
        <p:nvSpPr>
          <p:cNvPr id="22531" name="Line 3"/>
          <p:cNvSpPr>
            <a:spLocks noChangeShapeType="1"/>
          </p:cNvSpPr>
          <p:nvPr/>
        </p:nvSpPr>
        <p:spPr bwMode="auto">
          <a:xfrm flipH="1">
            <a:off x="3097213" y="4572000"/>
            <a:ext cx="172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01444" name="Rectangle 4"/>
          <p:cNvSpPr>
            <a:spLocks noGrp="1" noRot="1" noChangeArrowheads="1"/>
          </p:cNvSpPr>
          <p:nvPr>
            <p:ph type="title"/>
          </p:nvPr>
        </p:nvSpPr>
        <p:spPr>
          <a:xfrm>
            <a:off x="360363" y="274638"/>
            <a:ext cx="7908925" cy="6170612"/>
          </a:xfrm>
        </p:spPr>
        <p:txBody>
          <a:bodyPr/>
          <a:lstStyle/>
          <a:p>
            <a:pPr algn="r" eaLnBrk="1" hangingPunct="1">
              <a:defRPr/>
            </a:pPr>
            <a:r>
              <a:rPr lang="fa-IR" sz="3200" smtClean="0"/>
              <a:t>مطابق با قانون مدني سهم الارث پسر دو برابر دختر مي باشد. وراث آقاي روزبهاني 2پسر ويك دختر است.</a:t>
            </a:r>
            <a:br>
              <a:rPr lang="fa-IR" sz="3200" smtClean="0"/>
            </a:br>
            <a:r>
              <a:rPr lang="fa-IR" sz="3200" smtClean="0"/>
              <a:t>                           000/600/35=5/2*000/000/89</a:t>
            </a:r>
            <a:br>
              <a:rPr lang="fa-IR" sz="3200" smtClean="0"/>
            </a:br>
            <a:r>
              <a:rPr lang="fa-IR" sz="3200" smtClean="0"/>
              <a:t>سهم الارث هريك از پسر ها از ماترك مشمول ماليات </a:t>
            </a:r>
            <a:br>
              <a:rPr lang="fa-IR" sz="3200" smtClean="0"/>
            </a:br>
            <a:r>
              <a:rPr lang="fa-IR" sz="3200" smtClean="0"/>
              <a:t>                     000/600/5=000/000/30+000/600/35</a:t>
            </a:r>
            <a:br>
              <a:rPr lang="fa-IR" sz="3200" smtClean="0"/>
            </a:br>
            <a:r>
              <a:rPr lang="fa-IR" sz="3200" smtClean="0"/>
              <a:t>سهم الارث پسر 24 ساله</a:t>
            </a:r>
            <a:br>
              <a:rPr lang="fa-IR" sz="3200" smtClean="0"/>
            </a:br>
            <a:r>
              <a:rPr lang="fa-IR" sz="3200" smtClean="0"/>
              <a:t>000/280=5%*000/600/5    ماده 20           0000/600/5</a:t>
            </a:r>
            <a:br>
              <a:rPr lang="fa-IR" sz="3200" smtClean="0"/>
            </a:br>
            <a:r>
              <a:rPr lang="fa-IR" sz="3200" smtClean="0"/>
              <a:t>                                   طبقه اول </a:t>
            </a:r>
            <a:endParaRPr lang="en-US" sz="3200" smtClean="0"/>
          </a:p>
        </p:txBody>
      </p:sp>
      <p:sp>
        <p:nvSpPr>
          <p:cNvPr id="23555" name="Line 6"/>
          <p:cNvSpPr>
            <a:spLocks noChangeShapeType="1"/>
          </p:cNvSpPr>
          <p:nvPr/>
        </p:nvSpPr>
        <p:spPr bwMode="auto">
          <a:xfrm>
            <a:off x="3384550" y="4787900"/>
            <a:ext cx="10080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4"/>
          <p:cNvSpPr>
            <a:spLocks noGrp="1" noRot="1" noChangeArrowheads="1"/>
          </p:cNvSpPr>
          <p:nvPr>
            <p:ph type="title"/>
          </p:nvPr>
        </p:nvSpPr>
        <p:spPr>
          <a:xfrm>
            <a:off x="438150" y="274638"/>
            <a:ext cx="7908925" cy="5954712"/>
          </a:xfrm>
        </p:spPr>
        <p:txBody>
          <a:bodyPr/>
          <a:lstStyle/>
          <a:p>
            <a:pPr algn="r" eaLnBrk="1" hangingPunct="1"/>
            <a:r>
              <a:rPr lang="fa-IR" sz="3200" smtClean="0">
                <a:effectLst/>
              </a:rPr>
              <a:t>000/400/14- = 000/000/50- 000/600/35</a:t>
            </a:r>
            <a:br>
              <a:rPr lang="fa-IR" sz="3200" smtClean="0">
                <a:effectLst/>
              </a:rPr>
            </a:br>
            <a:r>
              <a:rPr lang="fa-IR" sz="3200" smtClean="0">
                <a:effectLst/>
              </a:rPr>
              <a:t>سهم الارث پسر 18 ساله مشمول ماليات نيست</a:t>
            </a:r>
            <a:br>
              <a:rPr lang="fa-IR" sz="3200" smtClean="0">
                <a:effectLst/>
              </a:rPr>
            </a:br>
            <a:r>
              <a:rPr lang="fa-IR" sz="3200" smtClean="0">
                <a:effectLst/>
              </a:rPr>
              <a:t>معافيت مالياتي فرزند كمتر از 20سال 000/000/50 ريال است.</a:t>
            </a:r>
            <a:br>
              <a:rPr lang="fa-IR" sz="3200" smtClean="0">
                <a:effectLst/>
              </a:rPr>
            </a:br>
            <a:r>
              <a:rPr lang="fa-IR" sz="3200" smtClean="0">
                <a:effectLst/>
              </a:rPr>
              <a:t>000/800/17 = 5/1 * 000/000/89</a:t>
            </a:r>
            <a:br>
              <a:rPr lang="fa-IR" sz="3200" smtClean="0">
                <a:effectLst/>
              </a:rPr>
            </a:br>
            <a:r>
              <a:rPr lang="fa-IR" sz="3200" smtClean="0">
                <a:effectLst/>
              </a:rPr>
              <a:t>سهم الارث دختر 28 ساله ازماترك مشمول ماليات </a:t>
            </a:r>
            <a:br>
              <a:rPr lang="fa-IR" sz="3200" smtClean="0">
                <a:effectLst/>
              </a:rPr>
            </a:br>
            <a:r>
              <a:rPr lang="fa-IR" sz="3200" smtClean="0">
                <a:effectLst/>
              </a:rPr>
              <a:t>000/200/12- = 000/000/30- 000/800/17</a:t>
            </a:r>
            <a:br>
              <a:rPr lang="fa-IR" sz="3200" smtClean="0">
                <a:effectLst/>
              </a:rPr>
            </a:br>
            <a:r>
              <a:rPr lang="fa-IR" sz="3200" smtClean="0">
                <a:effectLst/>
              </a:rPr>
              <a:t> سهم الارث دختر28 ساله مشمول ماليات نيست</a:t>
            </a:r>
            <a:endParaRPr lang="en-US" sz="3200" smtClean="0">
              <a:effectLst/>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4"/>
          <p:cNvSpPr>
            <a:spLocks noGrp="1" noRot="1" noChangeArrowheads="1"/>
          </p:cNvSpPr>
          <p:nvPr>
            <p:ph type="title"/>
          </p:nvPr>
        </p:nvSpPr>
        <p:spPr>
          <a:xfrm>
            <a:off x="438150" y="274638"/>
            <a:ext cx="7908925" cy="6097587"/>
          </a:xfrm>
        </p:spPr>
        <p:txBody>
          <a:bodyPr/>
          <a:lstStyle/>
          <a:p>
            <a:pPr algn="r" eaLnBrk="1" hangingPunct="1"/>
            <a:r>
              <a:rPr lang="fa-IR" sz="3200" smtClean="0">
                <a:effectLst/>
              </a:rPr>
              <a:t>2- </a:t>
            </a:r>
            <a:r>
              <a:rPr lang="ar-SA" sz="3200" smtClean="0">
                <a:effectLst/>
              </a:rPr>
              <a:t>آقاي الف در تيرماه سال 81 فوت شده است و دارائيهاي وي در اظهارنامه مالياتي او به شرح ذيل گزارش شده است:</a:t>
            </a:r>
            <a:br>
              <a:rPr lang="ar-SA" sz="3200" smtClean="0">
                <a:effectLst/>
              </a:rPr>
            </a:br>
            <a:r>
              <a:rPr lang="ar-SA" sz="3200" smtClean="0">
                <a:effectLst/>
              </a:rPr>
              <a:t>ـ سه باب مغازه جمعاً به ارزش معاملاتي 000/000/300 ريالي (كه از اين مبلغ 000/000/50 ريال مربوط به‌عرصه ملك مي‌باشد)</a:t>
            </a:r>
            <a:r>
              <a:rPr lang="fa-IR" sz="3200" smtClean="0">
                <a:effectLst/>
              </a:rPr>
              <a:t/>
            </a:r>
            <a:br>
              <a:rPr lang="fa-IR" sz="3200" smtClean="0">
                <a:effectLst/>
              </a:rPr>
            </a:br>
            <a:r>
              <a:rPr lang="ar-SA" sz="3200" smtClean="0">
                <a:effectLst/>
              </a:rPr>
              <a:t>- سرقفلي مغازه 000/000/150 ريال </a:t>
            </a:r>
            <a:r>
              <a:rPr lang="fa-IR" sz="3200" smtClean="0">
                <a:effectLst/>
              </a:rPr>
              <a:t/>
            </a:r>
            <a:br>
              <a:rPr lang="fa-IR" sz="3200" smtClean="0">
                <a:effectLst/>
              </a:rPr>
            </a:br>
            <a:r>
              <a:rPr lang="ar-SA" sz="3200" smtClean="0">
                <a:effectLst/>
              </a:rPr>
              <a:t>- يك دستگاه اتومبيل به ارزش 000/000/250 ريال</a:t>
            </a:r>
            <a:r>
              <a:rPr lang="fa-IR" sz="3200" smtClean="0">
                <a:effectLst/>
              </a:rPr>
              <a:t/>
            </a:r>
            <a:br>
              <a:rPr lang="fa-IR" sz="3200" smtClean="0">
                <a:effectLst/>
              </a:rPr>
            </a:br>
            <a:r>
              <a:rPr lang="ar-SA" sz="3200" smtClean="0">
                <a:effectLst/>
              </a:rPr>
              <a:t>- اثاثه موجود در منزل متوفي 000/000/180 ريال </a:t>
            </a:r>
            <a:r>
              <a:rPr lang="fa-IR" sz="3200" smtClean="0">
                <a:effectLst/>
              </a:rPr>
              <a:t/>
            </a:r>
            <a:br>
              <a:rPr lang="fa-IR" sz="3200" smtClean="0">
                <a:effectLst/>
              </a:rPr>
            </a:br>
            <a:r>
              <a:rPr lang="ar-SA" sz="3200" smtClean="0">
                <a:effectLst/>
              </a:rPr>
              <a:t>- يك قطعه زمين به ارزش معاملاتي 000/200/15 ريال.</a:t>
            </a:r>
            <a:br>
              <a:rPr lang="ar-SA" sz="3200" smtClean="0">
                <a:effectLst/>
              </a:rPr>
            </a:br>
            <a:r>
              <a:rPr lang="ar-SA" sz="3200" smtClean="0">
                <a:effectLst/>
              </a:rPr>
              <a:t>		</a:t>
            </a:r>
            <a:endParaRPr lang="en-US" sz="3200" smtClean="0">
              <a:effectLs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4"/>
          <p:cNvSpPr>
            <a:spLocks noGrp="1" noRot="1" noChangeArrowheads="1"/>
          </p:cNvSpPr>
          <p:nvPr>
            <p:ph type="title"/>
          </p:nvPr>
        </p:nvSpPr>
        <p:spPr>
          <a:xfrm>
            <a:off x="438150" y="274638"/>
            <a:ext cx="7908925" cy="5521325"/>
          </a:xfrm>
        </p:spPr>
        <p:txBody>
          <a:bodyPr/>
          <a:lstStyle/>
          <a:p>
            <a:pPr algn="r" eaLnBrk="1" hangingPunct="1"/>
            <a:r>
              <a:rPr lang="ar-SA" sz="3200" smtClean="0">
                <a:effectLst/>
              </a:rPr>
              <a:t>وراث قانوني وي يك دختر 24 ساله كه ازدواج كرده و يك پسر 23 ساله كه مشغول تحصيل دانشگاه مي‌باشد. همچنين</a:t>
            </a:r>
            <a:r>
              <a:rPr lang="ar-SA" sz="3200" i="1" smtClean="0">
                <a:effectLst/>
              </a:rPr>
              <a:t> </a:t>
            </a:r>
            <a:r>
              <a:rPr lang="ar-SA" sz="3200" smtClean="0">
                <a:effectLst/>
              </a:rPr>
              <a:t>پدر و مادر و همسر مي‌باشد (سهم‌الارث پدر و مادر هركدام 6/1 و همسر 8/1 و باقيمانده به فرزندان تعلق دارد) (سهم‌الارث هر پسر دو برابر دختر مي‌باشد و زن از زمين ارث نمي‌برد) </a:t>
            </a:r>
            <a:r>
              <a:rPr lang="fa-IR" sz="3200" smtClean="0">
                <a:effectLst/>
              </a:rPr>
              <a:t/>
            </a:r>
            <a:br>
              <a:rPr lang="fa-IR" sz="3200" smtClean="0">
                <a:effectLst/>
              </a:rPr>
            </a:br>
            <a:r>
              <a:rPr lang="ar-SA" sz="3200" smtClean="0">
                <a:effectLst/>
              </a:rPr>
              <a:t>مطلوب است محاسبه ماليات سهم‌الارث هريك از وراث.</a:t>
            </a:r>
            <a:endParaRPr lang="en-US" sz="3200" smtClean="0">
              <a:effectLs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a:xfrm>
            <a:off x="438150" y="274638"/>
            <a:ext cx="7908925" cy="5810250"/>
          </a:xfrm>
        </p:spPr>
        <p:txBody>
          <a:bodyPr/>
          <a:lstStyle/>
          <a:p>
            <a:pPr algn="r" eaLnBrk="1" hangingPunct="1"/>
            <a:r>
              <a:rPr lang="fa-IR" sz="3200" smtClean="0">
                <a:effectLst/>
              </a:rPr>
              <a:t>حل مساله2</a:t>
            </a:r>
            <a:br>
              <a:rPr lang="fa-IR" sz="3200" smtClean="0">
                <a:effectLst/>
              </a:rPr>
            </a:br>
            <a:r>
              <a:rPr lang="fa-IR" sz="3200" smtClean="0">
                <a:effectLst/>
              </a:rPr>
              <a:t>مجموع ماترك متوفي :</a:t>
            </a:r>
            <a:br>
              <a:rPr lang="fa-IR" sz="3200" smtClean="0">
                <a:effectLst/>
              </a:rPr>
            </a:br>
            <a:r>
              <a:rPr lang="fa-IR" sz="3200" smtClean="0">
                <a:effectLst/>
              </a:rPr>
              <a:t>سه باب مغازه – اعياني                000/000/250 ريال </a:t>
            </a:r>
            <a:br>
              <a:rPr lang="fa-IR" sz="3200" smtClean="0">
                <a:effectLst/>
              </a:rPr>
            </a:br>
            <a:r>
              <a:rPr lang="fa-IR" sz="3200" smtClean="0">
                <a:effectLst/>
              </a:rPr>
              <a:t> سه باب مغازه – عرصه               000/000/50</a:t>
            </a:r>
            <a:br>
              <a:rPr lang="fa-IR" sz="3200" smtClean="0">
                <a:effectLst/>
              </a:rPr>
            </a:br>
            <a:r>
              <a:rPr lang="fa-IR" sz="3200" smtClean="0">
                <a:effectLst/>
              </a:rPr>
              <a:t>سرقفلي مغازه                           000/000/150</a:t>
            </a:r>
            <a:br>
              <a:rPr lang="fa-IR" sz="3200" smtClean="0">
                <a:effectLst/>
              </a:rPr>
            </a:br>
            <a:r>
              <a:rPr lang="fa-IR" sz="3200" smtClean="0">
                <a:effectLst/>
              </a:rPr>
              <a:t>اتومبيل                                   000/000/250</a:t>
            </a:r>
            <a:br>
              <a:rPr lang="fa-IR" sz="3200" smtClean="0">
                <a:effectLst/>
              </a:rPr>
            </a:br>
            <a:r>
              <a:rPr lang="fa-IR" sz="3200" smtClean="0">
                <a:effectLst/>
              </a:rPr>
              <a:t>اثاثه منزل متوفي                        000/000/180</a:t>
            </a:r>
            <a:br>
              <a:rPr lang="fa-IR" sz="3200" smtClean="0">
                <a:effectLst/>
              </a:rPr>
            </a:br>
            <a:r>
              <a:rPr lang="fa-IR" sz="3200" smtClean="0">
                <a:effectLst/>
              </a:rPr>
              <a:t>زمين                                      000/200/15</a:t>
            </a:r>
            <a:br>
              <a:rPr lang="fa-IR" sz="3200" smtClean="0">
                <a:effectLst/>
              </a:rPr>
            </a:br>
            <a:r>
              <a:rPr lang="fa-IR" sz="3200" smtClean="0">
                <a:effectLst/>
              </a:rPr>
              <a:t>جمع                                      000/200/895</a:t>
            </a:r>
            <a:br>
              <a:rPr lang="fa-IR" sz="3200" smtClean="0">
                <a:effectLst/>
              </a:rPr>
            </a:br>
            <a:r>
              <a:rPr lang="fa-IR" sz="3200" smtClean="0">
                <a:effectLst/>
              </a:rPr>
              <a:t/>
            </a:r>
            <a:br>
              <a:rPr lang="fa-IR" sz="3200" smtClean="0">
                <a:effectLst/>
              </a:rPr>
            </a:br>
            <a:endParaRPr lang="en-US" sz="3200" smtClean="0">
              <a:effectLst/>
            </a:endParaRPr>
          </a:p>
        </p:txBody>
      </p:sp>
      <p:sp>
        <p:nvSpPr>
          <p:cNvPr id="27651" name="Line 3"/>
          <p:cNvSpPr>
            <a:spLocks noChangeShapeType="1"/>
          </p:cNvSpPr>
          <p:nvPr/>
        </p:nvSpPr>
        <p:spPr bwMode="auto">
          <a:xfrm flipH="1">
            <a:off x="1800225" y="4356100"/>
            <a:ext cx="172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4"/>
          <p:cNvSpPr>
            <a:spLocks noGrp="1" noRot="1" noChangeArrowheads="1"/>
          </p:cNvSpPr>
          <p:nvPr>
            <p:ph type="title"/>
          </p:nvPr>
        </p:nvSpPr>
        <p:spPr>
          <a:xfrm>
            <a:off x="438150" y="274638"/>
            <a:ext cx="7908925" cy="6026150"/>
          </a:xfrm>
        </p:spPr>
        <p:txBody>
          <a:bodyPr/>
          <a:lstStyle/>
          <a:p>
            <a:pPr algn="r" eaLnBrk="1" hangingPunct="1"/>
            <a:r>
              <a:rPr lang="fa-IR" sz="3200" smtClean="0">
                <a:effectLst/>
              </a:rPr>
              <a:t/>
            </a:r>
            <a:br>
              <a:rPr lang="fa-IR" sz="3200" smtClean="0">
                <a:effectLst/>
              </a:rPr>
            </a:br>
            <a:r>
              <a:rPr lang="fa-IR" sz="3200" smtClean="0">
                <a:effectLst/>
              </a:rPr>
              <a:t>مجموع ماترك متوفي مشمول ماليات :</a:t>
            </a:r>
            <a:br>
              <a:rPr lang="fa-IR" sz="3200" smtClean="0">
                <a:effectLst/>
              </a:rPr>
            </a:br>
            <a:r>
              <a:rPr lang="fa-IR" sz="3200" smtClean="0">
                <a:effectLst/>
              </a:rPr>
              <a:t>سه باب مغازه – اعياني                000/000/250 ريال </a:t>
            </a:r>
            <a:br>
              <a:rPr lang="fa-IR" sz="3200" smtClean="0">
                <a:effectLst/>
              </a:rPr>
            </a:br>
            <a:r>
              <a:rPr lang="fa-IR" sz="3200" smtClean="0">
                <a:effectLst/>
              </a:rPr>
              <a:t> سه باب مغازه – عرصه               000/000/50</a:t>
            </a:r>
            <a:br>
              <a:rPr lang="fa-IR" sz="3200" smtClean="0">
                <a:effectLst/>
              </a:rPr>
            </a:br>
            <a:r>
              <a:rPr lang="fa-IR" sz="3200" smtClean="0">
                <a:effectLst/>
              </a:rPr>
              <a:t>سرقفلي مغازه                           000/000/150</a:t>
            </a:r>
            <a:br>
              <a:rPr lang="fa-IR" sz="3200" smtClean="0">
                <a:effectLst/>
              </a:rPr>
            </a:br>
            <a:r>
              <a:rPr lang="fa-IR" sz="3200" smtClean="0">
                <a:effectLst/>
              </a:rPr>
              <a:t>اتومبيل                                   000/000/250</a:t>
            </a:r>
            <a:br>
              <a:rPr lang="fa-IR" sz="3200" smtClean="0">
                <a:effectLst/>
              </a:rPr>
            </a:br>
            <a:r>
              <a:rPr lang="fa-IR" sz="3200" smtClean="0">
                <a:effectLst/>
              </a:rPr>
              <a:t>زمين                                      000/200/15</a:t>
            </a:r>
            <a:br>
              <a:rPr lang="fa-IR" sz="3200" smtClean="0">
                <a:effectLst/>
              </a:rPr>
            </a:br>
            <a:r>
              <a:rPr lang="fa-IR" sz="3200" smtClean="0">
                <a:effectLst/>
              </a:rPr>
              <a:t>جمع                                      000/200/715</a:t>
            </a:r>
            <a:br>
              <a:rPr lang="fa-IR" sz="3200" smtClean="0">
                <a:effectLst/>
              </a:rPr>
            </a:br>
            <a:r>
              <a:rPr lang="fa-IR" sz="3200" smtClean="0">
                <a:effectLst/>
              </a:rPr>
              <a:t/>
            </a:r>
            <a:br>
              <a:rPr lang="fa-IR" sz="3200" smtClean="0">
                <a:effectLst/>
              </a:rPr>
            </a:br>
            <a:endParaRPr lang="en-US" sz="3200" smtClean="0">
              <a:effectLst/>
            </a:endParaRPr>
          </a:p>
        </p:txBody>
      </p:sp>
      <p:sp>
        <p:nvSpPr>
          <p:cNvPr id="28675" name="Line 5"/>
          <p:cNvSpPr>
            <a:spLocks noChangeShapeType="1"/>
          </p:cNvSpPr>
          <p:nvPr/>
        </p:nvSpPr>
        <p:spPr bwMode="auto">
          <a:xfrm>
            <a:off x="1871663" y="4140200"/>
            <a:ext cx="172878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Rectangle 4"/>
          <p:cNvSpPr>
            <a:spLocks noGrp="1" noRot="1" noChangeArrowheads="1"/>
          </p:cNvSpPr>
          <p:nvPr>
            <p:ph type="title"/>
          </p:nvPr>
        </p:nvSpPr>
        <p:spPr>
          <a:xfrm>
            <a:off x="0" y="252413"/>
            <a:ext cx="8785225" cy="5903912"/>
          </a:xfrm>
        </p:spPr>
        <p:txBody>
          <a:bodyPr/>
          <a:lstStyle/>
          <a:p>
            <a:pPr algn="r" eaLnBrk="1" hangingPunct="1"/>
            <a:r>
              <a:rPr lang="fa-IR" sz="3200" smtClean="0">
                <a:effectLst/>
              </a:rPr>
              <a:t>000/250/81=8/1*(000/200/15-000/000/50-000/200/715)</a:t>
            </a:r>
            <a:br>
              <a:rPr lang="fa-IR" sz="3200" smtClean="0">
                <a:effectLst/>
              </a:rPr>
            </a:br>
            <a:r>
              <a:rPr lang="fa-IR" sz="3200" smtClean="0">
                <a:effectLst/>
              </a:rPr>
              <a:t>سهم الارث همسر از ماترك مشمول ماليات </a:t>
            </a:r>
            <a:br>
              <a:rPr lang="fa-IR" sz="3200" smtClean="0">
                <a:effectLst/>
              </a:rPr>
            </a:br>
            <a:r>
              <a:rPr lang="fa-IR" sz="3200" smtClean="0">
                <a:effectLst/>
              </a:rPr>
              <a:t>توضيح:</a:t>
            </a:r>
            <a:br>
              <a:rPr lang="fa-IR" sz="3200" smtClean="0">
                <a:effectLst/>
              </a:rPr>
            </a:br>
            <a:r>
              <a:rPr lang="fa-IR" sz="3200" smtClean="0">
                <a:effectLst/>
              </a:rPr>
              <a:t>همسر از عرصه وزمين سهم الارث نمي برد. همچنين همسر جزء طبقه اول بوده واز نرخ هاي طبقه اول استفاده مي كند.</a:t>
            </a:r>
            <a:br>
              <a:rPr lang="fa-IR" sz="3200" smtClean="0">
                <a:effectLst/>
              </a:rPr>
            </a:br>
            <a:r>
              <a:rPr lang="fa-IR" sz="3200" smtClean="0">
                <a:effectLst/>
              </a:rPr>
              <a:t/>
            </a:r>
            <a:br>
              <a:rPr lang="fa-IR" sz="3200" smtClean="0">
                <a:effectLst/>
              </a:rPr>
            </a:br>
            <a:r>
              <a:rPr lang="fa-IR" sz="3200" smtClean="0">
                <a:effectLst/>
              </a:rPr>
              <a:t>000/250/51= 000/000/30-000/250/81</a:t>
            </a:r>
            <a:br>
              <a:rPr lang="fa-IR" sz="3200" smtClean="0">
                <a:effectLst/>
              </a:rPr>
            </a:br>
            <a:r>
              <a:rPr lang="fa-IR" sz="3200" smtClean="0">
                <a:effectLst/>
              </a:rPr>
              <a:t>سهم الارث همسر مشمول ماليات</a:t>
            </a:r>
            <a:endParaRPr lang="en-US" sz="3200" smtClean="0">
              <a:effectLst/>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4"/>
          <p:cNvSpPr>
            <a:spLocks noGrp="1" noRot="1" noChangeArrowheads="1"/>
          </p:cNvSpPr>
          <p:nvPr>
            <p:ph type="title"/>
          </p:nvPr>
        </p:nvSpPr>
        <p:spPr>
          <a:xfrm>
            <a:off x="0" y="274638"/>
            <a:ext cx="8785225" cy="6242050"/>
          </a:xfrm>
        </p:spPr>
        <p:txBody>
          <a:bodyPr/>
          <a:lstStyle/>
          <a:p>
            <a:pPr algn="r" eaLnBrk="1" hangingPunct="1"/>
            <a:r>
              <a:rPr lang="fa-IR" sz="3200" smtClean="0">
                <a:effectLst/>
              </a:rPr>
              <a:t>000/500/2= 5%* 000/000/50      ماده 20       000/250/51</a:t>
            </a:r>
            <a:br>
              <a:rPr lang="fa-IR" sz="3200" smtClean="0">
                <a:effectLst/>
              </a:rPr>
            </a:br>
            <a:r>
              <a:rPr lang="fa-IR" sz="3200" smtClean="0">
                <a:effectLst/>
              </a:rPr>
              <a:t>500/187  = 15%* 000/250/1      طبقه اول</a:t>
            </a:r>
            <a:br>
              <a:rPr lang="fa-IR" sz="3200" smtClean="0">
                <a:effectLst/>
              </a:rPr>
            </a:br>
            <a:r>
              <a:rPr lang="fa-IR" sz="3200" smtClean="0">
                <a:effectLst/>
              </a:rPr>
              <a:t>ماليات بر ارث همسر</a:t>
            </a:r>
            <a:endParaRPr lang="en-US" sz="3200" smtClean="0">
              <a:effectLst/>
            </a:endParaRPr>
          </a:p>
        </p:txBody>
      </p:sp>
      <p:sp>
        <p:nvSpPr>
          <p:cNvPr id="30723" name="Line 5"/>
          <p:cNvSpPr>
            <a:spLocks noChangeShapeType="1"/>
          </p:cNvSpPr>
          <p:nvPr/>
        </p:nvSpPr>
        <p:spPr bwMode="auto">
          <a:xfrm>
            <a:off x="2663825" y="3132138"/>
            <a:ext cx="144145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30724" name="Line 6"/>
          <p:cNvSpPr>
            <a:spLocks noChangeShapeType="1"/>
          </p:cNvSpPr>
          <p:nvPr/>
        </p:nvSpPr>
        <p:spPr bwMode="auto">
          <a:xfrm>
            <a:off x="4392613" y="3060700"/>
            <a:ext cx="0" cy="7921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2" name="Rectangle 4"/>
          <p:cNvSpPr>
            <a:spLocks noGrp="1" noRot="1" noChangeArrowheads="1"/>
          </p:cNvSpPr>
          <p:nvPr>
            <p:ph type="title"/>
          </p:nvPr>
        </p:nvSpPr>
        <p:spPr>
          <a:xfrm>
            <a:off x="438150" y="274638"/>
            <a:ext cx="7908925" cy="5233987"/>
          </a:xfrm>
        </p:spPr>
        <p:txBody>
          <a:bodyPr/>
          <a:lstStyle/>
          <a:p>
            <a:pPr eaLnBrk="1" hangingPunct="1">
              <a:defRPr/>
            </a:pPr>
            <a:r>
              <a:rPr lang="ar-SA" b="0" dirty="0" smtClean="0">
                <a:effectLst/>
                <a:cs typeface="Titr" pitchFamily="2" charset="-78"/>
              </a:rPr>
              <a:t>فصل اول</a:t>
            </a:r>
            <a:r>
              <a:rPr lang="en-US" b="0" dirty="0" smtClean="0">
                <a:effectLst/>
                <a:cs typeface="Titr" pitchFamily="2" charset="-78"/>
              </a:rPr>
              <a:t/>
            </a:r>
            <a:br>
              <a:rPr lang="en-US" b="0" dirty="0" smtClean="0">
                <a:effectLst/>
                <a:cs typeface="Titr" pitchFamily="2" charset="-78"/>
              </a:rPr>
            </a:br>
            <a:r>
              <a:rPr lang="ar-SA" b="0" dirty="0" smtClean="0">
                <a:effectLst/>
                <a:cs typeface="Titr" pitchFamily="2" charset="-78"/>
              </a:rPr>
              <a:t>تعريف ماليات و انواع آن</a:t>
            </a:r>
            <a:r>
              <a:rPr lang="en-US" b="0" dirty="0" smtClean="0">
                <a:cs typeface="Titr" pitchFamily="2" charset="-78"/>
              </a:rPr>
              <a:t> </a:t>
            </a:r>
            <a:br>
              <a:rPr lang="en-US" b="0" dirty="0" smtClean="0">
                <a:cs typeface="Titr" pitchFamily="2" charset="-78"/>
              </a:rPr>
            </a:br>
            <a:r>
              <a:rPr lang="en-US" b="0" dirty="0" smtClean="0">
                <a:cs typeface="Titr" pitchFamily="2" charset="-78"/>
              </a:rPr>
              <a:t/>
            </a:r>
            <a:br>
              <a:rPr lang="en-US" b="0" dirty="0" smtClean="0">
                <a:cs typeface="Titr" pitchFamily="2" charset="-78"/>
              </a:rPr>
            </a:br>
            <a:r>
              <a:rPr lang="en-US" dirty="0" smtClean="0">
                <a:solidFill>
                  <a:schemeClr val="tx2">
                    <a:lumMod val="75000"/>
                  </a:schemeClr>
                </a:solidFill>
                <a:latin typeface="Cambria" pitchFamily="18" charset="0"/>
              </a:rPr>
              <a:t/>
            </a:r>
            <a:br>
              <a:rPr lang="en-US" dirty="0" smtClean="0">
                <a:solidFill>
                  <a:schemeClr val="tx2">
                    <a:lumMod val="75000"/>
                  </a:schemeClr>
                </a:solidFill>
                <a:latin typeface="Cambria" pitchFamily="18" charset="0"/>
              </a:rPr>
            </a:br>
            <a:endParaRPr lang="en-US" b="0" dirty="0" smtClean="0">
              <a:cs typeface="Titr" pitchFamily="2" charset="-7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23972" name="Rectangle 4"/>
          <p:cNvSpPr>
            <a:spLocks noGrp="1" noRot="1" noChangeArrowheads="1"/>
          </p:cNvSpPr>
          <p:nvPr>
            <p:ph type="title"/>
          </p:nvPr>
        </p:nvSpPr>
        <p:spPr>
          <a:xfrm>
            <a:off x="438150" y="274638"/>
            <a:ext cx="7908925" cy="6565900"/>
          </a:xfrm>
        </p:spPr>
        <p:txBody>
          <a:bodyPr/>
          <a:lstStyle/>
          <a:p>
            <a:pPr algn="r" eaLnBrk="1" hangingPunct="1">
              <a:defRPr/>
            </a:pPr>
            <a:r>
              <a:rPr lang="fa-IR" sz="3200" smtClean="0"/>
              <a:t>000/200/119= 6/1 * 000/200/715</a:t>
            </a:r>
            <a:br>
              <a:rPr lang="fa-IR" sz="3200" smtClean="0"/>
            </a:br>
            <a:r>
              <a:rPr lang="fa-IR" sz="3200" smtClean="0"/>
              <a:t>سهم الارث هريك از پدر ومادر از ماترك مشمول ماليات</a:t>
            </a:r>
            <a:br>
              <a:rPr lang="fa-IR" sz="3200" smtClean="0"/>
            </a:br>
            <a:r>
              <a:rPr lang="fa-IR" sz="3200" smtClean="0"/>
              <a:t/>
            </a:r>
            <a:br>
              <a:rPr lang="fa-IR" sz="3200" smtClean="0"/>
            </a:br>
            <a:r>
              <a:rPr lang="fa-IR" sz="3200" smtClean="0"/>
              <a:t>000/200/89= 000/000/30- 000/200/119</a:t>
            </a:r>
            <a:br>
              <a:rPr lang="fa-IR" sz="3200" smtClean="0"/>
            </a:br>
            <a:r>
              <a:rPr lang="fa-IR" sz="3200" smtClean="0"/>
              <a:t> سهم الارث هريك از پدر ومادر از مشمول ماليات </a:t>
            </a:r>
            <a:br>
              <a:rPr lang="fa-IR" sz="3200" smtClean="0"/>
            </a:br>
            <a:r>
              <a:rPr lang="fa-IR" sz="3200" smtClean="0"/>
              <a:t/>
            </a:r>
            <a:br>
              <a:rPr lang="fa-IR" sz="3200" smtClean="0"/>
            </a:br>
            <a:endParaRPr lang="en-US" sz="320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Rectangle 2"/>
          <p:cNvSpPr>
            <a:spLocks noGrp="1" noRot="1" noChangeArrowheads="1"/>
          </p:cNvSpPr>
          <p:nvPr>
            <p:ph type="title"/>
          </p:nvPr>
        </p:nvSpPr>
        <p:spPr>
          <a:xfrm>
            <a:off x="0" y="274638"/>
            <a:ext cx="8785225" cy="6242050"/>
          </a:xfrm>
        </p:spPr>
        <p:txBody>
          <a:bodyPr/>
          <a:lstStyle/>
          <a:p>
            <a:pPr algn="r" eaLnBrk="1" hangingPunct="1"/>
            <a:r>
              <a:rPr lang="fa-IR" sz="3200" smtClean="0">
                <a:effectLst/>
              </a:rPr>
              <a:t>000/500/2= 5%* 000/000/50      ماده 20       000/200/89</a:t>
            </a:r>
            <a:br>
              <a:rPr lang="fa-IR" sz="3200" smtClean="0">
                <a:effectLst/>
              </a:rPr>
            </a:br>
            <a:r>
              <a:rPr lang="fa-IR" sz="3200" smtClean="0">
                <a:effectLst/>
              </a:rPr>
              <a:t>000/880/5= 15%* 000/200/ 39   طبقه اول</a:t>
            </a:r>
            <a:br>
              <a:rPr lang="fa-IR" sz="3200" smtClean="0">
                <a:effectLst/>
              </a:rPr>
            </a:br>
            <a:r>
              <a:rPr lang="fa-IR" sz="3200" smtClean="0">
                <a:effectLst/>
              </a:rPr>
              <a:t>000/380/8</a:t>
            </a:r>
            <a:br>
              <a:rPr lang="fa-IR" sz="3200" smtClean="0">
                <a:effectLst/>
              </a:rPr>
            </a:br>
            <a:r>
              <a:rPr lang="fa-IR" sz="3200" smtClean="0">
                <a:effectLst/>
              </a:rPr>
              <a:t/>
            </a:r>
            <a:br>
              <a:rPr lang="fa-IR" sz="3200" smtClean="0">
                <a:effectLst/>
              </a:rPr>
            </a:br>
            <a:r>
              <a:rPr lang="fa-IR" sz="3200" smtClean="0">
                <a:effectLst/>
              </a:rPr>
              <a:t>ماليات بر ارث هريك از پدر و مادر</a:t>
            </a:r>
            <a:br>
              <a:rPr lang="fa-IR" sz="3200" smtClean="0">
                <a:effectLst/>
              </a:rPr>
            </a:br>
            <a:endParaRPr lang="en-US" sz="3200" smtClean="0">
              <a:effectLst/>
            </a:endParaRPr>
          </a:p>
        </p:txBody>
      </p:sp>
      <p:sp>
        <p:nvSpPr>
          <p:cNvPr id="32771" name="Line 3"/>
          <p:cNvSpPr>
            <a:spLocks noChangeShapeType="1"/>
          </p:cNvSpPr>
          <p:nvPr/>
        </p:nvSpPr>
        <p:spPr bwMode="auto">
          <a:xfrm>
            <a:off x="2663825" y="2411413"/>
            <a:ext cx="144145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32772" name="Line 4"/>
          <p:cNvSpPr>
            <a:spLocks noChangeShapeType="1"/>
          </p:cNvSpPr>
          <p:nvPr/>
        </p:nvSpPr>
        <p:spPr bwMode="auto">
          <a:xfrm>
            <a:off x="4248150" y="2052638"/>
            <a:ext cx="0" cy="7921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32773" name="Line 5"/>
          <p:cNvSpPr>
            <a:spLocks noChangeShapeType="1"/>
          </p:cNvSpPr>
          <p:nvPr/>
        </p:nvSpPr>
        <p:spPr bwMode="auto">
          <a:xfrm>
            <a:off x="7272338" y="2844800"/>
            <a:ext cx="151288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Rectangle 4"/>
          <p:cNvSpPr>
            <a:spLocks noGrp="1" noRot="1" noChangeArrowheads="1"/>
          </p:cNvSpPr>
          <p:nvPr>
            <p:ph type="title"/>
          </p:nvPr>
        </p:nvSpPr>
        <p:spPr>
          <a:xfrm>
            <a:off x="0" y="274638"/>
            <a:ext cx="8785225" cy="6242050"/>
          </a:xfrm>
        </p:spPr>
        <p:txBody>
          <a:bodyPr/>
          <a:lstStyle/>
          <a:p>
            <a:pPr algn="r" eaLnBrk="1" hangingPunct="1"/>
            <a:r>
              <a:rPr lang="fa-IR" sz="2700" smtClean="0">
                <a:effectLst/>
              </a:rPr>
              <a:t>000/550/395=000/200/119-000/200/119-000/250/81-000/200/715</a:t>
            </a:r>
            <a:br>
              <a:rPr lang="fa-IR" sz="2700" smtClean="0">
                <a:effectLst/>
              </a:rPr>
            </a:br>
            <a:r>
              <a:rPr lang="fa-IR" sz="2700" smtClean="0">
                <a:effectLst/>
              </a:rPr>
              <a:t>سهم الارث فرزندان</a:t>
            </a:r>
            <a:endParaRPr lang="en-US" sz="2700" smtClean="0">
              <a:effectLst/>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8243" name="Rectangle 3"/>
          <p:cNvSpPr>
            <a:spLocks noGrp="1" noChangeArrowheads="1"/>
          </p:cNvSpPr>
          <p:nvPr>
            <p:ph type="body" idx="4294967295"/>
          </p:nvPr>
        </p:nvSpPr>
        <p:spPr>
          <a:xfrm>
            <a:off x="0" y="1231900"/>
            <a:ext cx="7910513" cy="4514850"/>
          </a:xfrm>
        </p:spPr>
        <p:txBody>
          <a:bodyPr/>
          <a:lstStyle/>
          <a:p>
            <a:pPr algn="ctr" eaLnBrk="1" hangingPunct="1">
              <a:defRPr/>
            </a:pPr>
            <a:r>
              <a:rPr lang="fa-IR" b="1" smtClean="0">
                <a:cs typeface="Titr" pitchFamily="2" charset="-78"/>
              </a:rPr>
              <a:t>فصل چهارم (حق تمبر)</a:t>
            </a:r>
            <a:endParaRPr lang="en-US" smtClean="0">
              <a:cs typeface="Titr" pitchFamily="2" charset="-78"/>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Rectangle 4"/>
          <p:cNvSpPr>
            <a:spLocks noChangeArrowheads="1"/>
          </p:cNvSpPr>
          <p:nvPr/>
        </p:nvSpPr>
        <p:spPr bwMode="auto">
          <a:xfrm>
            <a:off x="246063" y="144463"/>
            <a:ext cx="8272462" cy="545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eaLnBrk="0" hangingPunct="0">
              <a:tabLst>
                <a:tab pos="457200" algn="l"/>
              </a:tabLst>
              <a:defRPr sz="3200" b="1">
                <a:solidFill>
                  <a:schemeClr val="tx1"/>
                </a:solidFill>
                <a:latin typeface="Lotus" panose="00000400000000000000" pitchFamily="2" charset="-78"/>
                <a:cs typeface="Lotus" panose="00000400000000000000" pitchFamily="2" charset="-78"/>
              </a:defRPr>
            </a:lvl1pPr>
            <a:lvl2pPr marL="800100" indent="-342900" eaLnBrk="0" hangingPunct="0">
              <a:tabLst>
                <a:tab pos="457200" algn="l"/>
              </a:tabLst>
              <a:defRPr sz="3200" b="1">
                <a:solidFill>
                  <a:schemeClr val="tx1"/>
                </a:solidFill>
                <a:latin typeface="Lotus" panose="00000400000000000000" pitchFamily="2" charset="-78"/>
                <a:cs typeface="Lotus" panose="00000400000000000000" pitchFamily="2" charset="-78"/>
              </a:defRPr>
            </a:lvl2pPr>
            <a:lvl3pPr marL="1143000" indent="-228600" eaLnBrk="0" hangingPunct="0">
              <a:tabLst>
                <a:tab pos="457200" algn="l"/>
              </a:tabLst>
              <a:defRPr sz="3200" b="1">
                <a:solidFill>
                  <a:schemeClr val="tx1"/>
                </a:solidFill>
                <a:latin typeface="Lotus" panose="00000400000000000000" pitchFamily="2" charset="-78"/>
                <a:cs typeface="Lotus" panose="00000400000000000000" pitchFamily="2" charset="-78"/>
              </a:defRPr>
            </a:lvl3pPr>
            <a:lvl4pPr marL="1600200" indent="-228600" eaLnBrk="0" hangingPunct="0">
              <a:tabLst>
                <a:tab pos="457200" algn="l"/>
              </a:tabLst>
              <a:defRPr sz="3200" b="1">
                <a:solidFill>
                  <a:schemeClr val="tx1"/>
                </a:solidFill>
                <a:latin typeface="Lotus" panose="00000400000000000000" pitchFamily="2" charset="-78"/>
                <a:cs typeface="Lotus" panose="00000400000000000000" pitchFamily="2" charset="-78"/>
              </a:defRPr>
            </a:lvl4pPr>
            <a:lvl5pPr marL="2057400" indent="-228600" eaLnBrk="0" hangingPunct="0">
              <a:tabLst>
                <a:tab pos="457200" algn="l"/>
              </a:tabLst>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tabLst>
                <a:tab pos="457200" algn="l"/>
              </a:tabLs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tabLst>
                <a:tab pos="457200" algn="l"/>
              </a:tabLs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tabLst>
                <a:tab pos="457200" algn="l"/>
              </a:tabLs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tabLst>
                <a:tab pos="457200" algn="l"/>
              </a:tabLst>
              <a:defRPr sz="3200" b="1">
                <a:solidFill>
                  <a:schemeClr val="tx1"/>
                </a:solidFill>
                <a:latin typeface="Lotus" panose="00000400000000000000" pitchFamily="2" charset="-78"/>
                <a:cs typeface="Lotus" panose="00000400000000000000" pitchFamily="2" charset="-78"/>
              </a:defRPr>
            </a:lvl9pPr>
          </a:lstStyle>
          <a:p>
            <a:pPr eaLnBrk="1" hangingPunct="1"/>
            <a:r>
              <a:rPr lang="fa-IR">
                <a:cs typeface="40c_Mitra Bold" pitchFamily="2" charset="-78"/>
              </a:rPr>
              <a:t>اهداف رفتاری : </a:t>
            </a:r>
            <a:endParaRPr lang="en-US">
              <a:cs typeface="40c_Mitra Bold" pitchFamily="2" charset="-78"/>
            </a:endParaRPr>
          </a:p>
          <a:p>
            <a:pPr eaLnBrk="1" hangingPunct="1"/>
            <a:r>
              <a:rPr lang="fa-IR">
                <a:cs typeface="40c_Mitra Bold" pitchFamily="2" charset="-78"/>
              </a:rPr>
              <a:t>دانشجو باید بعد از مطالعه این فصل بتواند : </a:t>
            </a:r>
            <a:endParaRPr lang="en-US">
              <a:cs typeface="40c_Mitra Bold" pitchFamily="2" charset="-78"/>
            </a:endParaRPr>
          </a:p>
          <a:p>
            <a:pPr lvl="1" eaLnBrk="1" hangingPunct="1">
              <a:buFontTx/>
              <a:buAutoNum type="arabicPeriod"/>
            </a:pPr>
            <a:r>
              <a:rPr lang="fa-IR">
                <a:cs typeface="40c_Mitra Bold" pitchFamily="2" charset="-78"/>
              </a:rPr>
              <a:t>1- میزان حق تمبر اسناد تجاری را تعیین نماید. </a:t>
            </a:r>
          </a:p>
          <a:p>
            <a:pPr lvl="1" eaLnBrk="1" hangingPunct="1">
              <a:buFontTx/>
              <a:buAutoNum type="arabicPeriod"/>
            </a:pPr>
            <a:r>
              <a:rPr lang="fa-IR">
                <a:cs typeface="40c_Mitra Bold" pitchFamily="2" charset="-78"/>
              </a:rPr>
              <a:t>2- میزان حق تمبر برای هر یک از اوراق و مدارک تحصیلی، جواز تاسیس و غیره را مشخص نماید. </a:t>
            </a:r>
            <a:endParaRPr lang="en-US">
              <a:cs typeface="40c_Mitra Bold" pitchFamily="2" charset="-78"/>
            </a:endParaRPr>
          </a:p>
          <a:p>
            <a:pPr eaLnBrk="1" hangingPunct="1"/>
            <a:r>
              <a:rPr lang="fa-IR">
                <a:cs typeface="40c_Mitra Bold" pitchFamily="2" charset="-78"/>
              </a:rPr>
              <a:t>3- قراردادها و اسنادی که بین بانک ها و مشتریان مبادله می شود و بایستی بابت آنها حق تمبر اخذ شود را نام ببرد. </a:t>
            </a:r>
            <a:endParaRPr lang="en-US">
              <a:cs typeface="40c_Mitra Bold" pitchFamily="2" charset="-78"/>
            </a:endParaRPr>
          </a:p>
          <a:p>
            <a:pPr eaLnBrk="1" hangingPunct="1"/>
            <a:r>
              <a:rPr lang="fa-IR">
                <a:cs typeface="40c_Mitra Bold" pitchFamily="2" charset="-78"/>
              </a:rPr>
              <a:t>4- میزان حق تمبر سهام شرکت ها را مشخص نماید. </a:t>
            </a:r>
            <a:endParaRPr lang="en-US">
              <a:cs typeface="40c_Mitra Bold" pitchFamily="2" charset="-78"/>
            </a:endParaRPr>
          </a:p>
          <a:p>
            <a:pPr eaLnBrk="1" hangingPunct="1"/>
            <a:r>
              <a:rPr lang="fa-IR">
                <a:cs typeface="40c_Mitra Bold" pitchFamily="2" charset="-78"/>
              </a:rPr>
              <a:t>5- جرایم تخلف از پرداخت حق تمبر را تعیین نماید. </a:t>
            </a:r>
            <a:endParaRPr lang="en-US">
              <a:cs typeface="40c_Mitra Bold" pitchFamily="2" charset="-78"/>
            </a:endParaRPr>
          </a:p>
          <a:p>
            <a:endParaRPr lang="en-US">
              <a:cs typeface="40c_Mitra Bold" pitchFamily="2" charset="-78"/>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Rectangle 4"/>
          <p:cNvSpPr>
            <a:spLocks noChangeArrowheads="1"/>
          </p:cNvSpPr>
          <p:nvPr/>
        </p:nvSpPr>
        <p:spPr bwMode="auto">
          <a:xfrm>
            <a:off x="0" y="623888"/>
            <a:ext cx="8785225" cy="629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eaLnBrk="0" hangingPunct="0">
              <a:tabLst>
                <a:tab pos="457200" algn="l"/>
              </a:tabLst>
              <a:defRPr sz="3200" b="1">
                <a:solidFill>
                  <a:schemeClr val="tx1"/>
                </a:solidFill>
                <a:latin typeface="Lotus" panose="00000400000000000000" pitchFamily="2" charset="-78"/>
                <a:cs typeface="Lotus" panose="00000400000000000000" pitchFamily="2" charset="-78"/>
              </a:defRPr>
            </a:lvl1pPr>
            <a:lvl2pPr marL="742950" indent="-285750" eaLnBrk="0" hangingPunct="0">
              <a:tabLst>
                <a:tab pos="457200" algn="l"/>
              </a:tabLst>
              <a:defRPr sz="3200" b="1">
                <a:solidFill>
                  <a:schemeClr val="tx1"/>
                </a:solidFill>
                <a:latin typeface="Lotus" panose="00000400000000000000" pitchFamily="2" charset="-78"/>
                <a:cs typeface="Lotus" panose="00000400000000000000" pitchFamily="2" charset="-78"/>
              </a:defRPr>
            </a:lvl2pPr>
            <a:lvl3pPr marL="1143000" indent="-228600" eaLnBrk="0" hangingPunct="0">
              <a:tabLst>
                <a:tab pos="457200" algn="l"/>
              </a:tabLst>
              <a:defRPr sz="3200" b="1">
                <a:solidFill>
                  <a:schemeClr val="tx1"/>
                </a:solidFill>
                <a:latin typeface="Lotus" panose="00000400000000000000" pitchFamily="2" charset="-78"/>
                <a:cs typeface="Lotus" panose="00000400000000000000" pitchFamily="2" charset="-78"/>
              </a:defRPr>
            </a:lvl3pPr>
            <a:lvl4pPr marL="1600200" indent="-228600" eaLnBrk="0" hangingPunct="0">
              <a:tabLst>
                <a:tab pos="457200" algn="l"/>
              </a:tabLst>
              <a:defRPr sz="3200" b="1">
                <a:solidFill>
                  <a:schemeClr val="tx1"/>
                </a:solidFill>
                <a:latin typeface="Lotus" panose="00000400000000000000" pitchFamily="2" charset="-78"/>
                <a:cs typeface="Lotus" panose="00000400000000000000" pitchFamily="2" charset="-78"/>
              </a:defRPr>
            </a:lvl4pPr>
            <a:lvl5pPr marL="2057400" indent="-228600" eaLnBrk="0" hangingPunct="0">
              <a:tabLst>
                <a:tab pos="457200" algn="l"/>
              </a:tabLst>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tabLst>
                <a:tab pos="457200" algn="l"/>
              </a:tabLs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tabLst>
                <a:tab pos="457200" algn="l"/>
              </a:tabLs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tabLst>
                <a:tab pos="457200" algn="l"/>
              </a:tabLs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tabLst>
                <a:tab pos="457200" algn="l"/>
              </a:tabLst>
              <a:defRPr sz="3200" b="1">
                <a:solidFill>
                  <a:schemeClr val="tx1"/>
                </a:solidFill>
                <a:latin typeface="Lotus" panose="00000400000000000000" pitchFamily="2" charset="-78"/>
                <a:cs typeface="Lotus" panose="00000400000000000000" pitchFamily="2" charset="-78"/>
              </a:defRPr>
            </a:lvl9pPr>
          </a:lstStyle>
          <a:p>
            <a:pPr eaLnBrk="1" hangingPunct="1"/>
            <a:r>
              <a:rPr lang="fa-IR" sz="2400" b="0">
                <a:cs typeface="40c_Mitra Bold" pitchFamily="2" charset="-78"/>
              </a:rPr>
              <a:t>برای موارد زیر حق تمبر بصورت زیر اخذ می شود : </a:t>
            </a:r>
            <a:endParaRPr lang="en-US" sz="2400" b="0">
              <a:cs typeface="40c_Mitra Bold" pitchFamily="2" charset="-78"/>
            </a:endParaRPr>
          </a:p>
          <a:p>
            <a:pPr eaLnBrk="1" hangingPunct="1"/>
            <a:endParaRPr lang="fa-IR" sz="2400" b="0">
              <a:cs typeface="40c_Mitra Bold" pitchFamily="2" charset="-78"/>
            </a:endParaRPr>
          </a:p>
          <a:p>
            <a:pPr eaLnBrk="1" hangingPunct="1"/>
            <a:r>
              <a:rPr lang="fa-IR" sz="2400" b="0">
                <a:cs typeface="40c_Mitra Bold" pitchFamily="2" charset="-78"/>
              </a:rPr>
              <a:t>هر برگ چک 200 ريال</a:t>
            </a:r>
            <a:endParaRPr lang="en-US" sz="2400" b="0">
              <a:cs typeface="40c_Mitra Bold" pitchFamily="2" charset="-78"/>
            </a:endParaRPr>
          </a:p>
          <a:p>
            <a:pPr eaLnBrk="1" hangingPunct="1"/>
            <a:r>
              <a:rPr lang="fa-IR" sz="2400" b="0">
                <a:cs typeface="40c_Mitra Bold" pitchFamily="2" charset="-78"/>
              </a:rPr>
              <a:t> </a:t>
            </a:r>
            <a:endParaRPr lang="en-US" sz="2400" b="0">
              <a:cs typeface="40c_Mitra Bold" pitchFamily="2" charset="-78"/>
            </a:endParaRPr>
          </a:p>
          <a:p>
            <a:pPr eaLnBrk="1" hangingPunct="1"/>
            <a:r>
              <a:rPr lang="fa-IR" sz="2400" b="0">
                <a:cs typeface="40c_Mitra Bold" pitchFamily="2" charset="-78"/>
              </a:rPr>
              <a:t>برات، سفته 3 هزارم مبلغ آن</a:t>
            </a:r>
            <a:endParaRPr lang="en-US" sz="2400" b="0">
              <a:cs typeface="40c_Mitra Bold" pitchFamily="2" charset="-78"/>
            </a:endParaRPr>
          </a:p>
          <a:p>
            <a:pPr eaLnBrk="1" hangingPunct="1"/>
            <a:endParaRPr lang="en-US" sz="2400" b="0">
              <a:cs typeface="40c_Mitra Bold" pitchFamily="2" charset="-78"/>
            </a:endParaRPr>
          </a:p>
          <a:p>
            <a:pPr eaLnBrk="1" hangingPunct="1"/>
            <a:r>
              <a:rPr lang="fa-IR" sz="2400" b="0">
                <a:cs typeface="40c_Mitra Bold" pitchFamily="2" charset="-78"/>
              </a:rPr>
              <a:t>اسناد تجاری قابل انتقال که در ایران صادر می شود مانند بارنامه دریایی و هوایی 5000 ريال و بارنامه زمینی و صورت وضعیت مسافری 1000 ريال </a:t>
            </a:r>
            <a:endParaRPr lang="en-US" sz="2400" b="0">
              <a:cs typeface="40c_Mitra Bold" pitchFamily="2" charset="-78"/>
            </a:endParaRPr>
          </a:p>
          <a:p>
            <a:pPr eaLnBrk="1" hangingPunct="1"/>
            <a:endParaRPr lang="en-US" sz="2400" b="0">
              <a:cs typeface="40c_Mitra Bold" pitchFamily="2" charset="-78"/>
            </a:endParaRPr>
          </a:p>
          <a:p>
            <a:pPr eaLnBrk="1" hangingPunct="1"/>
            <a:r>
              <a:rPr lang="fa-IR" sz="2400" b="0">
                <a:cs typeface="40c_Mitra Bold" pitchFamily="2" charset="-78"/>
              </a:rPr>
              <a:t>کارت معافیت 10000 ريال </a:t>
            </a:r>
            <a:endParaRPr lang="en-US" sz="2400" b="0">
              <a:cs typeface="40c_Mitra Bold" pitchFamily="2" charset="-78"/>
            </a:endParaRPr>
          </a:p>
          <a:p>
            <a:pPr eaLnBrk="1" hangingPunct="1"/>
            <a:endParaRPr lang="en-US" sz="2400" b="0">
              <a:cs typeface="40c_Mitra Bold" pitchFamily="2" charset="-78"/>
            </a:endParaRPr>
          </a:p>
          <a:p>
            <a:pPr eaLnBrk="1" hangingPunct="1"/>
            <a:r>
              <a:rPr lang="fa-IR" sz="2400" b="0">
                <a:cs typeface="40c_Mitra Bold" pitchFamily="2" charset="-78"/>
              </a:rPr>
              <a:t>گواهینامه رانندگی بین المللی 50000 ريال</a:t>
            </a:r>
            <a:endParaRPr lang="en-US" sz="2400" b="0">
              <a:cs typeface="40c_Mitra Bold" pitchFamily="2" charset="-78"/>
            </a:endParaRPr>
          </a:p>
          <a:p>
            <a:pPr eaLnBrk="1" hangingPunct="1"/>
            <a:r>
              <a:rPr lang="fa-IR" sz="2400" b="0">
                <a:cs typeface="40c_Mitra Bold" pitchFamily="2" charset="-78"/>
              </a:rPr>
              <a:t> </a:t>
            </a:r>
            <a:endParaRPr lang="en-US" sz="2400" b="0">
              <a:cs typeface="40c_Mitra Bold" pitchFamily="2" charset="-78"/>
            </a:endParaRPr>
          </a:p>
          <a:p>
            <a:pPr eaLnBrk="1" hangingPunct="1"/>
            <a:r>
              <a:rPr lang="fa-IR" sz="2400" b="0">
                <a:cs typeface="40c_Mitra Bold" pitchFamily="2" charset="-78"/>
              </a:rPr>
              <a:t>پلاک ترانزیت انواع خودرو و همچنین شماره گذاری هر وسیله نقلیه که بصورت موقت وارد کشور می شود 20000 ريال </a:t>
            </a:r>
            <a:endParaRPr lang="en-US" sz="2400" b="0">
              <a:cs typeface="40c_Mitra Bold" pitchFamily="2" charset="-78"/>
            </a:endParaRPr>
          </a:p>
          <a:p>
            <a:pPr eaLnBrk="1" hangingPunct="1"/>
            <a:endParaRPr lang="en-US" sz="2400" b="0">
              <a:cs typeface="40c_Mitra Bold" pitchFamily="2" charset="-78"/>
            </a:endParaRPr>
          </a:p>
          <a:p>
            <a:pPr eaLnBrk="1" hangingPunct="1"/>
            <a:endParaRPr lang="fa-IR" sz="2400" b="0">
              <a:cs typeface="40c_Mitra Bold" pitchFamily="2" charset="-78"/>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Rectangle 4"/>
          <p:cNvSpPr>
            <a:spLocks noGrp="1" noRot="1" noChangeArrowheads="1"/>
          </p:cNvSpPr>
          <p:nvPr>
            <p:ph type="title"/>
          </p:nvPr>
        </p:nvSpPr>
        <p:spPr>
          <a:xfrm>
            <a:off x="438150" y="274638"/>
            <a:ext cx="7908925" cy="6026150"/>
          </a:xfrm>
        </p:spPr>
        <p:txBody>
          <a:bodyPr/>
          <a:lstStyle/>
          <a:p>
            <a:pPr algn="r" eaLnBrk="1" hangingPunct="1"/>
            <a:r>
              <a:rPr lang="fa-IR" sz="3200" b="0" smtClean="0">
                <a:solidFill>
                  <a:schemeClr val="tx1"/>
                </a:solidFill>
                <a:effectLst/>
                <a:cs typeface="40c_Mitra Bold" pitchFamily="2" charset="-78"/>
              </a:rPr>
              <a:t/>
            </a:r>
            <a:br>
              <a:rPr lang="fa-IR" sz="3200" b="0" smtClean="0">
                <a:solidFill>
                  <a:schemeClr val="tx1"/>
                </a:solidFill>
                <a:effectLst/>
                <a:cs typeface="40c_Mitra Bold" pitchFamily="2" charset="-78"/>
              </a:rPr>
            </a:br>
            <a:r>
              <a:rPr lang="fa-IR" sz="3200" b="0" smtClean="0">
                <a:solidFill>
                  <a:schemeClr val="tx1"/>
                </a:solidFill>
                <a:effectLst/>
                <a:cs typeface="40c_Mitra Bold" pitchFamily="2" charset="-78"/>
              </a:rPr>
              <a:t/>
            </a:r>
            <a:br>
              <a:rPr lang="fa-IR" sz="3200" b="0" smtClean="0">
                <a:solidFill>
                  <a:schemeClr val="tx1"/>
                </a:solidFill>
                <a:effectLst/>
                <a:cs typeface="40c_Mitra Bold" pitchFamily="2" charset="-78"/>
              </a:rPr>
            </a:br>
            <a:r>
              <a:rPr lang="fa-IR" sz="3200" b="0" smtClean="0">
                <a:solidFill>
                  <a:schemeClr val="tx1"/>
                </a:solidFill>
                <a:effectLst/>
                <a:cs typeface="40c_Mitra Bold" pitchFamily="2" charset="-78"/>
              </a:rPr>
              <a:t>گواهینامه رانندگی به ازاء هر سال مدت اعتبار 1000 ريال گواهینامه دانش اموزای ابتدایی، راهنمایی و متوسطه 1000 ريال </a:t>
            </a:r>
            <a:r>
              <a:rPr lang="en-US" sz="3200" b="0" smtClean="0">
                <a:solidFill>
                  <a:schemeClr val="tx1"/>
                </a:solidFill>
                <a:effectLst/>
                <a:cs typeface="40c_Mitra Bold" pitchFamily="2" charset="-78"/>
              </a:rPr>
              <a:t/>
            </a:r>
            <a:br>
              <a:rPr lang="en-US" sz="3200" b="0" smtClean="0">
                <a:solidFill>
                  <a:schemeClr val="tx1"/>
                </a:solidFill>
                <a:effectLst/>
                <a:cs typeface="40c_Mitra Bold" pitchFamily="2" charset="-78"/>
              </a:rPr>
            </a:br>
            <a:r>
              <a:rPr lang="fa-IR" sz="3200" b="0" smtClean="0">
                <a:solidFill>
                  <a:schemeClr val="tx1"/>
                </a:solidFill>
                <a:effectLst/>
                <a:cs typeface="40c_Mitra Bold" pitchFamily="2" charset="-78"/>
              </a:rPr>
              <a:t>دانشنامه کاردانی، کارشناسی، کارشناسی ارشد، دکتر و بالاتر 10000 ريال </a:t>
            </a:r>
            <a:r>
              <a:rPr lang="en-US" sz="3200" b="0" smtClean="0">
                <a:solidFill>
                  <a:schemeClr val="tx1"/>
                </a:solidFill>
                <a:effectLst/>
                <a:cs typeface="40c_Mitra Bold" pitchFamily="2" charset="-78"/>
              </a:rPr>
              <a:t/>
            </a:r>
            <a:br>
              <a:rPr lang="en-US" sz="3200" b="0" smtClean="0">
                <a:solidFill>
                  <a:schemeClr val="tx1"/>
                </a:solidFill>
                <a:effectLst/>
                <a:cs typeface="40c_Mitra Bold" pitchFamily="2" charset="-78"/>
              </a:rPr>
            </a:br>
            <a:r>
              <a:rPr lang="fa-IR" sz="3200" b="0" smtClean="0">
                <a:solidFill>
                  <a:schemeClr val="tx1"/>
                </a:solidFill>
                <a:effectLst/>
                <a:cs typeface="40c_Mitra Bold" pitchFamily="2" charset="-78"/>
              </a:rPr>
              <a:t>گواهی ارزش تحصیلی دوره های ابتدایی، راهنمایی و متوسطه خارجی 20000 ريال </a:t>
            </a:r>
            <a:r>
              <a:rPr lang="en-US" sz="3200" b="0" smtClean="0">
                <a:solidFill>
                  <a:schemeClr val="tx1"/>
                </a:solidFill>
                <a:effectLst/>
                <a:cs typeface="40c_Mitra Bold" pitchFamily="2" charset="-78"/>
              </a:rPr>
              <a:t/>
            </a:r>
            <a:br>
              <a:rPr lang="en-US" sz="3200" b="0" smtClean="0">
                <a:solidFill>
                  <a:schemeClr val="tx1"/>
                </a:solidFill>
                <a:effectLst/>
                <a:cs typeface="40c_Mitra Bold" pitchFamily="2" charset="-78"/>
              </a:rPr>
            </a:br>
            <a:r>
              <a:rPr lang="fa-IR" sz="3200" b="0" smtClean="0">
                <a:solidFill>
                  <a:schemeClr val="tx1"/>
                </a:solidFill>
                <a:effectLst/>
                <a:cs typeface="40c_Mitra Bold" pitchFamily="2" charset="-78"/>
              </a:rPr>
              <a:t>گواهی ارزش تحصیلی دوره های فنی و حرفه ای و دانشگاهی خارجی 50000 ريال </a:t>
            </a:r>
            <a:r>
              <a:rPr lang="en-US" sz="3200" b="0" smtClean="0">
                <a:solidFill>
                  <a:schemeClr val="tx1"/>
                </a:solidFill>
                <a:effectLst/>
                <a:cs typeface="40c_Mitra Bold" pitchFamily="2" charset="-78"/>
              </a:rPr>
              <a:t/>
            </a:r>
            <a:br>
              <a:rPr lang="en-US" sz="3200" b="0" smtClean="0">
                <a:solidFill>
                  <a:schemeClr val="tx1"/>
                </a:solidFill>
                <a:effectLst/>
                <a:cs typeface="40c_Mitra Bold" pitchFamily="2" charset="-78"/>
              </a:rPr>
            </a:br>
            <a:r>
              <a:rPr lang="fa-IR" sz="3200" b="0" smtClean="0">
                <a:solidFill>
                  <a:schemeClr val="tx1"/>
                </a:solidFill>
                <a:effectLst/>
                <a:cs typeface="40c_Mitra Bold" pitchFamily="2" charset="-78"/>
              </a:rPr>
              <a:t>پروانه مامایی یا مدرک تحصیلی دوره های کاردانی و دندانپزشکی تجربی 20000 ريال </a:t>
            </a:r>
            <a:r>
              <a:rPr lang="en-US" sz="3200" b="0" smtClean="0">
                <a:solidFill>
                  <a:schemeClr val="tx1"/>
                </a:solidFill>
                <a:effectLst/>
                <a:cs typeface="40c_Mitra Bold" pitchFamily="2" charset="-78"/>
              </a:rPr>
              <a:t/>
            </a:r>
            <a:br>
              <a:rPr lang="en-US" sz="3200" b="0" smtClean="0">
                <a:solidFill>
                  <a:schemeClr val="tx1"/>
                </a:solidFill>
                <a:effectLst/>
                <a:cs typeface="40c_Mitra Bold" pitchFamily="2" charset="-78"/>
              </a:rPr>
            </a:br>
            <a:r>
              <a:rPr lang="en-US" sz="3200" b="0" smtClean="0">
                <a:solidFill>
                  <a:schemeClr val="tx1"/>
                </a:solidFill>
                <a:effectLst/>
                <a:cs typeface="40c_Mitra Bold" pitchFamily="2" charset="-78"/>
              </a:rPr>
              <a:t/>
            </a:r>
            <a:br>
              <a:rPr lang="en-US" sz="3200" b="0" smtClean="0">
                <a:solidFill>
                  <a:schemeClr val="tx1"/>
                </a:solidFill>
                <a:effectLst/>
                <a:cs typeface="40c_Mitra Bold" pitchFamily="2" charset="-78"/>
              </a:rPr>
            </a:br>
            <a:r>
              <a:rPr lang="fa-IR" sz="3200" b="0" smtClean="0">
                <a:solidFill>
                  <a:schemeClr val="tx1"/>
                </a:solidFill>
                <a:effectLst/>
                <a:cs typeface="40c_Mitra Bold" pitchFamily="2" charset="-78"/>
              </a:rPr>
              <a:t> </a:t>
            </a:r>
            <a:r>
              <a:rPr lang="en-US" sz="3200" b="0" smtClean="0">
                <a:solidFill>
                  <a:schemeClr val="tx1"/>
                </a:solidFill>
                <a:effectLst/>
                <a:cs typeface="40c_Mitra Bold" pitchFamily="2" charset="-78"/>
              </a:rPr>
              <a:t/>
            </a:r>
            <a:br>
              <a:rPr lang="en-US" sz="3200" b="0" smtClean="0">
                <a:solidFill>
                  <a:schemeClr val="tx1"/>
                </a:solidFill>
                <a:effectLst/>
                <a:cs typeface="40c_Mitra Bold" pitchFamily="2" charset="-78"/>
              </a:rPr>
            </a:br>
            <a:endParaRPr lang="en-US" sz="3200" b="0" smtClean="0">
              <a:solidFill>
                <a:schemeClr val="tx1"/>
              </a:solidFill>
              <a:effectLst/>
              <a:cs typeface="40c_Mitra Bold" pitchFamily="2" charset="-78"/>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Rectangle 4"/>
          <p:cNvSpPr>
            <a:spLocks noChangeArrowheads="1"/>
          </p:cNvSpPr>
          <p:nvPr/>
        </p:nvSpPr>
        <p:spPr bwMode="auto">
          <a:xfrm>
            <a:off x="315913" y="1673225"/>
            <a:ext cx="8469312" cy="3503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tabLst>
                <a:tab pos="457200" algn="l"/>
              </a:tabLst>
              <a:defRPr sz="3200" b="1">
                <a:solidFill>
                  <a:schemeClr val="tx1"/>
                </a:solidFill>
                <a:latin typeface="Lotus" panose="00000400000000000000" pitchFamily="2" charset="-78"/>
                <a:cs typeface="Lotus" panose="00000400000000000000" pitchFamily="2" charset="-78"/>
              </a:defRPr>
            </a:lvl1pPr>
            <a:lvl2pPr marL="742950" indent="-285750" eaLnBrk="0" hangingPunct="0">
              <a:tabLst>
                <a:tab pos="457200" algn="l"/>
              </a:tabLst>
              <a:defRPr sz="3200" b="1">
                <a:solidFill>
                  <a:schemeClr val="tx1"/>
                </a:solidFill>
                <a:latin typeface="Lotus" panose="00000400000000000000" pitchFamily="2" charset="-78"/>
                <a:cs typeface="Lotus" panose="00000400000000000000" pitchFamily="2" charset="-78"/>
              </a:defRPr>
            </a:lvl2pPr>
            <a:lvl3pPr marL="1143000" indent="-228600" eaLnBrk="0" hangingPunct="0">
              <a:tabLst>
                <a:tab pos="457200" algn="l"/>
              </a:tabLst>
              <a:defRPr sz="3200" b="1">
                <a:solidFill>
                  <a:schemeClr val="tx1"/>
                </a:solidFill>
                <a:latin typeface="Lotus" panose="00000400000000000000" pitchFamily="2" charset="-78"/>
                <a:cs typeface="Lotus" panose="00000400000000000000" pitchFamily="2" charset="-78"/>
              </a:defRPr>
            </a:lvl3pPr>
            <a:lvl4pPr marL="1600200" indent="-228600" eaLnBrk="0" hangingPunct="0">
              <a:tabLst>
                <a:tab pos="457200" algn="l"/>
              </a:tabLst>
              <a:defRPr sz="3200" b="1">
                <a:solidFill>
                  <a:schemeClr val="tx1"/>
                </a:solidFill>
                <a:latin typeface="Lotus" panose="00000400000000000000" pitchFamily="2" charset="-78"/>
                <a:cs typeface="Lotus" panose="00000400000000000000" pitchFamily="2" charset="-78"/>
              </a:defRPr>
            </a:lvl4pPr>
            <a:lvl5pPr marL="2057400" indent="-228600" eaLnBrk="0" hangingPunct="0">
              <a:tabLst>
                <a:tab pos="457200" algn="l"/>
              </a:tabLst>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tabLst>
                <a:tab pos="457200" algn="l"/>
              </a:tabLs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tabLst>
                <a:tab pos="457200" algn="l"/>
              </a:tabLs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tabLst>
                <a:tab pos="457200" algn="l"/>
              </a:tabLs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tabLst>
                <a:tab pos="457200" algn="l"/>
              </a:tabLst>
              <a:defRPr sz="3200" b="1">
                <a:solidFill>
                  <a:schemeClr val="tx1"/>
                </a:solidFill>
                <a:latin typeface="Lotus" panose="00000400000000000000" pitchFamily="2" charset="-78"/>
                <a:cs typeface="Lotus" panose="00000400000000000000" pitchFamily="2" charset="-78"/>
              </a:defRPr>
            </a:lvl9pPr>
          </a:lstStyle>
          <a:p>
            <a:pPr eaLnBrk="1" hangingPunct="1"/>
            <a:r>
              <a:rPr lang="fa-IR">
                <a:cs typeface="40c_Mitra Bold" pitchFamily="2" charset="-78"/>
              </a:rPr>
              <a:t>پروانه مشاغل پزشکی، دندانپزشکی، پیراپزشکی، دامپزشکی و داروسازی 100000 ريال </a:t>
            </a:r>
            <a:endParaRPr lang="en-US">
              <a:cs typeface="40c_Mitra Bold" pitchFamily="2" charset="-78"/>
            </a:endParaRPr>
          </a:p>
          <a:p>
            <a:pPr eaLnBrk="1" hangingPunct="1"/>
            <a:r>
              <a:rPr lang="fa-IR">
                <a:cs typeface="40c_Mitra Bold" pitchFamily="2" charset="-78"/>
              </a:rPr>
              <a:t>جواز تاسیس و کارت شناسایی واحد های تولیدی، پروانه وکالات و سایر پروانه های کسب و کار بابت صدور 100000 ريال و بابت تجدید 50000 ريال </a:t>
            </a:r>
            <a:endParaRPr lang="en-US">
              <a:cs typeface="40c_Mitra Bold" pitchFamily="2" charset="-78"/>
            </a:endParaRPr>
          </a:p>
          <a:p>
            <a:pPr eaLnBrk="1" hangingPunct="1"/>
            <a:endParaRPr lang="en-US">
              <a:cs typeface="40c_Mitra Bold" pitchFamily="2" charset="-78"/>
            </a:endParaRPr>
          </a:p>
          <a:p>
            <a:pPr eaLnBrk="1" hangingPunct="1"/>
            <a:r>
              <a:rPr lang="fa-IR">
                <a:cs typeface="40c_Mitra Bold" pitchFamily="2" charset="-78"/>
              </a:rPr>
              <a:t>کلیه قراردادها بین بانک ها و مشتریان 10000 ريال</a:t>
            </a:r>
            <a:r>
              <a:rPr lang="en-US">
                <a:cs typeface="40c_Mitra Bold" pitchFamily="2" charset="-78"/>
              </a:rPr>
              <a:t>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4"/>
          <p:cNvSpPr>
            <a:spLocks noChangeArrowheads="1"/>
          </p:cNvSpPr>
          <p:nvPr/>
        </p:nvSpPr>
        <p:spPr bwMode="auto">
          <a:xfrm>
            <a:off x="1300163" y="3252788"/>
            <a:ext cx="639603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algn="ctr" rtl="1" eaLnBrk="1" hangingPunct="1"/>
            <a:r>
              <a:rPr lang="fa-IR" sz="2400">
                <a:cs typeface="Titr" panose="00000700000000000000" pitchFamily="2" charset="-78"/>
              </a:rPr>
              <a:t>فصل ششم( ماليات نقل و انتقال املاک) : </a:t>
            </a:r>
            <a:endParaRPr lang="en-US" sz="2400" b="0">
              <a:cs typeface="Titr" panose="00000700000000000000" pitchFamily="2" charset="-78"/>
            </a:endParaRPr>
          </a:p>
          <a:p>
            <a:pPr algn="ctr"/>
            <a:endParaRPr lang="en-US" sz="2400" b="0">
              <a:cs typeface="Titr" panose="00000700000000000000" pitchFamily="2" charset="-78"/>
            </a:endParaRPr>
          </a:p>
        </p:txBody>
      </p:sp>
      <p:sp>
        <p:nvSpPr>
          <p:cNvPr id="39939" name="Rectangle 1"/>
          <p:cNvSpPr>
            <a:spLocks noChangeArrowheads="1"/>
          </p:cNvSpPr>
          <p:nvPr/>
        </p:nvSpPr>
        <p:spPr bwMode="auto">
          <a:xfrm>
            <a:off x="2298700" y="4140200"/>
            <a:ext cx="41878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r>
              <a:rPr lang="en-US">
                <a:solidFill>
                  <a:srgbClr val="FF0000"/>
                </a:solidFill>
                <a:latin typeface="Cambria" panose="02040503050406030204" pitchFamily="18" charset="0"/>
              </a:rPr>
              <a:t>www.irhesabdaran.ir</a:t>
            </a:r>
            <a:endParaRPr lang="fa-I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Rectangle 5"/>
          <p:cNvSpPr>
            <a:spLocks noGrp="1" noRot="1" noChangeArrowheads="1"/>
          </p:cNvSpPr>
          <p:nvPr>
            <p:ph type="title"/>
          </p:nvPr>
        </p:nvSpPr>
        <p:spPr>
          <a:xfrm>
            <a:off x="438150" y="274638"/>
            <a:ext cx="7908925" cy="6097587"/>
          </a:xfrm>
        </p:spPr>
        <p:txBody>
          <a:bodyPr/>
          <a:lstStyle/>
          <a:p>
            <a:pPr algn="r" eaLnBrk="1" hangingPunct="1"/>
            <a:r>
              <a:rPr lang="fa-IR" sz="3200" smtClean="0">
                <a:effectLst/>
                <a:cs typeface="40c_Mitra Bold" pitchFamily="2" charset="-78"/>
              </a:rPr>
              <a:t/>
            </a:r>
            <a:br>
              <a:rPr lang="fa-IR" sz="3200" smtClean="0">
                <a:effectLst/>
                <a:cs typeface="40c_Mitra Bold" pitchFamily="2" charset="-78"/>
              </a:rPr>
            </a:br>
            <a:r>
              <a:rPr lang="fa-IR" sz="3200" smtClean="0">
                <a:effectLst/>
                <a:cs typeface="40c_Mitra Bold" pitchFamily="2" charset="-78"/>
              </a:rPr>
              <a:t>اهداف رفتاری : </a:t>
            </a:r>
            <a:br>
              <a:rPr lang="fa-IR" sz="3200" smtClean="0">
                <a:effectLst/>
                <a:cs typeface="40c_Mitra Bold" pitchFamily="2" charset="-78"/>
              </a:rPr>
            </a:br>
            <a:r>
              <a:rPr lang="fa-IR" sz="3200" smtClean="0">
                <a:effectLst/>
                <a:cs typeface="40c_Mitra Bold" pitchFamily="2" charset="-78"/>
              </a:rPr>
              <a:t>دانشجو باید بعد از مطالعه این فصل بتواند : </a:t>
            </a:r>
            <a:br>
              <a:rPr lang="fa-IR" sz="3200" smtClean="0">
                <a:effectLst/>
                <a:cs typeface="40c_Mitra Bold" pitchFamily="2" charset="-78"/>
              </a:rPr>
            </a:br>
            <a:r>
              <a:rPr lang="fa-IR" sz="3200" smtClean="0">
                <a:effectLst/>
                <a:cs typeface="40c_Mitra Bold" pitchFamily="2" charset="-78"/>
              </a:rPr>
              <a:t>1- نرخ محاسبه مالیات نقل و انتقال املاک و حق واذاری محل را تعیین نماید. </a:t>
            </a:r>
            <a:br>
              <a:rPr lang="fa-IR" sz="3200" smtClean="0">
                <a:effectLst/>
                <a:cs typeface="40c_Mitra Bold" pitchFamily="2" charset="-78"/>
              </a:rPr>
            </a:br>
            <a:r>
              <a:rPr lang="fa-IR" sz="3200" smtClean="0">
                <a:effectLst/>
                <a:cs typeface="40c_Mitra Bold" pitchFamily="2" charset="-78"/>
              </a:rPr>
              <a:t>2- نحوه محاسبه مالیات درصورتیکه ملک معاوضه گردد را توضیح دهد. </a:t>
            </a:r>
            <a:br>
              <a:rPr lang="fa-IR" sz="3200" smtClean="0">
                <a:effectLst/>
                <a:cs typeface="40c_Mitra Bold" pitchFamily="2" charset="-78"/>
              </a:rPr>
            </a:br>
            <a:r>
              <a:rPr lang="fa-IR" sz="3200" smtClean="0">
                <a:effectLst/>
                <a:cs typeface="40c_Mitra Bold" pitchFamily="2" charset="-78"/>
              </a:rPr>
              <a:t>3- نحوه تعیین ارزش معاملاتی املاک را مشخص نماید. </a:t>
            </a:r>
            <a:br>
              <a:rPr lang="fa-IR" sz="3200" smtClean="0">
                <a:effectLst/>
                <a:cs typeface="40c_Mitra Bold" pitchFamily="2" charset="-78"/>
              </a:rPr>
            </a:br>
            <a:r>
              <a:rPr lang="fa-IR" sz="3200" smtClean="0">
                <a:effectLst/>
                <a:cs typeface="40c_Mitra Bold" pitchFamily="2" charset="-78"/>
              </a:rPr>
              <a:t>4- وظایف کمیسیون تعیین ارزش معاملاتی را تشریح نماید. </a:t>
            </a:r>
            <a:br>
              <a:rPr lang="fa-IR" sz="3200" smtClean="0">
                <a:effectLst/>
                <a:cs typeface="40c_Mitra Bold" pitchFamily="2" charset="-78"/>
              </a:rPr>
            </a:br>
            <a:r>
              <a:rPr lang="fa-IR" sz="3200" smtClean="0">
                <a:effectLst/>
                <a:cs typeface="40c_Mitra Bold" pitchFamily="2" charset="-78"/>
              </a:rPr>
              <a:t>5- موارد تشکیل کمیسیون تعیین ارزش معاملاتی را توضیح دهد. </a:t>
            </a:r>
            <a:br>
              <a:rPr lang="fa-IR" sz="3200" smtClean="0">
                <a:effectLst/>
                <a:cs typeface="40c_Mitra Bold" pitchFamily="2" charset="-78"/>
              </a:rPr>
            </a:br>
            <a:r>
              <a:rPr lang="fa-IR" sz="3200" smtClean="0">
                <a:effectLst/>
                <a:cs typeface="40c_Mitra Bold" pitchFamily="2" charset="-78"/>
              </a:rPr>
              <a:t>6- معافیت های مالیات نقل و انتقال املاک را تعیین نماید. </a:t>
            </a:r>
            <a:r>
              <a:rPr lang="en-US" sz="3200" smtClean="0">
                <a:effectLst/>
                <a:cs typeface="40c_Mitra Bold" pitchFamily="2" charset="-78"/>
              </a:rPr>
              <a:t/>
            </a:r>
            <a:br>
              <a:rPr lang="en-US" sz="3200" smtClean="0">
                <a:effectLst/>
                <a:cs typeface="40c_Mitra Bold" pitchFamily="2" charset="-78"/>
              </a:rPr>
            </a:br>
            <a:endParaRPr lang="en-US" sz="3200" smtClean="0">
              <a:effectLst/>
              <a:cs typeface="40c_Mitra Bold"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42052" name="Rectangle 4"/>
          <p:cNvSpPr>
            <a:spLocks noGrp="1" noRot="1" noChangeArrowheads="1"/>
          </p:cNvSpPr>
          <p:nvPr>
            <p:ph type="title"/>
          </p:nvPr>
        </p:nvSpPr>
        <p:spPr>
          <a:xfrm>
            <a:off x="438150" y="274638"/>
            <a:ext cx="7908925" cy="5665787"/>
          </a:xfrm>
        </p:spPr>
        <p:txBody>
          <a:bodyPr/>
          <a:lstStyle/>
          <a:p>
            <a:pPr algn="r" eaLnBrk="1" hangingPunct="1">
              <a:defRPr/>
            </a:pPr>
            <a:r>
              <a:rPr lang="fa-IR" sz="3200" smtClean="0"/>
              <a:t/>
            </a:r>
            <a:br>
              <a:rPr lang="fa-IR" sz="3200" smtClean="0"/>
            </a:br>
            <a:r>
              <a:rPr lang="fa-IR" sz="3200" smtClean="0"/>
              <a:t>اهداف وضع ماليات:</a:t>
            </a:r>
            <a:br>
              <a:rPr lang="fa-IR" sz="3200" smtClean="0"/>
            </a:br>
            <a:r>
              <a:rPr lang="ar-SA" sz="3200" smtClean="0"/>
              <a:t>1. تحقق بخشي از درآمدهاي دولت</a:t>
            </a:r>
            <a:r>
              <a:rPr lang="fa-IR" sz="3200" smtClean="0"/>
              <a:t/>
            </a:r>
            <a:br>
              <a:rPr lang="fa-IR" sz="3200" smtClean="0"/>
            </a:br>
            <a:r>
              <a:rPr lang="ar-SA" sz="3200" smtClean="0"/>
              <a:t>2. تعديل توزيع درآمد و ثروت جامعه</a:t>
            </a:r>
            <a:br>
              <a:rPr lang="ar-SA" sz="3200" smtClean="0"/>
            </a:br>
            <a:r>
              <a:rPr lang="ar-SA" sz="3200" smtClean="0"/>
              <a:t>	3. كنترل وهدايت مخارج و هزينه‌ها در اقتصاد</a:t>
            </a:r>
            <a:r>
              <a:rPr lang="en-US" sz="3200" smtClean="0"/>
              <a:t/>
            </a:r>
            <a:br>
              <a:rPr lang="en-US" sz="3200" smtClean="0"/>
            </a:br>
            <a:r>
              <a:rPr lang="en-US" sz="3200" smtClean="0"/>
              <a:t>	</a:t>
            </a:r>
            <a:r>
              <a:rPr lang="ar-SA" sz="3200" smtClean="0"/>
              <a:t>4. كنترل حجم واردات و صادرات</a:t>
            </a:r>
            <a:r>
              <a:rPr lang="en-US" sz="3200" smtClean="0"/>
              <a:t>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6" name="Rectangle 5"/>
          <p:cNvSpPr>
            <a:spLocks noChangeArrowheads="1"/>
          </p:cNvSpPr>
          <p:nvPr/>
        </p:nvSpPr>
        <p:spPr bwMode="auto">
          <a:xfrm>
            <a:off x="0" y="700088"/>
            <a:ext cx="8785225" cy="545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tabLst>
                <a:tab pos="287338" algn="l"/>
              </a:tabLst>
              <a:defRPr sz="3200" b="1">
                <a:solidFill>
                  <a:schemeClr val="tx1"/>
                </a:solidFill>
                <a:latin typeface="Lotus" panose="00000400000000000000" pitchFamily="2" charset="-78"/>
                <a:cs typeface="Lotus" panose="00000400000000000000" pitchFamily="2" charset="-78"/>
              </a:defRPr>
            </a:lvl1pPr>
            <a:lvl2pPr marL="742950" indent="-285750" eaLnBrk="0" hangingPunct="0">
              <a:tabLst>
                <a:tab pos="287338" algn="l"/>
              </a:tabLst>
              <a:defRPr sz="3200" b="1">
                <a:solidFill>
                  <a:schemeClr val="tx1"/>
                </a:solidFill>
                <a:latin typeface="Lotus" panose="00000400000000000000" pitchFamily="2" charset="-78"/>
                <a:cs typeface="Lotus" panose="00000400000000000000" pitchFamily="2" charset="-78"/>
              </a:defRPr>
            </a:lvl2pPr>
            <a:lvl3pPr marL="1143000" indent="-228600" eaLnBrk="0" hangingPunct="0">
              <a:tabLst>
                <a:tab pos="287338" algn="l"/>
              </a:tabLst>
              <a:defRPr sz="3200" b="1">
                <a:solidFill>
                  <a:schemeClr val="tx1"/>
                </a:solidFill>
                <a:latin typeface="Lotus" panose="00000400000000000000" pitchFamily="2" charset="-78"/>
                <a:cs typeface="Lotus" panose="00000400000000000000" pitchFamily="2" charset="-78"/>
              </a:defRPr>
            </a:lvl3pPr>
            <a:lvl4pPr marL="1600200" indent="-228600" eaLnBrk="0" hangingPunct="0">
              <a:tabLst>
                <a:tab pos="287338" algn="l"/>
              </a:tabLst>
              <a:defRPr sz="3200" b="1">
                <a:solidFill>
                  <a:schemeClr val="tx1"/>
                </a:solidFill>
                <a:latin typeface="Lotus" panose="00000400000000000000" pitchFamily="2" charset="-78"/>
                <a:cs typeface="Lotus" panose="00000400000000000000" pitchFamily="2" charset="-78"/>
              </a:defRPr>
            </a:lvl4pPr>
            <a:lvl5pPr marL="2057400" indent="-228600" eaLnBrk="0" hangingPunct="0">
              <a:tabLst>
                <a:tab pos="287338" algn="l"/>
              </a:tabLst>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tabLst>
                <a:tab pos="287338" algn="l"/>
              </a:tabLs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tabLst>
                <a:tab pos="287338" algn="l"/>
              </a:tabLs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tabLst>
                <a:tab pos="287338" algn="l"/>
              </a:tabLs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tabLst>
                <a:tab pos="287338" algn="l"/>
              </a:tabLst>
              <a:defRPr sz="3200" b="1">
                <a:solidFill>
                  <a:schemeClr val="tx1"/>
                </a:solidFill>
                <a:latin typeface="Lotus" panose="00000400000000000000" pitchFamily="2" charset="-78"/>
                <a:cs typeface="Lotus" panose="00000400000000000000" pitchFamily="2" charset="-78"/>
              </a:defRPr>
            </a:lvl9pPr>
          </a:lstStyle>
          <a:p>
            <a:pPr eaLnBrk="1" hangingPunct="1"/>
            <a:r>
              <a:rPr lang="fa-IR"/>
              <a:t>نکات کلیدی در ارتباط با محاسبه مالیات نقل و انتقال املاک : </a:t>
            </a:r>
            <a:endParaRPr lang="en-US"/>
          </a:p>
          <a:p>
            <a:pPr eaLnBrk="1" hangingPunct="1"/>
            <a:r>
              <a:rPr lang="fa-IR"/>
              <a:t>1- مالیات نقل و انتقال قطعی املاک به ماخذ ارزش معاملاتی ملک در زمان ثبت معامله در دفتر اسناد رسمی صرفنظر از ارزش که در سند انتقال و یا مبلغی که بین خریدار و فروشنده ردوبدل می شود محاسبه می گردد. درصورتیکه خریدار دولت یا شهرداری ها یا موسسات وابسته به آنها بوده و همچنین در مواردی که ملک یا حقوق ناشی از ان بوسیله اجرای ثبت و یا سایر ادارات دولتی به قائم مقامی ملک انتقال داده می شود چنانچه بهای مذکور در سند کمتر از ارزش معاملاتی باشد، بهای مذکور در سند به جای ارزش معاملاتی ملاک محل قرار خاهند گرفت.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4"/>
          <p:cNvSpPr>
            <a:spLocks noChangeArrowheads="1"/>
          </p:cNvSpPr>
          <p:nvPr/>
        </p:nvSpPr>
        <p:spPr bwMode="auto">
          <a:xfrm>
            <a:off x="0" y="938213"/>
            <a:ext cx="8785225" cy="496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tabLst>
                <a:tab pos="287338" algn="l"/>
              </a:tabLst>
              <a:defRPr sz="3200" b="1">
                <a:solidFill>
                  <a:schemeClr val="tx1"/>
                </a:solidFill>
                <a:latin typeface="Lotus" panose="00000400000000000000" pitchFamily="2" charset="-78"/>
                <a:cs typeface="Lotus" panose="00000400000000000000" pitchFamily="2" charset="-78"/>
              </a:defRPr>
            </a:lvl1pPr>
            <a:lvl2pPr marL="742950" indent="-285750" eaLnBrk="0" hangingPunct="0">
              <a:tabLst>
                <a:tab pos="287338" algn="l"/>
              </a:tabLst>
              <a:defRPr sz="3200" b="1">
                <a:solidFill>
                  <a:schemeClr val="tx1"/>
                </a:solidFill>
                <a:latin typeface="Lotus" panose="00000400000000000000" pitchFamily="2" charset="-78"/>
                <a:cs typeface="Lotus" panose="00000400000000000000" pitchFamily="2" charset="-78"/>
              </a:defRPr>
            </a:lvl2pPr>
            <a:lvl3pPr marL="1143000" indent="-228600" eaLnBrk="0" hangingPunct="0">
              <a:tabLst>
                <a:tab pos="287338" algn="l"/>
              </a:tabLst>
              <a:defRPr sz="3200" b="1">
                <a:solidFill>
                  <a:schemeClr val="tx1"/>
                </a:solidFill>
                <a:latin typeface="Lotus" panose="00000400000000000000" pitchFamily="2" charset="-78"/>
                <a:cs typeface="Lotus" panose="00000400000000000000" pitchFamily="2" charset="-78"/>
              </a:defRPr>
            </a:lvl3pPr>
            <a:lvl4pPr marL="1600200" indent="-228600" eaLnBrk="0" hangingPunct="0">
              <a:tabLst>
                <a:tab pos="287338" algn="l"/>
              </a:tabLst>
              <a:defRPr sz="3200" b="1">
                <a:solidFill>
                  <a:schemeClr val="tx1"/>
                </a:solidFill>
                <a:latin typeface="Lotus" panose="00000400000000000000" pitchFamily="2" charset="-78"/>
                <a:cs typeface="Lotus" panose="00000400000000000000" pitchFamily="2" charset="-78"/>
              </a:defRPr>
            </a:lvl4pPr>
            <a:lvl5pPr marL="2057400" indent="-228600" eaLnBrk="0" hangingPunct="0">
              <a:tabLst>
                <a:tab pos="287338" algn="l"/>
              </a:tabLst>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tabLst>
                <a:tab pos="287338" algn="l"/>
              </a:tabLs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tabLst>
                <a:tab pos="287338" algn="l"/>
              </a:tabLs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tabLst>
                <a:tab pos="287338" algn="l"/>
              </a:tabLs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tabLst>
                <a:tab pos="287338" algn="l"/>
              </a:tabLst>
              <a:defRPr sz="3200" b="1">
                <a:solidFill>
                  <a:schemeClr val="tx1"/>
                </a:solidFill>
                <a:latin typeface="Lotus" panose="00000400000000000000" pitchFamily="2" charset="-78"/>
                <a:cs typeface="Lotus" panose="00000400000000000000" pitchFamily="2" charset="-78"/>
              </a:defRPr>
            </a:lvl9pPr>
          </a:lstStyle>
          <a:p>
            <a:pPr eaLnBrk="1" hangingPunct="1"/>
            <a:r>
              <a:rPr lang="fa-IR"/>
              <a:t>2- چنانچه ملک مورد معامله فاقد ارزش معاملاتی باشد، ارزش معاملاتی نزدیکترین محل مشابه مبنای محاسبه مالیات قرار می گیرد. </a:t>
            </a:r>
            <a:endParaRPr lang="en-US"/>
          </a:p>
          <a:p>
            <a:pPr eaLnBrk="1" hangingPunct="1"/>
            <a:r>
              <a:rPr lang="fa-IR"/>
              <a:t>3- چنانچه ملک مورد انتقال دارای عرصه و اعیان باشد برای محاسبه مالیات عرصه و اعیان براساس ارزش معاملاتی شان محاسبه می گردد. همچنین در ارتباط با اشخاص حقیقی یا حقوقی که بساز و بفروش تلقی می شوند، علاوه بر مالیات نقل و انتقال مشمول مالیات مقطوعی معادل 10% ارزش اعیانی ملک می باشند و دیگر بابت بساز و فروش شامل هیچگونه مالیات دیگری نمی گردد.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Rectangle 4"/>
          <p:cNvSpPr>
            <a:spLocks noChangeArrowheads="1"/>
          </p:cNvSpPr>
          <p:nvPr/>
        </p:nvSpPr>
        <p:spPr bwMode="auto">
          <a:xfrm>
            <a:off x="0" y="1425575"/>
            <a:ext cx="8785225" cy="399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tabLst>
                <a:tab pos="287338" algn="l"/>
              </a:tabLst>
              <a:defRPr sz="3200" b="1">
                <a:solidFill>
                  <a:schemeClr val="tx1"/>
                </a:solidFill>
                <a:latin typeface="Lotus" panose="00000400000000000000" pitchFamily="2" charset="-78"/>
                <a:cs typeface="Lotus" panose="00000400000000000000" pitchFamily="2" charset="-78"/>
              </a:defRPr>
            </a:lvl1pPr>
            <a:lvl2pPr marL="742950" indent="-285750" eaLnBrk="0" hangingPunct="0">
              <a:tabLst>
                <a:tab pos="287338" algn="l"/>
              </a:tabLst>
              <a:defRPr sz="3200" b="1">
                <a:solidFill>
                  <a:schemeClr val="tx1"/>
                </a:solidFill>
                <a:latin typeface="Lotus" panose="00000400000000000000" pitchFamily="2" charset="-78"/>
                <a:cs typeface="Lotus" panose="00000400000000000000" pitchFamily="2" charset="-78"/>
              </a:defRPr>
            </a:lvl2pPr>
            <a:lvl3pPr marL="1143000" indent="-228600" eaLnBrk="0" hangingPunct="0">
              <a:tabLst>
                <a:tab pos="287338" algn="l"/>
              </a:tabLst>
              <a:defRPr sz="3200" b="1">
                <a:solidFill>
                  <a:schemeClr val="tx1"/>
                </a:solidFill>
                <a:latin typeface="Lotus" panose="00000400000000000000" pitchFamily="2" charset="-78"/>
                <a:cs typeface="Lotus" panose="00000400000000000000" pitchFamily="2" charset="-78"/>
              </a:defRPr>
            </a:lvl3pPr>
            <a:lvl4pPr marL="1600200" indent="-228600" eaLnBrk="0" hangingPunct="0">
              <a:tabLst>
                <a:tab pos="287338" algn="l"/>
              </a:tabLst>
              <a:defRPr sz="3200" b="1">
                <a:solidFill>
                  <a:schemeClr val="tx1"/>
                </a:solidFill>
                <a:latin typeface="Lotus" panose="00000400000000000000" pitchFamily="2" charset="-78"/>
                <a:cs typeface="Lotus" panose="00000400000000000000" pitchFamily="2" charset="-78"/>
              </a:defRPr>
            </a:lvl4pPr>
            <a:lvl5pPr marL="2057400" indent="-228600" eaLnBrk="0" hangingPunct="0">
              <a:tabLst>
                <a:tab pos="287338" algn="l"/>
              </a:tabLst>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tabLst>
                <a:tab pos="287338" algn="l"/>
              </a:tabLs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tabLst>
                <a:tab pos="287338" algn="l"/>
              </a:tabLs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tabLst>
                <a:tab pos="287338" algn="l"/>
              </a:tabLs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tabLst>
                <a:tab pos="287338" algn="l"/>
              </a:tabLst>
              <a:defRPr sz="3200" b="1">
                <a:solidFill>
                  <a:schemeClr val="tx1"/>
                </a:solidFill>
                <a:latin typeface="Lotus" panose="00000400000000000000" pitchFamily="2" charset="-78"/>
                <a:cs typeface="Lotus" panose="00000400000000000000" pitchFamily="2" charset="-78"/>
              </a:defRPr>
            </a:lvl9pPr>
          </a:lstStyle>
          <a:p>
            <a:pPr eaLnBrk="1" hangingPunct="1"/>
            <a:r>
              <a:rPr lang="fa-IR"/>
              <a:t>3- تعیین ارزش معاملاتی املاک به استناد ماده 64 ق.م.م به عهده کمسیون 7 نفره (4نفر دولتی و 3 نفر عیردولتی) بوده که با حضور حداقل 5 نفر که 3 نفر آنها عضو دولت باشند، انجام می شود و تصمیمات این کمیسیون با رأی موافق 4 نفر معتبر است. </a:t>
            </a:r>
            <a:endParaRPr lang="en-US"/>
          </a:p>
          <a:p>
            <a:pPr eaLnBrk="1" hangingPunct="1"/>
            <a:r>
              <a:rPr lang="fa-IR"/>
              <a:t>4- در صورتیکه انتقال ملک در دفاتر اسناد رسمی انجام نمی شود نیز ارزش معاملاتی ملک در محاسبه مالیات ملاک عمل قرار دارد.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4"/>
          <p:cNvSpPr>
            <a:spLocks noChangeArrowheads="1"/>
          </p:cNvSpPr>
          <p:nvPr/>
        </p:nvSpPr>
        <p:spPr bwMode="auto">
          <a:xfrm>
            <a:off x="0" y="1912938"/>
            <a:ext cx="8785225" cy="301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r>
              <a:rPr lang="fa-IR"/>
              <a:t>5- درصورتیکه نقل و انتقال املاک بصورتی غیر از عقد بیع انجام می شود به استثنای نقل و انتقال بلا عوض که طبق مقررات مربوط مشمول مالیات است. مشمول مالیات نقل و انتقال املاک خواهد بود و چنانچه عوضین، هر دو ملک باشند هر یک از متعاملین بایستی مالیات نقل و انتقال قطعی مربوط به ملک واگذاری خود را پرداخت نمایند</a:t>
            </a:r>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4"/>
          <p:cNvSpPr>
            <a:spLocks noChangeArrowheads="1"/>
          </p:cNvSpPr>
          <p:nvPr/>
        </p:nvSpPr>
        <p:spPr bwMode="auto">
          <a:xfrm>
            <a:off x="0" y="1182688"/>
            <a:ext cx="8785225" cy="447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tabLst>
                <a:tab pos="287338" algn="l"/>
              </a:tabLst>
              <a:defRPr sz="3200" b="1">
                <a:solidFill>
                  <a:schemeClr val="tx1"/>
                </a:solidFill>
                <a:latin typeface="Lotus" panose="00000400000000000000" pitchFamily="2" charset="-78"/>
                <a:cs typeface="Lotus" panose="00000400000000000000" pitchFamily="2" charset="-78"/>
              </a:defRPr>
            </a:lvl1pPr>
            <a:lvl2pPr marL="742950" indent="-285750" eaLnBrk="0" hangingPunct="0">
              <a:tabLst>
                <a:tab pos="287338" algn="l"/>
              </a:tabLst>
              <a:defRPr sz="3200" b="1">
                <a:solidFill>
                  <a:schemeClr val="tx1"/>
                </a:solidFill>
                <a:latin typeface="Lotus" panose="00000400000000000000" pitchFamily="2" charset="-78"/>
                <a:cs typeface="Lotus" panose="00000400000000000000" pitchFamily="2" charset="-78"/>
              </a:defRPr>
            </a:lvl2pPr>
            <a:lvl3pPr marL="1143000" indent="-228600" eaLnBrk="0" hangingPunct="0">
              <a:tabLst>
                <a:tab pos="287338" algn="l"/>
              </a:tabLst>
              <a:defRPr sz="3200" b="1">
                <a:solidFill>
                  <a:schemeClr val="tx1"/>
                </a:solidFill>
                <a:latin typeface="Lotus" panose="00000400000000000000" pitchFamily="2" charset="-78"/>
                <a:cs typeface="Lotus" panose="00000400000000000000" pitchFamily="2" charset="-78"/>
              </a:defRPr>
            </a:lvl3pPr>
            <a:lvl4pPr marL="1600200" indent="-228600" eaLnBrk="0" hangingPunct="0">
              <a:tabLst>
                <a:tab pos="287338" algn="l"/>
              </a:tabLst>
              <a:defRPr sz="3200" b="1">
                <a:solidFill>
                  <a:schemeClr val="tx1"/>
                </a:solidFill>
                <a:latin typeface="Lotus" panose="00000400000000000000" pitchFamily="2" charset="-78"/>
                <a:cs typeface="Lotus" panose="00000400000000000000" pitchFamily="2" charset="-78"/>
              </a:defRPr>
            </a:lvl4pPr>
            <a:lvl5pPr marL="2057400" indent="-228600" eaLnBrk="0" hangingPunct="0">
              <a:tabLst>
                <a:tab pos="287338" algn="l"/>
              </a:tabLst>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tabLst>
                <a:tab pos="287338" algn="l"/>
              </a:tabLs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tabLst>
                <a:tab pos="287338" algn="l"/>
              </a:tabLs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tabLst>
                <a:tab pos="287338" algn="l"/>
              </a:tabLs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tabLst>
                <a:tab pos="287338" algn="l"/>
              </a:tabLst>
              <a:defRPr sz="3200" b="1">
                <a:solidFill>
                  <a:schemeClr val="tx1"/>
                </a:solidFill>
                <a:latin typeface="Lotus" panose="00000400000000000000" pitchFamily="2" charset="-78"/>
                <a:cs typeface="Lotus" panose="00000400000000000000" pitchFamily="2" charset="-78"/>
              </a:defRPr>
            </a:lvl9pPr>
          </a:lstStyle>
          <a:p>
            <a:pPr eaLnBrk="1" hangingPunct="1"/>
            <a:r>
              <a:rPr lang="fa-IR"/>
              <a:t>6- درصورتیکه ملک بصورت رایگان بلاعوض واگذار گردد، واگذار کننده مشمول مالیات نقل و انتقال قطعی نبوده و انتقال گیرنده به مأخذ ارزش معاملاتی ملک در زمان انتقال مشمول مالیات بر درآمد اتفاقی به نرخ ماده 131 خواهد بود. </a:t>
            </a:r>
            <a:endParaRPr lang="en-US"/>
          </a:p>
          <a:p>
            <a:pPr eaLnBrk="1" hangingPunct="1"/>
            <a:r>
              <a:rPr lang="fa-IR"/>
              <a:t>7- اولین نقل و انتقال قطعی ساختمان های نوساز اعم از مسکونی و غیره ک هبیش از دو سال از تاریخ صدور گواهی پایان کار آنها نگذاشته باشد، علاوه بر مالیات نقل و انتقال قطعی مشمول مالیات مقطوع 10% به مأخذ ارزش معاملاتی اعیانی مورد انتقال خواهند بود (ماده 77 ق.م.م)</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4"/>
          <p:cNvSpPr>
            <a:spLocks noChangeArrowheads="1"/>
          </p:cNvSpPr>
          <p:nvPr/>
        </p:nvSpPr>
        <p:spPr bwMode="auto">
          <a:xfrm>
            <a:off x="288925" y="2157413"/>
            <a:ext cx="8496300" cy="2528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tabLst>
                <a:tab pos="287338" algn="l"/>
              </a:tabLst>
              <a:defRPr sz="3200" b="1">
                <a:solidFill>
                  <a:schemeClr val="tx1"/>
                </a:solidFill>
                <a:latin typeface="Lotus" panose="00000400000000000000" pitchFamily="2" charset="-78"/>
                <a:cs typeface="Lotus" panose="00000400000000000000" pitchFamily="2" charset="-78"/>
              </a:defRPr>
            </a:lvl1pPr>
            <a:lvl2pPr marL="742950" indent="-285750" eaLnBrk="0" hangingPunct="0">
              <a:tabLst>
                <a:tab pos="287338" algn="l"/>
              </a:tabLst>
              <a:defRPr sz="3200" b="1">
                <a:solidFill>
                  <a:schemeClr val="tx1"/>
                </a:solidFill>
                <a:latin typeface="Lotus" panose="00000400000000000000" pitchFamily="2" charset="-78"/>
                <a:cs typeface="Lotus" panose="00000400000000000000" pitchFamily="2" charset="-78"/>
              </a:defRPr>
            </a:lvl2pPr>
            <a:lvl3pPr marL="1143000" indent="-228600" eaLnBrk="0" hangingPunct="0">
              <a:tabLst>
                <a:tab pos="287338" algn="l"/>
              </a:tabLst>
              <a:defRPr sz="3200" b="1">
                <a:solidFill>
                  <a:schemeClr val="tx1"/>
                </a:solidFill>
                <a:latin typeface="Lotus" panose="00000400000000000000" pitchFamily="2" charset="-78"/>
                <a:cs typeface="Lotus" panose="00000400000000000000" pitchFamily="2" charset="-78"/>
              </a:defRPr>
            </a:lvl3pPr>
            <a:lvl4pPr marL="1600200" indent="-228600" eaLnBrk="0" hangingPunct="0">
              <a:tabLst>
                <a:tab pos="287338" algn="l"/>
              </a:tabLst>
              <a:defRPr sz="3200" b="1">
                <a:solidFill>
                  <a:schemeClr val="tx1"/>
                </a:solidFill>
                <a:latin typeface="Lotus" panose="00000400000000000000" pitchFamily="2" charset="-78"/>
                <a:cs typeface="Lotus" panose="00000400000000000000" pitchFamily="2" charset="-78"/>
              </a:defRPr>
            </a:lvl4pPr>
            <a:lvl5pPr marL="2057400" indent="-228600" eaLnBrk="0" hangingPunct="0">
              <a:tabLst>
                <a:tab pos="287338" algn="l"/>
              </a:tabLst>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tabLst>
                <a:tab pos="287338" algn="l"/>
              </a:tabLs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tabLst>
                <a:tab pos="287338" algn="l"/>
              </a:tabLs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tabLst>
                <a:tab pos="287338" algn="l"/>
              </a:tabLs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tabLst>
                <a:tab pos="287338" algn="l"/>
              </a:tabLst>
              <a:defRPr sz="3200" b="1">
                <a:solidFill>
                  <a:schemeClr val="tx1"/>
                </a:solidFill>
                <a:latin typeface="Lotus" panose="00000400000000000000" pitchFamily="2" charset="-78"/>
                <a:cs typeface="Lotus" panose="00000400000000000000" pitchFamily="2" charset="-78"/>
              </a:defRPr>
            </a:lvl9pPr>
          </a:lstStyle>
          <a:p>
            <a:pPr rtl="1" eaLnBrk="1" hangingPunct="1"/>
            <a:r>
              <a:rPr lang="fa-IR"/>
              <a:t>8- چنانچه ملک مورد معامله با حق واگذاری محل انتقال داده شود در این صورت مالیات وجوه دریافتی مالک بابتحق واگذاری محل معادل 2% وجوه دریافتی و مالیات نقل و انتقال ملک به مأخذ ارزش معاملاتی مشمول نرخ 5% مقطوع می گردند. </a:t>
            </a:r>
            <a:endParaRPr lang="en-US"/>
          </a:p>
          <a:p>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Rectangle 4"/>
          <p:cNvSpPr>
            <a:spLocks noChangeArrowheads="1"/>
          </p:cNvSpPr>
          <p:nvPr/>
        </p:nvSpPr>
        <p:spPr bwMode="auto">
          <a:xfrm>
            <a:off x="0" y="941388"/>
            <a:ext cx="8785225" cy="496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tabLst>
                <a:tab pos="287338" algn="l"/>
              </a:tabLst>
              <a:defRPr sz="3200" b="1">
                <a:solidFill>
                  <a:schemeClr val="tx1"/>
                </a:solidFill>
                <a:latin typeface="Lotus" panose="00000400000000000000" pitchFamily="2" charset="-78"/>
                <a:cs typeface="Lotus" panose="00000400000000000000" pitchFamily="2" charset="-78"/>
              </a:defRPr>
            </a:lvl1pPr>
            <a:lvl2pPr marL="742950" indent="-285750" eaLnBrk="0" hangingPunct="0">
              <a:tabLst>
                <a:tab pos="287338" algn="l"/>
              </a:tabLst>
              <a:defRPr sz="3200" b="1">
                <a:solidFill>
                  <a:schemeClr val="tx1"/>
                </a:solidFill>
                <a:latin typeface="Lotus" panose="00000400000000000000" pitchFamily="2" charset="-78"/>
                <a:cs typeface="Lotus" panose="00000400000000000000" pitchFamily="2" charset="-78"/>
              </a:defRPr>
            </a:lvl2pPr>
            <a:lvl3pPr marL="1143000" indent="-228600" eaLnBrk="0" hangingPunct="0">
              <a:tabLst>
                <a:tab pos="287338" algn="l"/>
              </a:tabLst>
              <a:defRPr sz="3200" b="1">
                <a:solidFill>
                  <a:schemeClr val="tx1"/>
                </a:solidFill>
                <a:latin typeface="Lotus" panose="00000400000000000000" pitchFamily="2" charset="-78"/>
                <a:cs typeface="Lotus" panose="00000400000000000000" pitchFamily="2" charset="-78"/>
              </a:defRPr>
            </a:lvl3pPr>
            <a:lvl4pPr marL="1600200" indent="-228600" eaLnBrk="0" hangingPunct="0">
              <a:tabLst>
                <a:tab pos="287338" algn="l"/>
              </a:tabLst>
              <a:defRPr sz="3200" b="1">
                <a:solidFill>
                  <a:schemeClr val="tx1"/>
                </a:solidFill>
                <a:latin typeface="Lotus" panose="00000400000000000000" pitchFamily="2" charset="-78"/>
                <a:cs typeface="Lotus" panose="00000400000000000000" pitchFamily="2" charset="-78"/>
              </a:defRPr>
            </a:lvl4pPr>
            <a:lvl5pPr marL="2057400" indent="-228600" eaLnBrk="0" hangingPunct="0">
              <a:tabLst>
                <a:tab pos="287338" algn="l"/>
              </a:tabLst>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tabLst>
                <a:tab pos="287338" algn="l"/>
              </a:tabLs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tabLst>
                <a:tab pos="287338" algn="l"/>
              </a:tabLs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tabLst>
                <a:tab pos="287338" algn="l"/>
              </a:tabLs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tabLst>
                <a:tab pos="287338" algn="l"/>
              </a:tabLst>
              <a:defRPr sz="3200" b="1">
                <a:solidFill>
                  <a:schemeClr val="tx1"/>
                </a:solidFill>
                <a:latin typeface="Lotus" panose="00000400000000000000" pitchFamily="2" charset="-78"/>
                <a:cs typeface="Lotus" panose="00000400000000000000" pitchFamily="2" charset="-78"/>
              </a:defRPr>
            </a:lvl9pPr>
          </a:lstStyle>
          <a:p>
            <a:pPr eaLnBrk="1" hangingPunct="1"/>
            <a:r>
              <a:rPr lang="fa-IR"/>
              <a:t>معافیت مالیاتی نقل و انتقال املاک : </a:t>
            </a:r>
          </a:p>
          <a:p>
            <a:pPr eaLnBrk="1" hangingPunct="1"/>
            <a:endParaRPr lang="en-US"/>
          </a:p>
          <a:p>
            <a:pPr eaLnBrk="1" hangingPunct="1"/>
            <a:r>
              <a:rPr lang="fa-IR"/>
              <a:t>1- اولین نقل و انتقال قطعی واحدهای مسکونی ارزان و متوسط قیمت که ظرف مدت 10 سال از تاریخ تصویب این قانون مطابق ضوابط و قیمت هایی که وزارتخانه های مسکن و شهرسازی و امور اقتصادی و دارایی تعیین می نمایند احداث و حداکثر در مدت یک سال از تاریخ انقضای مهلت اجرای برنامه احداث که حسب مورد توسط وزارت مسکن و شهرسازی یا شهرداری محل تعیین و منتقل گردد از پرداخت مالیات بر نقل و انتقال قطعی املاک معاف می باشد.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4" name="Rectangle 4"/>
          <p:cNvSpPr>
            <a:spLocks noChangeArrowheads="1"/>
          </p:cNvSpPr>
          <p:nvPr/>
        </p:nvSpPr>
        <p:spPr bwMode="auto">
          <a:xfrm>
            <a:off x="0" y="1624013"/>
            <a:ext cx="8785225" cy="3503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r>
              <a:rPr lang="fa-IR"/>
              <a:t>2- هرگونه مال یا وجوهی که از طرف وزارتخانه ها و موسسات و شرکت های دولتی یا شهرداریها بابت عین یا حقوق راجع به املاک و اراضی برای ایجاد یا توسعه مناطق نظامی یا مرافق عامه از قبیل توسعه یا احداث جاده، راه آهن، خیابان، معابر، لوله کشی آب و نفت و گاز، حفر نهر و نظایر آنها به مالک یا صاحب تعلق می گیرد یا به حساب وی به ودیعه گذاشته می شود از مالیات نقل و انتقال معاف خواهد بود</a:t>
            </a:r>
            <a:r>
              <a:rPr lang="en-US"/>
              <a:t>.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8" name="Rectangle 4"/>
          <p:cNvSpPr>
            <a:spLocks noChangeArrowheads="1"/>
          </p:cNvSpPr>
          <p:nvPr/>
        </p:nvSpPr>
        <p:spPr bwMode="auto">
          <a:xfrm>
            <a:off x="0" y="2155825"/>
            <a:ext cx="8785225" cy="252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tabLst>
                <a:tab pos="287338" algn="l"/>
              </a:tabLst>
              <a:defRPr sz="3200" b="1">
                <a:solidFill>
                  <a:schemeClr val="tx1"/>
                </a:solidFill>
                <a:latin typeface="Lotus" panose="00000400000000000000" pitchFamily="2" charset="-78"/>
                <a:cs typeface="Lotus" panose="00000400000000000000" pitchFamily="2" charset="-78"/>
              </a:defRPr>
            </a:lvl1pPr>
            <a:lvl2pPr marL="742950" indent="-285750" eaLnBrk="0" hangingPunct="0">
              <a:tabLst>
                <a:tab pos="287338" algn="l"/>
              </a:tabLst>
              <a:defRPr sz="3200" b="1">
                <a:solidFill>
                  <a:schemeClr val="tx1"/>
                </a:solidFill>
                <a:latin typeface="Lotus" panose="00000400000000000000" pitchFamily="2" charset="-78"/>
                <a:cs typeface="Lotus" panose="00000400000000000000" pitchFamily="2" charset="-78"/>
              </a:defRPr>
            </a:lvl2pPr>
            <a:lvl3pPr marL="1143000" indent="-228600" eaLnBrk="0" hangingPunct="0">
              <a:tabLst>
                <a:tab pos="287338" algn="l"/>
              </a:tabLst>
              <a:defRPr sz="3200" b="1">
                <a:solidFill>
                  <a:schemeClr val="tx1"/>
                </a:solidFill>
                <a:latin typeface="Lotus" panose="00000400000000000000" pitchFamily="2" charset="-78"/>
                <a:cs typeface="Lotus" panose="00000400000000000000" pitchFamily="2" charset="-78"/>
              </a:defRPr>
            </a:lvl3pPr>
            <a:lvl4pPr marL="1600200" indent="-228600" eaLnBrk="0" hangingPunct="0">
              <a:tabLst>
                <a:tab pos="287338" algn="l"/>
              </a:tabLst>
              <a:defRPr sz="3200" b="1">
                <a:solidFill>
                  <a:schemeClr val="tx1"/>
                </a:solidFill>
                <a:latin typeface="Lotus" panose="00000400000000000000" pitchFamily="2" charset="-78"/>
                <a:cs typeface="Lotus" panose="00000400000000000000" pitchFamily="2" charset="-78"/>
              </a:defRPr>
            </a:lvl4pPr>
            <a:lvl5pPr marL="2057400" indent="-228600" eaLnBrk="0" hangingPunct="0">
              <a:tabLst>
                <a:tab pos="287338" algn="l"/>
              </a:tabLst>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tabLst>
                <a:tab pos="287338" algn="l"/>
              </a:tabLs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tabLst>
                <a:tab pos="287338" algn="l"/>
              </a:tabLs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tabLst>
                <a:tab pos="287338" algn="l"/>
              </a:tabLs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tabLst>
                <a:tab pos="287338" algn="l"/>
              </a:tabLst>
              <a:defRPr sz="3200" b="1">
                <a:solidFill>
                  <a:schemeClr val="tx1"/>
                </a:solidFill>
                <a:latin typeface="Lotus" panose="00000400000000000000" pitchFamily="2" charset="-78"/>
                <a:cs typeface="Lotus" panose="00000400000000000000" pitchFamily="2" charset="-78"/>
              </a:defRPr>
            </a:lvl9pPr>
          </a:lstStyle>
          <a:p>
            <a:pPr rtl="1" eaLnBrk="1" hangingPunct="1"/>
            <a:r>
              <a:rPr lang="fa-IR"/>
              <a:t>2- املاکی که طبق قوانین مربوط در فهرست آثار ملی ایران به ثبت رسیده در صورت انتقال به سازمان میراث فرهنگی کور نسبت به کل مالیات نقل و انتقال قطعی متعلق و در سایر موارد که مالکیت در دست اشخاص باقی می ماند نسبت به 50% مالیات مربوط به درآمد املاک معاف می باشند.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2" name="Rectangle 4"/>
          <p:cNvSpPr>
            <a:spLocks noChangeArrowheads="1"/>
          </p:cNvSpPr>
          <p:nvPr/>
        </p:nvSpPr>
        <p:spPr bwMode="auto">
          <a:xfrm>
            <a:off x="0" y="1209675"/>
            <a:ext cx="8785225" cy="447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tabLst>
                <a:tab pos="287338" algn="l"/>
              </a:tabLst>
              <a:defRPr sz="3200" b="1">
                <a:solidFill>
                  <a:schemeClr val="tx1"/>
                </a:solidFill>
                <a:latin typeface="Lotus" panose="00000400000000000000" pitchFamily="2" charset="-78"/>
                <a:cs typeface="Lotus" panose="00000400000000000000" pitchFamily="2" charset="-78"/>
              </a:defRPr>
            </a:lvl1pPr>
            <a:lvl2pPr marL="742950" indent="-285750" eaLnBrk="0" hangingPunct="0">
              <a:tabLst>
                <a:tab pos="287338" algn="l"/>
              </a:tabLst>
              <a:defRPr sz="3200" b="1">
                <a:solidFill>
                  <a:schemeClr val="tx1"/>
                </a:solidFill>
                <a:latin typeface="Lotus" panose="00000400000000000000" pitchFamily="2" charset="-78"/>
                <a:cs typeface="Lotus" panose="00000400000000000000" pitchFamily="2" charset="-78"/>
              </a:defRPr>
            </a:lvl2pPr>
            <a:lvl3pPr marL="1143000" indent="-228600" eaLnBrk="0" hangingPunct="0">
              <a:tabLst>
                <a:tab pos="287338" algn="l"/>
              </a:tabLst>
              <a:defRPr sz="3200" b="1">
                <a:solidFill>
                  <a:schemeClr val="tx1"/>
                </a:solidFill>
                <a:latin typeface="Lotus" panose="00000400000000000000" pitchFamily="2" charset="-78"/>
                <a:cs typeface="Lotus" panose="00000400000000000000" pitchFamily="2" charset="-78"/>
              </a:defRPr>
            </a:lvl3pPr>
            <a:lvl4pPr marL="1600200" indent="-228600" eaLnBrk="0" hangingPunct="0">
              <a:tabLst>
                <a:tab pos="287338" algn="l"/>
              </a:tabLst>
              <a:defRPr sz="3200" b="1">
                <a:solidFill>
                  <a:schemeClr val="tx1"/>
                </a:solidFill>
                <a:latin typeface="Lotus" panose="00000400000000000000" pitchFamily="2" charset="-78"/>
                <a:cs typeface="Lotus" panose="00000400000000000000" pitchFamily="2" charset="-78"/>
              </a:defRPr>
            </a:lvl4pPr>
            <a:lvl5pPr marL="2057400" indent="-228600" eaLnBrk="0" hangingPunct="0">
              <a:tabLst>
                <a:tab pos="287338" algn="l"/>
              </a:tabLst>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tabLst>
                <a:tab pos="287338" algn="l"/>
              </a:tabLs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tabLst>
                <a:tab pos="287338" algn="l"/>
              </a:tabLs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tabLst>
                <a:tab pos="287338" algn="l"/>
              </a:tabLs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tabLst>
                <a:tab pos="287338" algn="l"/>
              </a:tabLst>
              <a:defRPr sz="3200" b="1">
                <a:solidFill>
                  <a:schemeClr val="tx1"/>
                </a:solidFill>
                <a:latin typeface="Lotus" panose="00000400000000000000" pitchFamily="2" charset="-78"/>
                <a:cs typeface="Lotus" panose="00000400000000000000" pitchFamily="2" charset="-78"/>
              </a:defRPr>
            </a:lvl9pPr>
          </a:lstStyle>
          <a:p>
            <a:pPr rtl="1" eaLnBrk="1" hangingPunct="1"/>
            <a:r>
              <a:rPr lang="fa-IR"/>
              <a:t>3- چنانچه شرکتی فروش ملکی خود را جزء دارایی های ثابت می باشد در دفاتر ثبت و از این بابت درآمد فروش شناسایی نماید، انتقال مزبور فقط مشمول پرداخت مالیات نقل و انتقال املاک بوده و وجه دیگری بابت مالیات بر درآمد انتقال ملک قابل مطالبه نخواهد بود. در صورتیکه هنگام ثبت انتقال ملک مزبور در دفاتر اشناد رسمی، ارزش معاملاتی ملک تغییر نموده باشد، فقط مالیات متعلق به تفاوت ارزش معاملاتی قابل مطالعه خواهد بود. </a:t>
            </a:r>
            <a:endParaRPr lang="en-US"/>
          </a:p>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4"/>
          <p:cNvSpPr>
            <a:spLocks noGrp="1" noRot="1" noChangeArrowheads="1"/>
          </p:cNvSpPr>
          <p:nvPr>
            <p:ph type="title"/>
          </p:nvPr>
        </p:nvSpPr>
        <p:spPr>
          <a:xfrm>
            <a:off x="438150" y="274638"/>
            <a:ext cx="7908925" cy="5521325"/>
          </a:xfrm>
        </p:spPr>
        <p:txBody>
          <a:bodyPr/>
          <a:lstStyle/>
          <a:p>
            <a:pPr algn="r" eaLnBrk="1" hangingPunct="1"/>
            <a:r>
              <a:rPr lang="fa-IR" sz="3200" smtClean="0">
                <a:effectLst/>
              </a:rPr>
              <a:t>انواع ماليات:</a:t>
            </a:r>
            <a:br>
              <a:rPr lang="fa-IR" sz="3200" smtClean="0">
                <a:effectLst/>
              </a:rPr>
            </a:br>
            <a:r>
              <a:rPr lang="fa-IR" sz="3200" smtClean="0">
                <a:effectLst/>
              </a:rPr>
              <a:t>1- </a:t>
            </a:r>
            <a:r>
              <a:rPr lang="ar-SA" sz="3200" smtClean="0">
                <a:effectLst/>
              </a:rPr>
              <a:t>مالياتهاي مستقيم</a:t>
            </a:r>
            <a:r>
              <a:rPr lang="fa-IR" sz="3200" smtClean="0">
                <a:effectLst/>
              </a:rPr>
              <a:t> </a:t>
            </a:r>
            <a:br>
              <a:rPr lang="fa-IR" sz="3200" smtClean="0">
                <a:effectLst/>
              </a:rPr>
            </a:br>
            <a:r>
              <a:rPr lang="ar-SA" sz="3200" smtClean="0">
                <a:effectLst/>
              </a:rPr>
              <a:t>الف) ماليات بر دارايي، مانند: 1. ماليات بر ارث 2. حق تمبر</a:t>
            </a:r>
            <a:br>
              <a:rPr lang="ar-SA" sz="3200" smtClean="0">
                <a:effectLst/>
              </a:rPr>
            </a:br>
            <a:r>
              <a:rPr lang="ar-SA" sz="3200" smtClean="0">
                <a:effectLst/>
              </a:rPr>
              <a:t>	ب) ماليات بردرآمد ، مانند: 1. ماليات بردرآمد املاك 2. ماليات بردرآمد حقوق 3. ماليات بردرآمد مشاغل 4. ماليات بردرآمد اشخاص حقوقي5. ماليات بردرآمد اتفاقي</a:t>
            </a:r>
            <a:br>
              <a:rPr lang="ar-SA" sz="3200" smtClean="0">
                <a:effectLst/>
              </a:rPr>
            </a:br>
            <a:endParaRPr lang="en-US" sz="3200" smtClean="0">
              <a:effectLst/>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Rectangle 4"/>
          <p:cNvSpPr>
            <a:spLocks noChangeArrowheads="1"/>
          </p:cNvSpPr>
          <p:nvPr/>
        </p:nvSpPr>
        <p:spPr bwMode="auto">
          <a:xfrm>
            <a:off x="0" y="603250"/>
            <a:ext cx="8785225" cy="545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r>
              <a:rPr lang="fa-IR" b="0"/>
              <a:t>خلاصه : </a:t>
            </a:r>
            <a:endParaRPr lang="en-US" b="0"/>
          </a:p>
          <a:p>
            <a:pPr eaLnBrk="1" hangingPunct="1"/>
            <a:r>
              <a:rPr lang="fa-IR" b="0"/>
              <a:t>مالیات نقل و انتقال املاک 5% ارزش معاملاتی ملک می باشد. </a:t>
            </a:r>
            <a:endParaRPr lang="en-US" b="0"/>
          </a:p>
          <a:p>
            <a:pPr eaLnBrk="1" hangingPunct="1"/>
            <a:r>
              <a:rPr lang="fa-IR" b="0"/>
              <a:t>مالیات نقل و انتقال حق واگذاری محل 2% مبلغ دریافتی بابت واگذاری آن می باشد. </a:t>
            </a:r>
            <a:endParaRPr lang="en-US" b="0"/>
          </a:p>
          <a:p>
            <a:pPr eaLnBrk="1" hangingPunct="1"/>
            <a:r>
              <a:rPr lang="fa-IR" b="0"/>
              <a:t>ارزش معاملاتی توسط کمیسیون تقدیم ارزش املاک تشکیل از 7 نفر عضو به شرح زیر انجام می شود : </a:t>
            </a:r>
            <a:endParaRPr lang="en-US" b="0"/>
          </a:p>
          <a:p>
            <a:pPr eaLnBrk="1" hangingPunct="1"/>
            <a:r>
              <a:rPr lang="fa-IR" b="0"/>
              <a:t>   1-   سازمان امور مالیاتی کشور</a:t>
            </a:r>
            <a:endParaRPr lang="en-US" b="0"/>
          </a:p>
          <a:p>
            <a:pPr eaLnBrk="1" hangingPunct="1"/>
            <a:r>
              <a:rPr lang="fa-IR" b="0"/>
              <a:t>   2-   وزارت مسکن و شهرسازی </a:t>
            </a:r>
            <a:endParaRPr lang="en-US" b="0"/>
          </a:p>
          <a:p>
            <a:pPr eaLnBrk="1" hangingPunct="1"/>
            <a:r>
              <a:rPr lang="fa-IR" b="0"/>
              <a:t>   3-   جهاد کشاورزی</a:t>
            </a:r>
            <a:endParaRPr lang="en-US" b="0"/>
          </a:p>
          <a:p>
            <a:pPr eaLnBrk="1" hangingPunct="1"/>
            <a:r>
              <a:rPr lang="fa-IR" b="0"/>
              <a:t>   4-   سازمان ثبت اسناد و املاک </a:t>
            </a:r>
            <a:endParaRPr lang="en-US" b="0"/>
          </a:p>
          <a:p>
            <a:pPr eaLnBrk="1" hangingPunct="1"/>
            <a:r>
              <a:rPr lang="fa-IR" b="0"/>
              <a:t>   5-  سه نفر معتمد محل بصیر و مطلع در امور تقویم ارزش</a:t>
            </a:r>
            <a:endParaRPr lang="en-US" b="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0" name="Rectangle 4"/>
          <p:cNvSpPr>
            <a:spLocks noChangeArrowheads="1"/>
          </p:cNvSpPr>
          <p:nvPr/>
        </p:nvSpPr>
        <p:spPr bwMode="auto">
          <a:xfrm>
            <a:off x="0" y="252413"/>
            <a:ext cx="8785225" cy="301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r>
              <a:rPr lang="fa-IR">
                <a:cs typeface="40c_Mitra Bold" pitchFamily="2" charset="-78"/>
              </a:rPr>
              <a:t>املاک به معرفی شورای شهر یا بخش (در صورت نبودن شورای شهر یا بخش سه نفر که کارمند دولت نباشند به معرفی فرماندار یا بخشدار انجام می شود). </a:t>
            </a:r>
            <a:endParaRPr lang="en-US">
              <a:cs typeface="40c_Mitra Bold" pitchFamily="2" charset="-78"/>
            </a:endParaRPr>
          </a:p>
          <a:p>
            <a:pPr eaLnBrk="1" hangingPunct="1"/>
            <a:r>
              <a:rPr lang="fa-IR">
                <a:cs typeface="40c_Mitra Bold" pitchFamily="2" charset="-78"/>
              </a:rPr>
              <a:t>کمیسیون تقویم ارزش هر سال به دعوت سازمان امور مالیاتی تشکیل جلسه می دهند. پس از یک ماه از تاریخ تصویب نهایی کمیسیون تقویم ارزش لازم الاجرا است.</a:t>
            </a:r>
            <a:endParaRPr lang="en-US">
              <a:cs typeface="40c_Mitra Bold" pitchFamily="2" charset="-78"/>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274" name="Rectangle 4"/>
          <p:cNvSpPr>
            <a:spLocks noChangeArrowheads="1"/>
          </p:cNvSpPr>
          <p:nvPr/>
        </p:nvSpPr>
        <p:spPr bwMode="auto">
          <a:xfrm>
            <a:off x="0" y="696913"/>
            <a:ext cx="8785225" cy="545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tabLst>
                <a:tab pos="504825" algn="l"/>
              </a:tabLst>
              <a:defRPr sz="3200" b="1">
                <a:solidFill>
                  <a:schemeClr val="tx1"/>
                </a:solidFill>
                <a:latin typeface="Lotus" panose="00000400000000000000" pitchFamily="2" charset="-78"/>
                <a:cs typeface="Lotus" panose="00000400000000000000" pitchFamily="2" charset="-78"/>
              </a:defRPr>
            </a:lvl1pPr>
            <a:lvl2pPr marL="742950" indent="-285750" eaLnBrk="0" hangingPunct="0">
              <a:tabLst>
                <a:tab pos="504825" algn="l"/>
              </a:tabLst>
              <a:defRPr sz="3200" b="1">
                <a:solidFill>
                  <a:schemeClr val="tx1"/>
                </a:solidFill>
                <a:latin typeface="Lotus" panose="00000400000000000000" pitchFamily="2" charset="-78"/>
                <a:cs typeface="Lotus" panose="00000400000000000000" pitchFamily="2" charset="-78"/>
              </a:defRPr>
            </a:lvl2pPr>
            <a:lvl3pPr marL="1143000" indent="-228600" eaLnBrk="0" hangingPunct="0">
              <a:tabLst>
                <a:tab pos="504825" algn="l"/>
              </a:tabLst>
              <a:defRPr sz="3200" b="1">
                <a:solidFill>
                  <a:schemeClr val="tx1"/>
                </a:solidFill>
                <a:latin typeface="Lotus" panose="00000400000000000000" pitchFamily="2" charset="-78"/>
                <a:cs typeface="Lotus" panose="00000400000000000000" pitchFamily="2" charset="-78"/>
              </a:defRPr>
            </a:lvl3pPr>
            <a:lvl4pPr marL="1600200" indent="-228600" eaLnBrk="0" hangingPunct="0">
              <a:tabLst>
                <a:tab pos="504825" algn="l"/>
              </a:tabLst>
              <a:defRPr sz="3200" b="1">
                <a:solidFill>
                  <a:schemeClr val="tx1"/>
                </a:solidFill>
                <a:latin typeface="Lotus" panose="00000400000000000000" pitchFamily="2" charset="-78"/>
                <a:cs typeface="Lotus" panose="00000400000000000000" pitchFamily="2" charset="-78"/>
              </a:defRPr>
            </a:lvl4pPr>
            <a:lvl5pPr marL="2057400" indent="-228600" eaLnBrk="0" hangingPunct="0">
              <a:tabLst>
                <a:tab pos="504825" algn="l"/>
              </a:tabLst>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tabLst>
                <a:tab pos="504825" algn="l"/>
              </a:tabLs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tabLst>
                <a:tab pos="504825" algn="l"/>
              </a:tabLs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tabLst>
                <a:tab pos="504825" algn="l"/>
              </a:tabLs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tabLst>
                <a:tab pos="504825" algn="l"/>
              </a:tabLst>
              <a:defRPr sz="3200" b="1">
                <a:solidFill>
                  <a:schemeClr val="tx1"/>
                </a:solidFill>
                <a:latin typeface="Lotus" panose="00000400000000000000" pitchFamily="2" charset="-78"/>
                <a:cs typeface="Lotus" panose="00000400000000000000" pitchFamily="2" charset="-78"/>
              </a:defRPr>
            </a:lvl9pPr>
          </a:lstStyle>
          <a:p>
            <a:pPr eaLnBrk="1" hangingPunct="1"/>
            <a:r>
              <a:rPr lang="fa-IR" b="0"/>
              <a:t>موارد خاص : </a:t>
            </a:r>
            <a:endParaRPr lang="en-US" b="0"/>
          </a:p>
          <a:p>
            <a:pPr eaLnBrk="1" hangingPunct="1"/>
            <a:r>
              <a:rPr lang="fa-IR" b="0"/>
              <a:t>1- درصورتیکه ارزش معاملاتی تعیین نشده باشد، ارزش معاملاتی نزدیکترین محل مشابه مبنای محاسبات مالیاتی خواهد بود. </a:t>
            </a:r>
            <a:endParaRPr lang="en-US" b="0"/>
          </a:p>
          <a:p>
            <a:pPr eaLnBrk="1" hangingPunct="1"/>
            <a:r>
              <a:rPr lang="fa-IR" b="0"/>
              <a:t>2- در معاوضه ملک، مالیات نقل و انتقال از هریک از طرفین دریافت می شود. </a:t>
            </a:r>
            <a:endParaRPr lang="en-US" b="0"/>
          </a:p>
          <a:p>
            <a:pPr eaLnBrk="1" hangingPunct="1"/>
            <a:r>
              <a:rPr lang="fa-IR" b="0"/>
              <a:t>3- درصورتیکه ارزش معاملاتی تمدید نشده باشد، آخرین ارزش معاملاتی تعیین شده معتبر است. </a:t>
            </a:r>
            <a:endParaRPr lang="en-US" b="0"/>
          </a:p>
          <a:p>
            <a:pPr eaLnBrk="1" hangingPunct="1"/>
            <a:r>
              <a:rPr lang="fa-IR" b="0"/>
              <a:t>4- نقل و انتقال املاک اصلاحات ارضی و واحدهای مسکونی که از طرف شرکت های تعاونی مسکن به اعضا واگذار می گردد، مشمول مالیات نقل و انتقال نمی باشد</a:t>
            </a:r>
            <a:r>
              <a:rPr lang="en-US" b="0"/>
              <a:t>. </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298" name="Rectangle 4"/>
          <p:cNvSpPr>
            <a:spLocks noChangeArrowheads="1"/>
          </p:cNvSpPr>
          <p:nvPr/>
        </p:nvSpPr>
        <p:spPr bwMode="auto">
          <a:xfrm>
            <a:off x="0" y="1912938"/>
            <a:ext cx="8785225" cy="301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r>
              <a:rPr lang="fa-IR"/>
              <a:t>5- درصورتیکه انتقال دهنده دولت یا شهرداری ها یا موسسات وابسته باشد، درصورتیکه ارزش ملک در سند کمتر از ارزش معاملاتی باشد، ارزش سند ملاک محاسبه مالیات است. </a:t>
            </a:r>
            <a:endParaRPr lang="en-US"/>
          </a:p>
          <a:p>
            <a:pPr eaLnBrk="1" hangingPunct="1"/>
            <a:r>
              <a:rPr lang="fa-IR"/>
              <a:t>6- اولین انتقال قطعی واحدهای مسکونی ارزان و متوسط قیمت معاف از مالیات نقل و انتقال املاک می باشند. </a:t>
            </a:r>
            <a:endParaRPr lang="en-US"/>
          </a:p>
          <a:p>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8180" name="Rectangle 4"/>
          <p:cNvSpPr>
            <a:spLocks noChangeArrowheads="1"/>
          </p:cNvSpPr>
          <p:nvPr/>
        </p:nvSpPr>
        <p:spPr bwMode="auto">
          <a:xfrm>
            <a:off x="0" y="1670050"/>
            <a:ext cx="8785225" cy="3503613"/>
          </a:xfrm>
          <a:prstGeom prst="rect">
            <a:avLst/>
          </a:prstGeom>
          <a:noFill/>
          <a:ln w="9525">
            <a:noFill/>
            <a:miter lim="800000"/>
            <a:headEnd/>
            <a:tailEnd/>
          </a:ln>
          <a:effectLst/>
        </p:spPr>
        <p:txBody>
          <a:bodyPr anchor="ctr">
            <a:spAutoFit/>
          </a:bodyPr>
          <a:lstStyle/>
          <a:p>
            <a:pPr>
              <a:defRPr/>
            </a:pPr>
            <a:r>
              <a:rPr lang="ar-SA"/>
              <a:t>مسائل </a:t>
            </a:r>
            <a:endParaRPr lang="en-US"/>
          </a:p>
          <a:p>
            <a:pPr>
              <a:defRPr/>
            </a:pPr>
            <a:r>
              <a:rPr lang="ar-SA">
                <a:effectLst>
                  <a:outerShdw blurRad="38100" dist="38100" dir="2700000" algn="tl">
                    <a:srgbClr val="000000"/>
                  </a:outerShdw>
                </a:effectLst>
              </a:rPr>
              <a:t>1. ششدانگ مالكيت ساختماني به‌طور مشاع به دو نفر به نسبت دو‌دانگ و چهار دانگ تعلق دارد. چنانچه ارزش معاملاتي ملك مزبور 000/000/690 ريال و قيمت فروش ملك ياد شده 000/000/250 ريال باشد و دو نفر مالك مزبور بخواهند نسبت به انتقال ملك به خريدار اقدام كنند. ماليات نقل و انتقال سهم هر يك از مالكين چقدر است؟</a:t>
            </a:r>
            <a:r>
              <a:rPr lang="en-US">
                <a:effectLst>
                  <a:outerShdw blurRad="38100" dist="38100" dir="2700000" algn="tl">
                    <a:srgbClr val="000000"/>
                  </a:outerShdw>
                </a:effectLst>
              </a:rPr>
              <a:t>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5350" name="Rectangle 6"/>
          <p:cNvSpPr>
            <a:spLocks noGrp="1" noChangeArrowheads="1"/>
          </p:cNvSpPr>
          <p:nvPr>
            <p:ph type="ctrTitle"/>
          </p:nvPr>
        </p:nvSpPr>
        <p:spPr/>
        <p:txBody>
          <a:bodyPr/>
          <a:lstStyle/>
          <a:p>
            <a:pPr algn="r" eaLnBrk="1" hangingPunct="1">
              <a:defRPr/>
            </a:pPr>
            <a:r>
              <a:rPr lang="fa-IR" sz="5400" smtClean="0"/>
              <a:t>حل مساله –1</a:t>
            </a:r>
            <a:br>
              <a:rPr lang="fa-IR" sz="5400" smtClean="0"/>
            </a:br>
            <a:r>
              <a:rPr lang="fa-IR" sz="3200" smtClean="0"/>
              <a:t/>
            </a:r>
            <a:br>
              <a:rPr lang="fa-IR" sz="3200" smtClean="0"/>
            </a:br>
            <a:r>
              <a:rPr lang="fa-IR" sz="3200" smtClean="0"/>
              <a:t> 000/000/230 =6/2 * 000/000/690</a:t>
            </a:r>
            <a:br>
              <a:rPr lang="fa-IR" sz="3200" smtClean="0"/>
            </a:br>
            <a:r>
              <a:rPr lang="fa-IR" sz="3200" smtClean="0"/>
              <a:t>  000/500/11=5%*000/000/230</a:t>
            </a:r>
            <a:br>
              <a:rPr lang="fa-IR" sz="3200" smtClean="0"/>
            </a:br>
            <a:r>
              <a:rPr lang="fa-IR" sz="3200" smtClean="0"/>
              <a:t>ماليات نقل وانتقال نفر اول</a:t>
            </a:r>
            <a:endParaRPr lang="en-US" sz="3200" smtClean="0"/>
          </a:p>
        </p:txBody>
      </p:sp>
      <p:sp>
        <p:nvSpPr>
          <p:cNvPr id="185352" name="Rectangle 8"/>
          <p:cNvSpPr>
            <a:spLocks noGrp="1" noChangeArrowheads="1"/>
          </p:cNvSpPr>
          <p:nvPr>
            <p:ph type="subTitle" idx="1"/>
          </p:nvPr>
        </p:nvSpPr>
        <p:spPr>
          <a:xfrm>
            <a:off x="1317625" y="3876675"/>
            <a:ext cx="6746875" cy="1749425"/>
          </a:xfrm>
        </p:spPr>
        <p:txBody>
          <a:bodyPr/>
          <a:lstStyle/>
          <a:p>
            <a:pPr algn="r" eaLnBrk="1" hangingPunct="1">
              <a:lnSpc>
                <a:spcPct val="90000"/>
              </a:lnSpc>
              <a:defRPr/>
            </a:pPr>
            <a:r>
              <a:rPr lang="fa-IR" sz="1600" smtClean="0"/>
              <a:t/>
            </a:r>
            <a:br>
              <a:rPr lang="fa-IR" sz="1600" smtClean="0"/>
            </a:br>
            <a:r>
              <a:rPr lang="fa-IR" sz="1600" smtClean="0"/>
              <a:t> </a:t>
            </a:r>
            <a:r>
              <a:rPr lang="fa-IR" b="1" smtClean="0"/>
              <a:t>000/000/460 =6/4* 000/000/690</a:t>
            </a:r>
            <a:br>
              <a:rPr lang="fa-IR" b="1" smtClean="0"/>
            </a:br>
            <a:r>
              <a:rPr lang="fa-IR" b="1" smtClean="0"/>
              <a:t>  000/000/23=5%*000/000/460</a:t>
            </a:r>
            <a:br>
              <a:rPr lang="fa-IR" b="1" smtClean="0"/>
            </a:br>
            <a:r>
              <a:rPr lang="fa-IR" b="1" smtClean="0"/>
              <a:t>ماليات نقل وانتقال نفر دوم</a:t>
            </a:r>
            <a:endParaRPr lang="en-US" b="1" smtClean="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370" name="Rectangle 6"/>
          <p:cNvSpPr>
            <a:spLocks noChangeArrowheads="1"/>
          </p:cNvSpPr>
          <p:nvPr/>
        </p:nvSpPr>
        <p:spPr bwMode="auto">
          <a:xfrm>
            <a:off x="0" y="1425575"/>
            <a:ext cx="8785225" cy="399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r>
              <a:rPr lang="fa-IR">
                <a:cs typeface="40c_Mitra Bold" pitchFamily="2" charset="-78"/>
              </a:rPr>
              <a:t>2- </a:t>
            </a:r>
            <a:r>
              <a:rPr lang="ar-SA">
                <a:cs typeface="40c_Mitra Bold" pitchFamily="2" charset="-78"/>
              </a:rPr>
              <a:t> محسن داراي ملكي به</a:t>
            </a:r>
            <a:r>
              <a:rPr lang="ar-SA"/>
              <a:t>‌</a:t>
            </a:r>
            <a:r>
              <a:rPr lang="ar-SA">
                <a:cs typeface="40c_Mitra Bold" pitchFamily="2" charset="-78"/>
              </a:rPr>
              <a:t>ارزش معاملاتي 000/000/400 ريال مي</a:t>
            </a:r>
            <a:r>
              <a:rPr lang="ar-SA"/>
              <a:t>‌</a:t>
            </a:r>
            <a:r>
              <a:rPr lang="ar-SA">
                <a:cs typeface="40c_Mitra Bold" pitchFamily="2" charset="-78"/>
              </a:rPr>
              <a:t>باشد كه ارزش روز بازار آن 000/000/540 ريال مي</a:t>
            </a:r>
            <a:r>
              <a:rPr lang="ar-SA"/>
              <a:t>‌</a:t>
            </a:r>
            <a:r>
              <a:rPr lang="ar-SA">
                <a:cs typeface="40c_Mitra Bold" pitchFamily="2" charset="-78"/>
              </a:rPr>
              <a:t>باشد. علي نيز داراي ملكي به ارزش معاملاتي 000/000/375 ريال است كه ارزش روز آن 000/000/425 ريال مي</a:t>
            </a:r>
            <a:r>
              <a:rPr lang="ar-SA"/>
              <a:t>‌</a:t>
            </a:r>
            <a:r>
              <a:rPr lang="ar-SA">
                <a:cs typeface="40c_Mitra Bold" pitchFamily="2" charset="-78"/>
              </a:rPr>
              <a:t>باشد. چنانچه محسن و علي بخواهند املاك خود را به يكديگر منتقل نمايند. ماليات نقل و انتقال سهم هر كدام از مالكين چقدر است ؟( راهنمائي: براي حل اين مسئله به ماده 63 (ق.م.م) مراجعه كنيد</a:t>
            </a:r>
            <a:r>
              <a:rPr lang="en-US">
                <a:cs typeface="40c_Mitra Bold" pitchFamily="2" charset="-78"/>
              </a:rPr>
              <a:t>). </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2517" name="Rectangle 5"/>
          <p:cNvSpPr>
            <a:spLocks noGrp="1" noRot="1" noChangeArrowheads="1"/>
          </p:cNvSpPr>
          <p:nvPr>
            <p:ph type="title"/>
          </p:nvPr>
        </p:nvSpPr>
        <p:spPr>
          <a:xfrm>
            <a:off x="438150" y="274638"/>
            <a:ext cx="7908925" cy="6026150"/>
          </a:xfrm>
        </p:spPr>
        <p:txBody>
          <a:bodyPr/>
          <a:lstStyle/>
          <a:p>
            <a:pPr algn="r" eaLnBrk="1" hangingPunct="1">
              <a:defRPr/>
            </a:pPr>
            <a:r>
              <a:rPr lang="fa-IR" sz="3200" smtClean="0"/>
              <a:t>حل مساله 2</a:t>
            </a:r>
            <a:br>
              <a:rPr lang="fa-IR" sz="3200" smtClean="0"/>
            </a:br>
            <a:r>
              <a:rPr lang="fa-IR" sz="3200" smtClean="0"/>
              <a:t>   000/000/20= 5%* </a:t>
            </a:r>
            <a:r>
              <a:rPr lang="fa-IR" sz="3200" smtClean="0">
                <a:effectLst/>
              </a:rPr>
              <a:t>000/000/400</a:t>
            </a:r>
            <a:br>
              <a:rPr lang="fa-IR" sz="3200" smtClean="0">
                <a:effectLst/>
              </a:rPr>
            </a:br>
            <a:r>
              <a:rPr lang="fa-IR" sz="3200" smtClean="0">
                <a:effectLst/>
              </a:rPr>
              <a:t>ماليات نقل وانتقال محسن</a:t>
            </a:r>
            <a:br>
              <a:rPr lang="fa-IR" sz="3200" smtClean="0">
                <a:effectLst/>
              </a:rPr>
            </a:br>
            <a:r>
              <a:rPr lang="fa-IR" sz="3200" smtClean="0">
                <a:effectLst/>
              </a:rPr>
              <a:t>000/750/18=  5%*000/000/375</a:t>
            </a:r>
            <a:br>
              <a:rPr lang="fa-IR" sz="3200" smtClean="0">
                <a:effectLst/>
              </a:rPr>
            </a:br>
            <a:r>
              <a:rPr lang="fa-IR" sz="3200" smtClean="0">
                <a:effectLst/>
              </a:rPr>
              <a:t> ماليات نقل وانتقال علي</a:t>
            </a:r>
            <a:endParaRPr lang="en-US" sz="3200" smtClean="0">
              <a:effectLst/>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5589" name="Rectangle 5"/>
          <p:cNvSpPr>
            <a:spLocks noGrp="1" noRot="1" noChangeArrowheads="1"/>
          </p:cNvSpPr>
          <p:nvPr>
            <p:ph type="title"/>
          </p:nvPr>
        </p:nvSpPr>
        <p:spPr>
          <a:xfrm>
            <a:off x="438150" y="274638"/>
            <a:ext cx="7908925" cy="5881687"/>
          </a:xfrm>
        </p:spPr>
        <p:txBody>
          <a:bodyPr/>
          <a:lstStyle/>
          <a:p>
            <a:pPr algn="r" eaLnBrk="1" hangingPunct="1">
              <a:defRPr/>
            </a:pPr>
            <a:r>
              <a:rPr lang="ar-SA" sz="3200" smtClean="0"/>
              <a:t>3. مالكيت ساختماني به 4 نفر و به نسبت 1-2-3-4 تعلق دارد. در صورتي‌ كه قيمت فروش ساختمان مورد نظر 000/000/850 ريال و ارزش معاملاتي آن 000/000/535 ريال باشد. و مالكين قصد انتقال مالكيت ساختمان مزبور را داشته باشند.ماليات نقل و انتقال سهم هر يك و مجموع آنها را بدست آوريد؟</a:t>
            </a:r>
            <a:endParaRPr lang="en-US" sz="3200" smtClean="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8660" name="Rectangle 4"/>
          <p:cNvSpPr>
            <a:spLocks noGrp="1" noRot="1" noChangeArrowheads="1"/>
          </p:cNvSpPr>
          <p:nvPr>
            <p:ph type="title"/>
          </p:nvPr>
        </p:nvSpPr>
        <p:spPr>
          <a:xfrm>
            <a:off x="438150" y="274638"/>
            <a:ext cx="7908925" cy="5449887"/>
          </a:xfrm>
        </p:spPr>
        <p:txBody>
          <a:bodyPr/>
          <a:lstStyle/>
          <a:p>
            <a:pPr algn="r" eaLnBrk="1" hangingPunct="1">
              <a:defRPr/>
            </a:pPr>
            <a:r>
              <a:rPr lang="fa-IR" sz="2800" smtClean="0"/>
              <a:t>حل مساله 3</a:t>
            </a:r>
            <a:br>
              <a:rPr lang="fa-IR" sz="2800" smtClean="0"/>
            </a:br>
            <a:r>
              <a:rPr lang="fa-IR" sz="2800" smtClean="0"/>
              <a:t>000/675/2= 5%* 000/500/53 =10/1 *000/000/535</a:t>
            </a:r>
            <a:br>
              <a:rPr lang="fa-IR" sz="2800" smtClean="0"/>
            </a:br>
            <a:r>
              <a:rPr lang="fa-IR" sz="2800" smtClean="0"/>
              <a:t>ماليات نقل وانتقال نفر اول</a:t>
            </a:r>
            <a:br>
              <a:rPr lang="fa-IR" sz="2800" smtClean="0"/>
            </a:br>
            <a:r>
              <a:rPr lang="fa-IR" sz="2800" smtClean="0"/>
              <a:t> 000/350/5= 5%* 000/000/107 =10/2 *000/000/535</a:t>
            </a:r>
            <a:br>
              <a:rPr lang="fa-IR" sz="2800" smtClean="0"/>
            </a:br>
            <a:r>
              <a:rPr lang="fa-IR" sz="2800" smtClean="0"/>
              <a:t>ماليات نقل وانتقال نفر دوم</a:t>
            </a:r>
            <a:br>
              <a:rPr lang="fa-IR" sz="2800" smtClean="0"/>
            </a:br>
            <a:r>
              <a:rPr lang="fa-IR" sz="2800" smtClean="0"/>
              <a:t> 000/025/8= 5%* 000/500/160 =10/3*000/000/535</a:t>
            </a:r>
            <a:br>
              <a:rPr lang="fa-IR" sz="2800" smtClean="0"/>
            </a:br>
            <a:r>
              <a:rPr lang="fa-IR" sz="2800" smtClean="0"/>
              <a:t>ماليات نقل وانتقال نفر سوم</a:t>
            </a:r>
            <a:br>
              <a:rPr lang="fa-IR" sz="2800" smtClean="0"/>
            </a:br>
            <a:r>
              <a:rPr lang="fa-IR" sz="2800" smtClean="0"/>
              <a:t> 000/700/10= 5%* 000/000/214 =10/4 *000/000/535</a:t>
            </a:r>
            <a:br>
              <a:rPr lang="fa-IR" sz="2800" smtClean="0"/>
            </a:br>
            <a:r>
              <a:rPr lang="fa-IR" sz="2800" smtClean="0"/>
              <a:t>ماليات نقل وانتقال نفر چهارم</a:t>
            </a:r>
            <a:br>
              <a:rPr lang="fa-IR" sz="2800" smtClean="0"/>
            </a:br>
            <a:r>
              <a:rPr lang="fa-IR" sz="2800" smtClean="0"/>
              <a:t/>
            </a:r>
            <a:br>
              <a:rPr lang="fa-IR" sz="2800" smtClean="0"/>
            </a:br>
            <a:r>
              <a:rPr lang="fa-IR" sz="2800" smtClean="0"/>
              <a:t>جمع 000/750/26</a:t>
            </a:r>
            <a:endParaRPr lang="en-US" sz="280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4"/>
          <p:cNvSpPr>
            <a:spLocks noGrp="1" noRot="1" noChangeArrowheads="1"/>
          </p:cNvSpPr>
          <p:nvPr>
            <p:ph type="title"/>
          </p:nvPr>
        </p:nvSpPr>
        <p:spPr>
          <a:xfrm>
            <a:off x="438150" y="274638"/>
            <a:ext cx="7908925" cy="5305425"/>
          </a:xfrm>
        </p:spPr>
        <p:txBody>
          <a:bodyPr/>
          <a:lstStyle/>
          <a:p>
            <a:pPr algn="r" eaLnBrk="1" hangingPunct="1"/>
            <a:r>
              <a:rPr lang="fa-IR" sz="3200" smtClean="0">
                <a:effectLst/>
              </a:rPr>
              <a:t>2-</a:t>
            </a:r>
            <a:r>
              <a:rPr lang="ar-SA" sz="3200" smtClean="0">
                <a:effectLst/>
              </a:rPr>
              <a:t>مالياتهاي غيرمستقيم</a:t>
            </a:r>
            <a:r>
              <a:rPr lang="fa-IR" sz="3200" smtClean="0">
                <a:effectLst/>
              </a:rPr>
              <a:t/>
            </a:r>
            <a:br>
              <a:rPr lang="fa-IR" sz="3200" smtClean="0">
                <a:effectLst/>
              </a:rPr>
            </a:br>
            <a:r>
              <a:rPr lang="ar-SA" sz="3200" smtClean="0">
                <a:effectLst/>
              </a:rPr>
              <a:t>الف) ماليات بر واردات، مانند: 1. حقوق گمركي 2. سود بازرگاني3. ماليات بر واردات اتومبيل</a:t>
            </a:r>
            <a:br>
              <a:rPr lang="ar-SA" sz="3200" smtClean="0">
                <a:effectLst/>
              </a:rPr>
            </a:br>
            <a:r>
              <a:rPr lang="ar-SA" sz="3200" smtClean="0">
                <a:effectLst/>
              </a:rPr>
              <a:t>	ب) ماليات بر مصرف و فروش، مانند: 1. ماليات نوشابه‌هاي غيرالكلي2. ماليات بر فروش سيگار 3. ماليات اتومبيل 4. ماليات بر فرآورده‌هاي نفتي 5. ماليات توليد الكل طبي و صنعتي 6. ماليات نقل و انتقال اتومبيل 7. ماليات حق اشتراك تلفنهاي خودكار و خدمات مخابرات بين المللي 8. ماليات نوار ضبط صوت و تصوير 9. ماليات فروش خاويار.</a:t>
            </a:r>
            <a:endParaRPr lang="en-US" sz="3200" smtClean="0">
              <a:effectLst/>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04" name="Rectangle 4"/>
          <p:cNvSpPr>
            <a:spLocks noGrp="1" noRot="1" noChangeArrowheads="1"/>
          </p:cNvSpPr>
          <p:nvPr>
            <p:ph type="title"/>
          </p:nvPr>
        </p:nvSpPr>
        <p:spPr>
          <a:xfrm>
            <a:off x="438150" y="274638"/>
            <a:ext cx="7908925" cy="5449887"/>
          </a:xfrm>
        </p:spPr>
        <p:txBody>
          <a:bodyPr/>
          <a:lstStyle/>
          <a:p>
            <a:pPr algn="r" eaLnBrk="1" hangingPunct="1">
              <a:defRPr/>
            </a:pPr>
            <a:r>
              <a:rPr lang="fa-IR" sz="3200" smtClean="0"/>
              <a:t>4</a:t>
            </a:r>
            <a:r>
              <a:rPr lang="ar-SA" sz="3200" smtClean="0"/>
              <a:t>. سپاه پاسداران انقلاب اسلامي اراضي آقاي حسيني را جهت احداث يك پادگان نظامي خريداري كرد، ارزش روز اراضي 000/000/400 ريال و ارزش معاملاتي اراضي 000/000/280 ريال و وجه پرداخت شده به آقاي حسيني و بابت اراضي مذكور 000/000/340 ريال باشد. </a:t>
            </a:r>
            <a:br>
              <a:rPr lang="ar-SA" sz="3200" smtClean="0"/>
            </a:br>
            <a:r>
              <a:rPr lang="ar-SA" sz="3200" smtClean="0"/>
              <a:t>	ماليات نقل و انتقال اراضي آقاي حسيني را محاسبه كنيد . (راهنمائي: براي حل به ماده 70 (ق.م.م) مراجعه شود).</a:t>
            </a:r>
            <a:endParaRPr lang="en-US" sz="3200" smtClean="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3490" name="Rectangle 6"/>
          <p:cNvSpPr>
            <a:spLocks noGrp="1" noRot="1" noChangeArrowheads="1"/>
          </p:cNvSpPr>
          <p:nvPr>
            <p:ph type="title"/>
          </p:nvPr>
        </p:nvSpPr>
        <p:spPr>
          <a:xfrm>
            <a:off x="438150" y="274638"/>
            <a:ext cx="7908925" cy="3721100"/>
          </a:xfrm>
        </p:spPr>
        <p:txBody>
          <a:bodyPr/>
          <a:lstStyle/>
          <a:p>
            <a:pPr algn="r" eaLnBrk="1" hangingPunct="1"/>
            <a:r>
              <a:rPr lang="fa-IR" sz="3200" smtClean="0">
                <a:effectLst/>
              </a:rPr>
              <a:t>حل مساله4</a:t>
            </a:r>
            <a:br>
              <a:rPr lang="fa-IR" sz="3200" smtClean="0">
                <a:effectLst/>
              </a:rPr>
            </a:br>
            <a:r>
              <a:rPr lang="fa-IR" sz="3200" smtClean="0">
                <a:effectLst/>
              </a:rPr>
              <a:t>به استناد ماده 70 ق . م .م هرگونه وجوه پرداختي بايت توسعه مناطق نظامي معاف از ماليات است.</a:t>
            </a:r>
            <a:endParaRPr lang="en-US" sz="3200" smtClean="0">
              <a:effectLst/>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4514" name="Rectangle 4"/>
          <p:cNvSpPr>
            <a:spLocks noGrp="1" noRot="1" noChangeArrowheads="1"/>
          </p:cNvSpPr>
          <p:nvPr>
            <p:ph type="title"/>
          </p:nvPr>
        </p:nvSpPr>
        <p:spPr>
          <a:xfrm>
            <a:off x="438150" y="274638"/>
            <a:ext cx="7908925" cy="6170612"/>
          </a:xfrm>
        </p:spPr>
        <p:txBody>
          <a:bodyPr/>
          <a:lstStyle/>
          <a:p>
            <a:pPr algn="r" eaLnBrk="1" hangingPunct="1"/>
            <a:r>
              <a:rPr lang="fa-IR" sz="3200" smtClean="0">
                <a:effectLst/>
              </a:rPr>
              <a:t>5</a:t>
            </a:r>
            <a:r>
              <a:rPr lang="ar-SA" sz="3200" smtClean="0">
                <a:effectLst/>
              </a:rPr>
              <a:t>. آقاي علوي املاك خود را با ارزش روز 000/000/500 ريال و ارزش معاملاتي 000/000/345 ريال به وزارت بهداشت و درمان واگذار كرد، مطلوب‌ است محاسبه ماليات نقل و انتقال املاك آقاي علوي به وزارت بهداشت و درمان بر اساس هر يك از مفروضات زير. </a:t>
            </a:r>
            <a:br>
              <a:rPr lang="ar-SA" sz="3200" smtClean="0">
                <a:effectLst/>
              </a:rPr>
            </a:br>
            <a:r>
              <a:rPr lang="ar-SA" sz="3200" smtClean="0">
                <a:effectLst/>
              </a:rPr>
              <a:t>	</a:t>
            </a:r>
            <a:r>
              <a:rPr lang="ar-SA" sz="3200" i="1" smtClean="0">
                <a:effectLst/>
              </a:rPr>
              <a:t>فرض الف) </a:t>
            </a:r>
            <a:r>
              <a:rPr lang="ar-SA" sz="3200" smtClean="0">
                <a:effectLst/>
              </a:rPr>
              <a:t>بهاي مذكور در سند معامله 000/000/320 ريال باشد.</a:t>
            </a:r>
            <a:br>
              <a:rPr lang="ar-SA" sz="3200" smtClean="0">
                <a:effectLst/>
              </a:rPr>
            </a:br>
            <a:r>
              <a:rPr lang="ar-SA" sz="3200" smtClean="0">
                <a:effectLst/>
              </a:rPr>
              <a:t>	</a:t>
            </a:r>
            <a:r>
              <a:rPr lang="ar-SA" sz="3200" i="1" smtClean="0">
                <a:effectLst/>
              </a:rPr>
              <a:t>فرض ب )</a:t>
            </a:r>
            <a:r>
              <a:rPr lang="ar-SA" sz="3200" smtClean="0">
                <a:effectLst/>
              </a:rPr>
              <a:t> بهاي مذكور در سند معامله 000/000/380 ريال باشد. </a:t>
            </a:r>
            <a:br>
              <a:rPr lang="ar-SA" sz="3200" smtClean="0">
                <a:effectLst/>
              </a:rPr>
            </a:br>
            <a:r>
              <a:rPr lang="ar-SA" sz="3200" smtClean="0">
                <a:effectLst/>
              </a:rPr>
              <a:t>	( براي حل به ماده 66 (ق.م.م) مراجعه شود)</a:t>
            </a:r>
            <a:endParaRPr lang="en-US" sz="3200" smtClean="0">
              <a:effectLst/>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5538" name="Rectangle 4"/>
          <p:cNvSpPr>
            <a:spLocks noGrp="1" noRot="1" noChangeArrowheads="1"/>
          </p:cNvSpPr>
          <p:nvPr>
            <p:ph type="title"/>
          </p:nvPr>
        </p:nvSpPr>
        <p:spPr>
          <a:xfrm>
            <a:off x="438150" y="274638"/>
            <a:ext cx="7908925" cy="6170612"/>
          </a:xfrm>
        </p:spPr>
        <p:txBody>
          <a:bodyPr/>
          <a:lstStyle/>
          <a:p>
            <a:pPr algn="r" eaLnBrk="1" hangingPunct="1"/>
            <a:r>
              <a:rPr lang="fa-IR" sz="3200" smtClean="0">
                <a:effectLst/>
              </a:rPr>
              <a:t>فرض الف </a:t>
            </a:r>
            <a:br>
              <a:rPr lang="fa-IR" sz="3200" smtClean="0">
                <a:effectLst/>
              </a:rPr>
            </a:br>
            <a:r>
              <a:rPr lang="fa-IR" sz="3200" smtClean="0">
                <a:effectLst/>
              </a:rPr>
              <a:t>000/000/16 = 5% * 000/000/320</a:t>
            </a:r>
            <a:br>
              <a:rPr lang="fa-IR" sz="3200" smtClean="0">
                <a:effectLst/>
              </a:rPr>
            </a:br>
            <a:r>
              <a:rPr lang="fa-IR" sz="3200" smtClean="0">
                <a:effectLst/>
              </a:rPr>
              <a:t>به استناد ماده 66 ق .م.م درصورتيكه انتقال گيرنده دولت يا موسسات وابسته باشد كه در اينجا نيز كه وزارت بهداشت مي باشد ، اگر بهاي ملك در سند ( 000/000/320) كمتر از ارزش معاملاتي (000/000/345ريال ) باشد ، بهاي سند ملاك محاسبه ماليات نقل وانتقال مي گردد</a:t>
            </a:r>
            <a:br>
              <a:rPr lang="fa-IR" sz="3200" smtClean="0">
                <a:effectLst/>
              </a:rPr>
            </a:br>
            <a:r>
              <a:rPr lang="fa-IR" sz="3200" smtClean="0">
                <a:effectLst/>
              </a:rPr>
              <a:t/>
            </a:r>
            <a:br>
              <a:rPr lang="fa-IR" sz="3200" smtClean="0">
                <a:effectLst/>
              </a:rPr>
            </a:br>
            <a:r>
              <a:rPr lang="fa-IR" sz="3200" smtClean="0">
                <a:effectLst/>
              </a:rPr>
              <a:t>فرض ب</a:t>
            </a:r>
            <a:br>
              <a:rPr lang="fa-IR" sz="3200" smtClean="0">
                <a:effectLst/>
              </a:rPr>
            </a:br>
            <a:r>
              <a:rPr lang="fa-IR" sz="3200" smtClean="0">
                <a:effectLst/>
              </a:rPr>
              <a:t> 000/250/17 = 5% * 000/000/345</a:t>
            </a:r>
            <a:endParaRPr lang="en-US" sz="3200" smtClean="0">
              <a:effectLst/>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6562" name="Rectangle 4"/>
          <p:cNvSpPr>
            <a:spLocks noGrp="1" noRot="1" noChangeArrowheads="1"/>
          </p:cNvSpPr>
          <p:nvPr>
            <p:ph type="title"/>
          </p:nvPr>
        </p:nvSpPr>
        <p:spPr>
          <a:xfrm>
            <a:off x="438150" y="274638"/>
            <a:ext cx="7908925" cy="5378450"/>
          </a:xfrm>
        </p:spPr>
        <p:txBody>
          <a:bodyPr/>
          <a:lstStyle/>
          <a:p>
            <a:pPr algn="r" eaLnBrk="1" hangingPunct="1"/>
            <a:r>
              <a:rPr lang="fa-IR" sz="3200" smtClean="0">
                <a:effectLst/>
              </a:rPr>
              <a:t>6- آقاي محمدي در سال 82تعداد 7واحد آپارتمان نوساز خود را به مبلغ 2 ميليارد ريال انتقال قطعي داده است. اداره امور مالياتي ارزش معاملاتي عرصه را معادل 000/000/110 ريال وارزش معاملاتي اعياني را 000/000/135 ريال تعيين نموده است. اگر از پايان كار واحدهاي فوق دو سال نگذشته باشد، كل ماليات آقاي محمدي چقدر است.</a:t>
            </a:r>
            <a:endParaRPr lang="en-US" sz="3200" smtClean="0">
              <a:effectLst/>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7586" name="Rectangle 4"/>
          <p:cNvSpPr>
            <a:spLocks noGrp="1" noRot="1" noChangeArrowheads="1"/>
          </p:cNvSpPr>
          <p:nvPr>
            <p:ph type="title"/>
          </p:nvPr>
        </p:nvSpPr>
        <p:spPr>
          <a:xfrm>
            <a:off x="438150" y="274638"/>
            <a:ext cx="7908925" cy="6565900"/>
          </a:xfrm>
        </p:spPr>
        <p:txBody>
          <a:bodyPr/>
          <a:lstStyle/>
          <a:p>
            <a:pPr algn="r" eaLnBrk="1" hangingPunct="1"/>
            <a:r>
              <a:rPr lang="fa-IR" sz="3200" smtClean="0">
                <a:effectLst/>
              </a:rPr>
              <a:t>حل مساله 6</a:t>
            </a:r>
            <a:br>
              <a:rPr lang="fa-IR" sz="3200" smtClean="0">
                <a:effectLst/>
              </a:rPr>
            </a:br>
            <a:r>
              <a:rPr lang="fa-IR" sz="3200" smtClean="0">
                <a:effectLst/>
              </a:rPr>
              <a:t> 000/000/245 = 000/000/135+ 000/000/110 </a:t>
            </a:r>
            <a:br>
              <a:rPr lang="fa-IR" sz="3200" smtClean="0">
                <a:effectLst/>
              </a:rPr>
            </a:br>
            <a:r>
              <a:rPr lang="fa-IR" sz="3200" smtClean="0">
                <a:effectLst/>
              </a:rPr>
              <a:t>000/250/12= 5%* 000/000/245</a:t>
            </a:r>
            <a:br>
              <a:rPr lang="fa-IR" sz="3200" smtClean="0">
                <a:effectLst/>
              </a:rPr>
            </a:br>
            <a:r>
              <a:rPr lang="fa-IR" sz="3200" smtClean="0">
                <a:effectLst/>
              </a:rPr>
              <a:t>ماليات نقل انتقال املاك</a:t>
            </a:r>
            <a:br>
              <a:rPr lang="fa-IR" sz="3200" smtClean="0">
                <a:effectLst/>
              </a:rPr>
            </a:br>
            <a:r>
              <a:rPr lang="fa-IR" sz="3200" smtClean="0">
                <a:effectLst/>
              </a:rPr>
              <a:t> 000/500/24= 10%* 000/000/245</a:t>
            </a:r>
            <a:br>
              <a:rPr lang="fa-IR" sz="3200" smtClean="0">
                <a:effectLst/>
              </a:rPr>
            </a:br>
            <a:r>
              <a:rPr lang="fa-IR" sz="3200" smtClean="0">
                <a:effectLst/>
              </a:rPr>
              <a:t>ماليات بساز وبفروشي</a:t>
            </a:r>
            <a:br>
              <a:rPr lang="fa-IR" sz="3200" smtClean="0">
                <a:effectLst/>
              </a:rPr>
            </a:br>
            <a:r>
              <a:rPr lang="fa-IR" sz="3200" smtClean="0">
                <a:effectLst/>
              </a:rPr>
              <a:t>000/750/36=000/500/24+000/250/12</a:t>
            </a:r>
            <a:br>
              <a:rPr lang="fa-IR" sz="3200" smtClean="0">
                <a:effectLst/>
              </a:rPr>
            </a:br>
            <a:r>
              <a:rPr lang="fa-IR" sz="3200" smtClean="0">
                <a:effectLst/>
              </a:rPr>
              <a:t>كل ماليات آقاي محمدي </a:t>
            </a:r>
            <a:br>
              <a:rPr lang="fa-IR" sz="3200" smtClean="0">
                <a:effectLst/>
              </a:rPr>
            </a:br>
            <a:r>
              <a:rPr lang="fa-IR" sz="3200" smtClean="0">
                <a:effectLst/>
              </a:rPr>
              <a:t/>
            </a:r>
            <a:br>
              <a:rPr lang="fa-IR" sz="3200" smtClean="0">
                <a:effectLst/>
              </a:rPr>
            </a:br>
            <a:r>
              <a:rPr lang="fa-IR" sz="3200" smtClean="0">
                <a:effectLst/>
              </a:rPr>
              <a:t>در محاسبه ماليات نقل وانتقال وماليات بساز وبفروشي ، ارزش معاملاتي مبناي محاسبه ماليات است.</a:t>
            </a:r>
            <a:br>
              <a:rPr lang="fa-IR" sz="3200" smtClean="0">
                <a:effectLst/>
              </a:rPr>
            </a:br>
            <a:endParaRPr lang="en-US" sz="3200" smtClean="0">
              <a:effectLst/>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8610" name="Rectangle 4"/>
          <p:cNvSpPr>
            <a:spLocks noGrp="1" noRot="1" noChangeArrowheads="1"/>
          </p:cNvSpPr>
          <p:nvPr>
            <p:ph type="title"/>
          </p:nvPr>
        </p:nvSpPr>
        <p:spPr>
          <a:xfrm>
            <a:off x="438150" y="274638"/>
            <a:ext cx="7908925" cy="6242050"/>
          </a:xfrm>
        </p:spPr>
        <p:txBody>
          <a:bodyPr/>
          <a:lstStyle/>
          <a:p>
            <a:pPr eaLnBrk="1" hangingPunct="1"/>
            <a:r>
              <a:rPr lang="ar-SA" sz="3200" smtClean="0">
                <a:effectLst/>
                <a:cs typeface="Titr" panose="00000700000000000000" pitchFamily="2" charset="-78"/>
              </a:rPr>
              <a:t>فصل</a:t>
            </a:r>
            <a:r>
              <a:rPr lang="fa-IR" sz="3200" smtClean="0">
                <a:effectLst/>
                <a:cs typeface="Titr" panose="00000700000000000000" pitchFamily="2" charset="-78"/>
              </a:rPr>
              <a:t> هشتم</a:t>
            </a:r>
            <a:r>
              <a:rPr lang="ar-SA" sz="3200" smtClean="0">
                <a:effectLst/>
                <a:cs typeface="Titr" panose="00000700000000000000" pitchFamily="2" charset="-78"/>
              </a:rPr>
              <a:t> ( مال</a:t>
            </a:r>
            <a:r>
              <a:rPr lang="fa-IR" sz="3200" smtClean="0">
                <a:effectLst/>
                <a:cs typeface="Titr" panose="00000700000000000000" pitchFamily="2" charset="-78"/>
              </a:rPr>
              <a:t>ي</a:t>
            </a:r>
            <a:r>
              <a:rPr lang="ar-SA" sz="3200" smtClean="0">
                <a:effectLst/>
                <a:cs typeface="Titr" panose="00000700000000000000" pitchFamily="2" charset="-78"/>
              </a:rPr>
              <a:t>ات بر درآمد حقوق) : </a:t>
            </a:r>
            <a:endParaRPr lang="en-US" sz="3200" smtClean="0">
              <a:effectLst/>
              <a:cs typeface="Titr" panose="00000700000000000000" pitchFamily="2" charset="-78"/>
            </a:endParaRPr>
          </a:p>
        </p:txBody>
      </p:sp>
      <p:sp>
        <p:nvSpPr>
          <p:cNvPr id="68611" name="Rectangle 1"/>
          <p:cNvSpPr>
            <a:spLocks noChangeArrowheads="1"/>
          </p:cNvSpPr>
          <p:nvPr/>
        </p:nvSpPr>
        <p:spPr bwMode="auto">
          <a:xfrm>
            <a:off x="576263" y="4572000"/>
            <a:ext cx="748823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algn="ctr" eaLnBrk="1" hangingPunct="1"/>
            <a:r>
              <a:rPr lang="en-US" sz="4000">
                <a:solidFill>
                  <a:srgbClr val="FF0000"/>
                </a:solidFill>
                <a:latin typeface="W_naskh1" pitchFamily="2" charset="0"/>
              </a:rPr>
              <a:t>www.irhesabdaran.ir</a:t>
            </a:r>
            <a:endParaRPr lang="fa-IR" sz="4000">
              <a:latin typeface="W_naskh1" pitchFamily="2"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9634" name="Rectangle 4"/>
          <p:cNvSpPr>
            <a:spLocks noGrp="1" noRot="1" noChangeArrowheads="1"/>
          </p:cNvSpPr>
          <p:nvPr>
            <p:ph type="title"/>
          </p:nvPr>
        </p:nvSpPr>
        <p:spPr>
          <a:xfrm>
            <a:off x="431800" y="252413"/>
            <a:ext cx="7908925" cy="6119812"/>
          </a:xfrm>
        </p:spPr>
        <p:txBody>
          <a:bodyPr/>
          <a:lstStyle/>
          <a:p>
            <a:pPr algn="r" eaLnBrk="1" hangingPunct="1"/>
            <a:r>
              <a:rPr lang="ar-SA" sz="2800" smtClean="0">
                <a:effectLst/>
                <a:cs typeface="40c_Mitra Bold" pitchFamily="2" charset="-78"/>
              </a:rPr>
              <a:t>اهداف رفتاری : </a:t>
            </a:r>
            <a:br>
              <a:rPr lang="ar-SA" sz="2800" smtClean="0">
                <a:effectLst/>
                <a:cs typeface="40c_Mitra Bold" pitchFamily="2" charset="-78"/>
              </a:rPr>
            </a:br>
            <a:r>
              <a:rPr lang="ar-SA" sz="2800" smtClean="0">
                <a:effectLst/>
                <a:cs typeface="40c_Mitra Bold" pitchFamily="2" charset="-78"/>
              </a:rPr>
              <a:t>دانشجو بعد از پایان این فصل باید بتواند : </a:t>
            </a:r>
            <a:br>
              <a:rPr lang="ar-SA" sz="2800" smtClean="0">
                <a:effectLst/>
                <a:cs typeface="40c_Mitra Bold" pitchFamily="2" charset="-78"/>
              </a:rPr>
            </a:br>
            <a:r>
              <a:rPr lang="fa-IR" sz="2800" smtClean="0">
                <a:effectLst/>
                <a:cs typeface="40c_Mitra Bold" pitchFamily="2" charset="-78"/>
              </a:rPr>
              <a:t>1- </a:t>
            </a:r>
            <a:r>
              <a:rPr lang="ar-SA" sz="2800" smtClean="0">
                <a:effectLst/>
                <a:cs typeface="40c_Mitra Bold" pitchFamily="2" charset="-78"/>
              </a:rPr>
              <a:t>موارد مشمول مالیات حقوق و مزایای کارکنان را مشخص نماید. </a:t>
            </a:r>
            <a:br>
              <a:rPr lang="ar-SA" sz="2800" smtClean="0">
                <a:effectLst/>
                <a:cs typeface="40c_Mitra Bold" pitchFamily="2" charset="-78"/>
              </a:rPr>
            </a:br>
            <a:r>
              <a:rPr lang="fa-IR" sz="2800" smtClean="0">
                <a:effectLst/>
                <a:cs typeface="40c_Mitra Bold" pitchFamily="2" charset="-78"/>
              </a:rPr>
              <a:t>2- </a:t>
            </a:r>
            <a:r>
              <a:rPr lang="ar-SA" sz="2800" smtClean="0">
                <a:effectLst/>
                <a:cs typeface="40c_Mitra Bold" pitchFamily="2" charset="-78"/>
              </a:rPr>
              <a:t>نحوه تقویم و محاسبه مزایای غیرنقدی را تشریح نماید. </a:t>
            </a:r>
            <a:br>
              <a:rPr lang="ar-SA" sz="2800" smtClean="0">
                <a:effectLst/>
                <a:cs typeface="40c_Mitra Bold" pitchFamily="2" charset="-78"/>
              </a:rPr>
            </a:br>
            <a:r>
              <a:rPr lang="fa-IR" sz="2800" smtClean="0">
                <a:effectLst/>
                <a:cs typeface="40c_Mitra Bold" pitchFamily="2" charset="-78"/>
              </a:rPr>
              <a:t>3- </a:t>
            </a:r>
            <a:r>
              <a:rPr lang="ar-SA" sz="2800" smtClean="0">
                <a:effectLst/>
                <a:cs typeface="40c_Mitra Bold" pitchFamily="2" charset="-78"/>
              </a:rPr>
              <a:t>نحوه محاسبه حداقل حقوق موضوع ماده 84 را توضیح دهد. </a:t>
            </a:r>
            <a:br>
              <a:rPr lang="ar-SA" sz="2800" smtClean="0">
                <a:effectLst/>
                <a:cs typeface="40c_Mitra Bold" pitchFamily="2" charset="-78"/>
              </a:rPr>
            </a:br>
            <a:r>
              <a:rPr lang="fa-IR" sz="2800" smtClean="0">
                <a:effectLst/>
                <a:cs typeface="40c_Mitra Bold" pitchFamily="2" charset="-78"/>
              </a:rPr>
              <a:t>4- </a:t>
            </a:r>
            <a:r>
              <a:rPr lang="ar-SA" sz="2800" smtClean="0">
                <a:effectLst/>
                <a:cs typeface="40c_Mitra Bold" pitchFamily="2" charset="-78"/>
              </a:rPr>
              <a:t>نحوه محاسبه مالیات حقوق مطابق با ماده 85 را برای کارکنان </a:t>
            </a:r>
            <a:r>
              <a:rPr lang="fa-IR" sz="2800" smtClean="0">
                <a:effectLst/>
                <a:cs typeface="40c_Mitra Bold" pitchFamily="2" charset="-78"/>
              </a:rPr>
              <a:t>5- </a:t>
            </a:r>
            <a:r>
              <a:rPr lang="ar-SA" sz="2800" smtClean="0">
                <a:effectLst/>
                <a:cs typeface="40c_Mitra Bold" pitchFamily="2" charset="-78"/>
              </a:rPr>
              <a:t>مشمول قانون نظام هماهنگ و غیرهنماهنگ پرداخت را بیان نماید. </a:t>
            </a:r>
            <a:br>
              <a:rPr lang="ar-SA" sz="2800" smtClean="0">
                <a:effectLst/>
                <a:cs typeface="40c_Mitra Bold" pitchFamily="2" charset="-78"/>
              </a:rPr>
            </a:br>
            <a:r>
              <a:rPr lang="fa-IR" sz="2800" smtClean="0">
                <a:effectLst/>
                <a:cs typeface="40c_Mitra Bold" pitchFamily="2" charset="-78"/>
              </a:rPr>
              <a:t>6- </a:t>
            </a:r>
            <a:r>
              <a:rPr lang="ar-SA" sz="2800" smtClean="0">
                <a:effectLst/>
                <a:cs typeface="40c_Mitra Bold" pitchFamily="2" charset="-78"/>
              </a:rPr>
              <a:t>نحوه محاسبه حقوق اشخاصی غیراز پرداخت کنندگان حقوق و مزایای اصلی را مشخص نماید. </a:t>
            </a:r>
            <a:br>
              <a:rPr lang="ar-SA" sz="2800" smtClean="0">
                <a:effectLst/>
                <a:cs typeface="40c_Mitra Bold" pitchFamily="2" charset="-78"/>
              </a:rPr>
            </a:br>
            <a:r>
              <a:rPr lang="fa-IR" sz="2800" smtClean="0">
                <a:effectLst/>
                <a:cs typeface="40c_Mitra Bold" pitchFamily="2" charset="-78"/>
              </a:rPr>
              <a:t>7- </a:t>
            </a:r>
            <a:r>
              <a:rPr lang="ar-SA" sz="2800" smtClean="0">
                <a:effectLst/>
                <a:cs typeface="40c_Mitra Bold" pitchFamily="2" charset="-78"/>
              </a:rPr>
              <a:t>تکالیف کارفرمایان نسبت به مالیات حقوق کارکنان خود را تعیین نماید. </a:t>
            </a:r>
            <a:br>
              <a:rPr lang="ar-SA" sz="2800" smtClean="0">
                <a:effectLst/>
                <a:cs typeface="40c_Mitra Bold" pitchFamily="2" charset="-78"/>
              </a:rPr>
            </a:br>
            <a:r>
              <a:rPr lang="fa-IR" sz="2800" smtClean="0">
                <a:effectLst/>
                <a:cs typeface="40c_Mitra Bold" pitchFamily="2" charset="-78"/>
              </a:rPr>
              <a:t>8- </a:t>
            </a:r>
            <a:r>
              <a:rPr lang="ar-SA" sz="2800" smtClean="0">
                <a:effectLst/>
                <a:cs typeface="40c_Mitra Bold" pitchFamily="2" charset="-78"/>
              </a:rPr>
              <a:t>موارد مربوط به حقوق که معاف از مالیات می باشد را تشریح نماید. </a:t>
            </a:r>
            <a:endParaRPr lang="en-US" sz="2800" smtClean="0">
              <a:effectLst/>
              <a:cs typeface="40c_Mitra Bold" pitchFamily="2" charset="-78"/>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0658" name="Rectangle 4"/>
          <p:cNvSpPr>
            <a:spLocks noGrp="1" noRot="1" noChangeArrowheads="1"/>
          </p:cNvSpPr>
          <p:nvPr>
            <p:ph type="title"/>
          </p:nvPr>
        </p:nvSpPr>
        <p:spPr>
          <a:xfrm>
            <a:off x="438150" y="274638"/>
            <a:ext cx="7908925" cy="6026150"/>
          </a:xfrm>
        </p:spPr>
        <p:txBody>
          <a:bodyPr/>
          <a:lstStyle/>
          <a:p>
            <a:pPr algn="r" eaLnBrk="1" hangingPunct="1"/>
            <a:r>
              <a:rPr lang="ar-SA" sz="3200" smtClean="0">
                <a:effectLst/>
                <a:cs typeface="40c_Mitra Bold" pitchFamily="2" charset="-78"/>
              </a:rPr>
              <a:t>مزایای غیرمستمر با استناد قانون مالیات ها و قانون کار عبارتند از : </a:t>
            </a:r>
            <a:br>
              <a:rPr lang="ar-SA" sz="3200" smtClean="0">
                <a:effectLst/>
                <a:cs typeface="40c_Mitra Bold" pitchFamily="2" charset="-78"/>
              </a:rPr>
            </a:br>
            <a:r>
              <a:rPr lang="ar-SA" sz="3200" smtClean="0">
                <a:effectLst/>
                <a:cs typeface="40c_Mitra Bold" pitchFamily="2" charset="-78"/>
              </a:rPr>
              <a:t>اضافه کاری، فوق العاده ماموریت، هزینه سفر، پاداش انجام کار، عیدی و پاداش آخر سال، وجوه پرداختی بابت لباس کار و یا در اختیار گذاردن آن، پرداختی های بابت هزینه درمان و معالجه کارکنان، بازخرید و مرخصی، پاداشپف بهره وری و سایر مزایای غیرمستمر که طبق مقررات استخدامی یا قانون کار از طرف کارفرما به کارکنان پرداخت و یا در اختیار آنان قرار داده می شود نظیر بهروری و کارانه. </a:t>
            </a:r>
            <a:endParaRPr lang="en-US" sz="3200" smtClean="0">
              <a:effectLst/>
              <a:cs typeface="40c_Mitra Bold" pitchFamily="2" charset="-78"/>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0404" name="Rectangle 4"/>
          <p:cNvSpPr>
            <a:spLocks noGrp="1" noRot="1" noChangeArrowheads="1"/>
          </p:cNvSpPr>
          <p:nvPr>
            <p:ph type="title"/>
          </p:nvPr>
        </p:nvSpPr>
        <p:spPr>
          <a:xfrm>
            <a:off x="438150" y="274638"/>
            <a:ext cx="7908925" cy="5881687"/>
          </a:xfrm>
        </p:spPr>
        <p:txBody>
          <a:bodyPr/>
          <a:lstStyle/>
          <a:p>
            <a:pPr algn="r" eaLnBrk="1" hangingPunct="1">
              <a:defRPr/>
            </a:pPr>
            <a:r>
              <a:rPr lang="ar-SA" sz="3200" smtClean="0">
                <a:effectLst/>
                <a:cs typeface="40c_Mitra Bold" pitchFamily="2" charset="-78"/>
              </a:rPr>
              <a:t>نحوه محاسبه معافیت موضوع ماده 84 : </a:t>
            </a:r>
            <a:br>
              <a:rPr lang="ar-SA" sz="3200" smtClean="0">
                <a:effectLst/>
                <a:cs typeface="40c_Mitra Bold" pitchFamily="2" charset="-78"/>
              </a:rPr>
            </a:br>
            <a:r>
              <a:rPr lang="ar-SA" sz="3200" smtClean="0">
                <a:effectLst/>
                <a:cs typeface="40c_Mitra Bold" pitchFamily="2" charset="-78"/>
              </a:rPr>
              <a:t>عدد مبنای جدول حقوق نظام هماهنگ پرداخت حقوق کارکنان دولت، عدد ثابت 400 می باشد. </a:t>
            </a:r>
            <a:br>
              <a:rPr lang="ar-SA" sz="3200" smtClean="0">
                <a:effectLst/>
                <a:cs typeface="40c_Mitra Bold" pitchFamily="2" charset="-78"/>
              </a:rPr>
            </a:br>
            <a:r>
              <a:rPr lang="ar-SA" sz="3200" smtClean="0">
                <a:effectLst/>
                <a:cs typeface="40c_Mitra Bold" pitchFamily="2" charset="-78"/>
              </a:rPr>
              <a:t>ضریب حقوق کارکنان دولت معمولاً در بهمن یا اسفند ماه و یا در تبصره های قانون بودجه کل کشور همه ساله توسط دولت اعلام می شود باتوجه به توضیحات فوق معافیت مالیاتی سالانه حقوق به صورت رابطه زیر بدست می آید : </a:t>
            </a:r>
            <a:br>
              <a:rPr lang="ar-SA" sz="3200" smtClean="0">
                <a:effectLst/>
                <a:cs typeface="40c_Mitra Bold" pitchFamily="2" charset="-78"/>
              </a:rPr>
            </a:br>
            <a:r>
              <a:rPr lang="ar-SA" sz="3200" smtClean="0">
                <a:effectLst/>
                <a:cs typeface="40c_Mitra Bold" pitchFamily="2" charset="-78"/>
              </a:rPr>
              <a:t>ضریب حقوق کارکنان دولت  معافیت مالیاتی سالانه حقوق</a:t>
            </a:r>
            <a:r>
              <a:rPr lang="ar-SA" sz="3200" smtClean="0">
                <a:cs typeface="40c_Mitra Bold" pitchFamily="2" charset="-78"/>
              </a:rPr>
              <a:t> </a:t>
            </a:r>
            <a:r>
              <a:rPr lang="fa-IR" sz="3200" smtClean="0">
                <a:cs typeface="40c_Mitra Bold" pitchFamily="2" charset="-78"/>
              </a:rPr>
              <a:t/>
            </a:r>
            <a:br>
              <a:rPr lang="fa-IR" sz="3200" smtClean="0">
                <a:cs typeface="40c_Mitra Bold" pitchFamily="2" charset="-78"/>
              </a:rPr>
            </a:br>
            <a:r>
              <a:rPr lang="fa-IR" sz="3200" smtClean="0">
                <a:cs typeface="40c_Mitra Bold" pitchFamily="2" charset="-78"/>
              </a:rPr>
              <a:t>ضريب حقوق كاركنان دولت </a:t>
            </a:r>
            <a:r>
              <a:rPr lang="fa-IR" sz="3200" smtClean="0"/>
              <a:t>* 400*150= معافيت مالياتي                                                       سالانه حقوق </a:t>
            </a:r>
            <a:r>
              <a:rPr lang="fa-IR" sz="3200" smtClean="0">
                <a:cs typeface="40c_Mitra Bold" pitchFamily="2" charset="-78"/>
              </a:rPr>
              <a:t/>
            </a:r>
            <a:br>
              <a:rPr lang="fa-IR" sz="3200" smtClean="0">
                <a:cs typeface="40c_Mitra Bold" pitchFamily="2" charset="-78"/>
              </a:rPr>
            </a:br>
            <a:endParaRPr lang="en-US" sz="3200" smtClean="0">
              <a:cs typeface="40c_Mitra Bold"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51268" name="Rectangle 4"/>
          <p:cNvSpPr>
            <a:spLocks noGrp="1" noRot="1" noChangeArrowheads="1"/>
          </p:cNvSpPr>
          <p:nvPr>
            <p:ph type="title"/>
          </p:nvPr>
        </p:nvSpPr>
        <p:spPr>
          <a:xfrm>
            <a:off x="438150" y="274638"/>
            <a:ext cx="7908925" cy="4010025"/>
          </a:xfrm>
        </p:spPr>
        <p:txBody>
          <a:bodyPr/>
          <a:lstStyle/>
          <a:p>
            <a:pPr eaLnBrk="1" hangingPunct="1">
              <a:defRPr/>
            </a:pPr>
            <a:r>
              <a:rPr lang="ar-SA" sz="3600" smtClean="0">
                <a:cs typeface="Titr" pitchFamily="2" charset="-78"/>
              </a:rPr>
              <a:t>فصل دوم</a:t>
            </a:r>
            <a:br>
              <a:rPr lang="ar-SA" sz="3600" smtClean="0">
                <a:cs typeface="Titr" pitchFamily="2" charset="-78"/>
              </a:rPr>
            </a:br>
            <a:r>
              <a:rPr lang="ar-SA" sz="3600" smtClean="0">
                <a:cs typeface="Titr" pitchFamily="2" charset="-78"/>
              </a:rPr>
              <a:t>اشخاص مشمول ماليات</a:t>
            </a:r>
            <a:endParaRPr lang="en-US" sz="3600" smtClean="0">
              <a:cs typeface="Titr" pitchFamily="2" charset="-78"/>
            </a:endParaRPr>
          </a:p>
        </p:txBody>
      </p:sp>
      <p:sp>
        <p:nvSpPr>
          <p:cNvPr id="8195" name="Rectangle 1"/>
          <p:cNvSpPr>
            <a:spLocks noChangeArrowheads="1"/>
          </p:cNvSpPr>
          <p:nvPr/>
        </p:nvSpPr>
        <p:spPr bwMode="auto">
          <a:xfrm>
            <a:off x="2298700" y="3127375"/>
            <a:ext cx="41878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r>
              <a:rPr lang="en-US">
                <a:solidFill>
                  <a:srgbClr val="FF0000"/>
                </a:solidFill>
                <a:latin typeface="Cambria" panose="02040503050406030204" pitchFamily="18" charset="0"/>
              </a:rPr>
              <a:t>www.irhesabdaran.ir</a:t>
            </a:r>
            <a:endParaRPr lang="fa-I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2706" name="Rectangle 4"/>
          <p:cNvSpPr>
            <a:spLocks noGrp="1" noRot="1" noChangeArrowheads="1"/>
          </p:cNvSpPr>
          <p:nvPr>
            <p:ph type="title"/>
          </p:nvPr>
        </p:nvSpPr>
        <p:spPr>
          <a:xfrm>
            <a:off x="438150" y="274638"/>
            <a:ext cx="7908925" cy="6097587"/>
          </a:xfrm>
        </p:spPr>
        <p:txBody>
          <a:bodyPr/>
          <a:lstStyle/>
          <a:p>
            <a:pPr algn="r" eaLnBrk="1" hangingPunct="1"/>
            <a:r>
              <a:rPr lang="ar-SA" sz="3200" smtClean="0">
                <a:effectLst/>
                <a:cs typeface="40c_Mitra Bold" pitchFamily="2" charset="-78"/>
              </a:rPr>
              <a:t>درصورتیکه رقم بدست آمده را بر 12 تقسیم نمائیم، معافیت مالیات ماهانه حقوق بدست می آید. </a:t>
            </a:r>
            <a:br>
              <a:rPr lang="ar-SA" sz="3200" smtClean="0">
                <a:effectLst/>
                <a:cs typeface="40c_Mitra Bold" pitchFamily="2" charset="-78"/>
              </a:rPr>
            </a:br>
            <a:r>
              <a:rPr lang="ar-SA" sz="3200" smtClean="0">
                <a:effectLst/>
                <a:cs typeface="40c_Mitra Bold" pitchFamily="2" charset="-78"/>
              </a:rPr>
              <a:t>در سال 81 و 82 ضریب </a:t>
            </a:r>
            <a:r>
              <a:rPr lang="fa-IR" sz="3200" smtClean="0">
                <a:effectLst/>
                <a:cs typeface="40c_Mitra Bold" pitchFamily="2" charset="-78"/>
              </a:rPr>
              <a:t>حقو</a:t>
            </a:r>
            <a:r>
              <a:rPr lang="ar-SA" sz="3200" smtClean="0">
                <a:effectLst/>
                <a:cs typeface="40c_Mitra Bold" pitchFamily="2" charset="-78"/>
              </a:rPr>
              <a:t>ق کارکنان دولت به ترتیب 290 و 320 ريال بوده بنابراین معافیت مالیاتی سالانه حقوق در هر یک از سالهای فوق عبارتست از : </a:t>
            </a:r>
            <a:br>
              <a:rPr lang="ar-SA" sz="3200" smtClean="0">
                <a:effectLst/>
                <a:cs typeface="40c_Mitra Bold" pitchFamily="2" charset="-78"/>
              </a:rPr>
            </a:br>
            <a:r>
              <a:rPr lang="ar-SA" sz="3200" smtClean="0">
                <a:effectLst/>
                <a:cs typeface="40c_Mitra Bold" pitchFamily="2" charset="-78"/>
              </a:rPr>
              <a:t>معافیت مالیاتی سالانه حقوق سال 81                  </a:t>
            </a:r>
            <a:br>
              <a:rPr lang="ar-SA" sz="3200" smtClean="0">
                <a:effectLst/>
                <a:cs typeface="40c_Mitra Bold" pitchFamily="2" charset="-78"/>
              </a:rPr>
            </a:br>
            <a:r>
              <a:rPr lang="ar-SA" sz="3200" smtClean="0">
                <a:effectLst/>
                <a:cs typeface="40c_Mitra Bold" pitchFamily="2" charset="-78"/>
              </a:rPr>
              <a:t>معافیت مالیاتی سالانه حقوق سال 82                 </a:t>
            </a:r>
            <a:br>
              <a:rPr lang="ar-SA" sz="3200" smtClean="0">
                <a:effectLst/>
                <a:cs typeface="40c_Mitra Bold" pitchFamily="2" charset="-78"/>
              </a:rPr>
            </a:br>
            <a:r>
              <a:rPr lang="ar-SA" sz="3200" smtClean="0">
                <a:effectLst/>
                <a:cs typeface="40c_Mitra Bold" pitchFamily="2" charset="-78"/>
              </a:rPr>
              <a:t>نحوه محاسبه در سالهای بعد نیز به همین منوال بوده که در جدول زیر ارائه شده است : </a:t>
            </a:r>
            <a:endParaRPr lang="en-US" sz="3200" smtClean="0">
              <a:effectLst/>
              <a:cs typeface="40c_Mitra Bold" pitchFamily="2" charset="-78"/>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8612" name="Rectangle 20"/>
          <p:cNvSpPr>
            <a:spLocks noGrp="1" noRot="1" noChangeArrowheads="1"/>
          </p:cNvSpPr>
          <p:nvPr>
            <p:ph type="title"/>
          </p:nvPr>
        </p:nvSpPr>
        <p:spPr/>
        <p:txBody>
          <a:bodyPr/>
          <a:lstStyle/>
          <a:p>
            <a:pPr eaLnBrk="1" hangingPunct="1">
              <a:defRPr/>
            </a:pPr>
            <a:endParaRPr lang="en-US" smtClean="0"/>
          </a:p>
        </p:txBody>
      </p:sp>
      <p:graphicFrame>
        <p:nvGraphicFramePr>
          <p:cNvPr id="238623" name="Group 31"/>
          <p:cNvGraphicFramePr>
            <a:graphicFrameLocks noGrp="1"/>
          </p:cNvGraphicFramePr>
          <p:nvPr>
            <p:ph idx="1"/>
          </p:nvPr>
        </p:nvGraphicFramePr>
        <p:xfrm>
          <a:off x="0" y="1620838"/>
          <a:ext cx="8437563" cy="4627562"/>
        </p:xfrm>
        <a:graphic>
          <a:graphicData uri="http://schemas.openxmlformats.org/drawingml/2006/table">
            <a:tbl>
              <a:tblPr/>
              <a:tblGrid>
                <a:gridCol w="3105150">
                  <a:extLst>
                    <a:ext uri="{9D8B030D-6E8A-4147-A177-3AD203B41FA5}">
                      <a16:colId xmlns:a16="http://schemas.microsoft.com/office/drawing/2014/main" val="20000"/>
                    </a:ext>
                  </a:extLst>
                </a:gridCol>
                <a:gridCol w="3340100">
                  <a:extLst>
                    <a:ext uri="{9D8B030D-6E8A-4147-A177-3AD203B41FA5}">
                      <a16:colId xmlns:a16="http://schemas.microsoft.com/office/drawing/2014/main" val="20001"/>
                    </a:ext>
                  </a:extLst>
                </a:gridCol>
                <a:gridCol w="1992313">
                  <a:extLst>
                    <a:ext uri="{9D8B030D-6E8A-4147-A177-3AD203B41FA5}">
                      <a16:colId xmlns:a16="http://schemas.microsoft.com/office/drawing/2014/main" val="20002"/>
                    </a:ext>
                  </a:extLst>
                </a:gridCol>
              </a:tblGrid>
              <a:tr h="8159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3200" b="0" i="0" u="none" strike="noStrike" cap="none" normalizeH="0" baseline="0" smtClean="0">
                          <a:ln>
                            <a:noFill/>
                          </a:ln>
                          <a:solidFill>
                            <a:schemeClr val="tx1"/>
                          </a:solidFill>
                          <a:effectLst>
                            <a:outerShdw blurRad="38100" dist="38100" dir="2700000" algn="tl">
                              <a:srgbClr val="000000"/>
                            </a:outerShdw>
                          </a:effectLst>
                          <a:latin typeface="Lotus" pitchFamily="2" charset="-78"/>
                          <a:cs typeface="40c_Mitra Bold" pitchFamily="2" charset="-78"/>
                        </a:rPr>
                        <a:t>حداقل معافيت ماهانه</a:t>
                      </a:r>
                      <a:endParaRPr kumimoji="0" lang="en-US" sz="3200" b="0" i="0" u="none" strike="noStrike" cap="none" normalizeH="0" baseline="0" smtClean="0">
                        <a:ln>
                          <a:noFill/>
                        </a:ln>
                        <a:solidFill>
                          <a:schemeClr val="tx1"/>
                        </a:solidFill>
                        <a:effectLst>
                          <a:outerShdw blurRad="38100" dist="38100" dir="2700000" algn="tl">
                            <a:srgbClr val="000000"/>
                          </a:outerShdw>
                        </a:effectLst>
                        <a:latin typeface="Lotus" pitchFamily="2" charset="-78"/>
                        <a:cs typeface="40c_Mitra Bold"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3200" b="0" i="0" u="none" strike="noStrike" cap="none" normalizeH="0" baseline="0" smtClean="0">
                          <a:ln>
                            <a:noFill/>
                          </a:ln>
                          <a:solidFill>
                            <a:schemeClr val="tx1"/>
                          </a:solidFill>
                          <a:effectLst>
                            <a:outerShdw blurRad="38100" dist="38100" dir="2700000" algn="tl">
                              <a:srgbClr val="000000"/>
                            </a:outerShdw>
                          </a:effectLst>
                          <a:latin typeface="Lotus" pitchFamily="2" charset="-78"/>
                          <a:cs typeface="40c_Mitra Bold" pitchFamily="2" charset="-78"/>
                        </a:rPr>
                        <a:t>حداقل معافيت سالانه</a:t>
                      </a:r>
                      <a:endParaRPr kumimoji="0" lang="en-US" sz="3200" b="0" i="0" u="none" strike="noStrike" cap="none" normalizeH="0" baseline="0" smtClean="0">
                        <a:ln>
                          <a:noFill/>
                        </a:ln>
                        <a:solidFill>
                          <a:schemeClr val="tx1"/>
                        </a:solidFill>
                        <a:effectLst>
                          <a:outerShdw blurRad="38100" dist="38100" dir="2700000" algn="tl">
                            <a:srgbClr val="000000"/>
                          </a:outerShdw>
                        </a:effectLst>
                        <a:latin typeface="Lotus" pitchFamily="2" charset="-78"/>
                        <a:cs typeface="40c_Mitra Bold"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3200" b="0" i="0" u="none" strike="noStrike" cap="none" normalizeH="0" baseline="0" smtClean="0">
                          <a:ln>
                            <a:noFill/>
                          </a:ln>
                          <a:solidFill>
                            <a:schemeClr val="tx1"/>
                          </a:solidFill>
                          <a:effectLst>
                            <a:outerShdw blurRad="38100" dist="38100" dir="2700000" algn="tl">
                              <a:srgbClr val="000000"/>
                            </a:outerShdw>
                          </a:effectLst>
                          <a:latin typeface="Lotus" pitchFamily="2" charset="-78"/>
                          <a:cs typeface="40c_Mitra Bold" pitchFamily="2" charset="-78"/>
                        </a:rPr>
                        <a:t>سال </a:t>
                      </a:r>
                      <a:endParaRPr kumimoji="0" lang="en-US" sz="3200" b="0" i="0" u="none" strike="noStrike" cap="none" normalizeH="0" baseline="0" smtClean="0">
                        <a:ln>
                          <a:noFill/>
                        </a:ln>
                        <a:solidFill>
                          <a:schemeClr val="tx1"/>
                        </a:solidFill>
                        <a:effectLst>
                          <a:outerShdw blurRad="38100" dist="38100" dir="2700000" algn="tl">
                            <a:srgbClr val="000000"/>
                          </a:outerShdw>
                        </a:effectLst>
                        <a:latin typeface="Lotus" pitchFamily="2" charset="-78"/>
                        <a:cs typeface="40c_Mitra Bold"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811587">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3200" b="0" i="0" u="none" strike="noStrike" cap="none" normalizeH="0" baseline="0" smtClean="0">
                          <a:ln>
                            <a:noFill/>
                          </a:ln>
                          <a:solidFill>
                            <a:schemeClr val="tx1"/>
                          </a:solidFill>
                          <a:effectLst>
                            <a:outerShdw blurRad="38100" dist="38100" dir="2700000" algn="tl">
                              <a:srgbClr val="000000"/>
                            </a:outerShdw>
                          </a:effectLst>
                          <a:latin typeface="Lotus" pitchFamily="2" charset="-78"/>
                          <a:cs typeface="40c_Mitra Bold" pitchFamily="2" charset="-78"/>
                        </a:rPr>
                        <a:t>000/450/1</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3200" b="0" i="0" u="none" strike="noStrike" cap="none" normalizeH="0" baseline="0" smtClean="0">
                          <a:ln>
                            <a:noFill/>
                          </a:ln>
                          <a:solidFill>
                            <a:schemeClr val="tx1"/>
                          </a:solidFill>
                          <a:effectLst>
                            <a:outerShdw blurRad="38100" dist="38100" dir="2700000" algn="tl">
                              <a:srgbClr val="000000"/>
                            </a:outerShdw>
                          </a:effectLst>
                          <a:latin typeface="Lotus" pitchFamily="2" charset="-78"/>
                          <a:cs typeface="40c_Mitra Bold" pitchFamily="2" charset="-78"/>
                        </a:rPr>
                        <a:t>000/600/1</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3200" b="0" i="0" u="none" strike="noStrike" cap="none" normalizeH="0" baseline="0" smtClean="0">
                          <a:ln>
                            <a:noFill/>
                          </a:ln>
                          <a:solidFill>
                            <a:schemeClr val="tx1"/>
                          </a:solidFill>
                          <a:effectLst>
                            <a:outerShdw blurRad="38100" dist="38100" dir="2700000" algn="tl">
                              <a:srgbClr val="000000"/>
                            </a:outerShdw>
                          </a:effectLst>
                          <a:latin typeface="Lotus" pitchFamily="2" charset="-78"/>
                          <a:cs typeface="40c_Mitra Bold" pitchFamily="2" charset="-78"/>
                        </a:rPr>
                        <a:t>000/750/1</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3200" b="0" i="0" u="none" strike="noStrike" cap="none" normalizeH="0" baseline="0" smtClean="0">
                          <a:ln>
                            <a:noFill/>
                          </a:ln>
                          <a:solidFill>
                            <a:schemeClr val="tx1"/>
                          </a:solidFill>
                          <a:effectLst>
                            <a:outerShdw blurRad="38100" dist="38100" dir="2700000" algn="tl">
                              <a:srgbClr val="000000"/>
                            </a:outerShdw>
                          </a:effectLst>
                          <a:latin typeface="Lotus" pitchFamily="2" charset="-78"/>
                          <a:cs typeface="40c_Mitra Bold" pitchFamily="2" charset="-78"/>
                        </a:rPr>
                        <a:t>000/900/1</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3200" b="0" i="0" u="none" strike="noStrike" cap="none" normalizeH="0" baseline="0" smtClean="0">
                          <a:ln>
                            <a:noFill/>
                          </a:ln>
                          <a:solidFill>
                            <a:schemeClr val="tx1"/>
                          </a:solidFill>
                          <a:effectLst>
                            <a:outerShdw blurRad="38100" dist="38100" dir="2700000" algn="tl">
                              <a:srgbClr val="000000"/>
                            </a:outerShdw>
                          </a:effectLst>
                          <a:latin typeface="Lotus" pitchFamily="2" charset="-78"/>
                          <a:cs typeface="40c_Mitra Bold" pitchFamily="2" charset="-78"/>
                        </a:rPr>
                        <a:t>000/160/2</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3200" b="0" i="0" u="none" strike="noStrike" cap="none" normalizeH="0" baseline="0" smtClean="0">
                        <a:ln>
                          <a:noFill/>
                        </a:ln>
                        <a:solidFill>
                          <a:schemeClr val="tx1"/>
                        </a:solidFill>
                        <a:effectLst>
                          <a:outerShdw blurRad="38100" dist="38100" dir="2700000" algn="tl">
                            <a:srgbClr val="000000"/>
                          </a:outerShdw>
                        </a:effectLst>
                        <a:latin typeface="Lotus" pitchFamily="2" charset="-78"/>
                        <a:cs typeface="40c_Mitra Bold"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3200" b="0" i="0" u="none" strike="noStrike" cap="none" normalizeH="0" baseline="0" smtClean="0">
                          <a:ln>
                            <a:noFill/>
                          </a:ln>
                          <a:solidFill>
                            <a:schemeClr val="tx1"/>
                          </a:solidFill>
                          <a:effectLst>
                            <a:outerShdw blurRad="38100" dist="38100" dir="2700000" algn="tl">
                              <a:srgbClr val="000000"/>
                            </a:outerShdw>
                          </a:effectLst>
                          <a:latin typeface="Lotus" pitchFamily="2" charset="-78"/>
                          <a:cs typeface="40c_Mitra Bold" pitchFamily="2" charset="-78"/>
                        </a:rPr>
                        <a:t>000/400/17</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3200" b="0" i="0" u="none" strike="noStrike" cap="none" normalizeH="0" baseline="0" smtClean="0">
                          <a:ln>
                            <a:noFill/>
                          </a:ln>
                          <a:solidFill>
                            <a:schemeClr val="tx1"/>
                          </a:solidFill>
                          <a:effectLst>
                            <a:outerShdw blurRad="38100" dist="38100" dir="2700000" algn="tl">
                              <a:srgbClr val="000000"/>
                            </a:outerShdw>
                          </a:effectLst>
                          <a:latin typeface="Lotus" pitchFamily="2" charset="-78"/>
                          <a:cs typeface="40c_Mitra Bold" pitchFamily="2" charset="-78"/>
                        </a:rPr>
                        <a:t>000/200/19</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3200" b="0" i="0" u="none" strike="noStrike" cap="none" normalizeH="0" baseline="0" smtClean="0">
                          <a:ln>
                            <a:noFill/>
                          </a:ln>
                          <a:solidFill>
                            <a:schemeClr val="tx1"/>
                          </a:solidFill>
                          <a:effectLst>
                            <a:outerShdw blurRad="38100" dist="38100" dir="2700000" algn="tl">
                              <a:srgbClr val="000000"/>
                            </a:outerShdw>
                          </a:effectLst>
                          <a:latin typeface="Lotus" pitchFamily="2" charset="-78"/>
                          <a:cs typeface="40c_Mitra Bold" pitchFamily="2" charset="-78"/>
                        </a:rPr>
                        <a:t>000/000/21</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3200" b="0" i="0" u="none" strike="noStrike" cap="none" normalizeH="0" baseline="0" smtClean="0">
                          <a:ln>
                            <a:noFill/>
                          </a:ln>
                          <a:solidFill>
                            <a:schemeClr val="tx1"/>
                          </a:solidFill>
                          <a:effectLst>
                            <a:outerShdw blurRad="38100" dist="38100" dir="2700000" algn="tl">
                              <a:srgbClr val="000000"/>
                            </a:outerShdw>
                          </a:effectLst>
                          <a:latin typeface="Lotus" pitchFamily="2" charset="-78"/>
                          <a:cs typeface="40c_Mitra Bold" pitchFamily="2" charset="-78"/>
                        </a:rPr>
                        <a:t>000/800/22</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3200" b="0" i="0" u="none" strike="noStrike" cap="none" normalizeH="0" baseline="0" smtClean="0">
                          <a:ln>
                            <a:noFill/>
                          </a:ln>
                          <a:solidFill>
                            <a:schemeClr val="tx1"/>
                          </a:solidFill>
                          <a:effectLst>
                            <a:outerShdw blurRad="38100" dist="38100" dir="2700000" algn="tl">
                              <a:srgbClr val="000000"/>
                            </a:outerShdw>
                          </a:effectLst>
                          <a:latin typeface="Lotus" pitchFamily="2" charset="-78"/>
                          <a:cs typeface="40c_Mitra Bold" pitchFamily="2" charset="-78"/>
                        </a:rPr>
                        <a:t>000/920/25</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3200" b="0" i="0" u="none" strike="noStrike" cap="none" normalizeH="0" baseline="0" smtClean="0">
                        <a:ln>
                          <a:noFill/>
                        </a:ln>
                        <a:solidFill>
                          <a:schemeClr val="tx1"/>
                        </a:solidFill>
                        <a:effectLst>
                          <a:outerShdw blurRad="38100" dist="38100" dir="2700000" algn="tl">
                            <a:srgbClr val="000000"/>
                          </a:outerShdw>
                        </a:effectLst>
                        <a:latin typeface="Lotus" pitchFamily="2" charset="-78"/>
                        <a:cs typeface="40c_Mitra Bold"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3200" b="0" i="0" u="none" strike="noStrike" cap="none" normalizeH="0" baseline="0" smtClean="0">
                          <a:ln>
                            <a:noFill/>
                          </a:ln>
                          <a:solidFill>
                            <a:schemeClr val="tx1"/>
                          </a:solidFill>
                          <a:effectLst>
                            <a:outerShdw blurRad="38100" dist="38100" dir="2700000" algn="tl">
                              <a:srgbClr val="000000"/>
                            </a:outerShdw>
                          </a:effectLst>
                          <a:latin typeface="Lotus" pitchFamily="2" charset="-78"/>
                          <a:cs typeface="40c_Mitra Bold" pitchFamily="2" charset="-78"/>
                        </a:rPr>
                        <a:t>1381</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3200" b="0" i="0" u="none" strike="noStrike" cap="none" normalizeH="0" baseline="0" smtClean="0">
                          <a:ln>
                            <a:noFill/>
                          </a:ln>
                          <a:solidFill>
                            <a:schemeClr val="tx1"/>
                          </a:solidFill>
                          <a:effectLst>
                            <a:outerShdw blurRad="38100" dist="38100" dir="2700000" algn="tl">
                              <a:srgbClr val="000000"/>
                            </a:outerShdw>
                          </a:effectLst>
                          <a:latin typeface="Lotus" pitchFamily="2" charset="-78"/>
                          <a:cs typeface="40c_Mitra Bold" pitchFamily="2" charset="-78"/>
                        </a:rPr>
                        <a:t>1382</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3200" b="0" i="0" u="none" strike="noStrike" cap="none" normalizeH="0" baseline="0" smtClean="0">
                          <a:ln>
                            <a:noFill/>
                          </a:ln>
                          <a:solidFill>
                            <a:schemeClr val="tx1"/>
                          </a:solidFill>
                          <a:effectLst>
                            <a:outerShdw blurRad="38100" dist="38100" dir="2700000" algn="tl">
                              <a:srgbClr val="000000"/>
                            </a:outerShdw>
                          </a:effectLst>
                          <a:latin typeface="Lotus" pitchFamily="2" charset="-78"/>
                          <a:cs typeface="40c_Mitra Bold" pitchFamily="2" charset="-78"/>
                        </a:rPr>
                        <a:t>1383</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3200" b="0" i="0" u="none" strike="noStrike" cap="none" normalizeH="0" baseline="0" smtClean="0">
                          <a:ln>
                            <a:noFill/>
                          </a:ln>
                          <a:solidFill>
                            <a:schemeClr val="tx1"/>
                          </a:solidFill>
                          <a:effectLst>
                            <a:outerShdw blurRad="38100" dist="38100" dir="2700000" algn="tl">
                              <a:srgbClr val="000000"/>
                            </a:outerShdw>
                          </a:effectLst>
                          <a:latin typeface="Lotus" pitchFamily="2" charset="-78"/>
                          <a:cs typeface="40c_Mitra Bold" pitchFamily="2" charset="-78"/>
                        </a:rPr>
                        <a:t>1384</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3200" b="0" i="0" u="none" strike="noStrike" cap="none" normalizeH="0" baseline="0" smtClean="0">
                          <a:ln>
                            <a:noFill/>
                          </a:ln>
                          <a:solidFill>
                            <a:schemeClr val="tx1"/>
                          </a:solidFill>
                          <a:effectLst>
                            <a:outerShdw blurRad="38100" dist="38100" dir="2700000" algn="tl">
                              <a:srgbClr val="000000"/>
                            </a:outerShdw>
                          </a:effectLst>
                          <a:latin typeface="Lotus" pitchFamily="2" charset="-78"/>
                          <a:cs typeface="40c_Mitra Bold" pitchFamily="2" charset="-78"/>
                        </a:rPr>
                        <a:t>1385</a:t>
                      </a:r>
                    </a:p>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3200" b="0" i="0" u="none" strike="noStrike" cap="none" normalizeH="0" baseline="0" smtClean="0">
                        <a:ln>
                          <a:noFill/>
                        </a:ln>
                        <a:solidFill>
                          <a:schemeClr val="tx1"/>
                        </a:solidFill>
                        <a:effectLst>
                          <a:outerShdw blurRad="38100" dist="38100" dir="2700000" algn="tl">
                            <a:srgbClr val="000000"/>
                          </a:outerShdw>
                        </a:effectLst>
                        <a:latin typeface="Lotus" pitchFamily="2" charset="-78"/>
                        <a:cs typeface="40c_Mitra Bold"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1673" name="Rectangle 9"/>
          <p:cNvSpPr>
            <a:spLocks noGrp="1" noRot="1" noChangeArrowheads="1"/>
          </p:cNvSpPr>
          <p:nvPr>
            <p:ph type="title"/>
          </p:nvPr>
        </p:nvSpPr>
        <p:spPr>
          <a:xfrm>
            <a:off x="438150" y="274638"/>
            <a:ext cx="7908925" cy="5881687"/>
          </a:xfrm>
        </p:spPr>
        <p:txBody>
          <a:bodyPr/>
          <a:lstStyle/>
          <a:p>
            <a:pPr algn="r" eaLnBrk="1" hangingPunct="1">
              <a:defRPr/>
            </a:pPr>
            <a:r>
              <a:rPr lang="ar-SA" sz="3500" smtClean="0">
                <a:effectLst/>
                <a:cs typeface="40c_Mitra Bold" pitchFamily="2" charset="-78"/>
              </a:rPr>
              <a:t>نکات کلیدی در محاسبه مالیات بر درآمد حقوق :</a:t>
            </a:r>
            <a:r>
              <a:rPr lang="ar-SA" sz="3200" smtClean="0">
                <a:effectLst/>
                <a:cs typeface="40c_Mitra Bold" pitchFamily="2" charset="-78"/>
              </a:rPr>
              <a:t> </a:t>
            </a:r>
            <a:br>
              <a:rPr lang="ar-SA" sz="3200" smtClean="0">
                <a:effectLst/>
                <a:cs typeface="40c_Mitra Bold" pitchFamily="2" charset="-78"/>
              </a:rPr>
            </a:br>
            <a:r>
              <a:rPr lang="fa-IR" sz="3200" smtClean="0">
                <a:effectLst/>
                <a:cs typeface="40c_Mitra Bold" pitchFamily="2" charset="-78"/>
              </a:rPr>
              <a:t>1- </a:t>
            </a:r>
            <a:r>
              <a:rPr lang="ar-SA" sz="3200" smtClean="0">
                <a:effectLst/>
                <a:cs typeface="40c_Mitra Bold" pitchFamily="2" charset="-78"/>
              </a:rPr>
              <a:t>به استناد ماده 86 ق.م.م، پرداخت هایی که از طرف اشخاصی غیر از پرداخت کنندگان مقرری مزد و حقوق اصلی بعمل می آید (نظیر حق حضور در جلسات) بدون رعایت معافیت ماده 84 با نرخ های مقرر در ماده 85 محاسبه و ظرف سی روز پرداخت گردد. </a:t>
            </a:r>
            <a:r>
              <a:rPr lang="en-US" sz="3200" smtClean="0">
                <a:effectLst/>
                <a:cs typeface="40c_Mitra Bold" pitchFamily="2" charset="-78"/>
              </a:rPr>
              <a:t/>
            </a:r>
            <a:br>
              <a:rPr lang="en-US" sz="3200" smtClean="0">
                <a:effectLst/>
                <a:cs typeface="40c_Mitra Bold" pitchFamily="2" charset="-78"/>
              </a:rPr>
            </a:br>
            <a:r>
              <a:rPr lang="fa-IR" sz="3200" smtClean="0">
                <a:effectLst/>
                <a:cs typeface="40c_Mitra Bold" pitchFamily="2" charset="-78"/>
              </a:rPr>
              <a:t>2-</a:t>
            </a:r>
            <a:r>
              <a:rPr lang="ar-SA" sz="3200" smtClean="0">
                <a:effectLst/>
                <a:cs typeface="40c_Mitra Bold" pitchFamily="2" charset="-78"/>
              </a:rPr>
              <a:t>برای محاسبه مالیات اضافه کاری درصورتیکه شخص تابع نظام هماهنگ پرداخت باشد با نرخ 10% و در صورتیکه تابع نظام هماهنگ پرداخت نباشد، ابتدا حقوق و مزایای مستمر مشمول مالیات حقوق بگیر را دوازده برابر نموده و سپس مزایای غیرمستمر شامل اضافه کاری به آن اضافه شده و پس از اعمال معافیت ماده 84 مطابق با ماده 85 محاسبه می گردد</a:t>
            </a:r>
            <a:endParaRPr lang="en-US" sz="3200" smtClean="0">
              <a:cs typeface="40c_Mitra Bold" pitchFamily="2" charset="-78"/>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5778" name="Rectangle 4"/>
          <p:cNvSpPr>
            <a:spLocks noGrp="1" noRot="1" noChangeArrowheads="1"/>
          </p:cNvSpPr>
          <p:nvPr>
            <p:ph type="title"/>
          </p:nvPr>
        </p:nvSpPr>
        <p:spPr>
          <a:xfrm>
            <a:off x="438150" y="274638"/>
            <a:ext cx="7908925" cy="6097587"/>
          </a:xfrm>
        </p:spPr>
        <p:txBody>
          <a:bodyPr/>
          <a:lstStyle/>
          <a:p>
            <a:pPr algn="r" eaLnBrk="1" hangingPunct="1"/>
            <a:r>
              <a:rPr lang="fa-IR" sz="3200" smtClean="0">
                <a:effectLst/>
                <a:cs typeface="40c_Mitra Bold" pitchFamily="2" charset="-78"/>
              </a:rPr>
              <a:t>3- </a:t>
            </a:r>
            <a:r>
              <a:rPr lang="ar-SA" sz="3200" smtClean="0">
                <a:effectLst/>
                <a:cs typeface="40c_Mitra Bold" pitchFamily="2" charset="-78"/>
              </a:rPr>
              <a:t>به استناد بند 12 ماده 91 ق.م.م مجموع مزایای غیرنقدی پرداختی در سال به کارکنان حداکثر معادل  معافیت ماده 84، معاف می باشد. </a:t>
            </a:r>
            <a:r>
              <a:rPr lang="en-US" sz="3200" smtClean="0">
                <a:effectLst/>
                <a:cs typeface="40c_Mitra Bold" pitchFamily="2" charset="-78"/>
              </a:rPr>
              <a:t/>
            </a:r>
            <a:br>
              <a:rPr lang="en-US" sz="3200" smtClean="0">
                <a:effectLst/>
                <a:cs typeface="40c_Mitra Bold" pitchFamily="2" charset="-78"/>
              </a:rPr>
            </a:br>
            <a:r>
              <a:rPr lang="fa-IR" sz="3200" smtClean="0">
                <a:effectLst/>
                <a:cs typeface="40c_Mitra Bold" pitchFamily="2" charset="-78"/>
              </a:rPr>
              <a:t>4- </a:t>
            </a:r>
            <a:r>
              <a:rPr lang="ar-SA" sz="3200" smtClean="0">
                <a:effectLst/>
                <a:cs typeface="40c_Mitra Bold" pitchFamily="2" charset="-78"/>
              </a:rPr>
              <a:t>با استناد بند 10 ماده 91 ق.م.م عیدی سالانه یا پاداش آخر سال مجموعاً تا میزان</a:t>
            </a:r>
            <a:r>
              <a:rPr lang="en-US" sz="3200" smtClean="0">
                <a:effectLst/>
                <a:cs typeface="40c_Mitra Bold" pitchFamily="2" charset="-78"/>
              </a:rPr>
              <a:t>  </a:t>
            </a:r>
            <a:r>
              <a:rPr lang="ar-SA" sz="3200" smtClean="0">
                <a:effectLst/>
                <a:cs typeface="40c_Mitra Bold" pitchFamily="2" charset="-78"/>
              </a:rPr>
              <a:t>میزان معافیت ماده 84 فارغ از مدت کارکرد از پرداخت هرگونه مالیات معاف می باشد. مازاد بر میزان معافیت مطابق با ماده 85 اعمال می شود. اگر طی سال چند بار پاداش به هریک از کارکنان پرداخت شود، صرفاً پاداش آخر سال، معافیت ماده 84 به آن تعلق می گیرد و پاداش طی سال معافیت نداشته و مطابق با ماده 85 مالیات آن محاسبه می گردد</a:t>
            </a:r>
            <a:r>
              <a:rPr lang="en-US" sz="3200" smtClean="0">
                <a:effectLst/>
                <a:cs typeface="40c_Mitra Bold" pitchFamily="2" charset="-78"/>
              </a:rPr>
              <a:t>. </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6802" name="Rectangle 4"/>
          <p:cNvSpPr>
            <a:spLocks noGrp="1" noRot="1" noChangeArrowheads="1"/>
          </p:cNvSpPr>
          <p:nvPr>
            <p:ph type="title"/>
          </p:nvPr>
        </p:nvSpPr>
        <p:spPr>
          <a:xfrm>
            <a:off x="0" y="274638"/>
            <a:ext cx="8785225" cy="6565900"/>
          </a:xfrm>
        </p:spPr>
        <p:txBody>
          <a:bodyPr/>
          <a:lstStyle/>
          <a:p>
            <a:pPr marL="838200" indent="-838200" algn="r" eaLnBrk="1" hangingPunct="1"/>
            <a:r>
              <a:rPr lang="fa-IR" sz="3200" smtClean="0">
                <a:effectLst/>
                <a:cs typeface="40c_Mitra Bold" pitchFamily="2" charset="-78"/>
              </a:rPr>
              <a:t>5- </a:t>
            </a:r>
            <a:r>
              <a:rPr lang="ar-SA" sz="3200" smtClean="0">
                <a:effectLst/>
                <a:cs typeface="40c_Mitra Bold" pitchFamily="2" charset="-78"/>
              </a:rPr>
              <a:t>چنانچه حقوق شخصی طی سال تغییر نماید، برای محاسبه مالیات به نسبت ماه های گذشته براساس حقوق</a:t>
            </a:r>
            <a:r>
              <a:rPr lang="fa-IR" sz="3200" smtClean="0">
                <a:effectLst/>
                <a:cs typeface="40c_Mitra Bold" pitchFamily="2" charset="-78"/>
              </a:rPr>
              <a:t> </a:t>
            </a:r>
            <a:r>
              <a:rPr lang="ar-SA" sz="3200" smtClean="0">
                <a:effectLst/>
                <a:cs typeface="40c_Mitra Bold" pitchFamily="2" charset="-78"/>
              </a:rPr>
              <a:t> قدیم  و به نسبت ماه های حال و آینده بر اساس حقوق جدید محاسبه و مطابق با ماده 85 مالیات سالانه آن را محاسبه می نمائیم. سپس مالیات حقوق ماه هایی که حقوق جدید شده را از کل مالیات سالانه تفکیک و بر تعداد ماه های حقوق جدید تقسیم مالیات می نمائیم تا مالیات حقوق ماهانه بدست آید. </a:t>
            </a:r>
            <a:br>
              <a:rPr lang="ar-SA" sz="3200" smtClean="0">
                <a:effectLst/>
                <a:cs typeface="40c_Mitra Bold" pitchFamily="2" charset="-78"/>
              </a:rPr>
            </a:br>
            <a:r>
              <a:rPr lang="fa-IR" sz="3200" smtClean="0">
                <a:effectLst/>
                <a:cs typeface="40c_Mitra Bold" pitchFamily="2" charset="-78"/>
              </a:rPr>
              <a:t>6- </a:t>
            </a:r>
            <a:r>
              <a:rPr lang="ar-SA" sz="3200" smtClean="0">
                <a:effectLst/>
                <a:cs typeface="40c_Mitra Bold" pitchFamily="2" charset="-78"/>
              </a:rPr>
              <a:t>درصورتیکه شخص ضمن سال استخدام گردد، درآمد مشمول مالیات حقوق براساس درآمد سالانه (دوازده برابر حقوق ماه اول) محاسبه و پس از تعیین مالیات سالانه با ماده 85،  آن بعنوان مالیات حقوق ماه اول محاسبه می گردد. </a:t>
            </a:r>
            <a:endParaRPr lang="en-US" sz="3200" smtClean="0">
              <a:effectLst/>
              <a:cs typeface="40c_Mitra Bold" pitchFamily="2" charset="-78"/>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826" name="Rectangle 4"/>
          <p:cNvSpPr>
            <a:spLocks noGrp="1" noRot="1" noChangeArrowheads="1"/>
          </p:cNvSpPr>
          <p:nvPr>
            <p:ph type="title"/>
          </p:nvPr>
        </p:nvSpPr>
        <p:spPr>
          <a:xfrm>
            <a:off x="438150" y="274638"/>
            <a:ext cx="7908925" cy="6565900"/>
          </a:xfrm>
        </p:spPr>
        <p:txBody>
          <a:bodyPr/>
          <a:lstStyle/>
          <a:p>
            <a:pPr algn="r" eaLnBrk="1" hangingPunct="1"/>
            <a:r>
              <a:rPr lang="fa-IR" sz="3200" smtClean="0">
                <a:effectLst/>
                <a:cs typeface="40c_Mitra Bold" pitchFamily="2" charset="-78"/>
              </a:rPr>
              <a:t>7- </a:t>
            </a:r>
            <a:r>
              <a:rPr lang="ar-SA" sz="3200" smtClean="0">
                <a:effectLst/>
                <a:cs typeface="40c_Mitra Bold" pitchFamily="2" charset="-78"/>
              </a:rPr>
              <a:t>درصورتیکه هر یک از کارکنان در ضمن سال بازنشسته، بازخریدیا اخراج و یا بنا بعللی ترک خدمت نماید کارفرما مکلف است صرفنظر از مدت کارکرد، مالیات حقوق را براساس درآمد سالانه مطابق با ماده 85 محاسبه نموده و  آن را تا آخرین تاریخ اشتغال از حقوق شخص کسر نماید. </a:t>
            </a:r>
            <a:br>
              <a:rPr lang="ar-SA" sz="3200" smtClean="0">
                <a:effectLst/>
                <a:cs typeface="40c_Mitra Bold" pitchFamily="2" charset="-78"/>
              </a:rPr>
            </a:br>
            <a:r>
              <a:rPr lang="ar-SA" sz="3200" smtClean="0">
                <a:effectLst/>
                <a:cs typeface="40c_Mitra Bold" pitchFamily="2" charset="-78"/>
              </a:rPr>
              <a:t>درصورتیکه درآمد مشمول مالیات که برای آن مالیات محاسبه شده بیشتر از درآمد واقعی آن باشد و یا بطورکلی مالیات بیشتری از شخص کسر گردد، مطابق با ماده 87 ق.م.م اضافه پرداختی بابت مالیات قابل استرداد بوده مشروط بر اینکه بعد از انقضای تیر ماه سال بعد تا آخر آن سال با درخواست کتبی حقوق بگیر از اداره مالیاتی محل سکونت مورد مطالبه قرار گیرد.</a:t>
            </a:r>
            <a:endParaRPr lang="en-US" sz="3200" smtClean="0">
              <a:effectLst/>
              <a:cs typeface="40c_Mitra Bold" pitchFamily="2" charset="-78"/>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8850" name="Rectangle 4"/>
          <p:cNvSpPr>
            <a:spLocks noGrp="1" noRot="1" noChangeArrowheads="1"/>
          </p:cNvSpPr>
          <p:nvPr>
            <p:ph type="title"/>
          </p:nvPr>
        </p:nvSpPr>
        <p:spPr>
          <a:xfrm>
            <a:off x="0" y="274638"/>
            <a:ext cx="8347075" cy="6242050"/>
          </a:xfrm>
        </p:spPr>
        <p:txBody>
          <a:bodyPr/>
          <a:lstStyle/>
          <a:p>
            <a:pPr marL="838200" indent="-838200" algn="r" eaLnBrk="1" hangingPunct="1"/>
            <a:r>
              <a:rPr lang="fa-IR" sz="3000" smtClean="0">
                <a:effectLst/>
                <a:cs typeface="40c_Mitra Bold" pitchFamily="2" charset="-78"/>
              </a:rPr>
              <a:t>8- </a:t>
            </a:r>
            <a:r>
              <a:rPr lang="ar-SA" sz="3000" smtClean="0">
                <a:effectLst/>
                <a:cs typeface="40c_Mitra Bold" pitchFamily="2" charset="-78"/>
              </a:rPr>
              <a:t>اداره امور مالیاتی برای تسلیم اظهارنامه و پرداخت مالیات در مواردی که شرکت دارای شعبه یا کارگاه در نقاط مختلف است، مکان پرداخت حقوق مدرک عمل می باشد. </a:t>
            </a:r>
            <a:br>
              <a:rPr lang="ar-SA" sz="3000" smtClean="0">
                <a:effectLst/>
                <a:cs typeface="40c_Mitra Bold" pitchFamily="2" charset="-78"/>
              </a:rPr>
            </a:br>
            <a:r>
              <a:rPr lang="fa-IR" sz="3000" smtClean="0">
                <a:effectLst/>
                <a:cs typeface="40c_Mitra Bold" pitchFamily="2" charset="-78"/>
              </a:rPr>
              <a:t>9- </a:t>
            </a:r>
            <a:r>
              <a:rPr lang="ar-SA" sz="3000" smtClean="0">
                <a:effectLst/>
                <a:cs typeface="40c_Mitra Bold" pitchFamily="2" charset="-78"/>
              </a:rPr>
              <a:t>پرداخت کنندگان حقوق مکلفند مالیات حقوق را ظرف سی روز به اداره مالیاتی محل پرداخت نمایند. چنانچه مالیات های مکسوره ظرف مدت مقرر پرداخت نگردد، مطابق با ماده 199 ق.م.م، علاوه بر مسئولیت تضافی که با مودی در پرداخت مالیات خواهد داشت مشمول جریمه ای معادل 20% مالیات پرداخت نشده خواهد بود. مطابق با ماده 197 چنانچه کارفرمایان از تسلیم لیست حقوق و مزایا به اداره مالیاتی خودداری نمایند و یا برخلاف واقع تسلیم کنند، جریمه متعلقه 2% حقوق پرداختی است. </a:t>
            </a:r>
            <a:endParaRPr lang="en-US" sz="3000" smtClean="0">
              <a:effectLst/>
              <a:cs typeface="40c_Mitra Bold" pitchFamily="2" charset="-78"/>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3956" name="Rectangle 4"/>
          <p:cNvSpPr>
            <a:spLocks noGrp="1" noRot="1" noChangeArrowheads="1"/>
          </p:cNvSpPr>
          <p:nvPr>
            <p:ph type="title"/>
          </p:nvPr>
        </p:nvSpPr>
        <p:spPr>
          <a:xfrm>
            <a:off x="438150" y="274638"/>
            <a:ext cx="7908925" cy="6565900"/>
          </a:xfrm>
        </p:spPr>
        <p:txBody>
          <a:bodyPr/>
          <a:lstStyle/>
          <a:p>
            <a:pPr marL="838200" indent="-838200" algn="r" eaLnBrk="1" hangingPunct="1">
              <a:defRPr/>
            </a:pPr>
            <a:r>
              <a:rPr lang="ar-SA" sz="3200" smtClean="0">
                <a:cs typeface="40c_Mitra Bold" pitchFamily="2" charset="-78"/>
              </a:rPr>
              <a:t> </a:t>
            </a:r>
            <a:r>
              <a:rPr lang="fa-IR" sz="3200" smtClean="0">
                <a:cs typeface="40c_Mitra Bold" pitchFamily="2" charset="-78"/>
              </a:rPr>
              <a:t>10-</a:t>
            </a:r>
            <a:r>
              <a:rPr lang="ar-SA" sz="3200" smtClean="0">
                <a:cs typeface="40c_Mitra Bold" pitchFamily="2" charset="-78"/>
              </a:rPr>
              <a:t>در مواردی که کارفرمایان از ایفای تکالیف قانونی مقرر در ق.م.م به هر دلیلی خودداری نمایند، علاوه بر جرائم نقدی بند 9 فوق، درصورتیکه کارفرما دستگاه دولتی باشد، مطابق با تبصره 1 ماده 199 مشمول مجازات مقرر طبق تخلفات اداری خواهد بود. چنانچه کارفرما دستگاه دولتی نباشد. مدیر شخصیت حقوقی علاوه بر مسئولیت تضافی نسبت به پرداخت مالیات و جرائم متعلق به حبس تأدیبی از سه ماه تا دو سال محکوم خواهند شد و قضایی از طرف رئیس سازمان امور مالیاتی بعمل خواهد آمد. </a:t>
            </a:r>
            <a:endParaRPr lang="en-US" sz="3200" smtClean="0">
              <a:cs typeface="40c_Mitra Bold" pitchFamily="2" charset="-78"/>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0898" name="Rectangle 4"/>
          <p:cNvSpPr>
            <a:spLocks noGrp="1" noRot="1" noChangeArrowheads="1"/>
          </p:cNvSpPr>
          <p:nvPr>
            <p:ph type="title"/>
          </p:nvPr>
        </p:nvSpPr>
        <p:spPr>
          <a:xfrm>
            <a:off x="438150" y="274638"/>
            <a:ext cx="7908925" cy="6242050"/>
          </a:xfrm>
        </p:spPr>
        <p:txBody>
          <a:bodyPr/>
          <a:lstStyle/>
          <a:p>
            <a:pPr marL="838200" indent="-838200" algn="r" eaLnBrk="1" hangingPunct="1"/>
            <a:r>
              <a:rPr lang="ar-SA" sz="3200" smtClean="0">
                <a:effectLst/>
                <a:cs typeface="40c_Mitra Bold" pitchFamily="2" charset="-78"/>
              </a:rPr>
              <a:t> </a:t>
            </a:r>
            <a:r>
              <a:rPr lang="fa-IR" sz="3200" smtClean="0">
                <a:effectLst/>
                <a:cs typeface="40c_Mitra Bold" pitchFamily="2" charset="-78"/>
              </a:rPr>
              <a:t>11- </a:t>
            </a:r>
            <a:r>
              <a:rPr lang="ar-SA" sz="3200" smtClean="0">
                <a:effectLst/>
                <a:cs typeface="40c_Mitra Bold" pitchFamily="2" charset="-78"/>
              </a:rPr>
              <a:t>با استناد ماده 139 قانون برنامه سوم توسعه، اقساط ماهیانه تسهیلات اعطایی مسکن از طرف بانک ها از درآمد مشمول مالیات دریافت کنندگان تسهیلات کشر و مانده مشمول مالیات می شود. استفاده از این معافیت طی دوره برنامه (83-1379) فقط برای یکبار و شامل واحدهای با مساحت مفید حداکثر 120 مترمربع خواهد بود. </a:t>
            </a:r>
            <a:endParaRPr lang="en-US" sz="3200" smtClean="0">
              <a:effectLst/>
              <a:cs typeface="40c_Mitra Bold" pitchFamily="2" charset="-78"/>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22" name="Rectangle 4"/>
          <p:cNvSpPr>
            <a:spLocks noGrp="1" noRot="1" noChangeArrowheads="1"/>
          </p:cNvSpPr>
          <p:nvPr>
            <p:ph type="title"/>
          </p:nvPr>
        </p:nvSpPr>
        <p:spPr>
          <a:xfrm>
            <a:off x="0" y="274638"/>
            <a:ext cx="8347075" cy="6026150"/>
          </a:xfrm>
        </p:spPr>
        <p:txBody>
          <a:bodyPr/>
          <a:lstStyle/>
          <a:p>
            <a:pPr algn="r" eaLnBrk="1" hangingPunct="1"/>
            <a:r>
              <a:rPr lang="fa-IR" sz="3000" smtClean="0">
                <a:effectLst/>
                <a:cs typeface="40c_Mitra Bold" pitchFamily="2" charset="-78"/>
              </a:rPr>
              <a:t/>
            </a:r>
            <a:br>
              <a:rPr lang="fa-IR" sz="3000" smtClean="0">
                <a:effectLst/>
                <a:cs typeface="40c_Mitra Bold" pitchFamily="2" charset="-78"/>
              </a:rPr>
            </a:br>
            <a:r>
              <a:rPr lang="fa-IR" sz="3000" smtClean="0">
                <a:effectLst/>
                <a:cs typeface="40c_Mitra Bold" pitchFamily="2" charset="-78"/>
              </a:rPr>
              <a:t/>
            </a:r>
            <a:br>
              <a:rPr lang="fa-IR" sz="3000" smtClean="0">
                <a:effectLst/>
                <a:cs typeface="40c_Mitra Bold" pitchFamily="2" charset="-78"/>
              </a:rPr>
            </a:br>
            <a:r>
              <a:rPr lang="ar-SA" sz="3000" smtClean="0">
                <a:effectLst/>
                <a:cs typeface="40c_Mitra Bold" pitchFamily="2" charset="-78"/>
              </a:rPr>
              <a:t>مثال – 5 : </a:t>
            </a:r>
            <a:r>
              <a:rPr lang="fa-IR" sz="3000" smtClean="0">
                <a:effectLst/>
                <a:cs typeface="40c_Mitra Bold" pitchFamily="2" charset="-78"/>
              </a:rPr>
              <a:t/>
            </a:r>
            <a:br>
              <a:rPr lang="fa-IR" sz="3000" smtClean="0">
                <a:effectLst/>
                <a:cs typeface="40c_Mitra Bold" pitchFamily="2" charset="-78"/>
              </a:rPr>
            </a:br>
            <a:r>
              <a:rPr lang="ar-SA" sz="3000" smtClean="0">
                <a:effectLst/>
                <a:cs typeface="40c_Mitra Bold" pitchFamily="2" charset="-78"/>
              </a:rPr>
              <a:t> خانم مرجان از ابتدای سال 1382استخدام شده استمزایای مستمر و غیرمستمر نامبرده به شرح ذیل می باشد : </a:t>
            </a:r>
            <a:br>
              <a:rPr lang="ar-SA" sz="3000" smtClean="0">
                <a:effectLst/>
                <a:cs typeface="40c_Mitra Bold" pitchFamily="2" charset="-78"/>
              </a:rPr>
            </a:br>
            <a:r>
              <a:rPr lang="ar-SA" sz="3000" smtClean="0">
                <a:effectLst/>
                <a:cs typeface="40c_Mitra Bold" pitchFamily="2" charset="-78"/>
              </a:rPr>
              <a:t>حقوق پایه ماهیانه                             3500000 ريال</a:t>
            </a:r>
            <a:br>
              <a:rPr lang="ar-SA" sz="3000" smtClean="0">
                <a:effectLst/>
                <a:cs typeface="40c_Mitra Bold" pitchFamily="2" charset="-78"/>
              </a:rPr>
            </a:br>
            <a:r>
              <a:rPr lang="ar-SA" sz="3000" smtClean="0">
                <a:effectLst/>
                <a:cs typeface="40c_Mitra Bold" pitchFamily="2" charset="-78"/>
              </a:rPr>
              <a:t>اضافه کار فروردین ماه (50 ساعت)         1500000 ريال</a:t>
            </a:r>
            <a:br>
              <a:rPr lang="ar-SA" sz="3000" smtClean="0">
                <a:effectLst/>
                <a:cs typeface="40c_Mitra Bold" pitchFamily="2" charset="-78"/>
              </a:rPr>
            </a:br>
            <a:r>
              <a:rPr lang="ar-SA" sz="3000" smtClean="0">
                <a:effectLst/>
                <a:cs typeface="40c_Mitra Bold" pitchFamily="2" charset="-78"/>
              </a:rPr>
              <a:t>استفاده از مسکن در کارگاه</a:t>
            </a:r>
            <a:br>
              <a:rPr lang="ar-SA" sz="3000" smtClean="0">
                <a:effectLst/>
                <a:cs typeface="40c_Mitra Bold" pitchFamily="2" charset="-78"/>
              </a:rPr>
            </a:br>
            <a:r>
              <a:rPr lang="ar-SA" sz="3000" smtClean="0">
                <a:effectLst/>
                <a:cs typeface="40c_Mitra Bold" pitchFamily="2" charset="-78"/>
              </a:rPr>
              <a:t>استفاده از اتومبیل اختصاصی بدون راننده </a:t>
            </a:r>
            <a:br>
              <a:rPr lang="ar-SA" sz="3000" smtClean="0">
                <a:effectLst/>
                <a:cs typeface="40c_Mitra Bold" pitchFamily="2" charset="-78"/>
              </a:rPr>
            </a:br>
            <a:r>
              <a:rPr lang="ar-SA" sz="3000" smtClean="0">
                <a:effectLst/>
                <a:cs typeface="40c_Mitra Bold" pitchFamily="2" charset="-78"/>
              </a:rPr>
              <a:t>حق خواروبار ماهانه (غیرنقدی)                 70000 ريال</a:t>
            </a:r>
            <a:br>
              <a:rPr lang="ar-SA" sz="3000" smtClean="0">
                <a:effectLst/>
                <a:cs typeface="40c_Mitra Bold" pitchFamily="2" charset="-78"/>
              </a:rPr>
            </a:br>
            <a:r>
              <a:rPr lang="ar-SA" sz="3000" smtClean="0">
                <a:effectLst/>
                <a:cs typeface="40c_Mitra Bold" pitchFamily="2" charset="-78"/>
              </a:rPr>
              <a:t>حق عائله مندی ماهانه                         150000 ريال</a:t>
            </a:r>
            <a:br>
              <a:rPr lang="ar-SA" sz="3000" smtClean="0">
                <a:effectLst/>
                <a:cs typeface="40c_Mitra Bold" pitchFamily="2" charset="-78"/>
              </a:rPr>
            </a:br>
            <a:r>
              <a:rPr lang="ar-SA" sz="3000" smtClean="0">
                <a:effectLst/>
                <a:cs typeface="40c_Mitra Bold" pitchFamily="2" charset="-78"/>
              </a:rPr>
              <a:t>فوق العاده جذب                                 3800000 ريال</a:t>
            </a:r>
            <a:br>
              <a:rPr lang="ar-SA" sz="3000" smtClean="0">
                <a:effectLst/>
                <a:cs typeface="40c_Mitra Bold" pitchFamily="2" charset="-78"/>
              </a:rPr>
            </a:br>
            <a:r>
              <a:rPr lang="ar-SA" sz="3000" smtClean="0">
                <a:effectLst/>
                <a:cs typeface="40c_Mitra Bold" pitchFamily="2" charset="-78"/>
              </a:rPr>
              <a:t>فوق العاده بدی آب و هوا                      1350000 ريال</a:t>
            </a:r>
            <a:br>
              <a:rPr lang="ar-SA" sz="3000" smtClean="0">
                <a:effectLst/>
                <a:cs typeface="40c_Mitra Bold" pitchFamily="2" charset="-78"/>
              </a:rPr>
            </a:br>
            <a:r>
              <a:rPr lang="ar-SA" sz="3000" smtClean="0">
                <a:effectLst/>
                <a:cs typeface="40c_Mitra Bold" pitchFamily="2" charset="-78"/>
              </a:rPr>
              <a:t>فوق العاده محل خدمت                        1450000 ريال</a:t>
            </a:r>
            <a:br>
              <a:rPr lang="ar-SA" sz="3000" smtClean="0">
                <a:effectLst/>
                <a:cs typeface="40c_Mitra Bold" pitchFamily="2" charset="-78"/>
              </a:rPr>
            </a:br>
            <a:r>
              <a:rPr lang="ar-SA" sz="3000" smtClean="0">
                <a:effectLst/>
                <a:cs typeface="40c_Mitra Bold" pitchFamily="2" charset="-78"/>
              </a:rPr>
              <a:t> فوق العاده نحرومیت از تسهیلات زندگی  1240000 ريال</a:t>
            </a:r>
            <a:br>
              <a:rPr lang="ar-SA" sz="3000" smtClean="0">
                <a:effectLst/>
                <a:cs typeface="40c_Mitra Bold" pitchFamily="2" charset="-78"/>
              </a:rPr>
            </a:br>
            <a:endParaRPr lang="en-US" sz="3000" smtClean="0">
              <a:effectLst/>
              <a:cs typeface="40c_Mitra Bold"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519113" y="1216025"/>
            <a:ext cx="7808912" cy="447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tabLst>
                <a:tab pos="466725" algn="l"/>
              </a:tabLst>
              <a:defRPr sz="3200" b="1">
                <a:solidFill>
                  <a:schemeClr val="tx1"/>
                </a:solidFill>
                <a:latin typeface="Lotus" panose="00000400000000000000" pitchFamily="2" charset="-78"/>
                <a:cs typeface="Lotus" panose="00000400000000000000" pitchFamily="2" charset="-78"/>
              </a:defRPr>
            </a:lvl1pPr>
            <a:lvl2pPr marL="742950" indent="-285750" eaLnBrk="0" hangingPunct="0">
              <a:tabLst>
                <a:tab pos="466725" algn="l"/>
              </a:tabLst>
              <a:defRPr sz="3200" b="1">
                <a:solidFill>
                  <a:schemeClr val="tx1"/>
                </a:solidFill>
                <a:latin typeface="Lotus" panose="00000400000000000000" pitchFamily="2" charset="-78"/>
                <a:cs typeface="Lotus" panose="00000400000000000000" pitchFamily="2" charset="-78"/>
              </a:defRPr>
            </a:lvl2pPr>
            <a:lvl3pPr marL="1143000" indent="-228600" eaLnBrk="0" hangingPunct="0">
              <a:tabLst>
                <a:tab pos="466725" algn="l"/>
              </a:tabLst>
              <a:defRPr sz="3200" b="1">
                <a:solidFill>
                  <a:schemeClr val="tx1"/>
                </a:solidFill>
                <a:latin typeface="Lotus" panose="00000400000000000000" pitchFamily="2" charset="-78"/>
                <a:cs typeface="Lotus" panose="00000400000000000000" pitchFamily="2" charset="-78"/>
              </a:defRPr>
            </a:lvl3pPr>
            <a:lvl4pPr marL="1600200" indent="-228600" eaLnBrk="0" hangingPunct="0">
              <a:tabLst>
                <a:tab pos="466725" algn="l"/>
              </a:tabLst>
              <a:defRPr sz="3200" b="1">
                <a:solidFill>
                  <a:schemeClr val="tx1"/>
                </a:solidFill>
                <a:latin typeface="Lotus" panose="00000400000000000000" pitchFamily="2" charset="-78"/>
                <a:cs typeface="Lotus" panose="00000400000000000000" pitchFamily="2" charset="-78"/>
              </a:defRPr>
            </a:lvl4pPr>
            <a:lvl5pPr marL="2057400" indent="-228600" eaLnBrk="0" hangingPunct="0">
              <a:tabLst>
                <a:tab pos="466725" algn="l"/>
              </a:tabLst>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tabLst>
                <a:tab pos="466725" algn="l"/>
              </a:tabLs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tabLst>
                <a:tab pos="466725" algn="l"/>
              </a:tabLs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tabLst>
                <a:tab pos="466725" algn="l"/>
              </a:tabLs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tabLst>
                <a:tab pos="466725" algn="l"/>
              </a:tabLst>
              <a:defRPr sz="3200" b="1">
                <a:solidFill>
                  <a:schemeClr val="tx1"/>
                </a:solidFill>
                <a:latin typeface="Lotus" panose="00000400000000000000" pitchFamily="2" charset="-78"/>
                <a:cs typeface="Lotus" panose="00000400000000000000" pitchFamily="2" charset="-78"/>
              </a:defRPr>
            </a:lvl9pPr>
          </a:lstStyle>
          <a:p>
            <a:pPr rtl="1" eaLnBrk="1" hangingPunct="1"/>
            <a:r>
              <a:rPr lang="fa-IR">
                <a:cs typeface="40c_Mitra Bold" pitchFamily="2" charset="-78"/>
              </a:rPr>
              <a:t>اشخاص مشمول مالیات : </a:t>
            </a:r>
            <a:endParaRPr lang="en-US">
              <a:cs typeface="40c_Mitra Bold" pitchFamily="2" charset="-78"/>
            </a:endParaRPr>
          </a:p>
          <a:p>
            <a:pPr rtl="1" eaLnBrk="1" hangingPunct="1"/>
            <a:r>
              <a:rPr lang="fa-IR">
                <a:cs typeface="40c_Mitra Bold" pitchFamily="2" charset="-78"/>
              </a:rPr>
              <a:t>اهداف رفتاری :</a:t>
            </a:r>
          </a:p>
          <a:p>
            <a:pPr rtl="1" eaLnBrk="1" hangingPunct="1"/>
            <a:r>
              <a:rPr lang="fa-IR" b="0">
                <a:cs typeface="40c_Mitra Bold" pitchFamily="2" charset="-78"/>
              </a:rPr>
              <a:t>  دانشجو باید بعد از مطالعه این فصل بتواند : </a:t>
            </a:r>
            <a:endParaRPr lang="en-US" b="0">
              <a:cs typeface="40c_Mitra Bold" pitchFamily="2" charset="-78"/>
            </a:endParaRPr>
          </a:p>
          <a:p>
            <a:pPr rtl="1" eaLnBrk="1" hangingPunct="1">
              <a:buFontTx/>
              <a:buChar char="•"/>
            </a:pPr>
            <a:r>
              <a:rPr lang="fa-IR" b="0">
                <a:cs typeface="40c_Mitra Bold" pitchFamily="2" charset="-78"/>
              </a:rPr>
              <a:t> اشخاص مشمول پرداخت مالیات را تعیین نماید.</a:t>
            </a:r>
            <a:endParaRPr lang="en-US" b="0">
              <a:cs typeface="40c_Mitra Bold" pitchFamily="2" charset="-78"/>
            </a:endParaRPr>
          </a:p>
          <a:p>
            <a:pPr rtl="1" eaLnBrk="1" hangingPunct="1">
              <a:buFontTx/>
              <a:buChar char="•"/>
            </a:pPr>
            <a:r>
              <a:rPr lang="fa-IR" b="0">
                <a:cs typeface="40c_Mitra Bold" pitchFamily="2" charset="-78"/>
              </a:rPr>
              <a:t> اشخاص عدم مشمول پرداخت مالیات را نام ببرد. </a:t>
            </a:r>
            <a:endParaRPr lang="en-US" b="0">
              <a:cs typeface="40c_Mitra Bold" pitchFamily="2" charset="-78"/>
            </a:endParaRPr>
          </a:p>
          <a:p>
            <a:pPr rtl="1" eaLnBrk="1" hangingPunct="1">
              <a:buFontTx/>
              <a:buChar char="•"/>
            </a:pPr>
            <a:r>
              <a:rPr lang="fa-IR" b="0">
                <a:cs typeface="40c_Mitra Bold" pitchFamily="2" charset="-78"/>
              </a:rPr>
              <a:t> تبصره های قانون اشخاص عدم مشمول پرداخت         مالیات را بیان کند. </a:t>
            </a:r>
            <a:endParaRPr lang="en-US" b="0">
              <a:cs typeface="40c_Mitra Bold" pitchFamily="2" charset="-78"/>
            </a:endParaRPr>
          </a:p>
          <a:p>
            <a:pPr rtl="1" eaLnBrk="1" hangingPunct="1"/>
            <a:endParaRPr lang="en-US" b="0">
              <a:cs typeface="40c_Mitra Bold" pitchFamily="2" charset="-78"/>
            </a:endParaRPr>
          </a:p>
          <a:p>
            <a:pPr rtl="1"/>
            <a:endParaRPr lang="en-US" b="0">
              <a:cs typeface="40c_Mitra Bold" pitchFamily="2" charset="-78"/>
            </a:endParaRPr>
          </a:p>
        </p:txBody>
      </p:sp>
      <p:sp>
        <p:nvSpPr>
          <p:cNvPr id="9219" name="AutoShape 3">
            <a:hlinkClick r:id="" action="ppaction://noaction" highlightClick="1"/>
          </p:cNvPr>
          <p:cNvSpPr>
            <a:spLocks noChangeArrowheads="1"/>
          </p:cNvSpPr>
          <p:nvPr/>
        </p:nvSpPr>
        <p:spPr bwMode="auto">
          <a:xfrm>
            <a:off x="4252913" y="977900"/>
            <a:ext cx="69850" cy="215900"/>
          </a:xfrm>
          <a:prstGeom prst="actionButtonBlank">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endParaRPr lang="fa-I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946" name="Rectangle 4"/>
          <p:cNvSpPr>
            <a:spLocks noGrp="1" noRot="1" noChangeArrowheads="1"/>
          </p:cNvSpPr>
          <p:nvPr>
            <p:ph type="title"/>
          </p:nvPr>
        </p:nvSpPr>
        <p:spPr>
          <a:xfrm>
            <a:off x="438150" y="274638"/>
            <a:ext cx="7908925" cy="6242050"/>
          </a:xfrm>
        </p:spPr>
        <p:txBody>
          <a:bodyPr/>
          <a:lstStyle/>
          <a:p>
            <a:pPr algn="r" eaLnBrk="1" hangingPunct="1"/>
            <a:r>
              <a:rPr lang="ar-SA" sz="3200" smtClean="0">
                <a:effectLst/>
                <a:cs typeface="40c_Mitra Bold" pitchFamily="2" charset="-78"/>
              </a:rPr>
              <a:t>اقساط ماهیانه تسهیلات بانک مسکن     700000 ريال</a:t>
            </a:r>
            <a:br>
              <a:rPr lang="ar-SA" sz="3200" smtClean="0">
                <a:effectLst/>
                <a:cs typeface="40c_Mitra Bold" pitchFamily="2" charset="-78"/>
              </a:rPr>
            </a:br>
            <a:r>
              <a:rPr lang="ar-SA" sz="3200" smtClean="0">
                <a:effectLst/>
                <a:cs typeface="40c_Mitra Bold" pitchFamily="2" charset="-78"/>
              </a:rPr>
              <a:t>مطلوبست : محاسبه حقوق خانم مرجان براساس مفروضات زیر : </a:t>
            </a:r>
            <a:br>
              <a:rPr lang="ar-SA" sz="3200" smtClean="0">
                <a:effectLst/>
                <a:cs typeface="40c_Mitra Bold" pitchFamily="2" charset="-78"/>
              </a:rPr>
            </a:br>
            <a:r>
              <a:rPr lang="ar-SA" sz="3200" smtClean="0">
                <a:effectLst/>
                <a:cs typeface="40c_Mitra Bold" pitchFamily="2" charset="-78"/>
              </a:rPr>
              <a:t>    الف) مشمول نظام هماهنگ پرداخت است.</a:t>
            </a:r>
            <a:br>
              <a:rPr lang="ar-SA" sz="3200" smtClean="0">
                <a:effectLst/>
                <a:cs typeface="40c_Mitra Bold" pitchFamily="2" charset="-78"/>
              </a:rPr>
            </a:br>
            <a:r>
              <a:rPr lang="ar-SA" sz="3200" smtClean="0">
                <a:effectLst/>
                <a:cs typeface="40c_Mitra Bold" pitchFamily="2" charset="-78"/>
              </a:rPr>
              <a:t>      ب) مشمول نظام هماهنگ پرداخت نمی باشد.</a:t>
            </a:r>
            <a:endParaRPr lang="en-US" sz="3200" smtClean="0">
              <a:effectLst/>
              <a:cs typeface="40c_Mitra Bold" pitchFamily="2" charset="-78"/>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2148" name="Rectangle 4"/>
          <p:cNvSpPr>
            <a:spLocks noGrp="1" noRot="1" noChangeArrowheads="1"/>
          </p:cNvSpPr>
          <p:nvPr>
            <p:ph type="title"/>
          </p:nvPr>
        </p:nvSpPr>
        <p:spPr>
          <a:xfrm>
            <a:off x="0" y="274638"/>
            <a:ext cx="8785225" cy="6026150"/>
          </a:xfrm>
        </p:spPr>
        <p:txBody>
          <a:bodyPr/>
          <a:lstStyle/>
          <a:p>
            <a:pPr algn="l" eaLnBrk="1" hangingPunct="1">
              <a:defRPr/>
            </a:pPr>
            <a:r>
              <a:rPr lang="fa-IR" sz="2300" smtClean="0"/>
              <a:t/>
            </a:r>
            <a:br>
              <a:rPr lang="fa-IR" sz="2300" smtClean="0"/>
            </a:br>
            <a:r>
              <a:rPr lang="fa-IR" sz="3200" smtClean="0"/>
              <a:t>فرض الف</a:t>
            </a:r>
            <a:r>
              <a:rPr lang="fa-IR" sz="2300" smtClean="0"/>
              <a:t>                                                                                             </a:t>
            </a:r>
            <a:br>
              <a:rPr lang="fa-IR" sz="2300" smtClean="0"/>
            </a:br>
            <a:r>
              <a:rPr lang="fa-IR" sz="2300" smtClean="0"/>
              <a:t>000/490/11=000/240/1+000/450/1+000/350/1+000/800/3+000/150+000/500/3</a:t>
            </a:r>
            <a:br>
              <a:rPr lang="fa-IR" sz="2300" smtClean="0"/>
            </a:br>
            <a:r>
              <a:rPr lang="fa-IR" sz="3200" smtClean="0"/>
              <a:t>مجموع حقوق ومزاياي ماهانه مستمر نقدي                             </a:t>
            </a:r>
            <a:r>
              <a:rPr lang="fa-IR" sz="2300" smtClean="0"/>
              <a:t> </a:t>
            </a:r>
            <a:br>
              <a:rPr lang="fa-IR" sz="2300" smtClean="0"/>
            </a:br>
            <a:r>
              <a:rPr lang="fa-IR" sz="2300" smtClean="0"/>
              <a:t>                                                       </a:t>
            </a:r>
            <a:r>
              <a:rPr lang="fa-IR" sz="3200" smtClean="0"/>
              <a:t>000/880/137=12*000/490/11 </a:t>
            </a:r>
            <a:br>
              <a:rPr lang="fa-IR" sz="3200" smtClean="0"/>
            </a:br>
            <a:r>
              <a:rPr lang="fa-IR" sz="3200" smtClean="0"/>
              <a:t> مجموع حقوق ومزاياي سالانه مستمر نقدي</a:t>
            </a:r>
            <a:r>
              <a:rPr lang="fa-IR" sz="2300" smtClean="0"/>
              <a:t>   </a:t>
            </a:r>
            <a:br>
              <a:rPr lang="fa-IR" sz="2300" smtClean="0"/>
            </a:br>
            <a:r>
              <a:rPr lang="fa-IR" sz="2300" smtClean="0"/>
              <a:t>                                  </a:t>
            </a:r>
            <a:br>
              <a:rPr lang="fa-IR" sz="2300" smtClean="0"/>
            </a:br>
            <a:r>
              <a:rPr lang="fa-IR" sz="2300" smtClean="0"/>
              <a:t> </a:t>
            </a:r>
            <a:r>
              <a:rPr lang="fa-IR" sz="3200" smtClean="0"/>
              <a:t>اتومبيل بدون راننده                 </a:t>
            </a:r>
            <a:r>
              <a:rPr lang="fa-IR" sz="3200" smtClean="0">
                <a:effectLst/>
              </a:rPr>
              <a:t>000/894/6=5</a:t>
            </a:r>
            <a:r>
              <a:rPr lang="fa-IR" sz="3200" smtClean="0"/>
              <a:t>%*000/880/137</a:t>
            </a:r>
            <a:br>
              <a:rPr lang="fa-IR" sz="3200" smtClean="0"/>
            </a:br>
            <a:r>
              <a:rPr lang="fa-IR" sz="3200" smtClean="0"/>
              <a:t/>
            </a:r>
            <a:br>
              <a:rPr lang="fa-IR" sz="3200" smtClean="0"/>
            </a:br>
            <a:r>
              <a:rPr lang="fa-IR" sz="3200" smtClean="0"/>
              <a:t>000/680/118=(12*000/600/1)-000/880/137</a:t>
            </a:r>
            <a:br>
              <a:rPr lang="fa-IR" sz="3200" smtClean="0"/>
            </a:br>
            <a:r>
              <a:rPr lang="fa-IR" sz="3200" smtClean="0"/>
              <a:t/>
            </a:r>
            <a:br>
              <a:rPr lang="fa-IR" sz="3200" smtClean="0"/>
            </a:br>
            <a:r>
              <a:rPr lang="fa-IR" sz="3200" smtClean="0"/>
              <a:t>مشمول ماليات پس از معافيت ماده 84</a:t>
            </a:r>
            <a:br>
              <a:rPr lang="fa-IR" sz="3200" smtClean="0"/>
            </a:br>
            <a:endParaRPr lang="en-US" sz="3200" smtClean="0"/>
          </a:p>
        </p:txBody>
      </p:sp>
      <p:sp>
        <p:nvSpPr>
          <p:cNvPr id="83971" name="Rectangle 6"/>
          <p:cNvSpPr>
            <a:spLocks noChangeArrowheads="1"/>
          </p:cNvSpPr>
          <p:nvPr/>
        </p:nvSpPr>
        <p:spPr bwMode="auto">
          <a:xfrm>
            <a:off x="0" y="0"/>
            <a:ext cx="8785225"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endParaRPr lang="fa-IR"/>
          </a:p>
        </p:txBody>
      </p:sp>
      <p:graphicFrame>
        <p:nvGraphicFramePr>
          <p:cNvPr id="83972" name="Object 5"/>
          <p:cNvGraphicFramePr>
            <a:graphicFrameLocks noChangeAspect="1"/>
          </p:cNvGraphicFramePr>
          <p:nvPr/>
        </p:nvGraphicFramePr>
        <p:xfrm>
          <a:off x="0" y="0"/>
          <a:ext cx="4543425" cy="180975"/>
        </p:xfrm>
        <a:graphic>
          <a:graphicData uri="http://schemas.openxmlformats.org/presentationml/2006/ole">
            <mc:AlternateContent xmlns:mc="http://schemas.openxmlformats.org/markup-compatibility/2006">
              <mc:Choice xmlns:v="urn:schemas-microsoft-com:vml" Requires="v">
                <p:oleObj spid="_x0000_s83989" name="Equation" r:id="rId4" imgW="4546600" imgH="177800" progId="Equation.3">
                  <p:embed/>
                </p:oleObj>
              </mc:Choice>
              <mc:Fallback>
                <p:oleObj name="Equation" r:id="rId4" imgW="4546600" imgH="177800"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4543425" cy="18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3973" name="Rectangle 7"/>
          <p:cNvSpPr>
            <a:spLocks noChangeArrowheads="1"/>
          </p:cNvSpPr>
          <p:nvPr/>
        </p:nvSpPr>
        <p:spPr bwMode="auto">
          <a:xfrm>
            <a:off x="0" y="180975"/>
            <a:ext cx="8785225"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endParaRPr lang="fa-IR"/>
          </a:p>
        </p:txBody>
      </p:sp>
      <p:sp>
        <p:nvSpPr>
          <p:cNvPr id="83974" name="Rectangle 9"/>
          <p:cNvSpPr>
            <a:spLocks noChangeArrowheads="1"/>
          </p:cNvSpPr>
          <p:nvPr/>
        </p:nvSpPr>
        <p:spPr bwMode="auto">
          <a:xfrm>
            <a:off x="0" y="0"/>
            <a:ext cx="8785225"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endParaRPr lang="fa-IR"/>
          </a:p>
        </p:txBody>
      </p:sp>
      <p:graphicFrame>
        <p:nvGraphicFramePr>
          <p:cNvPr id="83975" name="Object 8"/>
          <p:cNvGraphicFramePr>
            <a:graphicFrameLocks noChangeAspect="1"/>
          </p:cNvGraphicFramePr>
          <p:nvPr/>
        </p:nvGraphicFramePr>
        <p:xfrm>
          <a:off x="0" y="0"/>
          <a:ext cx="4543425" cy="180975"/>
        </p:xfrm>
        <a:graphic>
          <a:graphicData uri="http://schemas.openxmlformats.org/presentationml/2006/ole">
            <mc:AlternateContent xmlns:mc="http://schemas.openxmlformats.org/markup-compatibility/2006">
              <mc:Choice xmlns:v="urn:schemas-microsoft-com:vml" Requires="v">
                <p:oleObj spid="_x0000_s83990" name="Equation" r:id="rId6" imgW="4546600" imgH="177800" progId="Equation.3">
                  <p:embed/>
                </p:oleObj>
              </mc:Choice>
              <mc:Fallback>
                <p:oleObj name="Equation" r:id="rId6" imgW="4546600" imgH="177800" progId="Equation.3">
                  <p:embed/>
                  <p:pic>
                    <p:nvPicPr>
                      <p:cNvPr id="0"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4543425" cy="18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3976" name="Rectangle 10"/>
          <p:cNvSpPr>
            <a:spLocks noChangeArrowheads="1"/>
          </p:cNvSpPr>
          <p:nvPr/>
        </p:nvSpPr>
        <p:spPr bwMode="auto">
          <a:xfrm>
            <a:off x="0" y="180975"/>
            <a:ext cx="8785225"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200" b="1">
                <a:solidFill>
                  <a:schemeClr val="tx1"/>
                </a:solidFill>
                <a:latin typeface="Lotus" panose="00000400000000000000" pitchFamily="2" charset="-78"/>
                <a:cs typeface="Lotus" panose="00000400000000000000" pitchFamily="2" charset="-78"/>
              </a:defRPr>
            </a:lvl1pPr>
            <a:lvl2pPr marL="742950" indent="-285750" eaLnBrk="0" hangingPunct="0">
              <a:defRPr sz="3200" b="1">
                <a:solidFill>
                  <a:schemeClr val="tx1"/>
                </a:solidFill>
                <a:latin typeface="Lotus" panose="00000400000000000000" pitchFamily="2" charset="-78"/>
                <a:cs typeface="Lotus" panose="00000400000000000000" pitchFamily="2" charset="-78"/>
              </a:defRPr>
            </a:lvl2pPr>
            <a:lvl3pPr marL="1143000" indent="-228600" eaLnBrk="0" hangingPunct="0">
              <a:defRPr sz="3200" b="1">
                <a:solidFill>
                  <a:schemeClr val="tx1"/>
                </a:solidFill>
                <a:latin typeface="Lotus" panose="00000400000000000000" pitchFamily="2" charset="-78"/>
                <a:cs typeface="Lotus" panose="00000400000000000000" pitchFamily="2" charset="-78"/>
              </a:defRPr>
            </a:lvl3pPr>
            <a:lvl4pPr marL="1600200" indent="-228600" eaLnBrk="0" hangingPunct="0">
              <a:defRPr sz="3200" b="1">
                <a:solidFill>
                  <a:schemeClr val="tx1"/>
                </a:solidFill>
                <a:latin typeface="Lotus" panose="00000400000000000000" pitchFamily="2" charset="-78"/>
                <a:cs typeface="Lotus" panose="00000400000000000000" pitchFamily="2" charset="-78"/>
              </a:defRPr>
            </a:lvl4pPr>
            <a:lvl5pPr marL="2057400" indent="-228600" eaLnBrk="0" hangingPunct="0">
              <a:defRPr sz="3200" b="1">
                <a:solidFill>
                  <a:schemeClr val="tx1"/>
                </a:solidFill>
                <a:latin typeface="Lotus" panose="00000400000000000000" pitchFamily="2" charset="-78"/>
                <a:cs typeface="Lotus" panose="00000400000000000000" pitchFamily="2" charset="-78"/>
              </a:defRPr>
            </a:lvl5pPr>
            <a:lvl6pPr marL="25146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6pPr>
            <a:lvl7pPr marL="29718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7pPr>
            <a:lvl8pPr marL="34290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8pPr>
            <a:lvl9pPr marL="3886200" indent="-228600" rtl="0" eaLnBrk="0" fontAlgn="base" hangingPunct="0">
              <a:spcBef>
                <a:spcPct val="0"/>
              </a:spcBef>
              <a:spcAft>
                <a:spcPct val="0"/>
              </a:spcAft>
              <a:defRPr sz="3200" b="1">
                <a:solidFill>
                  <a:schemeClr val="tx1"/>
                </a:solidFill>
                <a:latin typeface="Lotus" panose="00000400000000000000" pitchFamily="2" charset="-78"/>
                <a:cs typeface="Lotus" panose="00000400000000000000" pitchFamily="2" charset="-78"/>
              </a:defRPr>
            </a:lvl9pPr>
          </a:lstStyle>
          <a:p>
            <a:pPr eaLnBrk="1" hangingPunct="1"/>
            <a:endParaRPr lang="fa-I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484" name="Rectangle 4"/>
          <p:cNvSpPr>
            <a:spLocks noGrp="1" noRot="1" noChangeArrowheads="1"/>
          </p:cNvSpPr>
          <p:nvPr>
            <p:ph type="title"/>
          </p:nvPr>
        </p:nvSpPr>
        <p:spPr>
          <a:xfrm>
            <a:off x="438150" y="274638"/>
            <a:ext cx="7908925" cy="6026150"/>
          </a:xfrm>
        </p:spPr>
        <p:txBody>
          <a:bodyPr/>
          <a:lstStyle/>
          <a:p>
            <a:pPr algn="l" eaLnBrk="1" hangingPunct="1">
              <a:defRPr/>
            </a:pPr>
            <a:r>
              <a:rPr lang="fa-IR" sz="3200" smtClean="0">
                <a:effectLst/>
              </a:rPr>
              <a:t>000/280/110=(12*000/700)-000/680/118</a:t>
            </a:r>
            <a:br>
              <a:rPr lang="fa-IR" sz="3200" smtClean="0">
                <a:effectLst/>
              </a:rPr>
            </a:br>
            <a:r>
              <a:rPr lang="fa-IR" sz="3200" smtClean="0"/>
              <a:t>مشمول ماليات پس از معافيت ماده  84و اقساط وام          </a:t>
            </a:r>
            <a:br>
              <a:rPr lang="fa-IR" sz="3200" smtClean="0"/>
            </a:br>
            <a:r>
              <a:rPr lang="fa-IR" sz="3200" smtClean="0"/>
              <a:t/>
            </a:r>
            <a:br>
              <a:rPr lang="fa-IR" sz="3200" smtClean="0"/>
            </a:br>
            <a:r>
              <a:rPr lang="fa-IR" sz="3200" smtClean="0"/>
              <a:t>000/028/11=10%*000/280/110</a:t>
            </a:r>
            <a:br>
              <a:rPr lang="fa-IR" sz="3200" smtClean="0"/>
            </a:br>
            <a:r>
              <a:rPr lang="fa-IR" sz="3200" smtClean="0"/>
              <a:t> ماليات سالانه حقوق ومزاياي مستمر نقدي                    </a:t>
            </a:r>
            <a:br>
              <a:rPr lang="fa-IR" sz="3200" smtClean="0"/>
            </a:br>
            <a:r>
              <a:rPr lang="fa-IR" sz="3200" smtClean="0"/>
              <a:t>000/028/11 </a:t>
            </a:r>
            <a:r>
              <a:rPr lang="en-US" sz="3200" smtClean="0"/>
              <a:t>÷</a:t>
            </a:r>
            <a:r>
              <a:rPr lang="fa-IR" sz="3200" smtClean="0"/>
              <a:t> 000/919=12</a:t>
            </a:r>
            <a:br>
              <a:rPr lang="fa-IR" sz="3200" smtClean="0"/>
            </a:br>
            <a:r>
              <a:rPr lang="fa-IR" sz="3200" smtClean="0"/>
              <a:t> ماليات ماهانه حقوق ومزاياي مستمر نقدي                    </a:t>
            </a:r>
            <a:br>
              <a:rPr lang="fa-IR" sz="3200" smtClean="0"/>
            </a:br>
            <a:r>
              <a:rPr lang="fa-IR" sz="3200" smtClean="0"/>
              <a:t>                 000/150=10%*000/500/1</a:t>
            </a:r>
            <a:br>
              <a:rPr lang="fa-IR" sz="3200" smtClean="0"/>
            </a:br>
            <a:r>
              <a:rPr lang="fa-IR" sz="3200" smtClean="0"/>
              <a:t>ماليات اضافه كاري فروردين ماه                            </a:t>
            </a:r>
            <a:endParaRPr lang="en-US" sz="3200" smtClean="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6018" name="Rectangle 4"/>
          <p:cNvSpPr>
            <a:spLocks noGrp="1" noRot="1" noChangeArrowheads="1"/>
          </p:cNvSpPr>
          <p:nvPr>
            <p:ph type="title"/>
          </p:nvPr>
        </p:nvSpPr>
        <p:spPr>
          <a:xfrm>
            <a:off x="438150" y="274638"/>
            <a:ext cx="7908925" cy="6026150"/>
          </a:xfrm>
        </p:spPr>
        <p:txBody>
          <a:bodyPr/>
          <a:lstStyle/>
          <a:p>
            <a:pPr algn="l" eaLnBrk="1" hangingPunct="1"/>
            <a:r>
              <a:rPr lang="fa-IR" sz="3200" smtClean="0">
                <a:effectLst/>
              </a:rPr>
              <a:t>000/734/7=(12*000/70)+000/894/6</a:t>
            </a:r>
            <a:br>
              <a:rPr lang="fa-IR" sz="3200" smtClean="0">
                <a:effectLst/>
              </a:rPr>
            </a:br>
            <a:r>
              <a:rPr lang="fa-IR" sz="3200" smtClean="0">
                <a:effectLst/>
              </a:rPr>
              <a:t>مزاياي غير نقدي (اتومبيل بدون راننده وحق خواربار)       </a:t>
            </a:r>
            <a:br>
              <a:rPr lang="fa-IR" sz="3200" smtClean="0">
                <a:effectLst/>
              </a:rPr>
            </a:br>
            <a:r>
              <a:rPr lang="fa-IR" sz="3200" smtClean="0">
                <a:effectLst/>
              </a:rPr>
              <a:t>000/534/4=(000/600/1*2)-000/734/7</a:t>
            </a:r>
            <a:br>
              <a:rPr lang="fa-IR" sz="3200" smtClean="0">
                <a:effectLst/>
              </a:rPr>
            </a:br>
            <a:r>
              <a:rPr lang="fa-IR" sz="3200" smtClean="0">
                <a:effectLst/>
              </a:rPr>
              <a:t>مزاياي غير نقدي پس از كسر معافيت مزاياي غير نقدي      </a:t>
            </a:r>
            <a:br>
              <a:rPr lang="fa-IR" sz="3200" smtClean="0">
                <a:effectLst/>
              </a:rPr>
            </a:br>
            <a:r>
              <a:rPr lang="fa-IR" sz="3200" smtClean="0">
                <a:effectLst/>
              </a:rPr>
              <a:t>400/453=10%*000/534/4</a:t>
            </a:r>
            <a:br>
              <a:rPr lang="fa-IR" sz="3200" smtClean="0">
                <a:effectLst/>
              </a:rPr>
            </a:br>
            <a:r>
              <a:rPr lang="fa-IR" sz="3200" smtClean="0">
                <a:effectLst/>
              </a:rPr>
              <a:t>ماليات سالانه مزاياي غير نقدي                                 </a:t>
            </a:r>
            <a:br>
              <a:rPr lang="fa-IR" sz="3200" smtClean="0">
                <a:effectLst/>
              </a:rPr>
            </a:br>
            <a:r>
              <a:rPr lang="fa-IR" sz="3200" smtClean="0">
                <a:effectLst/>
              </a:rPr>
              <a:t>400/453 </a:t>
            </a:r>
            <a:r>
              <a:rPr lang="en-US" sz="3200" smtClean="0">
                <a:effectLst/>
              </a:rPr>
              <a:t>÷</a:t>
            </a:r>
            <a:r>
              <a:rPr lang="fa-IR" sz="3200" smtClean="0">
                <a:effectLst/>
              </a:rPr>
              <a:t> 783/37=12</a:t>
            </a:r>
            <a:br>
              <a:rPr lang="fa-IR" sz="3200" smtClean="0">
                <a:effectLst/>
              </a:rPr>
            </a:br>
            <a:r>
              <a:rPr lang="fa-IR" sz="3200" smtClean="0">
                <a:effectLst/>
              </a:rPr>
              <a:t>ماليات فروردين مزاياي غير نقدي </a:t>
            </a:r>
            <a:br>
              <a:rPr lang="fa-IR" sz="3200" smtClean="0">
                <a:effectLst/>
              </a:rPr>
            </a:br>
            <a:r>
              <a:rPr lang="fa-IR" sz="3200" smtClean="0">
                <a:effectLst/>
              </a:rPr>
              <a:t>783/102/1=783/37+000/150+000/919</a:t>
            </a:r>
            <a:br>
              <a:rPr lang="fa-IR" sz="3200" smtClean="0">
                <a:effectLst/>
              </a:rPr>
            </a:br>
            <a:r>
              <a:rPr lang="fa-IR" sz="3200" smtClean="0">
                <a:effectLst/>
              </a:rPr>
              <a:t>جمع ماليات فروردين</a:t>
            </a:r>
            <a:endParaRPr lang="en-US" sz="3200" smtClean="0">
              <a:effectLst/>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7042" name="Rectangle 4"/>
          <p:cNvSpPr>
            <a:spLocks noGrp="1" noRot="1" noChangeArrowheads="1"/>
          </p:cNvSpPr>
          <p:nvPr>
            <p:ph type="title"/>
          </p:nvPr>
        </p:nvSpPr>
        <p:spPr>
          <a:xfrm>
            <a:off x="431800" y="395288"/>
            <a:ext cx="7908925" cy="1139825"/>
          </a:xfrm>
        </p:spPr>
        <p:txBody>
          <a:bodyPr/>
          <a:lstStyle/>
          <a:p>
            <a:pPr algn="r" eaLnBrk="1" hangingPunct="1"/>
            <a:r>
              <a:rPr lang="fa-IR" sz="3200" smtClean="0">
                <a:effectLst/>
              </a:rPr>
              <a:t>فرض ب</a:t>
            </a:r>
            <a:br>
              <a:rPr lang="fa-IR" sz="3200" smtClean="0">
                <a:effectLst/>
              </a:rPr>
            </a:br>
            <a:endParaRPr lang="en-US" sz="3200" smtClean="0">
              <a:effectLst/>
            </a:endParaRPr>
          </a:p>
        </p:txBody>
      </p:sp>
      <p:sp>
        <p:nvSpPr>
          <p:cNvPr id="281605" name="Rectangle 5"/>
          <p:cNvSpPr>
            <a:spLocks noGrp="1" noChangeArrowheads="1"/>
          </p:cNvSpPr>
          <p:nvPr>
            <p:ph type="body" sz="half" idx="1"/>
          </p:nvPr>
        </p:nvSpPr>
        <p:spPr>
          <a:xfrm>
            <a:off x="0" y="1620838"/>
            <a:ext cx="3816350" cy="4514850"/>
          </a:xfrm>
        </p:spPr>
        <p:txBody>
          <a:bodyPr/>
          <a:lstStyle/>
          <a:p>
            <a:pPr eaLnBrk="1" hangingPunct="1">
              <a:defRPr/>
            </a:pPr>
            <a:endParaRPr lang="fa-IR" smtClean="0"/>
          </a:p>
          <a:p>
            <a:pPr eaLnBrk="1" hangingPunct="1">
              <a:defRPr/>
            </a:pPr>
            <a:r>
              <a:rPr lang="fa-IR" sz="3200" smtClean="0"/>
              <a:t>ماده 85     000/280/110</a:t>
            </a:r>
            <a:endParaRPr lang="en-US" sz="3200" smtClean="0"/>
          </a:p>
        </p:txBody>
      </p:sp>
      <p:sp>
        <p:nvSpPr>
          <p:cNvPr id="87044" name="Rectangle 6"/>
          <p:cNvSpPr>
            <a:spLocks noGrp="1" noChangeArrowheads="1"/>
          </p:cNvSpPr>
          <p:nvPr>
            <p:ph type="body" sz="half" idx="2"/>
          </p:nvPr>
        </p:nvSpPr>
        <p:spPr>
          <a:xfrm>
            <a:off x="3600450" y="1595438"/>
            <a:ext cx="5184775" cy="4514850"/>
          </a:xfrm>
        </p:spPr>
        <p:txBody>
          <a:bodyPr/>
          <a:lstStyle/>
          <a:p>
            <a:pPr eaLnBrk="1" hangingPunct="1"/>
            <a:r>
              <a:rPr lang="fa-IR" sz="2500" smtClean="0">
                <a:effectLst/>
              </a:rPr>
              <a:t/>
            </a:r>
            <a:br>
              <a:rPr lang="fa-IR" sz="2500" smtClean="0">
                <a:effectLst/>
              </a:rPr>
            </a:br>
            <a:r>
              <a:rPr lang="fa-IR" sz="3200" smtClean="0">
                <a:effectLst/>
              </a:rPr>
              <a:t>000/200/4=10%*000/000/42</a:t>
            </a:r>
          </a:p>
          <a:p>
            <a:pPr eaLnBrk="1" hangingPunct="1"/>
            <a:r>
              <a:rPr lang="fa-IR" sz="3200" smtClean="0">
                <a:effectLst/>
              </a:rPr>
              <a:t>000/600/11=20%*000/000/58</a:t>
            </a:r>
          </a:p>
          <a:p>
            <a:pPr eaLnBrk="1" hangingPunct="1"/>
            <a:r>
              <a:rPr lang="fa-IR" sz="3200" smtClean="0">
                <a:effectLst/>
              </a:rPr>
              <a:t>000/570/2=25%*000/280/10</a:t>
            </a:r>
          </a:p>
          <a:p>
            <a:pPr eaLnBrk="1" hangingPunct="1"/>
            <a:r>
              <a:rPr lang="fa-IR" sz="3200" smtClean="0">
                <a:effectLst/>
              </a:rPr>
              <a:t>000/370/18                        </a:t>
            </a:r>
          </a:p>
          <a:p>
            <a:pPr eaLnBrk="1" hangingPunct="1"/>
            <a:r>
              <a:rPr lang="fa-IR" sz="3200" smtClean="0">
                <a:effectLst/>
              </a:rPr>
              <a:t>ماليات سالانه حقوق ومزاياي مستمر نقدي                                   </a:t>
            </a:r>
            <a:endParaRPr lang="en-US" sz="3200" smtClean="0">
              <a:effectLst/>
            </a:endParaRPr>
          </a:p>
        </p:txBody>
      </p:sp>
      <p:sp>
        <p:nvSpPr>
          <p:cNvPr id="87045" name="Line 7"/>
          <p:cNvSpPr>
            <a:spLocks noChangeShapeType="1"/>
          </p:cNvSpPr>
          <p:nvPr/>
        </p:nvSpPr>
        <p:spPr bwMode="auto">
          <a:xfrm>
            <a:off x="2592388" y="2628900"/>
            <a:ext cx="10795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87046" name="Line 10"/>
          <p:cNvSpPr>
            <a:spLocks noChangeShapeType="1"/>
          </p:cNvSpPr>
          <p:nvPr/>
        </p:nvSpPr>
        <p:spPr bwMode="auto">
          <a:xfrm>
            <a:off x="6624638" y="3563938"/>
            <a:ext cx="14398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8066" name="Rectangle 4"/>
          <p:cNvSpPr>
            <a:spLocks noGrp="1" noRot="1" noChangeArrowheads="1"/>
          </p:cNvSpPr>
          <p:nvPr>
            <p:ph type="title"/>
          </p:nvPr>
        </p:nvSpPr>
        <p:spPr>
          <a:xfrm>
            <a:off x="438150" y="274638"/>
            <a:ext cx="7908925" cy="6170612"/>
          </a:xfrm>
        </p:spPr>
        <p:txBody>
          <a:bodyPr/>
          <a:lstStyle/>
          <a:p>
            <a:pPr algn="l" eaLnBrk="1" hangingPunct="1"/>
            <a:r>
              <a:rPr lang="fa-IR" sz="3200" smtClean="0">
                <a:effectLst/>
              </a:rPr>
              <a:t/>
            </a:r>
            <a:br>
              <a:rPr lang="fa-IR" sz="3200" smtClean="0">
                <a:effectLst/>
              </a:rPr>
            </a:br>
            <a:r>
              <a:rPr lang="fa-IR" sz="3200" smtClean="0">
                <a:effectLst/>
              </a:rPr>
              <a:t>000/370/18</a:t>
            </a:r>
            <a:r>
              <a:rPr lang="en-US" sz="3200" smtClean="0">
                <a:effectLst/>
              </a:rPr>
              <a:t>÷</a:t>
            </a:r>
            <a:r>
              <a:rPr lang="fa-IR" sz="3200" smtClean="0">
                <a:effectLst/>
              </a:rPr>
              <a:t> 833/530/1=12</a:t>
            </a:r>
            <a:br>
              <a:rPr lang="fa-IR" sz="3200" smtClean="0">
                <a:effectLst/>
              </a:rPr>
            </a:br>
            <a:r>
              <a:rPr lang="fa-IR" sz="3200" smtClean="0">
                <a:effectLst/>
              </a:rPr>
              <a:t> ماليات فروردين حقوق ومزاياي مستمر نقدي                  </a:t>
            </a:r>
            <a:br>
              <a:rPr lang="fa-IR" sz="3200" smtClean="0">
                <a:effectLst/>
              </a:rPr>
            </a:br>
            <a:r>
              <a:rPr lang="fa-IR" sz="3200" smtClean="0">
                <a:effectLst/>
              </a:rPr>
              <a:t>000/375= 25%*000/500/1</a:t>
            </a:r>
            <a:br>
              <a:rPr lang="fa-IR" sz="3200" smtClean="0">
                <a:effectLst/>
              </a:rPr>
            </a:br>
            <a:r>
              <a:rPr lang="fa-IR" sz="3200" smtClean="0">
                <a:effectLst/>
              </a:rPr>
              <a:t>ماليات اضافه كاري فروردين ماه                              </a:t>
            </a:r>
            <a:br>
              <a:rPr lang="fa-IR" sz="3200" smtClean="0">
                <a:effectLst/>
              </a:rPr>
            </a:br>
            <a:r>
              <a:rPr lang="fa-IR" sz="3200" smtClean="0">
                <a:effectLst/>
              </a:rPr>
              <a:t/>
            </a:r>
            <a:br>
              <a:rPr lang="fa-IR" sz="3200" smtClean="0">
                <a:effectLst/>
              </a:rPr>
            </a:br>
            <a:r>
              <a:rPr lang="fa-IR" sz="3200" smtClean="0">
                <a:effectLst/>
              </a:rPr>
              <a:t>500/133/1=25%*000/534/4 </a:t>
            </a:r>
            <a:r>
              <a:rPr lang="en-US" sz="3200" smtClean="0">
                <a:effectLst/>
              </a:rPr>
              <a:t>÷</a:t>
            </a:r>
            <a:r>
              <a:rPr lang="fa-IR" sz="3200" smtClean="0">
                <a:effectLst/>
              </a:rPr>
              <a:t> 458/94=12</a:t>
            </a:r>
            <a:br>
              <a:rPr lang="fa-IR" sz="3200" smtClean="0">
                <a:effectLst/>
              </a:rPr>
            </a:br>
            <a:r>
              <a:rPr lang="fa-IR" sz="3200" smtClean="0">
                <a:effectLst/>
              </a:rPr>
              <a:t>ماليات فروردين مزاياي غير نقدي                              </a:t>
            </a:r>
            <a:br>
              <a:rPr lang="fa-IR" sz="3200" smtClean="0">
                <a:effectLst/>
              </a:rPr>
            </a:br>
            <a:r>
              <a:rPr lang="fa-IR" sz="3200" smtClean="0">
                <a:effectLst/>
              </a:rPr>
              <a:t>291/000/2=458/94+000/375+833/530/1</a:t>
            </a:r>
            <a:br>
              <a:rPr lang="fa-IR" sz="3200" smtClean="0">
                <a:effectLst/>
              </a:rPr>
            </a:br>
            <a:r>
              <a:rPr lang="fa-IR" sz="3200" smtClean="0">
                <a:effectLst/>
              </a:rPr>
              <a:t>جمع ماليات فروردين                                            </a:t>
            </a:r>
            <a:endParaRPr lang="en-US" sz="3200" smtClean="0">
              <a:effectLst/>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9090" name="Rectangle 4"/>
          <p:cNvSpPr>
            <a:spLocks noGrp="1" noRot="1" noChangeArrowheads="1"/>
          </p:cNvSpPr>
          <p:nvPr>
            <p:ph type="title"/>
          </p:nvPr>
        </p:nvSpPr>
        <p:spPr>
          <a:xfrm>
            <a:off x="0" y="274638"/>
            <a:ext cx="8785225" cy="6097587"/>
          </a:xfrm>
        </p:spPr>
        <p:txBody>
          <a:bodyPr/>
          <a:lstStyle/>
          <a:p>
            <a:pPr algn="r" eaLnBrk="1" hangingPunct="1"/>
            <a:r>
              <a:rPr lang="ar-SA" sz="3200" smtClean="0">
                <a:effectLst/>
                <a:cs typeface="40c_Mitra Bold" pitchFamily="2" charset="-78"/>
              </a:rPr>
              <a:t>خلاصه : </a:t>
            </a:r>
            <a:br>
              <a:rPr lang="ar-SA" sz="3200" smtClean="0">
                <a:effectLst/>
                <a:cs typeface="40c_Mitra Bold" pitchFamily="2" charset="-78"/>
              </a:rPr>
            </a:br>
            <a:r>
              <a:rPr lang="fa-IR" sz="3200" smtClean="0">
                <a:effectLst/>
                <a:cs typeface="40c_Mitra Bold" pitchFamily="2" charset="-78"/>
              </a:rPr>
              <a:t>1- </a:t>
            </a:r>
            <a:r>
              <a:rPr lang="ar-SA" sz="3200" smtClean="0">
                <a:effectLst/>
                <a:cs typeface="40c_Mitra Bold" pitchFamily="2" charset="-78"/>
              </a:rPr>
              <a:t>درآمدی که شخص حقیقی در خدمت شخص دیگری (اعم از حقیقی یا حقوقی) در قبال تسلیم نیروی کار خود بابت اشتغال در ایران برحسب مدت یا کار انجام یافته بطور نقد یا غیرنقد تحصیل می کند مشمول مالیات بر درآمد حقوق است (ماده 82 ق.م.م). </a:t>
            </a:r>
            <a:br>
              <a:rPr lang="ar-SA" sz="3200" smtClean="0">
                <a:effectLst/>
                <a:cs typeface="40c_Mitra Bold" pitchFamily="2" charset="-78"/>
              </a:rPr>
            </a:br>
            <a:r>
              <a:rPr lang="ar-SA" sz="3200" smtClean="0">
                <a:effectLst/>
                <a:cs typeface="40c_Mitra Bold" pitchFamily="2" charset="-78"/>
              </a:rPr>
              <a:t>مالیات حقوق و مزایای مربوط به شغل اعم از مستمر یا غیرمستمر، نقدی یا نقدی بصورت زیر محاسبه       می گردد : </a:t>
            </a:r>
            <a:br>
              <a:rPr lang="ar-SA" sz="3200" smtClean="0">
                <a:effectLst/>
                <a:cs typeface="40c_Mitra Bold" pitchFamily="2" charset="-78"/>
              </a:rPr>
            </a:br>
            <a:r>
              <a:rPr lang="ar-SA" sz="3200" smtClean="0">
                <a:effectLst/>
                <a:cs typeface="40c_Mitra Bold" pitchFamily="2" charset="-78"/>
              </a:rPr>
              <a:t>حقوق و مزایای مستمرنقدی شغلی شامل حقوق ثابت، مزایای مستمر شغلی، حق مقام، حق اولاد، حق مسکن، حق ایاب و ذهاب، فوق العاده های (بدی آب و هوا، شغل، مسئولیت، جذب، ارزی، مرزی و ...) و غیره می باشد. مالیات سالیانه حقوق و مزایای مستمر نقدی بصورت زیر محاسبه می شود : </a:t>
            </a:r>
            <a:endParaRPr lang="en-US" sz="3200" smtClean="0">
              <a:effectLst/>
              <a:cs typeface="40c_Mitra Bold" pitchFamily="2" charset="-78"/>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0114" name="Rectangle 4"/>
          <p:cNvSpPr>
            <a:spLocks noGrp="1" noRot="1" noChangeArrowheads="1"/>
          </p:cNvSpPr>
          <p:nvPr>
            <p:ph type="title"/>
          </p:nvPr>
        </p:nvSpPr>
        <p:spPr>
          <a:xfrm>
            <a:off x="438150" y="274638"/>
            <a:ext cx="7908925" cy="6565900"/>
          </a:xfrm>
        </p:spPr>
        <p:txBody>
          <a:bodyPr/>
          <a:lstStyle/>
          <a:p>
            <a:pPr algn="r" eaLnBrk="1" hangingPunct="1"/>
            <a:r>
              <a:rPr lang="fa-IR" sz="3200" smtClean="0">
                <a:effectLst/>
              </a:rPr>
              <a:t>معافيت ماده84- (12* جمع حقوق ومزاياي مستمر نقدي )</a:t>
            </a:r>
            <a:br>
              <a:rPr lang="fa-IR" sz="3200" smtClean="0">
                <a:effectLst/>
              </a:rPr>
            </a:br>
            <a:r>
              <a:rPr lang="fa-IR" sz="3200" smtClean="0">
                <a:effectLst/>
              </a:rPr>
              <a:t>10%*                              نظام هماهنگ پرداخت</a:t>
            </a:r>
            <a:br>
              <a:rPr lang="fa-IR" sz="3200" smtClean="0">
                <a:effectLst/>
              </a:rPr>
            </a:br>
            <a:r>
              <a:rPr lang="fa-IR" sz="3200" smtClean="0">
                <a:effectLst/>
              </a:rPr>
              <a:t/>
            </a:r>
            <a:br>
              <a:rPr lang="fa-IR" sz="3200" smtClean="0">
                <a:effectLst/>
              </a:rPr>
            </a:br>
            <a:r>
              <a:rPr lang="fa-IR" sz="3200" smtClean="0">
                <a:effectLst/>
              </a:rPr>
              <a:t> 10%*000/000/42</a:t>
            </a:r>
            <a:br>
              <a:rPr lang="fa-IR" sz="3200" smtClean="0">
                <a:effectLst/>
              </a:rPr>
            </a:br>
            <a:r>
              <a:rPr lang="fa-IR" sz="3200" smtClean="0">
                <a:effectLst/>
              </a:rPr>
              <a:t>20%*000/000/58              نظام غيرهماهنگ پرداخت </a:t>
            </a:r>
            <a:br>
              <a:rPr lang="fa-IR" sz="3200" smtClean="0">
                <a:effectLst/>
              </a:rPr>
            </a:br>
            <a:r>
              <a:rPr lang="fa-IR" sz="3200" smtClean="0">
                <a:effectLst/>
              </a:rPr>
              <a:t>25%*000/280/10</a:t>
            </a:r>
            <a:endParaRPr lang="en-US" sz="3200" smtClean="0">
              <a:effectLst/>
            </a:endParaRPr>
          </a:p>
        </p:txBody>
      </p:sp>
      <p:sp>
        <p:nvSpPr>
          <p:cNvPr id="90115" name="Line 5"/>
          <p:cNvSpPr>
            <a:spLocks noChangeShapeType="1"/>
          </p:cNvSpPr>
          <p:nvPr/>
        </p:nvSpPr>
        <p:spPr bwMode="auto">
          <a:xfrm>
            <a:off x="4608513" y="2844800"/>
            <a:ext cx="259238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90116" name="Line 7"/>
          <p:cNvSpPr>
            <a:spLocks noChangeShapeType="1"/>
          </p:cNvSpPr>
          <p:nvPr/>
        </p:nvSpPr>
        <p:spPr bwMode="auto">
          <a:xfrm>
            <a:off x="4464050" y="4284663"/>
            <a:ext cx="10080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90117" name="Line 8"/>
          <p:cNvSpPr>
            <a:spLocks noChangeShapeType="1"/>
          </p:cNvSpPr>
          <p:nvPr/>
        </p:nvSpPr>
        <p:spPr bwMode="auto">
          <a:xfrm>
            <a:off x="5545138" y="3492500"/>
            <a:ext cx="0" cy="13684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1138" name="Rectangle 4"/>
          <p:cNvSpPr>
            <a:spLocks noGrp="1" noRot="1" noChangeArrowheads="1"/>
          </p:cNvSpPr>
          <p:nvPr>
            <p:ph type="title"/>
          </p:nvPr>
        </p:nvSpPr>
        <p:spPr>
          <a:xfrm>
            <a:off x="360363" y="0"/>
            <a:ext cx="7908925" cy="6156325"/>
          </a:xfrm>
        </p:spPr>
        <p:txBody>
          <a:bodyPr/>
          <a:lstStyle/>
          <a:p>
            <a:pPr algn="r" eaLnBrk="1" hangingPunct="1"/>
            <a:r>
              <a:rPr lang="fa-IR" sz="3200" smtClean="0">
                <a:effectLst/>
                <a:cs typeface="40c_Mitra Bold" pitchFamily="2" charset="-78"/>
              </a:rPr>
              <a:t>2- </a:t>
            </a:r>
            <a:r>
              <a:rPr lang="ar-SA" sz="3200" smtClean="0">
                <a:effectLst/>
                <a:cs typeface="40c_Mitra Bold" pitchFamily="2" charset="-78"/>
              </a:rPr>
              <a:t>مزایای مستمر و غیرمستمر غیرنقدی شامل و اتومبیل واگذاری از طرف کارفرما، خواروبار، بن و غیره. </a:t>
            </a:r>
            <a:br>
              <a:rPr lang="ar-SA" sz="3200" smtClean="0">
                <a:effectLst/>
                <a:cs typeface="40c_Mitra Bold" pitchFamily="2" charset="-78"/>
              </a:rPr>
            </a:br>
            <a:r>
              <a:rPr lang="ar-SA" sz="3200" smtClean="0">
                <a:effectLst/>
                <a:cs typeface="40c_Mitra Bold" pitchFamily="2" charset="-78"/>
              </a:rPr>
              <a:t>مسکن با اثاثه 25% و بدون اثاثه 20%، اتومبیل اختصاص با راننده 10% و بدون راننده 5% حقوق و مزایای مستمرنقدی پس از کسر وجوهی که از این بابت از حقوق کارمند کسر می گردد، تقویم می شود. </a:t>
            </a:r>
            <a:br>
              <a:rPr lang="ar-SA" sz="3200" smtClean="0">
                <a:effectLst/>
                <a:cs typeface="40c_Mitra Bold" pitchFamily="2" charset="-78"/>
              </a:rPr>
            </a:br>
            <a:r>
              <a:rPr lang="ar-SA" sz="3200" smtClean="0">
                <a:effectLst/>
                <a:cs typeface="40c_Mitra Bold" pitchFamily="2" charset="-78"/>
              </a:rPr>
              <a:t>مزایای مستمر و غیرمستمر غیرنقدی به میزان  معافیت سالانه ماده 84 معاف و مابقی با رقم حقوق و مزایای مستمر نقدی جمع شده (بند 1) و طبق مقررات ماده 85 محاسبه می گردد. </a:t>
            </a:r>
            <a:endParaRPr lang="en-US" sz="3200" smtClean="0">
              <a:effectLst/>
              <a:cs typeface="40c_Mitra Bold" pitchFamily="2" charset="-78"/>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62" name="Rectangle 4"/>
          <p:cNvSpPr>
            <a:spLocks noGrp="1" noRot="1" noChangeArrowheads="1"/>
          </p:cNvSpPr>
          <p:nvPr>
            <p:ph type="title"/>
          </p:nvPr>
        </p:nvSpPr>
        <p:spPr>
          <a:xfrm>
            <a:off x="438150" y="274638"/>
            <a:ext cx="7908925" cy="6565900"/>
          </a:xfrm>
        </p:spPr>
        <p:txBody>
          <a:bodyPr/>
          <a:lstStyle/>
          <a:p>
            <a:pPr algn="r" eaLnBrk="1" hangingPunct="1"/>
            <a:r>
              <a:rPr lang="fa-IR" sz="3200" smtClean="0">
                <a:effectLst/>
                <a:cs typeface="40c_Mitra Bold" pitchFamily="2" charset="-78"/>
              </a:rPr>
              <a:t>3- </a:t>
            </a:r>
            <a:r>
              <a:rPr lang="ar-SA" sz="3200" smtClean="0">
                <a:effectLst/>
                <a:cs typeface="40c_Mitra Bold" pitchFamily="2" charset="-78"/>
              </a:rPr>
              <a:t>مالیات مزایای غیرمستمر نقدی بصورت زیر محاسبه می گردد : </a:t>
            </a:r>
            <a:br>
              <a:rPr lang="ar-SA" sz="3200" smtClean="0">
                <a:effectLst/>
                <a:cs typeface="40c_Mitra Bold" pitchFamily="2" charset="-78"/>
              </a:rPr>
            </a:br>
            <a:r>
              <a:rPr lang="fa-IR" sz="3200" smtClean="0">
                <a:effectLst/>
                <a:cs typeface="40c_Mitra Bold" pitchFamily="2" charset="-78"/>
              </a:rPr>
              <a:t>- </a:t>
            </a:r>
            <a:r>
              <a:rPr lang="ar-SA" sz="3200" smtClean="0">
                <a:effectLst/>
                <a:cs typeface="40c_Mitra Bold" pitchFamily="2" charset="-78"/>
              </a:rPr>
              <a:t>اضافه کاری، پاداش انجام کار، وجوه پرداختی بابت لباس کار و غیره مطابق ماده 85 (بند 1) محاسبه می گردد. </a:t>
            </a:r>
            <a:br>
              <a:rPr lang="ar-SA" sz="3200" smtClean="0">
                <a:effectLst/>
                <a:cs typeface="40c_Mitra Bold" pitchFamily="2" charset="-78"/>
              </a:rPr>
            </a:br>
            <a:r>
              <a:rPr lang="fa-IR" sz="3200" smtClean="0">
                <a:effectLst/>
                <a:cs typeface="40c_Mitra Bold" pitchFamily="2" charset="-78"/>
              </a:rPr>
              <a:t>- </a:t>
            </a:r>
            <a:r>
              <a:rPr lang="ar-SA" sz="3200" smtClean="0">
                <a:effectLst/>
                <a:cs typeface="40c_Mitra Bold" pitchFamily="2" charset="-78"/>
              </a:rPr>
              <a:t>عیدی و پاداش آخر سال به میزان معافیت سالانه ماده 84 معاف و مابقی مطابق با مقررات ماده 85 (بند 1) محاسبه می گردد. </a:t>
            </a:r>
            <a:br>
              <a:rPr lang="ar-SA" sz="3200" smtClean="0">
                <a:effectLst/>
                <a:cs typeface="40c_Mitra Bold" pitchFamily="2" charset="-78"/>
              </a:rPr>
            </a:br>
            <a:r>
              <a:rPr lang="fa-IR" sz="3200" smtClean="0">
                <a:effectLst/>
                <a:cs typeface="40c_Mitra Bold" pitchFamily="2" charset="-78"/>
              </a:rPr>
              <a:t>- </a:t>
            </a:r>
            <a:r>
              <a:rPr lang="ar-SA" sz="3200" smtClean="0">
                <a:effectLst/>
                <a:cs typeface="40c_Mitra Bold" pitchFamily="2" charset="-78"/>
              </a:rPr>
              <a:t>هزینه سفر و فوق العاده سفر مربوط به شغل، وجوه حاصل از بیمه بابت جبران خسارت بدنی و معالجه و امثال آن، وجوهی که کارفرما بابت معالجه کارکنان پرداخت می کند معاف از مالیات هستند. </a:t>
            </a:r>
            <a:r>
              <a:rPr lang="fa-IR" sz="3200" smtClean="0">
                <a:effectLst/>
                <a:cs typeface="40c_Mitra Bold" pitchFamily="2" charset="-78"/>
              </a:rPr>
              <a:t/>
            </a:r>
            <a:br>
              <a:rPr lang="fa-IR" sz="3200" smtClean="0">
                <a:effectLst/>
                <a:cs typeface="40c_Mitra Bold" pitchFamily="2" charset="-78"/>
              </a:rPr>
            </a:br>
            <a:r>
              <a:rPr lang="fa-IR" sz="3200" smtClean="0">
                <a:effectLst/>
                <a:cs typeface="40c_Mitra Bold" pitchFamily="2" charset="-78"/>
              </a:rPr>
              <a:t>- هزينه معالجه پرداختي به كاركنان معاف از ماليات است</a:t>
            </a:r>
            <a:endParaRPr lang="en-US" sz="3200" smtClean="0">
              <a:effectLst/>
              <a:cs typeface="40c_Mitra Bold"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54340" name="Rectangle 4"/>
          <p:cNvSpPr>
            <a:spLocks noGrp="1" noRot="1" noChangeArrowheads="1"/>
          </p:cNvSpPr>
          <p:nvPr>
            <p:ph type="title"/>
          </p:nvPr>
        </p:nvSpPr>
        <p:spPr>
          <a:xfrm>
            <a:off x="438150" y="274638"/>
            <a:ext cx="7908925" cy="4225925"/>
          </a:xfrm>
        </p:spPr>
        <p:txBody>
          <a:bodyPr/>
          <a:lstStyle/>
          <a:p>
            <a:pPr algn="r" eaLnBrk="1" hangingPunct="1">
              <a:defRPr/>
            </a:pPr>
            <a:r>
              <a:rPr lang="ar-SA" sz="3200" i="1" smtClean="0"/>
              <a:t>ماده 1.</a:t>
            </a:r>
            <a:r>
              <a:rPr lang="ar-SA" sz="3200" smtClean="0"/>
              <a:t> اشخاص زير مشمول پرداخت ماليات مي‌باشند:</a:t>
            </a:r>
            <a:br>
              <a:rPr lang="ar-SA" sz="3200" smtClean="0"/>
            </a:br>
            <a:r>
              <a:rPr lang="ar-SA" sz="3200" smtClean="0"/>
              <a:t>1. كلية مالكين اعم از اشخاص حقيقي يا حقوقي نسبت به اموال يا املاك خود واقع در ايران.</a:t>
            </a:r>
            <a:br>
              <a:rPr lang="ar-SA" sz="3200" smtClean="0"/>
            </a:br>
            <a:r>
              <a:rPr lang="ar-SA" sz="3200" smtClean="0"/>
              <a:t>2. هر شخص حقيقي ايراني مقيم ايران نسبت به كلية درآمدهايي كه در ايران يا خارج از ايران تحصيل مي‌نمايد.</a:t>
            </a:r>
            <a:r>
              <a:rPr lang="en-US" sz="3200" smtClean="0"/>
              <a:t/>
            </a:r>
            <a:br>
              <a:rPr lang="en-US" sz="3200" smtClean="0"/>
            </a:br>
            <a:r>
              <a:rPr lang="ar-SA" sz="3200" smtClean="0"/>
              <a:t>3. هر شخص حقيقي ايراني مقيم خارج از ايران نسبت به كلية درآمدهايي كه در ايران تحصيل مي‌كند</a:t>
            </a:r>
            <a:r>
              <a:rPr lang="en-US" sz="3200" smtClean="0"/>
              <a:t>. </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3186" name="Rectangle 4"/>
          <p:cNvSpPr>
            <a:spLocks noGrp="1" noRot="1" noChangeArrowheads="1"/>
          </p:cNvSpPr>
          <p:nvPr>
            <p:ph type="title"/>
          </p:nvPr>
        </p:nvSpPr>
        <p:spPr>
          <a:xfrm>
            <a:off x="0" y="274638"/>
            <a:ext cx="8785225" cy="6097587"/>
          </a:xfrm>
        </p:spPr>
        <p:txBody>
          <a:bodyPr/>
          <a:lstStyle/>
          <a:p>
            <a:pPr algn="r" eaLnBrk="1" hangingPunct="1"/>
            <a:r>
              <a:rPr lang="ar-SA" sz="3200" smtClean="0">
                <a:effectLst/>
                <a:cs typeface="40c_Mitra Bold" pitchFamily="2" charset="-78"/>
              </a:rPr>
              <a:t>سایر موارد </a:t>
            </a:r>
            <a:r>
              <a:rPr lang="fa-IR" sz="3200" smtClean="0">
                <a:effectLst/>
                <a:cs typeface="40c_Mitra Bold" pitchFamily="2" charset="-78"/>
              </a:rPr>
              <a:t>معافيت مالياتي عبارتنداز</a:t>
            </a:r>
            <a:r>
              <a:rPr lang="ar-SA" sz="3200" smtClean="0">
                <a:effectLst/>
                <a:cs typeface="40c_Mitra Bold" pitchFamily="2" charset="-78"/>
              </a:rPr>
              <a:t>: </a:t>
            </a:r>
            <a:br>
              <a:rPr lang="ar-SA" sz="3200" smtClean="0">
                <a:effectLst/>
                <a:cs typeface="40c_Mitra Bold" pitchFamily="2" charset="-78"/>
              </a:rPr>
            </a:br>
            <a:r>
              <a:rPr lang="fa-IR" sz="3200" smtClean="0">
                <a:effectLst/>
                <a:cs typeface="40c_Mitra Bold" pitchFamily="2" charset="-78"/>
              </a:rPr>
              <a:t>1- </a:t>
            </a:r>
            <a:r>
              <a:rPr lang="ar-SA" sz="3200" smtClean="0">
                <a:effectLst/>
                <a:cs typeface="40c_Mitra Bold" pitchFamily="2" charset="-78"/>
              </a:rPr>
              <a:t>رؤسا و اعضای مأموریت های سیاسی و کنسولی خارجی در ایران نسبت به درآمد حقوق دریافتی از دولت متبوع خود به شرط معامله متقابل. </a:t>
            </a:r>
            <a:br>
              <a:rPr lang="ar-SA" sz="3200" smtClean="0">
                <a:effectLst/>
                <a:cs typeface="40c_Mitra Bold" pitchFamily="2" charset="-78"/>
              </a:rPr>
            </a:br>
            <a:r>
              <a:rPr lang="fa-IR" sz="3200" smtClean="0">
                <a:effectLst/>
                <a:cs typeface="40c_Mitra Bold" pitchFamily="2" charset="-78"/>
              </a:rPr>
              <a:t>2- </a:t>
            </a:r>
            <a:r>
              <a:rPr lang="ar-SA" sz="3200" smtClean="0">
                <a:effectLst/>
                <a:cs typeface="40c_Mitra Bold" pitchFamily="2" charset="-78"/>
              </a:rPr>
              <a:t>کارشناسان خارجی اعزامی به ایران نسبت به حقوق دریافتی از دولت متبوع یا موسسات بین المللی مذکور</a:t>
            </a:r>
            <a:r>
              <a:rPr lang="en-US" sz="3200" smtClean="0">
                <a:effectLst/>
                <a:cs typeface="40c_Mitra Bold" pitchFamily="2" charset="-78"/>
              </a:rPr>
              <a:t/>
            </a:r>
            <a:br>
              <a:rPr lang="en-US" sz="3200" smtClean="0">
                <a:effectLst/>
                <a:cs typeface="40c_Mitra Bold" pitchFamily="2" charset="-78"/>
              </a:rPr>
            </a:br>
            <a:r>
              <a:rPr lang="fa-IR" sz="3200" smtClean="0">
                <a:effectLst/>
                <a:cs typeface="40c_Mitra Bold" pitchFamily="2" charset="-78"/>
              </a:rPr>
              <a:t>3- </a:t>
            </a:r>
            <a:r>
              <a:rPr lang="ar-SA" sz="3200" smtClean="0">
                <a:effectLst/>
                <a:cs typeface="40c_Mitra Bold" pitchFamily="2" charset="-78"/>
              </a:rPr>
              <a:t>حقوق بازنشستگی، وظیفه، مستمری، پایان خدمت، خسارت اخراج، بازخرید خدمت، وظیفه یا مستمری پرداختی به وراث، حق سنوات، حقوق ایام مرخصی استفاده نشده که در موقع استفاده نشده که در موقع بازنشستگی یا از کارافتادگی به حقوق بگیر پرداخت می شود</a:t>
            </a:r>
            <a:r>
              <a:rPr lang="en-US" sz="3200" smtClean="0">
                <a:effectLst/>
                <a:cs typeface="40c_Mitra Bold" pitchFamily="2" charset="-78"/>
              </a:rPr>
              <a:t>. </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4210" name="Rectangle 4"/>
          <p:cNvSpPr>
            <a:spLocks noGrp="1" noRot="1" noChangeArrowheads="1"/>
          </p:cNvSpPr>
          <p:nvPr>
            <p:ph type="title"/>
          </p:nvPr>
        </p:nvSpPr>
        <p:spPr>
          <a:xfrm>
            <a:off x="0" y="274638"/>
            <a:ext cx="8347075" cy="6170612"/>
          </a:xfrm>
        </p:spPr>
        <p:txBody>
          <a:bodyPr/>
          <a:lstStyle/>
          <a:p>
            <a:pPr marL="838200" indent="-838200" algn="r" eaLnBrk="1" hangingPunct="1"/>
            <a:r>
              <a:rPr lang="fa-IR" sz="3200" smtClean="0">
                <a:effectLst/>
                <a:cs typeface="40c_Mitra Bold" pitchFamily="2" charset="-78"/>
              </a:rPr>
              <a:t>4- </a:t>
            </a:r>
            <a:r>
              <a:rPr lang="ar-SA" sz="3200" smtClean="0">
                <a:effectLst/>
                <a:cs typeface="40c_Mitra Bold" pitchFamily="2" charset="-78"/>
              </a:rPr>
              <a:t>مسکن واگذاری در محل کارگاه یا کارخانه جهت استفاده کارگران و خانه های ارزان قیمت سازمانی در خارج از محل کارگاه یا کارخانه که مورد استفاده کارگران قرار گیرد. </a:t>
            </a:r>
            <a:br>
              <a:rPr lang="ar-SA" sz="3200" smtClean="0">
                <a:effectLst/>
                <a:cs typeface="40c_Mitra Bold" pitchFamily="2" charset="-78"/>
              </a:rPr>
            </a:br>
            <a:r>
              <a:rPr lang="fa-IR" sz="3200" smtClean="0">
                <a:effectLst/>
                <a:cs typeface="40c_Mitra Bold" pitchFamily="2" charset="-78"/>
              </a:rPr>
              <a:t>5- </a:t>
            </a:r>
            <a:r>
              <a:rPr lang="ar-SA" sz="3200" smtClean="0">
                <a:effectLst/>
                <a:cs typeface="40c_Mitra Bold" pitchFamily="2" charset="-78"/>
              </a:rPr>
              <a:t>خانه های سازمانی که با اجازه قانون یا به موجب آئین نامه های خاص در اختیار ماموران کشوری گذارده می شود. </a:t>
            </a:r>
            <a:br>
              <a:rPr lang="ar-SA" sz="3200" smtClean="0">
                <a:effectLst/>
                <a:cs typeface="40c_Mitra Bold" pitchFamily="2" charset="-78"/>
              </a:rPr>
            </a:br>
            <a:r>
              <a:rPr lang="fa-IR" sz="3200" smtClean="0">
                <a:effectLst/>
                <a:cs typeface="40c_Mitra Bold" pitchFamily="2" charset="-78"/>
              </a:rPr>
              <a:t>6- </a:t>
            </a:r>
            <a:r>
              <a:rPr lang="ar-SA" sz="3200" smtClean="0">
                <a:effectLst/>
                <a:cs typeface="40c_Mitra Bold" pitchFamily="2" charset="-78"/>
              </a:rPr>
              <a:t>درآمد حقوق پرسنل نیروهای مسلح جمهوری اسلامی ایران اعم از نظامی و غیرنظامی، مشمولان قانون استخدامی وزارت اطلاعات و جانبازان انقلاب اسلامی و جنگ تحمیلی و آزادگان. </a:t>
            </a:r>
            <a:br>
              <a:rPr lang="ar-SA" sz="3200" smtClean="0">
                <a:effectLst/>
                <a:cs typeface="40c_Mitra Bold" pitchFamily="2" charset="-78"/>
              </a:rPr>
            </a:br>
            <a:r>
              <a:rPr lang="fa-IR" sz="3200" smtClean="0">
                <a:effectLst/>
                <a:cs typeface="40c_Mitra Bold" pitchFamily="2" charset="-78"/>
              </a:rPr>
              <a:t>  7- </a:t>
            </a:r>
            <a:r>
              <a:rPr lang="ar-SA" sz="3200" smtClean="0">
                <a:effectLst/>
                <a:cs typeface="40c_Mitra Bold" pitchFamily="2" charset="-78"/>
              </a:rPr>
              <a:t>50</a:t>
            </a:r>
            <a:r>
              <a:rPr lang="fa-IR" sz="3200" smtClean="0">
                <a:effectLst/>
                <a:cs typeface="40c_Mitra Bold" pitchFamily="2" charset="-78"/>
              </a:rPr>
              <a:t> </a:t>
            </a:r>
            <a:r>
              <a:rPr lang="ar-SA" sz="3200" smtClean="0">
                <a:effectLst/>
                <a:cs typeface="40c_Mitra Bold" pitchFamily="2" charset="-78"/>
              </a:rPr>
              <a:t>% مالیات حقوق کارکنان شاغل در مناطق کمتر توسعه یافته. </a:t>
            </a:r>
            <a:endParaRPr lang="en-US" sz="3200" smtClean="0">
              <a:effectLst/>
              <a:cs typeface="40c_Mitra Bold" pitchFamily="2" charset="-78"/>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5234" name="Rectangle 4"/>
          <p:cNvSpPr>
            <a:spLocks noGrp="1" noRot="1" noChangeArrowheads="1"/>
          </p:cNvSpPr>
          <p:nvPr>
            <p:ph type="title"/>
          </p:nvPr>
        </p:nvSpPr>
        <p:spPr>
          <a:xfrm>
            <a:off x="0" y="274638"/>
            <a:ext cx="8785225" cy="6097587"/>
          </a:xfrm>
        </p:spPr>
        <p:txBody>
          <a:bodyPr/>
          <a:lstStyle/>
          <a:p>
            <a:pPr algn="r" eaLnBrk="1" hangingPunct="1"/>
            <a:r>
              <a:rPr lang="ar-SA" sz="3000" smtClean="0">
                <a:effectLst/>
                <a:cs typeface="40c_Mitra Bold" pitchFamily="2" charset="-78"/>
              </a:rPr>
              <a:t>مسائل</a:t>
            </a:r>
            <a:br>
              <a:rPr lang="ar-SA" sz="3000" smtClean="0">
                <a:effectLst/>
                <a:cs typeface="40c_Mitra Bold" pitchFamily="2" charset="-78"/>
              </a:rPr>
            </a:br>
            <a:r>
              <a:rPr lang="ar-SA" sz="3000" smtClean="0">
                <a:effectLst/>
                <a:cs typeface="40c_Mitra Bold" pitchFamily="2" charset="-78"/>
              </a:rPr>
              <a:t>1. آقاي محسني در تاريخ 1/8/1</a:t>
            </a:r>
            <a:r>
              <a:rPr lang="en-US" sz="3000" smtClean="0">
                <a:effectLst/>
                <a:cs typeface="40c_Mitra Bold" pitchFamily="2" charset="-78"/>
              </a:rPr>
              <a:t>x</a:t>
            </a:r>
            <a:r>
              <a:rPr lang="fa-IR" sz="3000" smtClean="0">
                <a:effectLst/>
                <a:cs typeface="40c_Mitra Bold" pitchFamily="2" charset="-78"/>
              </a:rPr>
              <a:t>1- </a:t>
            </a:r>
            <a:r>
              <a:rPr lang="ar-SA" sz="3000" smtClean="0">
                <a:effectLst/>
                <a:cs typeface="40c_Mitra Bold" pitchFamily="2" charset="-78"/>
              </a:rPr>
              <a:t> به استخدام يك سازمان درآمده است, حقوق و مزاياي نامبرده به</a:t>
            </a:r>
            <a:r>
              <a:rPr lang="ar-SA" sz="3000" smtClean="0">
                <a:effectLst/>
              </a:rPr>
              <a:t>‌</a:t>
            </a:r>
            <a:r>
              <a:rPr lang="ar-SA" sz="3000" smtClean="0">
                <a:effectLst/>
                <a:cs typeface="40c_Mitra Bold" pitchFamily="2" charset="-78"/>
              </a:rPr>
              <a:t>شرح زير مي</a:t>
            </a:r>
            <a:r>
              <a:rPr lang="ar-SA" sz="3000" smtClean="0">
                <a:effectLst/>
              </a:rPr>
              <a:t>‌</a:t>
            </a:r>
            <a:r>
              <a:rPr lang="ar-SA" sz="3000" smtClean="0">
                <a:effectLst/>
                <a:cs typeface="40c_Mitra Bold" pitchFamily="2" charset="-78"/>
              </a:rPr>
              <a:t>باشد:</a:t>
            </a:r>
            <a:br>
              <a:rPr lang="ar-SA" sz="3000" smtClean="0">
                <a:effectLst/>
                <a:cs typeface="40c_Mitra Bold" pitchFamily="2" charset="-78"/>
              </a:rPr>
            </a:br>
            <a:r>
              <a:rPr lang="ar-SA" sz="3000" smtClean="0">
                <a:effectLst/>
                <a:cs typeface="40c_Mitra Bold" pitchFamily="2" charset="-78"/>
              </a:rPr>
              <a:t>حقوق اصلي000/400/2 ريالفوق</a:t>
            </a:r>
            <a:r>
              <a:rPr lang="ar-SA" sz="3000" smtClean="0">
                <a:effectLst/>
              </a:rPr>
              <a:t>‌</a:t>
            </a:r>
            <a:r>
              <a:rPr lang="ar-SA" sz="3000" smtClean="0">
                <a:effectLst/>
                <a:cs typeface="40c_Mitra Bold" pitchFamily="2" charset="-78"/>
              </a:rPr>
              <a:t>العاده شغل000/500/1 ريال  حق جذب000/500/1 ريالفوق</a:t>
            </a:r>
            <a:r>
              <a:rPr lang="ar-SA" sz="3000" smtClean="0">
                <a:effectLst/>
              </a:rPr>
              <a:t>‌</a:t>
            </a:r>
            <a:r>
              <a:rPr lang="ar-SA" sz="3000" smtClean="0">
                <a:effectLst/>
                <a:cs typeface="40c_Mitra Bold" pitchFamily="2" charset="-78"/>
              </a:rPr>
              <a:t>العاده محيط كار000/800    ريالبدي آب و هوا000/700    ريالحق عائله</a:t>
            </a:r>
            <a:r>
              <a:rPr lang="ar-SA" sz="3000" smtClean="0">
                <a:effectLst/>
              </a:rPr>
              <a:t>‌</a:t>
            </a:r>
            <a:r>
              <a:rPr lang="ar-SA" sz="3000" smtClean="0">
                <a:effectLst/>
                <a:cs typeface="40c_Mitra Bold" pitchFamily="2" charset="-78"/>
              </a:rPr>
              <a:t>مندي000/750    ريالحق اولاد000/600    ريالمحروميت از تسهيلات زندگي000/900    ريال اضافه كاري آبان ماه000/100/2 ريالمطلوب است: محاسبه ماليات حقوق آبان ماه آقاي محسني براساس هر يك از مفروضات زير:</a:t>
            </a:r>
            <a:br>
              <a:rPr lang="ar-SA" sz="3000" smtClean="0">
                <a:effectLst/>
                <a:cs typeface="40c_Mitra Bold" pitchFamily="2" charset="-78"/>
              </a:rPr>
            </a:br>
            <a:r>
              <a:rPr lang="ar-SA" sz="3000" smtClean="0">
                <a:effectLst/>
                <a:cs typeface="40c_Mitra Bold" pitchFamily="2" charset="-78"/>
              </a:rPr>
              <a:t>	الف) آقاي محسني مشمول نظام هماهنگ پرداخت باشد.</a:t>
            </a:r>
            <a:br>
              <a:rPr lang="ar-SA" sz="3000" smtClean="0">
                <a:effectLst/>
                <a:cs typeface="40c_Mitra Bold" pitchFamily="2" charset="-78"/>
              </a:rPr>
            </a:br>
            <a:r>
              <a:rPr lang="ar-SA" sz="3000" smtClean="0">
                <a:effectLst/>
                <a:cs typeface="40c_Mitra Bold" pitchFamily="2" charset="-78"/>
              </a:rPr>
              <a:t>	ب) آقاي محسني مشمول نظام هماهنگ پرداخت نباشد.</a:t>
            </a:r>
            <a:br>
              <a:rPr lang="ar-SA" sz="3000" smtClean="0">
                <a:effectLst/>
                <a:cs typeface="40c_Mitra Bold" pitchFamily="2" charset="-78"/>
              </a:rPr>
            </a:br>
            <a:r>
              <a:rPr lang="ar-SA" sz="3000" smtClean="0">
                <a:effectLst/>
                <a:cs typeface="40c_Mitra Bold" pitchFamily="2" charset="-78"/>
              </a:rPr>
              <a:t>معافيت درآمد ساليانه حقوق بر اساس ماده (84) 000/400/17 ريال است.</a:t>
            </a:r>
            <a:endParaRPr lang="en-US" sz="3000" smtClean="0">
              <a:effectLst/>
              <a:cs typeface="40c_Mitra Bold" pitchFamily="2" charset="-78"/>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3348" name="Rectangle 4"/>
          <p:cNvSpPr>
            <a:spLocks noGrp="1" noRot="1" noChangeArrowheads="1"/>
          </p:cNvSpPr>
          <p:nvPr>
            <p:ph type="title"/>
          </p:nvPr>
        </p:nvSpPr>
        <p:spPr>
          <a:xfrm>
            <a:off x="0" y="274638"/>
            <a:ext cx="8785225" cy="5954712"/>
          </a:xfrm>
        </p:spPr>
        <p:txBody>
          <a:bodyPr/>
          <a:lstStyle/>
          <a:p>
            <a:pPr algn="l" eaLnBrk="1" hangingPunct="1">
              <a:defRPr/>
            </a:pPr>
            <a:r>
              <a:rPr lang="ar-SA" sz="3200" smtClean="0"/>
              <a:t>حل مسأله – 1 : </a:t>
            </a:r>
            <a:r>
              <a:rPr lang="fa-IR" sz="3200" smtClean="0"/>
              <a:t>                                                          </a:t>
            </a:r>
            <a:r>
              <a:rPr lang="ar-SA" sz="3200" smtClean="0"/>
              <a:t/>
            </a:r>
            <a:br>
              <a:rPr lang="ar-SA" sz="3200" smtClean="0"/>
            </a:br>
            <a:r>
              <a:rPr lang="ar-SA" sz="3200" smtClean="0"/>
              <a:t>فرض الف : </a:t>
            </a:r>
            <a:r>
              <a:rPr lang="fa-IR" sz="3200" smtClean="0"/>
              <a:t>                                                                </a:t>
            </a:r>
            <a:br>
              <a:rPr lang="fa-IR" sz="3200" smtClean="0"/>
            </a:br>
            <a:r>
              <a:rPr lang="fa-IR" sz="2000" smtClean="0"/>
              <a:t>000/150/9=000/900+000/600+000/750+000/700+000/800+000/1500+000/500/1+000/400/2</a:t>
            </a:r>
            <a:br>
              <a:rPr lang="fa-IR" sz="2000" smtClean="0"/>
            </a:br>
            <a:r>
              <a:rPr lang="fa-IR" sz="3200" smtClean="0"/>
              <a:t>حقوق ومزاياي مستمر نقدي ماهانه                                     </a:t>
            </a:r>
            <a:br>
              <a:rPr lang="fa-IR" sz="3200" smtClean="0"/>
            </a:br>
            <a:r>
              <a:rPr lang="fa-IR" sz="3200" smtClean="0"/>
              <a:t>000/800/109=12*000/150/9</a:t>
            </a:r>
            <a:br>
              <a:rPr lang="fa-IR" sz="3200" smtClean="0"/>
            </a:br>
            <a:r>
              <a:rPr lang="fa-IR" sz="3200" smtClean="0"/>
              <a:t>حقوق ومزاياي مستمر نقدي سالانه                                    </a:t>
            </a:r>
            <a:br>
              <a:rPr lang="fa-IR" sz="3200" smtClean="0"/>
            </a:br>
            <a:r>
              <a:rPr lang="fa-IR" sz="3200" smtClean="0"/>
              <a:t>000/400/92=000/400/17-000/800/109</a:t>
            </a:r>
            <a:br>
              <a:rPr lang="fa-IR" sz="3200" smtClean="0"/>
            </a:br>
            <a:r>
              <a:rPr lang="fa-IR" sz="3200" smtClean="0"/>
              <a:t>مشمول ماليات                                                             </a:t>
            </a:r>
            <a:br>
              <a:rPr lang="fa-IR" sz="3200" smtClean="0"/>
            </a:br>
            <a:r>
              <a:rPr lang="fa-IR" sz="3200" smtClean="0"/>
              <a:t>000/240/9=10%*000/400/92</a:t>
            </a:r>
            <a:br>
              <a:rPr lang="fa-IR" sz="3200" smtClean="0"/>
            </a:br>
            <a:r>
              <a:rPr lang="fa-IR" sz="3200" smtClean="0"/>
              <a:t>ماليات يك ساله                                                          </a:t>
            </a:r>
            <a:br>
              <a:rPr lang="fa-IR" sz="3200" smtClean="0"/>
            </a:br>
            <a:r>
              <a:rPr lang="fa-IR" sz="3200" smtClean="0"/>
              <a:t>000/240/9 </a:t>
            </a:r>
            <a:r>
              <a:rPr lang="en-US" sz="3200" smtClean="0"/>
              <a:t>÷</a:t>
            </a:r>
            <a:r>
              <a:rPr lang="fa-IR" sz="3200" smtClean="0"/>
              <a:t> 000/770=12</a:t>
            </a:r>
            <a:br>
              <a:rPr lang="fa-IR" sz="3200" smtClean="0"/>
            </a:br>
            <a:r>
              <a:rPr lang="fa-IR" sz="3200" smtClean="0"/>
              <a:t>ماليات حقوق ومزاياي مستمر نقدي- آبان 81                       </a:t>
            </a:r>
            <a:endParaRPr lang="en-US" sz="3200" smtClean="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7282" name="Rectangle 2"/>
          <p:cNvSpPr>
            <a:spLocks noGrp="1" noRot="1" noChangeArrowheads="1"/>
          </p:cNvSpPr>
          <p:nvPr>
            <p:ph type="title"/>
          </p:nvPr>
        </p:nvSpPr>
        <p:spPr>
          <a:xfrm>
            <a:off x="431800" y="395288"/>
            <a:ext cx="7908925" cy="1139825"/>
          </a:xfrm>
        </p:spPr>
        <p:txBody>
          <a:bodyPr/>
          <a:lstStyle/>
          <a:p>
            <a:pPr algn="r" eaLnBrk="1" hangingPunct="1"/>
            <a:r>
              <a:rPr lang="fa-IR" sz="3200" smtClean="0">
                <a:effectLst/>
              </a:rPr>
              <a:t>فرض ب</a:t>
            </a:r>
            <a:br>
              <a:rPr lang="fa-IR" sz="3200" smtClean="0">
                <a:effectLst/>
              </a:rPr>
            </a:br>
            <a:endParaRPr lang="en-US" sz="3200" smtClean="0">
              <a:effectLst/>
            </a:endParaRPr>
          </a:p>
        </p:txBody>
      </p:sp>
      <p:sp>
        <p:nvSpPr>
          <p:cNvPr id="319491" name="Rectangle 3"/>
          <p:cNvSpPr>
            <a:spLocks noGrp="1" noChangeArrowheads="1"/>
          </p:cNvSpPr>
          <p:nvPr>
            <p:ph type="body" sz="half" idx="1"/>
          </p:nvPr>
        </p:nvSpPr>
        <p:spPr>
          <a:xfrm>
            <a:off x="0" y="1620838"/>
            <a:ext cx="3816350" cy="4514850"/>
          </a:xfrm>
        </p:spPr>
        <p:txBody>
          <a:bodyPr/>
          <a:lstStyle/>
          <a:p>
            <a:pPr eaLnBrk="1" hangingPunct="1">
              <a:defRPr/>
            </a:pPr>
            <a:endParaRPr lang="fa-IR" smtClean="0"/>
          </a:p>
          <a:p>
            <a:pPr eaLnBrk="1" hangingPunct="1">
              <a:defRPr/>
            </a:pPr>
            <a:r>
              <a:rPr lang="fa-IR" sz="3200" smtClean="0"/>
              <a:t>ماده 85     000/400/92</a:t>
            </a:r>
            <a:endParaRPr lang="en-US" sz="3200" smtClean="0"/>
          </a:p>
        </p:txBody>
      </p:sp>
      <p:sp>
        <p:nvSpPr>
          <p:cNvPr id="97284" name="Rectangle 4"/>
          <p:cNvSpPr>
            <a:spLocks noGrp="1" noChangeArrowheads="1"/>
          </p:cNvSpPr>
          <p:nvPr>
            <p:ph type="body" sz="half" idx="2"/>
          </p:nvPr>
        </p:nvSpPr>
        <p:spPr>
          <a:xfrm>
            <a:off x="3600450" y="1595438"/>
            <a:ext cx="5184775" cy="4514850"/>
          </a:xfrm>
        </p:spPr>
        <p:txBody>
          <a:bodyPr/>
          <a:lstStyle/>
          <a:p>
            <a:pPr eaLnBrk="1" hangingPunct="1"/>
            <a:r>
              <a:rPr lang="fa-IR" sz="2500" smtClean="0">
                <a:effectLst/>
              </a:rPr>
              <a:t/>
            </a:r>
            <a:br>
              <a:rPr lang="fa-IR" sz="2500" smtClean="0">
                <a:effectLst/>
              </a:rPr>
            </a:br>
            <a:r>
              <a:rPr lang="fa-IR" sz="3200" smtClean="0">
                <a:effectLst/>
              </a:rPr>
              <a:t>000/200/4=10%*000/000/42</a:t>
            </a:r>
          </a:p>
          <a:p>
            <a:pPr eaLnBrk="1" hangingPunct="1"/>
            <a:r>
              <a:rPr lang="fa-IR" sz="3200" smtClean="0">
                <a:effectLst/>
              </a:rPr>
              <a:t>000/080/10=20%*000/400/50</a:t>
            </a:r>
          </a:p>
          <a:p>
            <a:pPr eaLnBrk="1" hangingPunct="1"/>
            <a:r>
              <a:rPr lang="fa-IR" sz="3200" smtClean="0">
                <a:effectLst/>
              </a:rPr>
              <a:t>000/280/14                        </a:t>
            </a:r>
          </a:p>
          <a:p>
            <a:pPr eaLnBrk="1" hangingPunct="1"/>
            <a:r>
              <a:rPr lang="fa-IR" sz="3200" smtClean="0">
                <a:effectLst/>
              </a:rPr>
              <a:t>ماليات سالانه حقوق ومزاياي مستمر نقدي                                   </a:t>
            </a:r>
            <a:endParaRPr lang="en-US" sz="3200" smtClean="0">
              <a:effectLst/>
            </a:endParaRPr>
          </a:p>
        </p:txBody>
      </p:sp>
      <p:sp>
        <p:nvSpPr>
          <p:cNvPr id="97285" name="Line 5"/>
          <p:cNvSpPr>
            <a:spLocks noChangeShapeType="1"/>
          </p:cNvSpPr>
          <p:nvPr/>
        </p:nvSpPr>
        <p:spPr bwMode="auto">
          <a:xfrm>
            <a:off x="2592388" y="2628900"/>
            <a:ext cx="10795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97286" name="Line 6"/>
          <p:cNvSpPr>
            <a:spLocks noChangeShapeType="1"/>
          </p:cNvSpPr>
          <p:nvPr/>
        </p:nvSpPr>
        <p:spPr bwMode="auto">
          <a:xfrm>
            <a:off x="6624638" y="3563938"/>
            <a:ext cx="14398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97287" name="Line 7"/>
          <p:cNvSpPr>
            <a:spLocks noChangeShapeType="1"/>
          </p:cNvSpPr>
          <p:nvPr/>
        </p:nvSpPr>
        <p:spPr bwMode="auto">
          <a:xfrm>
            <a:off x="3744913" y="1836738"/>
            <a:ext cx="0" cy="11509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1540" name="Rectangle 4"/>
          <p:cNvSpPr>
            <a:spLocks noGrp="1" noRot="1" noChangeArrowheads="1"/>
          </p:cNvSpPr>
          <p:nvPr>
            <p:ph type="title"/>
          </p:nvPr>
        </p:nvSpPr>
        <p:spPr>
          <a:xfrm>
            <a:off x="438150" y="274638"/>
            <a:ext cx="7908925" cy="6097587"/>
          </a:xfrm>
        </p:spPr>
        <p:txBody>
          <a:bodyPr/>
          <a:lstStyle/>
          <a:p>
            <a:pPr algn="l" eaLnBrk="1" hangingPunct="1">
              <a:defRPr/>
            </a:pPr>
            <a:r>
              <a:rPr lang="fa-IR" sz="3200" smtClean="0"/>
              <a:t/>
            </a:r>
            <a:br>
              <a:rPr lang="fa-IR" sz="3200" smtClean="0"/>
            </a:br>
            <a:r>
              <a:rPr lang="fa-IR" sz="3200" smtClean="0"/>
              <a:t/>
            </a:r>
            <a:br>
              <a:rPr lang="fa-IR" sz="3200" smtClean="0"/>
            </a:br>
            <a:r>
              <a:rPr lang="fa-IR" sz="3200" smtClean="0"/>
              <a:t>000/280/14</a:t>
            </a:r>
            <a:r>
              <a:rPr lang="en-US" sz="3200" smtClean="0"/>
              <a:t>÷</a:t>
            </a:r>
            <a:r>
              <a:rPr lang="fa-IR" sz="3200" smtClean="0"/>
              <a:t> 000/190/1=12</a:t>
            </a:r>
            <a:br>
              <a:rPr lang="fa-IR" sz="3200" smtClean="0"/>
            </a:br>
            <a:r>
              <a:rPr lang="fa-IR" sz="3200" smtClean="0"/>
              <a:t/>
            </a:r>
            <a:br>
              <a:rPr lang="fa-IR" sz="3200" smtClean="0"/>
            </a:br>
            <a:r>
              <a:rPr lang="fa-IR" sz="3200" smtClean="0"/>
              <a:t>ماليات حقوق ومزاياي مستمر نقدي – آبان 81</a:t>
            </a:r>
            <a:br>
              <a:rPr lang="fa-IR" sz="3200" smtClean="0"/>
            </a:br>
            <a:r>
              <a:rPr lang="fa-IR" sz="3200" smtClean="0"/>
              <a:t/>
            </a:r>
            <a:br>
              <a:rPr lang="fa-IR" sz="3200" smtClean="0"/>
            </a:br>
            <a:r>
              <a:rPr lang="fa-IR" sz="3200" smtClean="0"/>
              <a:t>ماليات اضافه كاري  000/420=20%*000/100/2</a:t>
            </a:r>
            <a:br>
              <a:rPr lang="fa-IR" sz="3200" smtClean="0"/>
            </a:br>
            <a:r>
              <a:rPr lang="fa-IR" sz="3200" smtClean="0"/>
              <a:t/>
            </a:r>
            <a:br>
              <a:rPr lang="fa-IR" sz="3200" smtClean="0"/>
            </a:br>
            <a:r>
              <a:rPr lang="fa-IR" sz="3200" smtClean="0"/>
              <a:t>ماليات آبان 81       000/610/1= 000/420+ 000/190/1</a:t>
            </a:r>
            <a:endParaRPr lang="en-US" sz="3200" smtClean="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9330" name="Rectangle 4"/>
          <p:cNvSpPr>
            <a:spLocks noGrp="1" noRot="1" noChangeArrowheads="1"/>
          </p:cNvSpPr>
          <p:nvPr>
            <p:ph type="title"/>
          </p:nvPr>
        </p:nvSpPr>
        <p:spPr>
          <a:xfrm>
            <a:off x="438150" y="274638"/>
            <a:ext cx="7908925" cy="6170612"/>
          </a:xfrm>
        </p:spPr>
        <p:txBody>
          <a:bodyPr/>
          <a:lstStyle/>
          <a:p>
            <a:pPr algn="r" eaLnBrk="1" hangingPunct="1"/>
            <a:r>
              <a:rPr lang="ar-SA" sz="2500" smtClean="0">
                <a:effectLst/>
                <a:cs typeface="40c_Mitra Bold" pitchFamily="2" charset="-78"/>
              </a:rPr>
              <a:t>. حقوق و مزاياي آقاي حسيني به</a:t>
            </a:r>
            <a:r>
              <a:rPr lang="ar-SA" sz="2500" smtClean="0">
                <a:effectLst/>
              </a:rPr>
              <a:t>‌</a:t>
            </a:r>
            <a:r>
              <a:rPr lang="ar-SA" sz="2500" smtClean="0">
                <a:effectLst/>
                <a:cs typeface="40c_Mitra Bold" pitchFamily="2" charset="-78"/>
              </a:rPr>
              <a:t>شرح زير است:</a:t>
            </a:r>
            <a:br>
              <a:rPr lang="ar-SA" sz="2500" smtClean="0">
                <a:effectLst/>
                <a:cs typeface="40c_Mitra Bold" pitchFamily="2" charset="-78"/>
              </a:rPr>
            </a:br>
            <a:r>
              <a:rPr lang="ar-SA" sz="2500" smtClean="0">
                <a:effectLst/>
                <a:cs typeface="40c_Mitra Bold" pitchFamily="2" charset="-78"/>
              </a:rPr>
              <a:t>مزاياي غير مستمر غير نقدي: خواروبار معادل قيمت تمام شده-  خرداد ماه 000/200/1 ريال</a:t>
            </a:r>
            <a:br>
              <a:rPr lang="ar-SA" sz="2500" smtClean="0">
                <a:effectLst/>
                <a:cs typeface="40c_Mitra Bold" pitchFamily="2" charset="-78"/>
              </a:rPr>
            </a:br>
            <a:r>
              <a:rPr lang="ar-SA" sz="2500" smtClean="0">
                <a:effectLst/>
                <a:cs typeface="40c_Mitra Bold" pitchFamily="2" charset="-78"/>
              </a:rPr>
              <a:t>مزاياي مستمر نقدي:                               </a:t>
            </a:r>
            <a:br>
              <a:rPr lang="ar-SA" sz="2500" smtClean="0">
                <a:effectLst/>
                <a:cs typeface="40c_Mitra Bold" pitchFamily="2" charset="-78"/>
              </a:rPr>
            </a:br>
            <a:r>
              <a:rPr lang="ar-SA" sz="2500" smtClean="0">
                <a:effectLst/>
                <a:cs typeface="40c_Mitra Bold" pitchFamily="2" charset="-78"/>
              </a:rPr>
              <a:t>حقوق اصلي000/000/1 ريال     حق جذب000/000/2 ريالفوق العاده محيط كار000/500/1 ريالحق سرپرستي000/500/2 ريال   مزاياي مستمر غير نقدي:                          </a:t>
            </a:r>
            <a:br>
              <a:rPr lang="ar-SA" sz="2500" smtClean="0">
                <a:effectLst/>
                <a:cs typeface="40c_Mitra Bold" pitchFamily="2" charset="-78"/>
              </a:rPr>
            </a:br>
            <a:r>
              <a:rPr lang="ar-SA" sz="2500" smtClean="0">
                <a:effectLst/>
                <a:cs typeface="40c_Mitra Bold" pitchFamily="2" charset="-78"/>
              </a:rPr>
              <a:t>مسكن با اثاثه            </a:t>
            </a:r>
            <a:br>
              <a:rPr lang="ar-SA" sz="2500" smtClean="0">
                <a:effectLst/>
                <a:cs typeface="40c_Mitra Bold" pitchFamily="2" charset="-78"/>
              </a:rPr>
            </a:br>
            <a:r>
              <a:rPr lang="ar-SA" sz="2500" smtClean="0">
                <a:effectLst/>
                <a:cs typeface="40c_Mitra Bold" pitchFamily="2" charset="-78"/>
              </a:rPr>
              <a:t>اتومبيل بدون راننده</a:t>
            </a:r>
            <a:br>
              <a:rPr lang="ar-SA" sz="2500" smtClean="0">
                <a:effectLst/>
                <a:cs typeface="40c_Mitra Bold" pitchFamily="2" charset="-78"/>
              </a:rPr>
            </a:br>
            <a:r>
              <a:rPr lang="ar-SA" sz="2500" smtClean="0">
                <a:effectLst/>
                <a:cs typeface="40c_Mitra Bold" pitchFamily="2" charset="-78"/>
              </a:rPr>
              <a:t>مزاياي غير مستمر نقدي:</a:t>
            </a:r>
            <a:br>
              <a:rPr lang="ar-SA" sz="2500" smtClean="0">
                <a:effectLst/>
                <a:cs typeface="40c_Mitra Bold" pitchFamily="2" charset="-78"/>
              </a:rPr>
            </a:br>
            <a:r>
              <a:rPr lang="ar-SA" sz="2500" smtClean="0">
                <a:effectLst/>
                <a:cs typeface="40c_Mitra Bold" pitchFamily="2" charset="-78"/>
              </a:rPr>
              <a:t>اضافه كاري خرداد ماه000/200/3 ريالفرض كنيد بابت مسكن با اثاثه و اتومبيل بدون راننده ماهيانه به</a:t>
            </a:r>
            <a:r>
              <a:rPr lang="ar-SA" sz="2500" smtClean="0">
                <a:effectLst/>
              </a:rPr>
              <a:t>‌</a:t>
            </a:r>
            <a:r>
              <a:rPr lang="ar-SA" sz="2500" smtClean="0">
                <a:effectLst/>
                <a:cs typeface="40c_Mitra Bold" pitchFamily="2" charset="-78"/>
              </a:rPr>
              <a:t>ترتيب 000/500/1 ريال و 000/400 ريال از حقوق آقاي حسيني كسر مي</a:t>
            </a:r>
            <a:r>
              <a:rPr lang="ar-SA" sz="2500" smtClean="0">
                <a:effectLst/>
              </a:rPr>
              <a:t>‌</a:t>
            </a:r>
            <a:r>
              <a:rPr lang="ar-SA" sz="2500" smtClean="0">
                <a:effectLst/>
                <a:cs typeface="40c_Mitra Bold" pitchFamily="2" charset="-78"/>
              </a:rPr>
              <a:t>شود .</a:t>
            </a:r>
            <a:br>
              <a:rPr lang="ar-SA" sz="2500" smtClean="0">
                <a:effectLst/>
                <a:cs typeface="40c_Mitra Bold" pitchFamily="2" charset="-78"/>
              </a:rPr>
            </a:br>
            <a:r>
              <a:rPr lang="ar-SA" sz="2500" smtClean="0">
                <a:effectLst/>
                <a:cs typeface="40c_Mitra Bold" pitchFamily="2" charset="-78"/>
              </a:rPr>
              <a:t>مطلوب است: محاسبه ماليات بردرآمد حقوق خرداد ماه آقاي حسيني براساس هر يك از مفروضات زير:</a:t>
            </a:r>
            <a:br>
              <a:rPr lang="ar-SA" sz="2500" smtClean="0">
                <a:effectLst/>
                <a:cs typeface="40c_Mitra Bold" pitchFamily="2" charset="-78"/>
              </a:rPr>
            </a:br>
            <a:r>
              <a:rPr lang="ar-SA" sz="2500" smtClean="0">
                <a:effectLst/>
                <a:cs typeface="40c_Mitra Bold" pitchFamily="2" charset="-78"/>
              </a:rPr>
              <a:t>	الف) مشمول نظام هماهنگ پرداخت باشد.</a:t>
            </a:r>
            <a:br>
              <a:rPr lang="ar-SA" sz="2500" smtClean="0">
                <a:effectLst/>
                <a:cs typeface="40c_Mitra Bold" pitchFamily="2" charset="-78"/>
              </a:rPr>
            </a:br>
            <a:r>
              <a:rPr lang="ar-SA" sz="2500" smtClean="0">
                <a:effectLst/>
                <a:cs typeface="40c_Mitra Bold" pitchFamily="2" charset="-78"/>
              </a:rPr>
              <a:t>	ب) مشمول نظام هماهنگ پرداخت نباشد.</a:t>
            </a:r>
            <a:endParaRPr lang="en-US" sz="2500" smtClean="0">
              <a:effectLst/>
              <a:cs typeface="40c_Mitra Bold" pitchFamily="2" charset="-78"/>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8706" name="Rectangle 2"/>
          <p:cNvSpPr>
            <a:spLocks noGrp="1" noRot="1" noChangeArrowheads="1"/>
          </p:cNvSpPr>
          <p:nvPr>
            <p:ph type="title"/>
          </p:nvPr>
        </p:nvSpPr>
        <p:spPr>
          <a:xfrm>
            <a:off x="0" y="274638"/>
            <a:ext cx="8785225" cy="5954712"/>
          </a:xfrm>
        </p:spPr>
        <p:txBody>
          <a:bodyPr/>
          <a:lstStyle/>
          <a:p>
            <a:pPr algn="l" eaLnBrk="1" hangingPunct="1">
              <a:defRPr/>
            </a:pPr>
            <a:r>
              <a:rPr lang="ar-SA" sz="2800" smtClean="0"/>
              <a:t>حل مسأله – 1 : </a:t>
            </a:r>
            <a:r>
              <a:rPr lang="fa-IR" sz="2800" smtClean="0"/>
              <a:t>                                                          </a:t>
            </a:r>
            <a:r>
              <a:rPr lang="ar-SA" sz="2800" smtClean="0"/>
              <a:t/>
            </a:r>
            <a:br>
              <a:rPr lang="ar-SA" sz="2800" smtClean="0"/>
            </a:br>
            <a:r>
              <a:rPr lang="ar-SA" sz="2800" smtClean="0"/>
              <a:t>فرض الف : </a:t>
            </a:r>
            <a:r>
              <a:rPr lang="fa-IR" sz="2800" smtClean="0"/>
              <a:t>                                                                </a:t>
            </a:r>
            <a:br>
              <a:rPr lang="fa-IR" sz="2800" smtClean="0"/>
            </a:br>
            <a:r>
              <a:rPr lang="fa-IR" sz="2800" smtClean="0"/>
              <a:t>000/000/7=000/500/2+000/1500+000/000/2+000/000/1</a:t>
            </a:r>
            <a:r>
              <a:rPr lang="fa-IR" sz="1800" smtClean="0"/>
              <a:t/>
            </a:r>
            <a:br>
              <a:rPr lang="fa-IR" sz="1800" smtClean="0"/>
            </a:br>
            <a:r>
              <a:rPr lang="fa-IR" sz="2800" smtClean="0"/>
              <a:t>حقوق ومزاياي مستمر نقدي خرداد                                     </a:t>
            </a:r>
            <a:br>
              <a:rPr lang="fa-IR" sz="2800" smtClean="0"/>
            </a:br>
            <a:r>
              <a:rPr lang="fa-IR" sz="2800" smtClean="0"/>
              <a:t>000/000/84=12*000/000/7</a:t>
            </a:r>
            <a:br>
              <a:rPr lang="fa-IR" sz="2800" smtClean="0"/>
            </a:br>
            <a:r>
              <a:rPr lang="fa-IR" sz="2800" smtClean="0"/>
              <a:t>حقوق ومزاياي مستمر نقدي سالانه                                    </a:t>
            </a:r>
            <a:br>
              <a:rPr lang="fa-IR" sz="2800" smtClean="0"/>
            </a:br>
            <a:r>
              <a:rPr lang="fa-IR" sz="2800" smtClean="0"/>
              <a:t>000/500/16=25%*000/000/66=(12*000/500/1)-000/000/84</a:t>
            </a:r>
            <a:br>
              <a:rPr lang="fa-IR" sz="2800" smtClean="0"/>
            </a:br>
            <a:r>
              <a:rPr lang="fa-IR" sz="2800" smtClean="0"/>
              <a:t>تقويم مسكن بااثاثه                                                         </a:t>
            </a:r>
            <a:br>
              <a:rPr lang="fa-IR" sz="2800" smtClean="0"/>
            </a:br>
            <a:r>
              <a:rPr lang="fa-IR" sz="2800" smtClean="0"/>
              <a:t/>
            </a:r>
            <a:br>
              <a:rPr lang="fa-IR" sz="2800" smtClean="0"/>
            </a:br>
            <a:r>
              <a:rPr lang="fa-IR" sz="2800" smtClean="0"/>
              <a:t>000/960/3=5%*000/200/79=(12*000/400)-000/000/84</a:t>
            </a:r>
            <a:br>
              <a:rPr lang="fa-IR" sz="2800" smtClean="0"/>
            </a:br>
            <a:r>
              <a:rPr lang="fa-IR" sz="2800" smtClean="0"/>
              <a:t>تقويم اتومبيل بدون راننده                                                    </a:t>
            </a:r>
            <a:br>
              <a:rPr lang="fa-IR" sz="2800" smtClean="0"/>
            </a:br>
            <a:r>
              <a:rPr lang="fa-IR" sz="2800" smtClean="0"/>
              <a:t>000/460/20=000/960/3+000/500/16</a:t>
            </a:r>
            <a:br>
              <a:rPr lang="fa-IR" sz="2800" smtClean="0"/>
            </a:br>
            <a:endParaRPr lang="en-US" sz="2800" smtClean="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0756" name="Rectangle 4"/>
          <p:cNvSpPr>
            <a:spLocks noGrp="1" noRot="1" noChangeArrowheads="1"/>
          </p:cNvSpPr>
          <p:nvPr>
            <p:ph type="title"/>
          </p:nvPr>
        </p:nvSpPr>
        <p:spPr>
          <a:xfrm>
            <a:off x="438150" y="274638"/>
            <a:ext cx="7908925" cy="6170612"/>
          </a:xfrm>
        </p:spPr>
        <p:txBody>
          <a:bodyPr/>
          <a:lstStyle/>
          <a:p>
            <a:pPr algn="l" eaLnBrk="1" hangingPunct="1">
              <a:defRPr/>
            </a:pPr>
            <a:r>
              <a:rPr lang="fa-IR" sz="3200" smtClean="0"/>
              <a:t/>
            </a:r>
            <a:br>
              <a:rPr lang="fa-IR" sz="3200" smtClean="0"/>
            </a:br>
            <a:r>
              <a:rPr lang="fa-IR" sz="3200" smtClean="0"/>
              <a:t>000/560/17=(12/2*000/400/17)-000/460/20</a:t>
            </a:r>
            <a:br>
              <a:rPr lang="fa-IR" sz="3200" smtClean="0"/>
            </a:br>
            <a:r>
              <a:rPr lang="fa-IR" sz="3200" smtClean="0"/>
              <a:t> مسكن واتومبيل </a:t>
            </a:r>
            <a:r>
              <a:rPr lang="fa-IR" sz="3200" smtClean="0">
                <a:effectLst/>
              </a:rPr>
              <a:t>مشمول</a:t>
            </a:r>
            <a:r>
              <a:rPr lang="fa-IR" sz="3200" smtClean="0"/>
              <a:t> ماليات                            </a:t>
            </a:r>
            <a:br>
              <a:rPr lang="fa-IR" sz="3200" smtClean="0"/>
            </a:br>
            <a:r>
              <a:rPr lang="fa-IR" sz="3200" smtClean="0"/>
              <a:t>                                                   </a:t>
            </a:r>
            <a:br>
              <a:rPr lang="fa-IR" sz="3200" smtClean="0"/>
            </a:br>
            <a:r>
              <a:rPr lang="fa-IR" sz="3200" smtClean="0"/>
              <a:t>000/600/66=000/400/17-000/000/8</a:t>
            </a:r>
            <a:br>
              <a:rPr lang="fa-IR" sz="3200" smtClean="0"/>
            </a:br>
            <a:r>
              <a:rPr lang="fa-IR" sz="3200" smtClean="0"/>
              <a:t>حقوق ومزاياي مستمر نقدي مشمول ماليات               </a:t>
            </a:r>
            <a:br>
              <a:rPr lang="fa-IR" sz="3200" smtClean="0"/>
            </a:br>
            <a:r>
              <a:rPr lang="fa-IR" sz="3200" smtClean="0"/>
              <a:t>             </a:t>
            </a:r>
            <a:br>
              <a:rPr lang="fa-IR" sz="3200" smtClean="0"/>
            </a:br>
            <a:r>
              <a:rPr lang="fa-IR" sz="3200" smtClean="0"/>
              <a:t> 000/160/84=000/600/66+000/560/17</a:t>
            </a:r>
            <a:br>
              <a:rPr lang="fa-IR" sz="3200" smtClean="0"/>
            </a:br>
            <a:r>
              <a:rPr lang="fa-IR" sz="3200" smtClean="0"/>
              <a:t>درآمد حقوق ساليانه مشمول ماليات                      </a:t>
            </a:r>
            <a:br>
              <a:rPr lang="fa-IR" sz="3200" smtClean="0"/>
            </a:br>
            <a:r>
              <a:rPr lang="fa-IR" sz="3200" smtClean="0"/>
              <a:t/>
            </a:r>
            <a:br>
              <a:rPr lang="fa-IR" sz="3200" smtClean="0"/>
            </a:br>
            <a:endParaRPr lang="en-US" sz="3200" smtClean="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02" name="Rectangle 2"/>
          <p:cNvSpPr>
            <a:spLocks noGrp="1" noRot="1" noChangeArrowheads="1"/>
          </p:cNvSpPr>
          <p:nvPr>
            <p:ph type="title"/>
          </p:nvPr>
        </p:nvSpPr>
        <p:spPr/>
        <p:txBody>
          <a:bodyPr/>
          <a:lstStyle/>
          <a:p>
            <a:pPr algn="r" eaLnBrk="1" hangingPunct="1"/>
            <a:r>
              <a:rPr lang="fa-IR" sz="3200" smtClean="0">
                <a:effectLst/>
              </a:rPr>
              <a:t>فرض ب</a:t>
            </a:r>
            <a:br>
              <a:rPr lang="fa-IR" sz="3200" smtClean="0">
                <a:effectLst/>
              </a:rPr>
            </a:br>
            <a:endParaRPr lang="en-US" sz="3200" smtClean="0">
              <a:effectLst/>
            </a:endParaRPr>
          </a:p>
        </p:txBody>
      </p:sp>
      <p:sp>
        <p:nvSpPr>
          <p:cNvPr id="334851" name="Rectangle 3"/>
          <p:cNvSpPr>
            <a:spLocks noGrp="1" noChangeArrowheads="1"/>
          </p:cNvSpPr>
          <p:nvPr>
            <p:ph type="body" idx="4294967295"/>
          </p:nvPr>
        </p:nvSpPr>
        <p:spPr>
          <a:xfrm>
            <a:off x="0" y="1595438"/>
            <a:ext cx="7908925" cy="4514850"/>
          </a:xfrm>
        </p:spPr>
        <p:txBody>
          <a:bodyPr/>
          <a:lstStyle/>
          <a:p>
            <a:pPr eaLnBrk="1" hangingPunct="1">
              <a:defRPr/>
            </a:pPr>
            <a:r>
              <a:rPr lang="fa-IR" sz="3600" smtClean="0"/>
              <a:t>ماده 85     000/160/84</a:t>
            </a:r>
            <a:endParaRPr lang="en-US" sz="3600" smtClean="0"/>
          </a:p>
        </p:txBody>
      </p:sp>
      <p:sp>
        <p:nvSpPr>
          <p:cNvPr id="102404" name="Rectangle 4"/>
          <p:cNvSpPr>
            <a:spLocks noGrp="1" noChangeArrowheads="1"/>
          </p:cNvSpPr>
          <p:nvPr>
            <p:ph type="body" sz="half" idx="4294967295"/>
          </p:nvPr>
        </p:nvSpPr>
        <p:spPr>
          <a:xfrm>
            <a:off x="3600450" y="1595438"/>
            <a:ext cx="5184775" cy="12493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fa-IR" sz="2500" smtClean="0">
                <a:effectLst/>
              </a:rPr>
              <a:t/>
            </a:r>
            <a:br>
              <a:rPr lang="fa-IR" sz="2500" smtClean="0">
                <a:effectLst/>
              </a:rPr>
            </a:br>
            <a:r>
              <a:rPr lang="fa-IR" smtClean="0">
                <a:effectLst/>
              </a:rPr>
              <a:t>000/200/4=10%*000/160/84</a:t>
            </a:r>
          </a:p>
          <a:p>
            <a:pPr lvl="4" eaLnBrk="1" hangingPunct="1"/>
            <a:endParaRPr lang="fa-IR" smtClean="0">
              <a:effectLst/>
            </a:endParaRPr>
          </a:p>
        </p:txBody>
      </p:sp>
      <p:sp>
        <p:nvSpPr>
          <p:cNvPr id="102405" name="Line 5"/>
          <p:cNvSpPr>
            <a:spLocks noChangeShapeType="1"/>
          </p:cNvSpPr>
          <p:nvPr/>
        </p:nvSpPr>
        <p:spPr bwMode="auto">
          <a:xfrm>
            <a:off x="2736850" y="2124075"/>
            <a:ext cx="10795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Lotus"/>
        <a:ea typeface=""/>
        <a:cs typeface="Lotus"/>
      </a:majorFont>
      <a:minorFont>
        <a:latin typeface="Lotus"/>
        <a:ea typeface=""/>
        <a:cs typeface="Lotu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3200" b="1" i="0" u="none" strike="noStrike" cap="none" normalizeH="0" baseline="0" smtClean="0">
            <a:ln>
              <a:noFill/>
            </a:ln>
            <a:solidFill>
              <a:schemeClr val="tx1"/>
            </a:solidFill>
            <a:effectLst/>
            <a:latin typeface="Lotus" pitchFamily="2" charset="-78"/>
            <a:cs typeface="Lotus" pitchFamily="2" charset="-7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3200" b="1" i="0" u="none" strike="noStrike" cap="none" normalizeH="0" baseline="0" smtClean="0">
            <a:ln>
              <a:noFill/>
            </a:ln>
            <a:solidFill>
              <a:schemeClr val="tx1"/>
            </a:solidFill>
            <a:effectLst/>
            <a:latin typeface="Lotus" pitchFamily="2" charset="-78"/>
            <a:cs typeface="Lotus" pitchFamily="2" charset="-78"/>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Shimmer</Template>
  <TotalTime>1085</TotalTime>
  <Words>3907</Words>
  <Application>Microsoft Office PowerPoint</Application>
  <PresentationFormat>Custom</PresentationFormat>
  <Paragraphs>547</Paragraphs>
  <Slides>181</Slides>
  <Notes>180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181</vt:i4>
      </vt:variant>
    </vt:vector>
  </HeadingPairs>
  <TitlesOfParts>
    <vt:vector size="192" baseType="lpstr">
      <vt:lpstr>40c_Mitra Bold</vt:lpstr>
      <vt:lpstr>B Titr</vt:lpstr>
      <vt:lpstr>Cambria</vt:lpstr>
      <vt:lpstr>FuturaTEELigCon</vt:lpstr>
      <vt:lpstr>Lotus</vt:lpstr>
      <vt:lpstr>Tahoma</vt:lpstr>
      <vt:lpstr>Titr</vt:lpstr>
      <vt:lpstr>W_naskh1</vt:lpstr>
      <vt:lpstr>Wingdings</vt:lpstr>
      <vt:lpstr>Stream</vt:lpstr>
      <vt:lpstr>Equation</vt:lpstr>
      <vt:lpstr>PowerPoint Presentation</vt:lpstr>
      <vt:lpstr>حسابداري مالياتي2  واحددرسي رشته حسابداري  تاليف: محمد رمضان احمدي   تهيه كنند: علي اصغرعيوضي حشمت   عضوهيات علمي مركز قم </vt:lpstr>
      <vt:lpstr>فصل اول تعريف ماليات و انواع آن    </vt:lpstr>
      <vt:lpstr> اهداف وضع ماليات: 1. تحقق بخشي از درآمدهاي دولت 2. تعديل توزيع درآمد و ثروت جامعه  3. كنترل وهدايت مخارج و هزينه‌ها در اقتصاد  4. كنترل حجم واردات و صادرات </vt:lpstr>
      <vt:lpstr>انواع ماليات: 1- مالياتهاي مستقيم  الف) ماليات بر دارايي، مانند: 1. ماليات بر ارث 2. حق تمبر  ب) ماليات بردرآمد ، مانند: 1. ماليات بردرآمد املاك 2. ماليات بردرآمد حقوق 3. ماليات بردرآمد مشاغل 4. ماليات بردرآمد اشخاص حقوقي5. ماليات بردرآمد اتفاقي </vt:lpstr>
      <vt:lpstr>2-مالياتهاي غيرمستقيم الف) ماليات بر واردات، مانند: 1. حقوق گمركي 2. سود بازرگاني3. ماليات بر واردات اتومبيل  ب) ماليات بر مصرف و فروش، مانند: 1. ماليات نوشابه‌هاي غيرالكلي2. ماليات بر فروش سيگار 3. ماليات اتومبيل 4. ماليات بر فرآورده‌هاي نفتي 5. ماليات توليد الكل طبي و صنعتي 6. ماليات نقل و انتقال اتومبيل 7. ماليات حق اشتراك تلفنهاي خودكار و خدمات مخابرات بين المللي 8. ماليات نوار ضبط صوت و تصوير 9. ماليات فروش خاويار.</vt:lpstr>
      <vt:lpstr>فصل دوم اشخاص مشمول ماليات</vt:lpstr>
      <vt:lpstr>PowerPoint Presentation</vt:lpstr>
      <vt:lpstr>ماده 1. اشخاص زير مشمول پرداخت ماليات مي‌باشند: 1. كلية مالكين اعم از اشخاص حقيقي يا حقوقي نسبت به اموال يا املاك خود واقع در ايران. 2. هر شخص حقيقي ايراني مقيم ايران نسبت به كلية درآمدهايي كه در ايران يا خارج از ايران تحصيل مي‌نمايد. 3. هر شخص حقيقي ايراني مقيم خارج از ايران نسبت به كلية درآمدهايي كه در ايران تحصيل مي‌كند. </vt:lpstr>
      <vt:lpstr>4- هر شخص حقوقي ايراني نسبت به كلية درآمدهايي كه در ايران يا خارج از ايران تحصيل مي‌نمايد. 5. هر شخص غيرايراني (اعم از حقيقي يا حقوقي)‌ نسبت به‌درآمد‌هايي كه در ايران تحصيل مي‌نمايد و همچنين نسبت به درآمد‌هايي كه بابت واگذاري امتيازات يا ساير حقوق خود و يا دادن تعليمات و كمكهاي فني و يا واگذاري فيلمهاي سينمايي (كه به‌عنوان بها يا حق نمايش يا هر عنوان ديگر عايد آنها مي‌گردد) از ايران تحصيل مي‌كند.  </vt:lpstr>
      <vt:lpstr>فصل سوم ماليات بر ارث</vt:lpstr>
      <vt:lpstr>ماده 17. هرگاه در نتيجة فوت شخصي اعم از واقعي يا فرضي اموالي از متوفي باقي بماند به‌شرح زير مشمول ماليات است:  1. در صورتي‌ كه متوفي يا وارث يا هردو ايراني مقيم ايران باشند نسبت به سهم‌الارث هر يك از وراث از اموال مشمول ماليات برارث موضوع مادة 19 اين قانون واقع در ايران يا در خارج از ايران پس از كسر ماليات بر ارثي كه بابت آن قسمت از اموال واقع درخارج از ايران به دولت محلي كه مال در آن واقع گرديده پرداخت شده است به نرخ مذكور در ماده 20 اين قانون </vt:lpstr>
      <vt:lpstr> 2. درصورتي كه متوفي و وراث هر دو ايراني مقيم خارج از ايران باشند‌ سهم‌الارث هر يك از وراث از اموال و حقوق مالي متوفي كه در ايران موجود است به نرخ مذكور در مادة 20 اين قانون و نسبت به آن قسمت كه در خارج از ايران وجود دارد پس از كسر ماليات بر ارثي كه از آن بابت به دولت محل وقوع مال پرداخت شده است به نرخ بيست و پنج درصد.</vt:lpstr>
      <vt:lpstr> 3. درمورد اتباع خارجي و ساير موارد نسبت به آن قسمت از اموال و حقوق مالي متوفي كه در ايران موجود است كلاً مشمول ماليات به نرخ مذكور در ماده 20 اين قانون براي وراث طبقة دوم</vt:lpstr>
      <vt:lpstr>وراث متوفي ماده 18.  وراث از نظر اين قانون به سه طبقه تقسيم مي‌شوند: 1. وراث طبقة اول كه عبارت‌اند از: پدر، مادر، زن، شوهر، اولاد و اولاد اولاد. 2. وراث طبقة دوم كه عبارت‌اند از: اجداد، برادر، خواهرو اولاد آنها. 3. وراث طبقة سوم كه عبارت‌اند از: عمو، عمه، دايي، خاله و اولاد آنها.</vt:lpstr>
      <vt:lpstr>ماده 20. نرخ ماليات برارث نسبت به سهم‌الارث به شرح زير است: شرح                                     طبقه اول   طبقه دوم    طبقه سوم  تا مبلغ 000/000/50 ريال               5%           15%         35% تا مبلغ 000/000/200 ريال  نسبت به مازاد 000/000/50 ريال     15%          25%        45% تا مبلغ 000/000/500 ريال  نسبت به مازاد 000/000/200 ريال                                               25%           35%       55% نسبت به مازاد 000/000/500 ريال   35%           45%       65%</vt:lpstr>
      <vt:lpstr>معافيتهاي مالياتي ماده 24.  اموال زير از شمول ماليات اين فصل خارج است: 1. وجوه بازنشستگي و وظيفه و پس‌انداز خدمت و مزاياي پايان خدمت، مطالبات مربوط به خسارت اخراج، بازخريد خدمت و مرخصي استحقاقي و استفاده نشده و بيمه‌هاي اجتماعي و نيز وجوه پرداختي توسط مؤسسات بيمه يا بيمه‌گزار و يا كارفرما از قبيل بيمة عمر ، خسارت فوت و همچنين ديه و مانند آنها حسب مورد كه يك جا و يا به‌طور مستمر به ورثة متوفي پرداخت مي‌گردد.</vt:lpstr>
      <vt:lpstr>2- اموالي كه براي سازمانها و مؤسسه‌هاي مذكور در ماده (2) اين قانون مورد وقف يا نذر يا حبس واقع گردد به شرط تأييد سازمانها و مؤسسه‌هاي مذكور. 3- 80% اوراق مشاركت و سپرده‌هاي متوفي نزد بانكهاي ايراني و شعب آنها در خارج از كشور و مؤسسه‌هاي اعتباري غيربانكي مجاز، همچنين 50% ارزش سهام متوفي در شركتهايي كه سهام آنها طبق قانون مربوط در بورس پذيرفته شده باشد و ارزش سهام يا سهم‌الشركه متوفي در ساير شركتها و نيزچهل درصد ارزش خالص دارايي متوفي در واحدهاي توليدي، صنعتي، معدني و كشاورزي </vt:lpstr>
      <vt:lpstr>مسائل 1. آقاي روزبهاني در تيرماه سال 81 فوت شده است. وراث قانوني وي دو پسر، يكي 18 ساله و ديگري 24 ساله و نيز يك دختر 28 ساله كه در زمان فوت پدر ازدواج نكرده مي‌باشد. ماترك متوفي در زمان فوت طبق اظهارنامه مالياتي به شرح ذيل گزارش شده است:  ـ مبلغ 000/000/40 ريال در حساب پس انداز نزد بانك صادرات - 000/000/38 ريال مطالبات قابل وصول ـ سه دستگاه آپارتمان جمعاً به ارزش معاملاتي 000/000/40 ريال كه مورد تأييد مميز و سرمميز قرار گرفته است - موجودي نقد به مبلغ 000/000/18 ريال- بدهي به اشخاص 000/000/15 ريال كه مستند به مدارك قانوني بوده و مورد تأييد قرار گرفته است.  مطلوب است محاسبه ماليات سهم‌الارث هريك از وراث.</vt:lpstr>
      <vt:lpstr>حل مساله1 مجموع ماترك متوفي : سپرده بانكي                 000/000/40 ريال  مطالبات قابل وصول       000/000/38 سه دستگاه آپارتمان        000/000/40 موجودي نقد                 000/000/18 جمع                          000/000/136</vt:lpstr>
      <vt:lpstr> مجموع ماترك متوفي مشمول ماليات: سپرده بانكي(20%)          000/000/8 ريال  مطالبات قابل وصول       000/000/38 سه دستگاه آپارتمان        000/000/40 موجودي نقد                 000/000/18 بدهي به اشخاص           (000/000/15) جمع                          000/000/89</vt:lpstr>
      <vt:lpstr>مطابق با قانون مدني سهم الارث پسر دو برابر دختر مي باشد. وراث آقاي روزبهاني 2پسر ويك دختر است.                            000/600/35=5/2*000/000/89 سهم الارث هريك از پسر ها از ماترك مشمول ماليات                       000/600/5=000/000/30+000/600/35 سهم الارث پسر 24 ساله 000/280=5%*000/600/5    ماده 20           0000/600/5                                    طبقه اول </vt:lpstr>
      <vt:lpstr>000/400/14- = 000/000/50- 000/600/35 سهم الارث پسر 18 ساله مشمول ماليات نيست معافيت مالياتي فرزند كمتر از 20سال 000/000/50 ريال است. 000/800/17 = 5/1 * 000/000/89 سهم الارث دختر 28 ساله ازماترك مشمول ماليات  000/200/12- = 000/000/30- 000/800/17  سهم الارث دختر28 ساله مشمول ماليات نيست</vt:lpstr>
      <vt:lpstr>2- آقاي الف در تيرماه سال 81 فوت شده است و دارائيهاي وي در اظهارنامه مالياتي او به شرح ذيل گزارش شده است: ـ سه باب مغازه جمعاً به ارزش معاملاتي 000/000/300 ريالي (كه از اين مبلغ 000/000/50 ريال مربوط به‌عرصه ملك مي‌باشد) - سرقفلي مغازه 000/000/150 ريال  - يك دستگاه اتومبيل به ارزش 000/000/250 ريال - اثاثه موجود در منزل متوفي 000/000/180 ريال  - يك قطعه زمين به ارزش معاملاتي 000/200/15 ريال.   </vt:lpstr>
      <vt:lpstr>وراث قانوني وي يك دختر 24 ساله كه ازدواج كرده و يك پسر 23 ساله كه مشغول تحصيل دانشگاه مي‌باشد. همچنين پدر و مادر و همسر مي‌باشد (سهم‌الارث پدر و مادر هركدام 6/1 و همسر 8/1 و باقيمانده به فرزندان تعلق دارد) (سهم‌الارث هر پسر دو برابر دختر مي‌باشد و زن از زمين ارث نمي‌برد)  مطلوب است محاسبه ماليات سهم‌الارث هريك از وراث.</vt:lpstr>
      <vt:lpstr>حل مساله2 مجموع ماترك متوفي : سه باب مغازه – اعياني                000/000/250 ريال   سه باب مغازه – عرصه               000/000/50 سرقفلي مغازه                           000/000/150 اتومبيل                                   000/000/250 اثاثه منزل متوفي                        000/000/180 زمين                                      000/200/15 جمع                                      000/200/895  </vt:lpstr>
      <vt:lpstr> مجموع ماترك متوفي مشمول ماليات : سه باب مغازه – اعياني                000/000/250 ريال   سه باب مغازه – عرصه               000/000/50 سرقفلي مغازه                           000/000/150 اتومبيل                                   000/000/250 زمين                                      000/200/15 جمع                                      000/200/715  </vt:lpstr>
      <vt:lpstr>000/250/81=8/1*(000/200/15-000/000/50-000/200/715) سهم الارث همسر از ماترك مشمول ماليات  توضيح: همسر از عرصه وزمين سهم الارث نمي برد. همچنين همسر جزء طبقه اول بوده واز نرخ هاي طبقه اول استفاده مي كند.  000/250/51= 000/000/30-000/250/81 سهم الارث همسر مشمول ماليات</vt:lpstr>
      <vt:lpstr>000/500/2= 5%* 000/000/50      ماده 20       000/250/51 500/187  = 15%* 000/250/1      طبقه اول ماليات بر ارث همسر</vt:lpstr>
      <vt:lpstr>000/200/119= 6/1 * 000/200/715 سهم الارث هريك از پدر ومادر از ماترك مشمول ماليات  000/200/89= 000/000/30- 000/200/119  سهم الارث هريك از پدر ومادر از مشمول ماليات   </vt:lpstr>
      <vt:lpstr>000/500/2= 5%* 000/000/50      ماده 20       000/200/89 000/880/5= 15%* 000/200/ 39   طبقه اول 000/380/8  ماليات بر ارث هريك از پدر و مادر </vt:lpstr>
      <vt:lpstr>000/550/395=000/200/119-000/200/119-000/250/81-000/200/715 سهم الارث فرزندان</vt:lpstr>
      <vt:lpstr>PowerPoint Presentation</vt:lpstr>
      <vt:lpstr>PowerPoint Presentation</vt:lpstr>
      <vt:lpstr>PowerPoint Presentation</vt:lpstr>
      <vt:lpstr>  گواهینامه رانندگی به ازاء هر سال مدت اعتبار 1000 ريال گواهینامه دانش اموزای ابتدایی، راهنمایی و متوسطه 1000 ريال  دانشنامه کاردانی، کارشناسی، کارشناسی ارشد، دکتر و بالاتر 10000 ريال  گواهی ارزش تحصیلی دوره های ابتدایی، راهنمایی و متوسطه خارجی 20000 ريال  گواهی ارزش تحصیلی دوره های فنی و حرفه ای و دانشگاهی خارجی 50000 ريال  پروانه مامایی یا مدرک تحصیلی دوره های کاردانی و دندانپزشکی تجربی 20000 ريال     </vt:lpstr>
      <vt:lpstr>PowerPoint Presentation</vt:lpstr>
      <vt:lpstr>PowerPoint Presentation</vt:lpstr>
      <vt:lpstr> اهداف رفتاری :  دانشجو باید بعد از مطالعه این فصل بتواند :  1- نرخ محاسبه مالیات نقل و انتقال املاک و حق واذاری محل را تعیین نماید.  2- نحوه محاسبه مالیات درصورتیکه ملک معاوضه گردد را توضیح دهد.  3- نحوه تعیین ارزش معاملاتی املاک را مشخص نماید.  4- وظایف کمیسیون تعیین ارزش معاملاتی را تشریح نماید.  5- موارد تشکیل کمیسیون تعیین ارزش معاملاتی را توضیح دهد.  6- معافیت های مالیات نقل و انتقال املاک را تعیین نماید.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حل مساله –1   000/000/230 =6/2 * 000/000/690   000/500/11=5%*000/000/230 ماليات نقل وانتقال نفر اول</vt:lpstr>
      <vt:lpstr>PowerPoint Presentation</vt:lpstr>
      <vt:lpstr>حل مساله 2    000/000/20= 5%* 000/000/400 ماليات نقل وانتقال محسن 000/750/18=  5%*000/000/375  ماليات نقل وانتقال علي</vt:lpstr>
      <vt:lpstr>3. مالكيت ساختماني به 4 نفر و به نسبت 1-2-3-4 تعلق دارد. در صورتي‌ كه قيمت فروش ساختمان مورد نظر 000/000/850 ريال و ارزش معاملاتي آن 000/000/535 ريال باشد. و مالكين قصد انتقال مالكيت ساختمان مزبور را داشته باشند.ماليات نقل و انتقال سهم هر يك و مجموع آنها را بدست آوريد؟</vt:lpstr>
      <vt:lpstr>حل مساله 3 000/675/2= 5%* 000/500/53 =10/1 *000/000/535 ماليات نقل وانتقال نفر اول  000/350/5= 5%* 000/000/107 =10/2 *000/000/535 ماليات نقل وانتقال نفر دوم  000/025/8= 5%* 000/500/160 =10/3*000/000/535 ماليات نقل وانتقال نفر سوم  000/700/10= 5%* 000/000/214 =10/4 *000/000/535 ماليات نقل وانتقال نفر چهارم  جمع 000/750/26</vt:lpstr>
      <vt:lpstr>4. سپاه پاسداران انقلاب اسلامي اراضي آقاي حسيني را جهت احداث يك پادگان نظامي خريداري كرد، ارزش روز اراضي 000/000/400 ريال و ارزش معاملاتي اراضي 000/000/280 ريال و وجه پرداخت شده به آقاي حسيني و بابت اراضي مذكور 000/000/340 ريال باشد.   ماليات نقل و انتقال اراضي آقاي حسيني را محاسبه كنيد . (راهنمائي: براي حل به ماده 70 (ق.م.م) مراجعه شود).</vt:lpstr>
      <vt:lpstr>حل مساله4 به استناد ماده 70 ق . م .م هرگونه وجوه پرداختي بايت توسعه مناطق نظامي معاف از ماليات است.</vt:lpstr>
      <vt:lpstr>5. آقاي علوي املاك خود را با ارزش روز 000/000/500 ريال و ارزش معاملاتي 000/000/345 ريال به وزارت بهداشت و درمان واگذار كرد، مطلوب‌ است محاسبه ماليات نقل و انتقال املاك آقاي علوي به وزارت بهداشت و درمان بر اساس هر يك از مفروضات زير.   فرض الف) بهاي مذكور در سند معامله 000/000/320 ريال باشد.  فرض ب ) بهاي مذكور در سند معامله 000/000/380 ريال باشد.   ( براي حل به ماده 66 (ق.م.م) مراجعه شود)</vt:lpstr>
      <vt:lpstr>فرض الف  000/000/16 = 5% * 000/000/320 به استناد ماده 66 ق .م.م درصورتيكه انتقال گيرنده دولت يا موسسات وابسته باشد كه در اينجا نيز كه وزارت بهداشت مي باشد ، اگر بهاي ملك در سند ( 000/000/320) كمتر از ارزش معاملاتي (000/000/345ريال ) باشد ، بهاي سند ملاك محاسبه ماليات نقل وانتقال مي گردد  فرض ب  000/250/17 = 5% * 000/000/345</vt:lpstr>
      <vt:lpstr>6- آقاي محمدي در سال 82تعداد 7واحد آپارتمان نوساز خود را به مبلغ 2 ميليارد ريال انتقال قطعي داده است. اداره امور مالياتي ارزش معاملاتي عرصه را معادل 000/000/110 ريال وارزش معاملاتي اعياني را 000/000/135 ريال تعيين نموده است. اگر از پايان كار واحدهاي فوق دو سال نگذشته باشد، كل ماليات آقاي محمدي چقدر است.</vt:lpstr>
      <vt:lpstr>حل مساله 6  000/000/245 = 000/000/135+ 000/000/110  000/250/12= 5%* 000/000/245 ماليات نقل انتقال املاك  000/500/24= 10%* 000/000/245 ماليات بساز وبفروشي 000/750/36=000/500/24+000/250/12 كل ماليات آقاي محمدي   در محاسبه ماليات نقل وانتقال وماليات بساز وبفروشي ، ارزش معاملاتي مبناي محاسبه ماليات است. </vt:lpstr>
      <vt:lpstr>فصل هشتم ( ماليات بر درآمد حقوق) : </vt:lpstr>
      <vt:lpstr>اهداف رفتاری :  دانشجو بعد از پایان این فصل باید بتواند :  1- موارد مشمول مالیات حقوق و مزایای کارکنان را مشخص نماید.  2- نحوه تقویم و محاسبه مزایای غیرنقدی را تشریح نماید.  3- نحوه محاسبه حداقل حقوق موضوع ماده 84 را توضیح دهد.  4- نحوه محاسبه مالیات حقوق مطابق با ماده 85 را برای کارکنان 5- مشمول قانون نظام هماهنگ و غیرهنماهنگ پرداخت را بیان نماید.  6- نحوه محاسبه حقوق اشخاصی غیراز پرداخت کنندگان حقوق و مزایای اصلی را مشخص نماید.  7- تکالیف کارفرمایان نسبت به مالیات حقوق کارکنان خود را تعیین نماید.  8- موارد مربوط به حقوق که معاف از مالیات می باشد را تشریح نماید. </vt:lpstr>
      <vt:lpstr>مزایای غیرمستمر با استناد قانون مالیات ها و قانون کار عبارتند از :  اضافه کاری، فوق العاده ماموریت، هزینه سفر، پاداش انجام کار، عیدی و پاداش آخر سال، وجوه پرداختی بابت لباس کار و یا در اختیار گذاردن آن، پرداختی های بابت هزینه درمان و معالجه کارکنان، بازخرید و مرخصی، پاداشپف بهره وری و سایر مزایای غیرمستمر که طبق مقررات استخدامی یا قانون کار از طرف کارفرما به کارکنان پرداخت و یا در اختیار آنان قرار داده می شود نظیر بهروری و کارانه. </vt:lpstr>
      <vt:lpstr>نحوه محاسبه معافیت موضوع ماده 84 :  عدد مبنای جدول حقوق نظام هماهنگ پرداخت حقوق کارکنان دولت، عدد ثابت 400 می باشد.  ضریب حقوق کارکنان دولت معمولاً در بهمن یا اسفند ماه و یا در تبصره های قانون بودجه کل کشور همه ساله توسط دولت اعلام می شود باتوجه به توضیحات فوق معافیت مالیاتی سالانه حقوق به صورت رابطه زیر بدست می آید :  ضریب حقوق کارکنان دولت  معافیت مالیاتی سالانه حقوق  ضريب حقوق كاركنان دولت * 400*150= معافيت مالياتي                                                       سالانه حقوق  </vt:lpstr>
      <vt:lpstr>درصورتیکه رقم بدست آمده را بر 12 تقسیم نمائیم، معافیت مالیات ماهانه حقوق بدست می آید.  در سال 81 و 82 ضریب حقوق کارکنان دولت به ترتیب 290 و 320 ريال بوده بنابراین معافیت مالیاتی سالانه حقوق در هر یک از سالهای فوق عبارتست از :  معافیت مالیاتی سالانه حقوق سال 81                   معافیت مالیاتی سالانه حقوق سال 82                  نحوه محاسبه در سالهای بعد نیز به همین منوال بوده که در جدول زیر ارائه شده است : </vt:lpstr>
      <vt:lpstr>PowerPoint Presentation</vt:lpstr>
      <vt:lpstr>نکات کلیدی در محاسبه مالیات بر درآمد حقوق :  1- به استناد ماده 86 ق.م.م، پرداخت هایی که از طرف اشخاصی غیر از پرداخت کنندگان مقرری مزد و حقوق اصلی بعمل می آید (نظیر حق حضور در جلسات) بدون رعایت معافیت ماده 84 با نرخ های مقرر در ماده 85 محاسبه و ظرف سی روز پرداخت گردد.  2-برای محاسبه مالیات اضافه کاری درصورتیکه شخص تابع نظام هماهنگ پرداخت باشد با نرخ 10% و در صورتیکه تابع نظام هماهنگ پرداخت نباشد، ابتدا حقوق و مزایای مستمر مشمول مالیات حقوق بگیر را دوازده برابر نموده و سپس مزایای غیرمستمر شامل اضافه کاری به آن اضافه شده و پس از اعمال معافیت ماده 84 مطابق با ماده 85 محاسبه می گردد</vt:lpstr>
      <vt:lpstr>3- به استناد بند 12 ماده 91 ق.م.م مجموع مزایای غیرنقدی پرداختی در سال به کارکنان حداکثر معادل  معافیت ماده 84، معاف می باشد.  4- با استناد بند 10 ماده 91 ق.م.م عیدی سالانه یا پاداش آخر سال مجموعاً تا میزان  میزان معافیت ماده 84 فارغ از مدت کارکرد از پرداخت هرگونه مالیات معاف می باشد. مازاد بر میزان معافیت مطابق با ماده 85 اعمال می شود. اگر طی سال چند بار پاداش به هریک از کارکنان پرداخت شود، صرفاً پاداش آخر سال، معافیت ماده 84 به آن تعلق می گیرد و پاداش طی سال معافیت نداشته و مطابق با ماده 85 مالیات آن محاسبه می گردد. </vt:lpstr>
      <vt:lpstr>5- چنانچه حقوق شخصی طی سال تغییر نماید، برای محاسبه مالیات به نسبت ماه های گذشته براساس حقوق  قدیم  و به نسبت ماه های حال و آینده بر اساس حقوق جدید محاسبه و مطابق با ماده 85 مالیات سالانه آن را محاسبه می نمائیم. سپس مالیات حقوق ماه هایی که حقوق جدید شده را از کل مالیات سالانه تفکیک و بر تعداد ماه های حقوق جدید تقسیم مالیات می نمائیم تا مالیات حقوق ماهانه بدست آید.  6- درصورتیکه شخص ضمن سال استخدام گردد، درآمد مشمول مالیات حقوق براساس درآمد سالانه (دوازده برابر حقوق ماه اول) محاسبه و پس از تعیین مالیات سالانه با ماده 85،  آن بعنوان مالیات حقوق ماه اول محاسبه می گردد. </vt:lpstr>
      <vt:lpstr>7- درصورتیکه هر یک از کارکنان در ضمن سال بازنشسته، بازخریدیا اخراج و یا بنا بعللی ترک خدمت نماید کارفرما مکلف است صرفنظر از مدت کارکرد، مالیات حقوق را براساس درآمد سالانه مطابق با ماده 85 محاسبه نموده و  آن را تا آخرین تاریخ اشتغال از حقوق شخص کسر نماید.  درصورتیکه درآمد مشمول مالیات که برای آن مالیات محاسبه شده بیشتر از درآمد واقعی آن باشد و یا بطورکلی مالیات بیشتری از شخص کسر گردد، مطابق با ماده 87 ق.م.م اضافه پرداختی بابت مالیات قابل استرداد بوده مشروط بر اینکه بعد از انقضای تیر ماه سال بعد تا آخر آن سال با درخواست کتبی حقوق بگیر از اداره مالیاتی محل سکونت مورد مطالبه قرار گیرد.</vt:lpstr>
      <vt:lpstr>8- اداره امور مالیاتی برای تسلیم اظهارنامه و پرداخت مالیات در مواردی که شرکت دارای شعبه یا کارگاه در نقاط مختلف است، مکان پرداخت حقوق مدرک عمل می باشد.  9- پرداخت کنندگان حقوق مکلفند مالیات حقوق را ظرف سی روز به اداره مالیاتی محل پرداخت نمایند. چنانچه مالیات های مکسوره ظرف مدت مقرر پرداخت نگردد، مطابق با ماده 199 ق.م.م، علاوه بر مسئولیت تضافی که با مودی در پرداخت مالیات خواهد داشت مشمول جریمه ای معادل 20% مالیات پرداخت نشده خواهد بود. مطابق با ماده 197 چنانچه کارفرمایان از تسلیم لیست حقوق و مزایا به اداره مالیاتی خودداری نمایند و یا برخلاف واقع تسلیم کنند، جریمه متعلقه 2% حقوق پرداختی است. </vt:lpstr>
      <vt:lpstr> 10-در مواردی که کارفرمایان از ایفای تکالیف قانونی مقرر در ق.م.م به هر دلیلی خودداری نمایند، علاوه بر جرائم نقدی بند 9 فوق، درصورتیکه کارفرما دستگاه دولتی باشد، مطابق با تبصره 1 ماده 199 مشمول مجازات مقرر طبق تخلفات اداری خواهد بود. چنانچه کارفرما دستگاه دولتی نباشد. مدیر شخصیت حقوقی علاوه بر مسئولیت تضافی نسبت به پرداخت مالیات و جرائم متعلق به حبس تأدیبی از سه ماه تا دو سال محکوم خواهند شد و قضایی از طرف رئیس سازمان امور مالیاتی بعمل خواهد آمد. </vt:lpstr>
      <vt:lpstr> 11- با استناد ماده 139 قانون برنامه سوم توسعه، اقساط ماهیانه تسهیلات اعطایی مسکن از طرف بانک ها از درآمد مشمول مالیات دریافت کنندگان تسهیلات کشر و مانده مشمول مالیات می شود. استفاده از این معافیت طی دوره برنامه (83-1379) فقط برای یکبار و شامل واحدهای با مساحت مفید حداکثر 120 مترمربع خواهد بود. </vt:lpstr>
      <vt:lpstr>  مثال – 5 :   خانم مرجان از ابتدای سال 1382استخدام شده استمزایای مستمر و غیرمستمر نامبرده به شرح ذیل می باشد :  حقوق پایه ماهیانه                             3500000 ريال اضافه کار فروردین ماه (50 ساعت)         1500000 ريال استفاده از مسکن در کارگاه استفاده از اتومبیل اختصاصی بدون راننده  حق خواروبار ماهانه (غیرنقدی)                 70000 ريال حق عائله مندی ماهانه                         150000 ريال فوق العاده جذب                                 3800000 ريال فوق العاده بدی آب و هوا                      1350000 ريال فوق العاده محل خدمت                        1450000 ريال  فوق العاده نحرومیت از تسهیلات زندگی  1240000 ريال </vt:lpstr>
      <vt:lpstr>اقساط ماهیانه تسهیلات بانک مسکن     700000 ريال مطلوبست : محاسبه حقوق خانم مرجان براساس مفروضات زیر :      الف) مشمول نظام هماهنگ پرداخت است.       ب) مشمول نظام هماهنگ پرداخت نمی باشد.</vt:lpstr>
      <vt:lpstr> فرض الف                                                                                              000/490/11=000/240/1+000/450/1+000/350/1+000/800/3+000/150+000/500/3 مجموع حقوق ومزاياي ماهانه مستمر نقدي                                                                                      000/880/137=12*000/490/11   مجموع حقوق ومزاياي سالانه مستمر نقدي                                        اتومبيل بدون راننده                 000/894/6=5%*000/880/137  000/680/118=(12*000/600/1)-000/880/137  مشمول ماليات پس از معافيت ماده 84 </vt:lpstr>
      <vt:lpstr>000/280/110=(12*000/700)-000/680/118 مشمول ماليات پس از معافيت ماده  84و اقساط وام            000/028/11=10%*000/280/110  ماليات سالانه حقوق ومزاياي مستمر نقدي                     000/028/11 ÷ 000/919=12  ماليات ماهانه حقوق ومزاياي مستمر نقدي                                      000/150=10%*000/500/1 ماليات اضافه كاري فروردين ماه                            </vt:lpstr>
      <vt:lpstr>000/734/7=(12*000/70)+000/894/6 مزاياي غير نقدي (اتومبيل بدون راننده وحق خواربار)        000/534/4=(000/600/1*2)-000/734/7 مزاياي غير نقدي پس از كسر معافيت مزاياي غير نقدي       400/453=10%*000/534/4 ماليات سالانه مزاياي غير نقدي                                  400/453 ÷ 783/37=12 ماليات فروردين مزاياي غير نقدي  783/102/1=783/37+000/150+000/919 جمع ماليات فروردين</vt:lpstr>
      <vt:lpstr>فرض ب </vt:lpstr>
      <vt:lpstr> 000/370/18÷ 833/530/1=12  ماليات فروردين حقوق ومزاياي مستمر نقدي                   000/375= 25%*000/500/1 ماليات اضافه كاري فروردين ماه                                500/133/1=25%*000/534/4 ÷ 458/94=12 ماليات فروردين مزاياي غير نقدي                               291/000/2=458/94+000/375+833/530/1 جمع ماليات فروردين                                            </vt:lpstr>
      <vt:lpstr>خلاصه :  1- درآمدی که شخص حقیقی در خدمت شخص دیگری (اعم از حقیقی یا حقوقی) در قبال تسلیم نیروی کار خود بابت اشتغال در ایران برحسب مدت یا کار انجام یافته بطور نقد یا غیرنقد تحصیل می کند مشمول مالیات بر درآمد حقوق است (ماده 82 ق.م.م).  مالیات حقوق و مزایای مربوط به شغل اعم از مستمر یا غیرمستمر، نقدی یا نقدی بصورت زیر محاسبه       می گردد :  حقوق و مزایای مستمرنقدی شغلی شامل حقوق ثابت، مزایای مستمر شغلی، حق مقام، حق اولاد، حق مسکن، حق ایاب و ذهاب، فوق العاده های (بدی آب و هوا، شغل، مسئولیت، جذب، ارزی، مرزی و ...) و غیره می باشد. مالیات سالیانه حقوق و مزایای مستمر نقدی بصورت زیر محاسبه می شود : </vt:lpstr>
      <vt:lpstr>معافيت ماده84- (12* جمع حقوق ومزاياي مستمر نقدي ) 10%*                              نظام هماهنگ پرداخت   10%*000/000/42 20%*000/000/58              نظام غيرهماهنگ پرداخت  25%*000/280/10</vt:lpstr>
      <vt:lpstr>2- مزایای مستمر و غیرمستمر غیرنقدی شامل و اتومبیل واگذاری از طرف کارفرما، خواروبار، بن و غیره.  مسکن با اثاثه 25% و بدون اثاثه 20%، اتومبیل اختصاص با راننده 10% و بدون راننده 5% حقوق و مزایای مستمرنقدی پس از کسر وجوهی که از این بابت از حقوق کارمند کسر می گردد، تقویم می شود.  مزایای مستمر و غیرمستمر غیرنقدی به میزان  معافیت سالانه ماده 84 معاف و مابقی با رقم حقوق و مزایای مستمر نقدی جمع شده (بند 1) و طبق مقررات ماده 85 محاسبه می گردد. </vt:lpstr>
      <vt:lpstr>3- مالیات مزایای غیرمستمر نقدی بصورت زیر محاسبه می گردد :  - اضافه کاری، پاداش انجام کار، وجوه پرداختی بابت لباس کار و غیره مطابق ماده 85 (بند 1) محاسبه می گردد.  - عیدی و پاداش آخر سال به میزان معافیت سالانه ماده 84 معاف و مابقی مطابق با مقررات ماده 85 (بند 1) محاسبه می گردد.  - هزینه سفر و فوق العاده سفر مربوط به شغل، وجوه حاصل از بیمه بابت جبران خسارت بدنی و معالجه و امثال آن، وجوهی که کارفرما بابت معالجه کارکنان پرداخت می کند معاف از مالیات هستند.  - هزينه معالجه پرداختي به كاركنان معاف از ماليات است</vt:lpstr>
      <vt:lpstr>سایر موارد معافيت مالياتي عبارتنداز:  1- رؤسا و اعضای مأموریت های سیاسی و کنسولی خارجی در ایران نسبت به درآمد حقوق دریافتی از دولت متبوع خود به شرط معامله متقابل.  2- کارشناسان خارجی اعزامی به ایران نسبت به حقوق دریافتی از دولت متبوع یا موسسات بین المللی مذکور 3- حقوق بازنشستگی، وظیفه، مستمری، پایان خدمت، خسارت اخراج، بازخرید خدمت، وظیفه یا مستمری پرداختی به وراث، حق سنوات، حقوق ایام مرخصی استفاده نشده که در موقع استفاده نشده که در موقع بازنشستگی یا از کارافتادگی به حقوق بگیر پرداخت می شود. </vt:lpstr>
      <vt:lpstr>4- مسکن واگذاری در محل کارگاه یا کارخانه جهت استفاده کارگران و خانه های ارزان قیمت سازمانی در خارج از محل کارگاه یا کارخانه که مورد استفاده کارگران قرار گیرد.  5- خانه های سازمانی که با اجازه قانون یا به موجب آئین نامه های خاص در اختیار ماموران کشوری گذارده می شود.  6- درآمد حقوق پرسنل نیروهای مسلح جمهوری اسلامی ایران اعم از نظامی و غیرنظامی، مشمولان قانون استخدامی وزارت اطلاعات و جانبازان انقلاب اسلامی و جنگ تحمیلی و آزادگان.    7- 50 % مالیات حقوق کارکنان شاغل در مناطق کمتر توسعه یافته. </vt:lpstr>
      <vt:lpstr>مسائل 1. آقاي محسني در تاريخ 1/8/1x1-  به استخدام يك سازمان درآمده است, حقوق و مزاياي نامبرده به‌شرح زير مي‌باشد: حقوق اصلي000/400/2 ريالفوق‌العاده شغل000/500/1 ريال  حق جذب000/500/1 ريالفوق‌العاده محيط كار000/800    ريالبدي آب و هوا000/700    ريالحق عائله‌مندي000/750    ريالحق اولاد000/600    ريالمحروميت از تسهيلات زندگي000/900    ريال اضافه كاري آبان ماه000/100/2 ريالمطلوب است: محاسبه ماليات حقوق آبان ماه آقاي محسني براساس هر يك از مفروضات زير:  الف) آقاي محسني مشمول نظام هماهنگ پرداخت باشد.  ب) آقاي محسني مشمول نظام هماهنگ پرداخت نباشد. معافيت درآمد ساليانه حقوق بر اساس ماده (84) 000/400/17 ريال است.</vt:lpstr>
      <vt:lpstr>حل مسأله – 1 :                                                            فرض الف :                                                                  000/150/9=000/900+000/600+000/750+000/700+000/800+000/1500+000/500/1+000/400/2 حقوق ومزاياي مستمر نقدي ماهانه                                      000/800/109=12*000/150/9 حقوق ومزاياي مستمر نقدي سالانه                                     000/400/92=000/400/17-000/800/109 مشمول ماليات                                                              000/240/9=10%*000/400/92 ماليات يك ساله                                                           000/240/9 ÷ 000/770=12 ماليات حقوق ومزاياي مستمر نقدي- آبان 81                       </vt:lpstr>
      <vt:lpstr>فرض ب </vt:lpstr>
      <vt:lpstr>  000/280/14÷ 000/190/1=12  ماليات حقوق ومزاياي مستمر نقدي – آبان 81  ماليات اضافه كاري  000/420=20%*000/100/2  ماليات آبان 81       000/610/1= 000/420+ 000/190/1</vt:lpstr>
      <vt:lpstr>. حقوق و مزاياي آقاي حسيني به‌شرح زير است: مزاياي غير مستمر غير نقدي: خواروبار معادل قيمت تمام شده-  خرداد ماه 000/200/1 ريال مزاياي مستمر نقدي:                                حقوق اصلي000/000/1 ريال     حق جذب000/000/2 ريالفوق العاده محيط كار000/500/1 ريالحق سرپرستي000/500/2 ريال   مزاياي مستمر غير نقدي:                           مسكن با اثاثه             اتومبيل بدون راننده مزاياي غير مستمر نقدي: اضافه كاري خرداد ماه000/200/3 ريالفرض كنيد بابت مسكن با اثاثه و اتومبيل بدون راننده ماهيانه به‌ترتيب 000/500/1 ريال و 000/400 ريال از حقوق آقاي حسيني كسر مي‌شود . مطلوب است: محاسبه ماليات بردرآمد حقوق خرداد ماه آقاي حسيني براساس هر يك از مفروضات زير:  الف) مشمول نظام هماهنگ پرداخت باشد.  ب) مشمول نظام هماهنگ پرداخت نباشد.</vt:lpstr>
      <vt:lpstr>حل مسأله – 1 :                                                            فرض الف :                                                                  000/000/7=000/500/2+000/1500+000/000/2+000/000/1 حقوق ومزاياي مستمر نقدي خرداد                                      000/000/84=12*000/000/7 حقوق ومزاياي مستمر نقدي سالانه                                     000/500/16=25%*000/000/66=(12*000/500/1)-000/000/84 تقويم مسكن بااثاثه                                                           000/960/3=5%*000/200/79=(12*000/400)-000/000/84 تقويم اتومبيل بدون راننده                                                     000/460/20=000/960/3+000/500/16 </vt:lpstr>
      <vt:lpstr> 000/560/17=(12/2*000/400/17)-000/460/20  مسكن واتومبيل مشمول ماليات                                                                                 000/600/66=000/400/17-000/000/8 حقوق ومزاياي مستمر نقدي مشمول ماليات                               000/160/84=000/600/66+000/560/17 درآمد حقوق ساليانه مشمول ماليات                        </vt:lpstr>
      <vt:lpstr>فرض ب </vt:lpstr>
      <vt:lpstr>  000/416/8÷ ماليات ماهيانه حقوق         333/701=12 ماليات خواروبار            000/120=10%*000/200/1 ماليات اضافه كاري         000/320=10%*000/200/3  333/141/1=000/320+000/120+333/701 ماليات حقوق ومزاياي خردادماه                            </vt:lpstr>
      <vt:lpstr>فرض ب </vt:lpstr>
      <vt:lpstr>000/632/12÷ ماليات ماهيانه حقوق    667/052/1=12  000/240=20%*000/200/1  ماليات خواروبار – 20% طبق ماده131                        000/640=20%*000/200/3 ماليات اضافه كاري – 20% طبق ماده 131                   6667/932/1=000/640+000/240+667/052/1 ماليات حقوق مزاياي خرداد81                                                    </vt:lpstr>
      <vt:lpstr>. حقوق و مزاياي آقاي حسني به‌شرح زير است: مزاياي مستمر نقدي ماهيانه: حقوق اصلي000/000/5  ريال  فوق العاده شغل000/000/3 ريال  حق جذب000/500/4 ريال مزاياي غير مستمر نقدي: اضافه كاري:خرداد ماه000/300/1 ريال تير ماه000/700/1 ريال مزاياي غير نقدي از قبيل لباس و خواروبار: خرداد ماه000/450/1 ريال معادل قيمت تمام شده  تير ماه000/100/2 ريال معادل قيمت تمام شده مطلوب است: محاسبه ماليات بردرآمد حقوق ماههاي خرداد و تير آقاي حسني با فرض آنكه نامبرده مشمول نظام هماهنگ پرداخت نباشد و در مناطق كمتر توسعه يافته مشغول به‌كار باشد.</vt:lpstr>
      <vt:lpstr>ماليات حقوق ومزاياي خردادماه 81 :                           حقوق ماهيانه   000/500/12=000/500/4+000/000/3+000/000/5  حقوق ساليانه                       000/000/150=12*000/500/12  000/600/132=000/400/17-000/000/150 </vt:lpstr>
      <vt:lpstr>PowerPoint Presentation</vt:lpstr>
      <vt:lpstr> 000/950/23÷ ماليات حقوق ماهيانه        833/995/1=12    مزایای غیرنقدی به میزان دو برابر معافیت ماده 84 (000/900/2=000/450/1*2) معاف می باشند. در اینجا فرض شود که در ماه های فروردین و اردیبهشت هیچگونه مزایای غیرنقدی وجود نداشته باشد بنابراین 1450000 ريال مزایای غیرنقدی خرداد ماه کوچکتر از معافیت مذکور بوده که به آن مالیات تعلق نمی گیرد. </vt:lpstr>
      <vt:lpstr>000/325=25%*000/300/1 ماليات اضافه كاري خرداد81 – 25% طبق ماده 131  833/320/2=000/325+833/995/1 ماليات خردادماه قيل از بخشودگي مناطق كمتر توسعه يافته  417/160/1=50%*833/320/2  ماليات خردادماه پس از بخشودگي مناطق كمتر توسعه يافته</vt:lpstr>
      <vt:lpstr>  ماليات حقوق ومزاياي تيرماه 81                                  ماليات ماهيانه حقوق (همانندماه خرداد)         833/995/1  000/650=(2*000/450/1)-000/100/2+000/450/1 مزاياي غيرنقدي پس از كسر معافيت مربوطه                     500/162=25%*000/650 ماليات مزاياي غيرنقدي – 25%طبق ماده 131                  000/425=25%*000/700/1  ماليات اضافه كاري تيرماه غيرنقدي – 25%طبق ماده 131    </vt:lpstr>
      <vt:lpstr>333/583/2=000/425+500/162+833/995/1  ماليات تيرماه قبل از بخشودگي مناطق كمتر توسعه يافته     667/291/1=50%*333/583/2      ماليات تيرماه پس از بخشودگي مناطق كمتر توسعه يافته     </vt:lpstr>
      <vt:lpstr>4- حقوق و مزاياي آقاي علوي به‌شرح زير است: حقوق اصلي000/000/4 ريال فوق العاده شغل000/000/3 ريال حق جذب000/500/1 ريال حق سرپرستي000/500/1 ريال اضافه كاري مهر ماه نامبرده000/500/2ريال است.مزاياي زير از ابتدا آبان ماه به آقاي علوي تخصيص داده شد: مسكن با اثاثه  اتومبيل با راننده حق سرپرستي نامبرده نيز از 000/500/1 ريال به 000/000/3 ريال افزايش يافت.اضافه كاري آبان ماه000/800/2 ريال هزينه سفر و ماموريت آبان ماه000/400/1 ريال  مطلوب است: ماليات بردرآمد حقوق ماههاي مهر و آبان آقاي علوي با فرض آنكه نامبرده مشمول نظام هماهنگ پرداخت نباشد.</vt:lpstr>
      <vt:lpstr>حل مسأله – 4 :                                                  ماليات حقوق و مزايای مهرماه 81 :                           000/000/10=000/500/1+000/500/1+000/000/3+000/000/4 حقوق ماهيانه                                                             حقوق ساليانه                    000/000/120=12*000/000/10  000/600/102=000/400/17-000/000/120 </vt:lpstr>
      <vt:lpstr>فرض ب </vt:lpstr>
      <vt:lpstr> 000/450/16÷ ماليات ماهيانه حقوق         833/370/1=12  000/625=25%*000/500/2 ماليات اضافه كاري مهرماه – 25%طبق ماده 131             833/995/1=000/625+833/370/1 ماليات حقوق ومزاياي مهرماه 81                            </vt:lpstr>
      <vt:lpstr>ماليات حقوق ومزاياي آبان ماه 81:                                     000/500/11=000/000/3+000/500/1+000/000/3+000/000/4 حقوق آبان                                                                                                                   000/000/70=7*000/000/10 حقوق ومزاياي نقدي 7ماه اول سال                                   000/500/57=5*000/500/11      حقوق ومزاياي نقدي 5ماه آخرسال                                </vt:lpstr>
      <vt:lpstr>000/875/31=25%*(000/500/57+000/000/70) تقويم مسكن بااثاثه                                               000/750/12=10%*(000/500/57+000/000/70) تقويم اتومبيل باراننده                                             000/625/44=000/750/12+000/875/31 تقويم مسكن واتومبيل                                              000/725/41=(12/2*000/400/17)-000/625/44 مسكن واتومبيل مشمول ماليات                                  </vt:lpstr>
      <vt:lpstr>000/500/127=000/500/57+000/000/70 000/100/110=000/400/17-000/500/127 حقوق ومزاياي مستمر نقدي مشمول ماليات                   000/825/151=000/100/110+000/725/41 </vt:lpstr>
      <vt:lpstr>فرض ب </vt:lpstr>
      <vt:lpstr> 250/756/28÷ 354/396/2=12 000/700=25%*000/800/2 ماليات اضافه كاري آبان ماه 81                                هزينه سفروماموريت معاف ازماليات است                   354/096/3= 000/700+354/396/2 ماليات حقوق ومزاياي آبان ماه 81                        </vt:lpstr>
      <vt:lpstr>فصل نهم ( ماليات بر درآمد مشاغل)</vt:lpstr>
      <vt:lpstr>اهداف رفتاري : بعد ازتدريس اين فصل از شما انتظار مي رود كه بتوانيد: 1- تعريفي از مشاغل وشركت هاي مدني داشته باشد 2- نحوه محاسبه ماليات مشاغل را توضيح دهيد. 3- صاحبان مشاغل را مطابق با ماده 95 گروه بندي نموده وتكاليف هر يك از گروه ها را در برابر اداره امور مالياتي تشريح نماييد. 4- مواردي كه در آمد مشمول ماليات مودي مشاغل به صورت علي الراس محاسبه مي شود را نام ببريد.</vt:lpstr>
      <vt:lpstr>5- نحوه محاسبه معافيت ماده 84 درخصوص مشاغل را توضيح دهيد. 6- قراين مالياتي وضرايب مالياتي را تشريح نماييد. </vt:lpstr>
      <vt:lpstr>نكات كليدي در محاسبه ماليات بر درآمد مشاغل: 1- به استناد ماده 101ق م.م. تا ميزان معافيت ماده 84 از درآمد سالانه مشمول ماليات اين فصل از پرداخت ماليات معاف ومازاد آن طبق نرخ هاي مقرر در ماده 131 اين قانون مشمول ماليات خواهد بود. استفاده ازاين معافيت نسبت به عملكرد سال 82 به بعد منوط به تسليم اظهارنامه مالياتي در موعد مقرر مي باشد.  </vt:lpstr>
      <vt:lpstr>2- در مشاركت مدني اعم از اختياري يا قهري شركاء چون حداقل از دو نفر تشكيل شده اند حداكثر از دو معافيت (جمعآ معادل دو برابر معافيت ماده 84) استفاده خواهندكرد ومعافيت به طور مساوي بين آنها تقسيم وباقيمانده سهم هر يك از شركاء جداگانه مشمول ماليات خواهند بود. شركائي كه با هم رابطه زوجيت دارند از لحاظ استفاده از معافيت در حكم يك شركت تلقي ومعافيت به زوج اعطامي گردد. در صورت فو ت هر يك از شركاء وراث وي به عنوان قائم مقام قانوني از معافيت مالياتي سهم متوفي در مشاركت استفاده نموده واين معافيت به طور مساوي بين وراث تقسيم واز درآمد سهم هر يك كسر مي شود.</vt:lpstr>
      <vt:lpstr>3- هنگامي كه براي محاسبه درآمد مشمول ماليات مودي از طريق علي الراس اقدام مي شود اداره امور مالياتي مكلف است با توجه به قرائن مناسب ، درآمد يا فروش مشمول ماليات را برآورد نمايد. طبق ماده 152 قرائن مالياتي عبارتست از عواملي كه در هر رشته از مشاغل با توجه به موقعيت شغل براي تشخيص درآمد مشمول ماليات به طور علي الراس به كارمي رود وفهرست آن به شرح زير مي باشد: خريد سالانه  فروش سالانه</vt:lpstr>
      <vt:lpstr>درآمد ناويزه ميزان توليد در كارخانجات  ارزش حق واگذاري محل كسب جمع كل وجوهي كه بابت حق التحرير وحق الزحمه وصول عوارض ومصرف تمبر عايد دفتر خانه اسناد رسمي مي شود يا ميزان تمبر مصرفي آنها ساير عوامل به تشخيص كميسيون تعيين ضرايب </vt:lpstr>
      <vt:lpstr>طبق ماده 153 ضرايب مالياتي عبارتست از ارقام مشخصي كه حاصل ضرب آنها در قرينه مالياتي در مورد تشخيص علي الراس درآمد مشمول ماليات تلقي مي شود. در صورتيكه به چند قرينه اعمال شود كه نتايج اعمال ضرايب بدست مي آيد ، درآمد مشمول ماليات خواهد بود. </vt:lpstr>
      <vt:lpstr>طبق ماده 154 براي تعيين ضرايب مالياتي هر سا ل كميسيوني مر كب از نمايندگان سازمان امور مالياتي كشور، بانك مركزي ونماينده مركزي اصناف در مورد اصناف ونماينده نظام پزشكي در مورد مشاغل وابسته به پزشكي ونماينده اتاق بازرگاني وصنايع ومعادن ايران در مورد ساير مشاغل در سازمان امور مالياتي كشور مي گردد.</vt:lpstr>
      <vt:lpstr>كليه صاحبان مشاغل مشمول بند (ج) ماده 95 ق م م مصوب 17/11/80 كه مكلف به نگهداري دفاتر  درآمد وهزينه نمي باشند مكلفند خلاصه در امد وهزينه هاي شغلي خود را به طور جداگانه وبر اساس  فرم نمونه 1 به تفكيك  هر ماه درج ونگهداري نمايند. پس از تنظيم فرم شماره 1 در پايان هر ماه اسناد ومدارك مثبته كافي همان ماه را به ترتيب تاريخ ، ضميمه فرم نموده وپس از امضاء فرم مذكور آن را نگهداري نمايند.</vt:lpstr>
      <vt:lpstr>درپايان هر سال مالي ، اطلاعات متدرج در فرم هاي ماهانه را در صورت خلاصه وضعيت درآمد و هزينه فرم نمونه شماره 2 درج ونگهداري و يك نسخه ازآن را پس از امضاء به همراه اظهار نامه مالياتي حد اكثر تا پايان تيرماه سال بعد به اداره امور مالياتي محل شغل خود تسليم وماليات متعلق رابا نرخ ماده 131 پرداخت نمايند  </vt:lpstr>
      <vt:lpstr>براي محاسبه سود وزيان ، صاحبان مشاغل مي توانند به صورت زير محاسبه نمايند. (موجودي كالاي پايان اول دوره + هزينه +خريدكالا)- ( موجودي كالاي پايان دوره + درآمد خدمات + فروش كالا) =  سود وزيان</vt:lpstr>
      <vt:lpstr> مثال 1. آقاي رامين صاحب هتلي مي‌باشد كه اظهارنامه مالياتي و حساب درآمد و هزينه خود را براساس دفاتر قانوني كه مورد قبول حوضه مالياتي قرار گرفته در موعد مقرّر تسليم حوزه ذيربط نموده است  درآمد سالانه اين هتل سالانه 000/000/500/1 ريال و هزينه سالانه 000/000/675 ريال مي‌باشد. مطلوب است: ماليات سالانه آقاي رامين صاحب هتل.</vt:lpstr>
      <vt:lpstr> حل: 000/000/825 = 000/000/675 - 000/000/500/1                        درآمد مشمول ماليات000/600/807 = 000/400/17  - 000/000/825    000/500/4 = 15% × 000/000/30      ماده    131   000/000/14 = 20 % × 000/000/70     00/500/37 = 25% × 000/000/150  000/280/173= 30%* 000/600/577 000/280/229 ماليات يكساله آقاي رامين </vt:lpstr>
      <vt:lpstr>مثال 8 در يك مشاركت مدني ، خاطره ، حسين و فرزانه كه نسبت آنها به ترتيب 1و2و3 است ، وجود دارد. درآمد مشمول ماليات سال 82 مبلغ 000/000/90 ريال است . ماليات هريك از شركاء را محاسبه نمائيد.</vt:lpstr>
      <vt:lpstr>حل:                                                                19200000= 12*1600000 معافيت مالياتي ماده 84 درسال 82                               38400000=2*1920000 حداكثر به ميزان 2 نفر از معافيت ماده 84 استفاده مي شود     000/400/38 ÷ 000/800/12=3 جمع نسبت سرمايه شركاء        6=3+2+1 </vt:lpstr>
      <vt:lpstr>000/000/15= 6/1 000/000/90 درآمد مشمول ماليات خاطره                                    000/200/2= 000/800/12 – 000/000/15 درآمد مشمول ماليات خاطره پس از كسر معافيت              000/330=15%*000/200/2 ماده 131  000/200/2   000/000/30= 6/2 000/000/90 درآمد مشمول ماليات حسين                           </vt:lpstr>
      <vt:lpstr>000/200/17= 000/800/12- 000/000/30 درآمد مشمول ماليات حسين پس از كسر معافيت  000/580/2=15%*000/200/17 ماده 131  000/200/17 ماليات حسين                                                       </vt:lpstr>
      <vt:lpstr> 000/000/45=6/3*000/000/90 درآمد مشمول ماليات فرزانه                                   000/200/32= 000/800/12 – 000/000/45 درآمد مشمول ماليات فرزانه پس از كسر معافيت              000/500/4=15%*000/000/30  ماده 131  000/200/32  000/440=20%*000/200/2                                 ماليات فرزانه 000/940/4                                                                                        000/850/7=000/940/4+000/580/2+000/3303 كل ماليات مشاركت                                                  </vt:lpstr>
      <vt:lpstr>با توجه به اطلاعات فوق فرض كنيد كه بين حسين وخاطره رابطه زوجيت وجوددارد بنابراين با توجه به ثابت بودن ساير مفروضات ، ماليات شركاء به صورت زير محاسبه مي شود:  000/250/2=15%*000/000/15 ماده 131  000/000/15 ماليات خاطره                                                     </vt:lpstr>
      <vt:lpstr>000/800/10= 000/200/19- 000/000/30 درآمد مشمول ماليات حسين پس از كسر معافيت  000/620/1=15%*000/800/10 ماده 131  000/800/10 ماليات حسين                                                       </vt:lpstr>
      <vt:lpstr>درآمد مشمول ماليات فرزانه                                   000/800/25= 000/200/19 – 000/000/45 درآمد مشمول ماليات فرزانه پس از كسر معافيت              000/870/3=15%*000/800/25  ماده 131  000/800/25  ماليات فرزانه   000/740/7=000/870/3+000/620/1+000/250/2 كل ماليات مشاركت</vt:lpstr>
      <vt:lpstr>مثال9  علي وبرادر وي حسين دفتر بازرگاني دارند كه به واردات وخريد وفروش لوازم يدكي مشغول بوده ونسبت آنها مساوي است. دفاتر قانوني انها به علت عدم رعايت آئين نامه نحوه تحرير دفاتر توسط اداره امور مالياتي رد شده است وماليات به صورت علي الراس با اعمال ضريب 10% نسبت به فروش محاسبه مي شود. فروش سال 82 دفتر بازرگاني مبلغ 000/000/900 ريال است . ماليات هريك از شركاء رامحاسبه نمائيد</vt:lpstr>
      <vt:lpstr>000/000/90= 10%*000/000/900 درآمد مشمول ماليات دفتر بازرگاني 000/000/45= 2/1 000/000/90  درآمد مشمول ماليات هر يك از شركاء  000/800/25=000/200/19-000/000/45  درآمد مشمول ماليات پس ازكسرمعافيت هر يك از شركاء  000/870/3=15%*000/800/25 ماده 131  000/000/15 ماليات هريك ازشركاء </vt:lpstr>
      <vt:lpstr>خلاصه درآمد كه شخص حقيقي از طريق اشتغال به مشاغل و همچنين در امد شركت هاي مدني اعم از اختياري يا قهري وهمچنين درآمدهاي ناشي از فعاليت هاي مضاربه در صورتيكه صاحب سرمايه شخص حقيقي باشد پس از كسر معافيت ماده 84با نرخ ماده 131 ماليات آنها محاسبه مي شود. صاحبان مشاغل از لحاظ تشخيص درآمد مشمول ماليات به سه گروه تقسييم مي شوند:</vt:lpstr>
      <vt:lpstr>الف) صاحبان مشاغلي كه مكلف به تهيه دفاتر روزنامه وكل مطابق بااستاندارد هاي پذيرفته شده حسابداري هستند ب) صاحبان مشاغلي كه مكلف به تهيه دفاتر درآمد وهزينه هستند ج) صاحبان مشاغلي كه در گروه الف وب قرار ندارند ومكلف به تهيه صورت خلاصه وضعيت درآمد وهزينه طبق نمونه هاي تعيين شده از طرف سازمان امور مالياتي كشور هستند </vt:lpstr>
      <vt:lpstr>فصل دهم (ماليات نقل حق الوكاله)</vt:lpstr>
      <vt:lpstr>اهداف رفتاري: دانشجو بعد از مطالعه اين فصل بايد بتواند: 1- ماليات وحق تمبر حق الوكاله را محاسبه نمايد. 2- در صورتيكه تعرفه حق الوكاله مشخص نباشد، آنرا محاسبه كند. 3- در مواردي كه حق تمبر براي حق الوكاله ابطال مي شود ومواردي كه ماليات كسر مي شود را مشخص نمايد.</vt:lpstr>
      <vt:lpstr>مثال  بخشي از ملك آقاي محمدي در تعريض خيابان 7 تير قرار گرفته است. شهرداري بابت اين تعريض مبلغ 750ميليون ريال جهت پرداخت خسارت به آقاي محمدي در نظر گرفته در حاليكه آقاي محمدي ادعاي يك ميليارد ودويست ميليون ريال را دارد. دراين ارتباط آقاي محمدي ، آقاي موسوي را به عنوان وكيل خود به شهرداري معرفي تا نامبرده وكالت دعوي ايشان را پيگيري كند. مطلوبست : محاسبه ماليات حق الوكاله آقاي موسوي </vt:lpstr>
      <vt:lpstr>000/000/450=000/000/750-000/000/200/1  </vt:lpstr>
      <vt:lpstr>000/695=5%*000/900/13</vt:lpstr>
      <vt:lpstr>خلاصه وكلاء دادگستري وكساني كه در محاكم اختصاصي  وكالت مي كنند، موظفندمعادل 5% حق الوكاله را بابت علي الحساب  مالياتي به صورت زير تمبر باطل مي نمايد. وزارتخانه ها وموسسات دولتي مكلفند 5% حق الوكاله را كسر وظرف مدت 10روز به اداره مالياتي پرداخت نمايد. </vt:lpstr>
      <vt:lpstr>الف) در دعاوي وامور مالي 5% حق الوكاله ب) در مواردي كه خواسته مالي نيست وهمچنين در دعاوي كيفري 5% حداقل حق الوكاله مقرر ج) در دعاوي كيفري نسبت به مورد ادعاي خصوصي كه مالي است 5% حق الوكاله د) در مورد دعاوي واختلافات مالي كه در مراجع اختصاصي غير قضايي رسيدگي وحل وفصل مي شود وتعرفه خاصي براي حق الوكاله وجود ندارد، براي محاسبه حق الوكاله به صورت زير محاسبه مي شود: </vt:lpstr>
      <vt:lpstr>- تا 000/000/10 ريال ما به الاختلاف 5 درصد  - تا 000/000/30 ريال ما به الاختلاف 4 درصد نسبت به مازاد 000/000/10 ريال  - از 000/000/30 ريال مابه الاختلاف به بالا 3 درصد نسبت به مازاد 000/000/30 ريال منظور مي‌شود و معادل 5 درصد آن تمبر باطل خواهد شد. </vt:lpstr>
      <vt:lpstr>فصل يازدهم (ماليات بر درآمد حق الزحمه و درآمد عمليات پيمانكاري )</vt:lpstr>
      <vt:lpstr>اهداف رفتاري : دانشجو بعد از پايان اين فصل بايد بتواند: 1- افراد مشمول پرداخت ماليات حق الزحمه را تعيين نمايد. 2- نحوه محاسبه ماليات قراردادهاي پيمانكاري كه پيشنهاد آنها قبل از سال 1352 را تشريح نمايد. 3- نحوه محاسبه ماليات قراردادهاي پيمانكاري كه پيشنهاد آنها بعد از سال1/1/ 1352 را تشريح نمايد.  4- نحوه محاسبه ماليات قراردادهاي پيمانكاري كه پيشنهاد آنها بعد از سال1/1/ 1368  را تشريح نمايد.   </vt:lpstr>
      <vt:lpstr>مسائل 1- شركت سازه گستر قراردادي براي ساخت سد به مبلغ 000/000/100ريال در تاريخ 25/11/1351 منعقد نمود. در سال 59 ، مبلغ 000/000/30ريال ودر سال 69 نيز مبلغ 000/000/40 ريال دريافت نمود. مطلوبست: محاسبه ماليات وجوه پرداختي بر اساس هر يك از مفروضات زير: الف) پيمانكار دست اول باشد  ب) پيمانكار دست دوم باشد</vt:lpstr>
      <vt:lpstr>حل: فرض الف ) پيمانكار دست اول است 000/500/1=5%*000/000/30 </vt:lpstr>
      <vt:lpstr>000/586=(5/2%*000/000/30)+000/836</vt:lpstr>
      <vt:lpstr>000/724/1=(4%*000/000/30)+000/524 ازآنجايي كه مبلغ 000/724/1 ريال بزرگتر از 000/650/1 ريال است لذا مبلغ 000/724/1 ريال به عنوان ماليات قطعي از پرداخت اول كسر مي شود </vt:lpstr>
      <vt:lpstr>000/850/3=5/5% * (000/000/40+000/000/30) </vt:lpstr>
      <vt:lpstr>000/188/4=(4%*000/000/70)+000/388/1 ازآنجايي كه مبلغ 000/188/4 ريال بزرگتر از 000/850/3 ريال است لذا ماليات پرداخت دوم به صورت زير است: 000/464/2= 000/724/1-000/188/4 000/747=(25/1%*000/000/30)+000/372  ازآنجايي كه مبلغ 000/750 ريال بزرگتر از 000/747 ريال است لذا مبلغ 000/750ريال به صورت علي الحساب ماليات پرداخت ميگردد.</vt:lpstr>
      <vt:lpstr>000/750/1=5/2%*(000/000/40+000/000/30)</vt:lpstr>
      <vt:lpstr>000/871/1=(25/1%*000/000/70)+000/996 ازآنجايي كه مبلغ 000/871/1 ريال بزرگتر از 000/750/1 ريال است لذا ماليات پرداخت دوم به صورت زير است: 000/121/1= 000/750-000/871/1</vt:lpstr>
      <vt:lpstr>مساله 2 باتوجه به اطلاعات مساله 1 فرض نمائيد كه  قرارداد در25/11/1352 منعقد شده وساير اطلاعات مساله بدون تغييراست.</vt:lpstr>
      <vt:lpstr>حل: فرض الف ) پيمانكار دست اول است 000/650/1=5/5%*000/000/30  ازآنجايي كه مبلغ 000/586/1ريال بزرگتر از مبلغ علي الحساب 000/500/1ريال است لذا ماليت قطعي رقم 000/586/1 ريال است.</vt:lpstr>
      <vt:lpstr>000/500/3=5%*(000/000/40+000/000/30)</vt:lpstr>
      <vt:lpstr>000/970/3=(5/2%*000/000/70)+000/220/2 ازآنجايي كه مبلغ 000/970/3ريال بزرگتر از 000/500/3 ريال است لذا ماليات پرداخت دوم به صورت زير است: 000/384/2= 000/586/1-000/970/3</vt:lpstr>
      <vt:lpstr>فرض ب) پيمانكار دست دوم است 000/750=5/2%*000/000/30 </vt:lpstr>
      <vt:lpstr>فرض ب) پيمانكار دست دوم باشد  000/524     ماده 134              000/400/2=8%*000/000/30  000/388/1  ماده134  000/600/5=8%*(000/000/40+000/000/30)  ماليات پرداخت دوم                000/864=000/524-000/388/1 </vt:lpstr>
      <vt:lpstr>3- شركت سازه گستر قراردادي براي ساخت سد به مبلغ 000/000/000/10 ريال در تاريخ 25/11/1369 منعقد نمود. درسال 72 مبلغ 000/000/000/3 ريال ودر سال 74 نيز مبلغ 000/000/000/4 ريال دريافت نمود. مطلوبست : محاسبه ماليات وجوه پرداختي بر اساس مفروضات زير: الف) پيمانكار دست اول است  ب) پيمانكار دست دوم است</vt:lpstr>
      <vt:lpstr>حل: ماليات پيمانكار دست اول ودست دوم برابر .5% به صورت علي الحساب است  000/000/150=5%*000/000/000/3 ماليات علي الحساب پرداخت اول  000/000/200=5%*000/000/000/4  ماليات علي الحساب پرداخت دوم</vt:lpstr>
      <vt:lpstr>فصل دوازدهم ماليات بر درآمد اشخاص حقوقي </vt:lpstr>
      <vt:lpstr>اهداف رفتاري : دانشجو بعد پايان اين فصل بايد بتواند: 1- درآمد اشخاص حقوقي كه مشمول ماليات هستند را تعيين نمايد 2- شرايط درآمد مشمول ماليات از طريق رسيدگي به دفاتر قانوني اشخاص حقوقي را تشريح نمايد 3- شرايطي كه منجر به تشخيص علي الراس درآمد اشخاص حقوقي مي شود راتوضيح نمايد 4- معافيت هاي مالياتي اشخاص حقوقي را نام ببرد </vt:lpstr>
      <vt:lpstr>خلاصه جمع درآمد ناشي از فعاليت هاي انتفاعي ساير اشخاص حقوقي كه ازمنابع مختلف در ايران يا خارج از ايران تحصيل مي شود، پس از وضع زيانهاي حاصل از منابع غير معاف وكسر معافيت هاي مقرر به صورت زير به استسناي موارديكه طبق مقررات اين قانون داراي نرخ جداگانه اي است مشمول ماليات به نرخ 25% خواهند بود</vt:lpstr>
      <vt:lpstr>معافيت هاي مالياتي اشخاص حقوقي: 1- درآمد حاصل از كليه فعاليت هاي كشاورزي ، دامپروري ، پرورش ماهي و زنبور عسل وپرورش طيور ، صيادي وماهيگيري ، نوغان داري ، احياي مراتع وجنگل هاوباغات واشجار معاف از ماليات است(ماده81)</vt:lpstr>
      <vt:lpstr>درآمد حاصل مشمول ماليات فعاليت هاي توليدي ومعدني در واحدهاي توليدي ومعدني در بخش هاي تعاوني وخصوصي به ميزان 80% وبه مدت 4سال از تاريخ بهره برداري ودر مناطق كمتر توسعه يافته به ميزان 100% به مدت 10سال معاف از ماليات است.</vt:lpstr>
      <vt:lpstr>3- حق عضويت در يافتي اتحاديه هاي صنفي وشركت هاي تعاوني </vt:lpstr>
      <vt:lpstr>4- 100% درآمد شركت تعاوني روستايي ، عشايري ، كشاورزي ، صيادان ، كارگران ، كارمندان ، دانشجويان ، دانش آموزان و اتحاديه هاي آنها</vt:lpstr>
      <vt:lpstr>5- 50% هزينه هاي طرح هاي توسعه ، بازسازي وتكميل واحدهاي صنعتي ومعدني </vt:lpstr>
      <vt:lpstr>7- 100% درآمد حاصل از صادرات محصولات صنعتي وكشاورزي و 50% درآمد حاصل از صادرات ساير كالاها 8- درآمد كارگاههاي فرش دستباف وصنايع دستي وشركت هاي تعاوني واتحاديه هاي ي مربوطه 9- 10% سود شركت هاي پذيرفته شده در بورس  </vt:lpstr>
      <vt:lpstr>10- فروش سهام واندوخته صرف سهام شركت هاي بورسي ماليات مقطوع 5/% 11- فروش سهام ، حق تقدم سهام وسهم الشركه شركت هاي غير بورسي ماليات مقطوع 4% ارزش اسمي 12- سود سپرده هاي بازنشتگي ، سود جوايز حسابهاي بانكي و موسسات اعتباري سود اوراق قرضه دولتي ، اوراق مشاركت ، درآمد حق اختراع ، فعاليت هاي پژوهشي </vt:lpstr>
      <vt:lpstr>13- درآمد اتفاقي شركت هاي حقوقي ماده 131 14- درآمد اجاره اشخاص حقوقي ماده 105 15- كارخانه هاي واقع در شهرهاي بزرگ كه به شهرك هاي صنعتي انتقال داده شده اندبه مدت 5 سال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بخش اول (کلیات) :  تعریف مالیات و انواع آن  اشخاص مشمول مالیات</dc:title>
  <dc:creator>ali</dc:creator>
  <cp:lastModifiedBy>Shiva</cp:lastModifiedBy>
  <cp:revision>77</cp:revision>
  <dcterms:created xsi:type="dcterms:W3CDTF">2006-09-02T13:49:56Z</dcterms:created>
  <dcterms:modified xsi:type="dcterms:W3CDTF">2023-05-20T09:38:21Z</dcterms:modified>
</cp:coreProperties>
</file>