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6" r:id="rId2"/>
    <p:sldMasterId id="2147483667" r:id="rId3"/>
  </p:sldMasterIdLst>
  <p:notesMasterIdLst>
    <p:notesMasterId r:id="rId364"/>
  </p:notesMasterIdLst>
  <p:handoutMasterIdLst>
    <p:handoutMasterId r:id="rId365"/>
  </p:handoutMasterIdLst>
  <p:sldIdLst>
    <p:sldId id="930" r:id="rId4"/>
    <p:sldId id="317" r:id="rId5"/>
    <p:sldId id="312" r:id="rId6"/>
    <p:sldId id="563" r:id="rId7"/>
    <p:sldId id="259" r:id="rId8"/>
    <p:sldId id="912" r:id="rId9"/>
    <p:sldId id="562" r:id="rId10"/>
    <p:sldId id="911" r:id="rId11"/>
    <p:sldId id="762" r:id="rId12"/>
    <p:sldId id="564" r:id="rId13"/>
    <p:sldId id="566" r:id="rId14"/>
    <p:sldId id="567" r:id="rId15"/>
    <p:sldId id="565" r:id="rId16"/>
    <p:sldId id="568" r:id="rId17"/>
    <p:sldId id="569" r:id="rId18"/>
    <p:sldId id="570" r:id="rId19"/>
    <p:sldId id="571" r:id="rId20"/>
    <p:sldId id="572" r:id="rId21"/>
    <p:sldId id="913" r:id="rId22"/>
    <p:sldId id="573" r:id="rId23"/>
    <p:sldId id="574" r:id="rId24"/>
    <p:sldId id="575" r:id="rId25"/>
    <p:sldId id="576" r:id="rId26"/>
    <p:sldId id="577" r:id="rId27"/>
    <p:sldId id="579" r:id="rId28"/>
    <p:sldId id="580" r:id="rId29"/>
    <p:sldId id="581" r:id="rId30"/>
    <p:sldId id="582" r:id="rId31"/>
    <p:sldId id="914" r:id="rId32"/>
    <p:sldId id="915" r:id="rId33"/>
    <p:sldId id="583" r:id="rId34"/>
    <p:sldId id="584" r:id="rId35"/>
    <p:sldId id="585" r:id="rId36"/>
    <p:sldId id="586" r:id="rId37"/>
    <p:sldId id="587" r:id="rId38"/>
    <p:sldId id="588" r:id="rId39"/>
    <p:sldId id="589" r:id="rId40"/>
    <p:sldId id="590" r:id="rId41"/>
    <p:sldId id="591" r:id="rId42"/>
    <p:sldId id="592" r:id="rId43"/>
    <p:sldId id="593" r:id="rId44"/>
    <p:sldId id="594" r:id="rId45"/>
    <p:sldId id="595" r:id="rId46"/>
    <p:sldId id="596" r:id="rId47"/>
    <p:sldId id="597" r:id="rId48"/>
    <p:sldId id="598" r:id="rId49"/>
    <p:sldId id="599" r:id="rId50"/>
    <p:sldId id="600" r:id="rId51"/>
    <p:sldId id="601" r:id="rId52"/>
    <p:sldId id="602" r:id="rId53"/>
    <p:sldId id="603" r:id="rId54"/>
    <p:sldId id="606" r:id="rId55"/>
    <p:sldId id="605" r:id="rId56"/>
    <p:sldId id="607" r:id="rId57"/>
    <p:sldId id="761" r:id="rId58"/>
    <p:sldId id="608" r:id="rId59"/>
    <p:sldId id="916" r:id="rId60"/>
    <p:sldId id="609" r:id="rId61"/>
    <p:sldId id="610" r:id="rId62"/>
    <p:sldId id="611" r:id="rId63"/>
    <p:sldId id="612" r:id="rId64"/>
    <p:sldId id="613" r:id="rId65"/>
    <p:sldId id="614" r:id="rId66"/>
    <p:sldId id="615" r:id="rId67"/>
    <p:sldId id="616" r:id="rId68"/>
    <p:sldId id="617" r:id="rId69"/>
    <p:sldId id="618" r:id="rId70"/>
    <p:sldId id="619" r:id="rId71"/>
    <p:sldId id="620" r:id="rId72"/>
    <p:sldId id="621" r:id="rId73"/>
    <p:sldId id="623" r:id="rId74"/>
    <p:sldId id="624" r:id="rId75"/>
    <p:sldId id="630" r:id="rId76"/>
    <p:sldId id="625" r:id="rId77"/>
    <p:sldId id="917" r:id="rId78"/>
    <p:sldId id="626" r:id="rId79"/>
    <p:sldId id="627" r:id="rId80"/>
    <p:sldId id="628" r:id="rId81"/>
    <p:sldId id="918" r:id="rId82"/>
    <p:sldId id="631" r:id="rId83"/>
    <p:sldId id="632" r:id="rId84"/>
    <p:sldId id="760" r:id="rId85"/>
    <p:sldId id="633" r:id="rId86"/>
    <p:sldId id="634" r:id="rId87"/>
    <p:sldId id="635" r:id="rId88"/>
    <p:sldId id="636" r:id="rId89"/>
    <p:sldId id="637" r:id="rId90"/>
    <p:sldId id="638" r:id="rId91"/>
    <p:sldId id="639" r:id="rId92"/>
    <p:sldId id="919" r:id="rId93"/>
    <p:sldId id="640" r:id="rId94"/>
    <p:sldId id="920" r:id="rId95"/>
    <p:sldId id="641" r:id="rId96"/>
    <p:sldId id="642" r:id="rId97"/>
    <p:sldId id="643" r:id="rId98"/>
    <p:sldId id="645" r:id="rId99"/>
    <p:sldId id="646" r:id="rId100"/>
    <p:sldId id="647" r:id="rId101"/>
    <p:sldId id="649" r:id="rId102"/>
    <p:sldId id="650" r:id="rId103"/>
    <p:sldId id="651" r:id="rId104"/>
    <p:sldId id="652" r:id="rId105"/>
    <p:sldId id="921" r:id="rId106"/>
    <p:sldId id="653" r:id="rId107"/>
    <p:sldId id="654" r:id="rId108"/>
    <p:sldId id="655" r:id="rId109"/>
    <p:sldId id="656" r:id="rId110"/>
    <p:sldId id="657" r:id="rId111"/>
    <p:sldId id="658" r:id="rId112"/>
    <p:sldId id="659" r:id="rId113"/>
    <p:sldId id="660" r:id="rId114"/>
    <p:sldId id="661" r:id="rId115"/>
    <p:sldId id="662" r:id="rId116"/>
    <p:sldId id="663" r:id="rId117"/>
    <p:sldId id="664" r:id="rId118"/>
    <p:sldId id="665" r:id="rId119"/>
    <p:sldId id="922" r:id="rId120"/>
    <p:sldId id="666" r:id="rId121"/>
    <p:sldId id="667" r:id="rId122"/>
    <p:sldId id="669" r:id="rId123"/>
    <p:sldId id="670" r:id="rId124"/>
    <p:sldId id="671" r:id="rId125"/>
    <p:sldId id="672" r:id="rId126"/>
    <p:sldId id="673" r:id="rId127"/>
    <p:sldId id="923" r:id="rId128"/>
    <p:sldId id="674" r:id="rId129"/>
    <p:sldId id="675" r:id="rId130"/>
    <p:sldId id="676" r:id="rId131"/>
    <p:sldId id="759" r:id="rId132"/>
    <p:sldId id="677" r:id="rId133"/>
    <p:sldId id="678" r:id="rId134"/>
    <p:sldId id="925" r:id="rId135"/>
    <p:sldId id="924" r:id="rId136"/>
    <p:sldId id="681" r:id="rId137"/>
    <p:sldId id="682" r:id="rId138"/>
    <p:sldId id="683" r:id="rId139"/>
    <p:sldId id="926" r:id="rId140"/>
    <p:sldId id="684" r:id="rId141"/>
    <p:sldId id="685" r:id="rId142"/>
    <p:sldId id="703" r:id="rId143"/>
    <p:sldId id="704" r:id="rId144"/>
    <p:sldId id="705" r:id="rId145"/>
    <p:sldId id="706" r:id="rId146"/>
    <p:sldId id="707" r:id="rId147"/>
    <p:sldId id="686" r:id="rId148"/>
    <p:sldId id="687" r:id="rId149"/>
    <p:sldId id="688" r:id="rId150"/>
    <p:sldId id="689" r:id="rId151"/>
    <p:sldId id="690" r:id="rId152"/>
    <p:sldId id="691" r:id="rId153"/>
    <p:sldId id="692" r:id="rId154"/>
    <p:sldId id="693" r:id="rId155"/>
    <p:sldId id="696" r:id="rId156"/>
    <p:sldId id="697" r:id="rId157"/>
    <p:sldId id="708" r:id="rId158"/>
    <p:sldId id="694" r:id="rId159"/>
    <p:sldId id="695" r:id="rId160"/>
    <p:sldId id="698" r:id="rId161"/>
    <p:sldId id="709" r:id="rId162"/>
    <p:sldId id="699" r:id="rId163"/>
    <p:sldId id="700" r:id="rId164"/>
    <p:sldId id="701" r:id="rId165"/>
    <p:sldId id="702" r:id="rId166"/>
    <p:sldId id="757" r:id="rId167"/>
    <p:sldId id="710" r:id="rId168"/>
    <p:sldId id="711" r:id="rId169"/>
    <p:sldId id="712" r:id="rId170"/>
    <p:sldId id="713" r:id="rId171"/>
    <p:sldId id="715" r:id="rId172"/>
    <p:sldId id="714" r:id="rId173"/>
    <p:sldId id="716" r:id="rId174"/>
    <p:sldId id="717" r:id="rId175"/>
    <p:sldId id="718" r:id="rId176"/>
    <p:sldId id="719" r:id="rId177"/>
    <p:sldId id="720" r:id="rId178"/>
    <p:sldId id="722" r:id="rId179"/>
    <p:sldId id="927" r:id="rId180"/>
    <p:sldId id="724" r:id="rId181"/>
    <p:sldId id="725" r:id="rId182"/>
    <p:sldId id="726" r:id="rId183"/>
    <p:sldId id="729" r:id="rId184"/>
    <p:sldId id="730" r:id="rId185"/>
    <p:sldId id="731" r:id="rId186"/>
    <p:sldId id="732" r:id="rId187"/>
    <p:sldId id="733" r:id="rId188"/>
    <p:sldId id="734" r:id="rId189"/>
    <p:sldId id="735" r:id="rId190"/>
    <p:sldId id="736" r:id="rId191"/>
    <p:sldId id="727" r:id="rId192"/>
    <p:sldId id="728" r:id="rId193"/>
    <p:sldId id="758" r:id="rId194"/>
    <p:sldId id="737" r:id="rId195"/>
    <p:sldId id="738" r:id="rId196"/>
    <p:sldId id="739" r:id="rId197"/>
    <p:sldId id="740" r:id="rId198"/>
    <p:sldId id="741" r:id="rId199"/>
    <p:sldId id="742" r:id="rId200"/>
    <p:sldId id="744" r:id="rId201"/>
    <p:sldId id="743" r:id="rId202"/>
    <p:sldId id="745" r:id="rId203"/>
    <p:sldId id="746" r:id="rId204"/>
    <p:sldId id="747" r:id="rId205"/>
    <p:sldId id="748" r:id="rId206"/>
    <p:sldId id="749" r:id="rId207"/>
    <p:sldId id="750" r:id="rId208"/>
    <p:sldId id="751" r:id="rId209"/>
    <p:sldId id="752" r:id="rId210"/>
    <p:sldId id="753" r:id="rId211"/>
    <p:sldId id="754" r:id="rId212"/>
    <p:sldId id="755" r:id="rId213"/>
    <p:sldId id="756" r:id="rId214"/>
    <p:sldId id="763" r:id="rId215"/>
    <p:sldId id="764" r:id="rId216"/>
    <p:sldId id="765" r:id="rId217"/>
    <p:sldId id="766" r:id="rId218"/>
    <p:sldId id="767" r:id="rId219"/>
    <p:sldId id="768" r:id="rId220"/>
    <p:sldId id="771" r:id="rId221"/>
    <p:sldId id="772" r:id="rId222"/>
    <p:sldId id="769" r:id="rId223"/>
    <p:sldId id="770" r:id="rId224"/>
    <p:sldId id="773" r:id="rId225"/>
    <p:sldId id="869" r:id="rId226"/>
    <p:sldId id="870" r:id="rId227"/>
    <p:sldId id="871" r:id="rId228"/>
    <p:sldId id="872" r:id="rId229"/>
    <p:sldId id="873" r:id="rId230"/>
    <p:sldId id="874" r:id="rId231"/>
    <p:sldId id="875" r:id="rId232"/>
    <p:sldId id="876" r:id="rId233"/>
    <p:sldId id="877" r:id="rId234"/>
    <p:sldId id="878" r:id="rId235"/>
    <p:sldId id="879" r:id="rId236"/>
    <p:sldId id="880" r:id="rId237"/>
    <p:sldId id="881" r:id="rId238"/>
    <p:sldId id="882" r:id="rId239"/>
    <p:sldId id="883" r:id="rId240"/>
    <p:sldId id="884" r:id="rId241"/>
    <p:sldId id="886" r:id="rId242"/>
    <p:sldId id="889" r:id="rId243"/>
    <p:sldId id="885" r:id="rId244"/>
    <p:sldId id="890" r:id="rId245"/>
    <p:sldId id="928" r:id="rId246"/>
    <p:sldId id="887" r:id="rId247"/>
    <p:sldId id="891" r:id="rId248"/>
    <p:sldId id="929" r:id="rId249"/>
    <p:sldId id="888" r:id="rId250"/>
    <p:sldId id="892" r:id="rId251"/>
    <p:sldId id="894" r:id="rId252"/>
    <p:sldId id="895" r:id="rId253"/>
    <p:sldId id="896" r:id="rId254"/>
    <p:sldId id="897" r:id="rId255"/>
    <p:sldId id="898" r:id="rId256"/>
    <p:sldId id="899" r:id="rId257"/>
    <p:sldId id="900" r:id="rId258"/>
    <p:sldId id="901" r:id="rId259"/>
    <p:sldId id="902" r:id="rId260"/>
    <p:sldId id="903" r:id="rId261"/>
    <p:sldId id="904" r:id="rId262"/>
    <p:sldId id="905" r:id="rId263"/>
    <p:sldId id="906" r:id="rId264"/>
    <p:sldId id="907" r:id="rId265"/>
    <p:sldId id="908" r:id="rId266"/>
    <p:sldId id="909" r:id="rId267"/>
    <p:sldId id="774" r:id="rId268"/>
    <p:sldId id="775" r:id="rId269"/>
    <p:sldId id="777" r:id="rId270"/>
    <p:sldId id="776" r:id="rId271"/>
    <p:sldId id="778" r:id="rId272"/>
    <p:sldId id="779" r:id="rId273"/>
    <p:sldId id="780" r:id="rId274"/>
    <p:sldId id="781" r:id="rId275"/>
    <p:sldId id="782" r:id="rId276"/>
    <p:sldId id="783" r:id="rId277"/>
    <p:sldId id="784" r:id="rId278"/>
    <p:sldId id="785" r:id="rId279"/>
    <p:sldId id="786" r:id="rId280"/>
    <p:sldId id="787" r:id="rId281"/>
    <p:sldId id="788" r:id="rId282"/>
    <p:sldId id="789" r:id="rId283"/>
    <p:sldId id="790" r:id="rId284"/>
    <p:sldId id="791" r:id="rId285"/>
    <p:sldId id="792" r:id="rId286"/>
    <p:sldId id="793" r:id="rId287"/>
    <p:sldId id="794" r:id="rId288"/>
    <p:sldId id="795" r:id="rId289"/>
    <p:sldId id="796" r:id="rId290"/>
    <p:sldId id="797" r:id="rId291"/>
    <p:sldId id="798" r:id="rId292"/>
    <p:sldId id="799" r:id="rId293"/>
    <p:sldId id="800" r:id="rId294"/>
    <p:sldId id="801" r:id="rId295"/>
    <p:sldId id="802" r:id="rId296"/>
    <p:sldId id="803" r:id="rId297"/>
    <p:sldId id="804" r:id="rId298"/>
    <p:sldId id="805" r:id="rId299"/>
    <p:sldId id="806" r:id="rId300"/>
    <p:sldId id="808" r:id="rId301"/>
    <p:sldId id="807" r:id="rId302"/>
    <p:sldId id="809" r:id="rId303"/>
    <p:sldId id="810" r:id="rId304"/>
    <p:sldId id="812" r:id="rId305"/>
    <p:sldId id="811" r:id="rId306"/>
    <p:sldId id="813" r:id="rId307"/>
    <p:sldId id="814" r:id="rId308"/>
    <p:sldId id="815" r:id="rId309"/>
    <p:sldId id="816" r:id="rId310"/>
    <p:sldId id="817" r:id="rId311"/>
    <p:sldId id="818" r:id="rId312"/>
    <p:sldId id="819" r:id="rId313"/>
    <p:sldId id="820" r:id="rId314"/>
    <p:sldId id="821" r:id="rId315"/>
    <p:sldId id="822" r:id="rId316"/>
    <p:sldId id="823" r:id="rId317"/>
    <p:sldId id="824" r:id="rId318"/>
    <p:sldId id="825" r:id="rId319"/>
    <p:sldId id="826" r:id="rId320"/>
    <p:sldId id="827" r:id="rId321"/>
    <p:sldId id="828" r:id="rId322"/>
    <p:sldId id="829" r:id="rId323"/>
    <p:sldId id="830" r:id="rId324"/>
    <p:sldId id="831" r:id="rId325"/>
    <p:sldId id="832" r:id="rId326"/>
    <p:sldId id="833" r:id="rId327"/>
    <p:sldId id="834" r:id="rId328"/>
    <p:sldId id="835" r:id="rId329"/>
    <p:sldId id="836" r:id="rId330"/>
    <p:sldId id="837" r:id="rId331"/>
    <p:sldId id="838" r:id="rId332"/>
    <p:sldId id="839" r:id="rId333"/>
    <p:sldId id="840" r:id="rId334"/>
    <p:sldId id="841" r:id="rId335"/>
    <p:sldId id="842" r:id="rId336"/>
    <p:sldId id="843" r:id="rId337"/>
    <p:sldId id="844" r:id="rId338"/>
    <p:sldId id="845" r:id="rId339"/>
    <p:sldId id="846" r:id="rId340"/>
    <p:sldId id="847" r:id="rId341"/>
    <p:sldId id="848" r:id="rId342"/>
    <p:sldId id="849" r:id="rId343"/>
    <p:sldId id="850" r:id="rId344"/>
    <p:sldId id="851" r:id="rId345"/>
    <p:sldId id="853" r:id="rId346"/>
    <p:sldId id="852" r:id="rId347"/>
    <p:sldId id="854" r:id="rId348"/>
    <p:sldId id="855" r:id="rId349"/>
    <p:sldId id="856" r:id="rId350"/>
    <p:sldId id="857" r:id="rId351"/>
    <p:sldId id="858" r:id="rId352"/>
    <p:sldId id="859" r:id="rId353"/>
    <p:sldId id="860" r:id="rId354"/>
    <p:sldId id="861" r:id="rId355"/>
    <p:sldId id="862" r:id="rId356"/>
    <p:sldId id="863" r:id="rId357"/>
    <p:sldId id="864" r:id="rId358"/>
    <p:sldId id="865" r:id="rId359"/>
    <p:sldId id="866" r:id="rId360"/>
    <p:sldId id="867" r:id="rId361"/>
    <p:sldId id="868" r:id="rId362"/>
    <p:sldId id="893" r:id="rId36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FF"/>
    <a:srgbClr val="99FF66"/>
    <a:srgbClr val="000000"/>
    <a:srgbClr val="FF0000"/>
    <a:srgbClr val="99CCFF"/>
    <a:srgbClr val="FFFF99"/>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975" autoAdjust="0"/>
    <p:restoredTop sz="95222" autoAdjust="0"/>
  </p:normalViewPr>
  <p:slideViewPr>
    <p:cSldViewPr>
      <p:cViewPr varScale="1">
        <p:scale>
          <a:sx n="69" d="100"/>
          <a:sy n="69" d="100"/>
        </p:scale>
        <p:origin x="7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99" Type="http://schemas.openxmlformats.org/officeDocument/2006/relationships/slide" Target="slides/slide296.xml"/><Relationship Id="rId21" Type="http://schemas.openxmlformats.org/officeDocument/2006/relationships/slide" Target="slides/slide18.xml"/><Relationship Id="rId63" Type="http://schemas.openxmlformats.org/officeDocument/2006/relationships/slide" Target="slides/slide60.xml"/><Relationship Id="rId159" Type="http://schemas.openxmlformats.org/officeDocument/2006/relationships/slide" Target="slides/slide156.xml"/><Relationship Id="rId324" Type="http://schemas.openxmlformats.org/officeDocument/2006/relationships/slide" Target="slides/slide321.xml"/><Relationship Id="rId366" Type="http://schemas.openxmlformats.org/officeDocument/2006/relationships/presProps" Target="presProps.xml"/><Relationship Id="rId170" Type="http://schemas.openxmlformats.org/officeDocument/2006/relationships/slide" Target="slides/slide167.xml"/><Relationship Id="rId226" Type="http://schemas.openxmlformats.org/officeDocument/2006/relationships/slide" Target="slides/slide223.xml"/><Relationship Id="rId268" Type="http://schemas.openxmlformats.org/officeDocument/2006/relationships/slide" Target="slides/slide265.xml"/><Relationship Id="rId32" Type="http://schemas.openxmlformats.org/officeDocument/2006/relationships/slide" Target="slides/slide29.xml"/><Relationship Id="rId74" Type="http://schemas.openxmlformats.org/officeDocument/2006/relationships/slide" Target="slides/slide71.xml"/><Relationship Id="rId128" Type="http://schemas.openxmlformats.org/officeDocument/2006/relationships/slide" Target="slides/slide125.xml"/><Relationship Id="rId335" Type="http://schemas.openxmlformats.org/officeDocument/2006/relationships/slide" Target="slides/slide332.xml"/><Relationship Id="rId5" Type="http://schemas.openxmlformats.org/officeDocument/2006/relationships/slide" Target="slides/slide2.xml"/><Relationship Id="rId181" Type="http://schemas.openxmlformats.org/officeDocument/2006/relationships/slide" Target="slides/slide178.xml"/><Relationship Id="rId237" Type="http://schemas.openxmlformats.org/officeDocument/2006/relationships/slide" Target="slides/slide234.xml"/><Relationship Id="rId279" Type="http://schemas.openxmlformats.org/officeDocument/2006/relationships/slide" Target="slides/slide276.xml"/><Relationship Id="rId43" Type="http://schemas.openxmlformats.org/officeDocument/2006/relationships/slide" Target="slides/slide40.xml"/><Relationship Id="rId139" Type="http://schemas.openxmlformats.org/officeDocument/2006/relationships/slide" Target="slides/slide136.xml"/><Relationship Id="rId290" Type="http://schemas.openxmlformats.org/officeDocument/2006/relationships/slide" Target="slides/slide287.xml"/><Relationship Id="rId304" Type="http://schemas.openxmlformats.org/officeDocument/2006/relationships/slide" Target="slides/slide301.xml"/><Relationship Id="rId346" Type="http://schemas.openxmlformats.org/officeDocument/2006/relationships/slide" Target="slides/slide343.xml"/><Relationship Id="rId85" Type="http://schemas.openxmlformats.org/officeDocument/2006/relationships/slide" Target="slides/slide82.xml"/><Relationship Id="rId150" Type="http://schemas.openxmlformats.org/officeDocument/2006/relationships/slide" Target="slides/slide147.xml"/><Relationship Id="rId192" Type="http://schemas.openxmlformats.org/officeDocument/2006/relationships/slide" Target="slides/slide189.xml"/><Relationship Id="rId206" Type="http://schemas.openxmlformats.org/officeDocument/2006/relationships/slide" Target="slides/slide203.xml"/><Relationship Id="rId248" Type="http://schemas.openxmlformats.org/officeDocument/2006/relationships/slide" Target="slides/slide245.xml"/><Relationship Id="rId12" Type="http://schemas.openxmlformats.org/officeDocument/2006/relationships/slide" Target="slides/slide9.xml"/><Relationship Id="rId108" Type="http://schemas.openxmlformats.org/officeDocument/2006/relationships/slide" Target="slides/slide105.xml"/><Relationship Id="rId315" Type="http://schemas.openxmlformats.org/officeDocument/2006/relationships/slide" Target="slides/slide312.xml"/><Relationship Id="rId357" Type="http://schemas.openxmlformats.org/officeDocument/2006/relationships/slide" Target="slides/slide354.xml"/><Relationship Id="rId54" Type="http://schemas.openxmlformats.org/officeDocument/2006/relationships/slide" Target="slides/slide51.xml"/><Relationship Id="rId96" Type="http://schemas.openxmlformats.org/officeDocument/2006/relationships/slide" Target="slides/slide93.xml"/><Relationship Id="rId161" Type="http://schemas.openxmlformats.org/officeDocument/2006/relationships/slide" Target="slides/slide158.xml"/><Relationship Id="rId217" Type="http://schemas.openxmlformats.org/officeDocument/2006/relationships/slide" Target="slides/slide214.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326" Type="http://schemas.openxmlformats.org/officeDocument/2006/relationships/slide" Target="slides/slide323.xml"/><Relationship Id="rId65" Type="http://schemas.openxmlformats.org/officeDocument/2006/relationships/slide" Target="slides/slide62.xml"/><Relationship Id="rId130" Type="http://schemas.openxmlformats.org/officeDocument/2006/relationships/slide" Target="slides/slide127.xml"/><Relationship Id="rId368" Type="http://schemas.openxmlformats.org/officeDocument/2006/relationships/theme" Target="theme/theme1.xml"/><Relationship Id="rId172" Type="http://schemas.openxmlformats.org/officeDocument/2006/relationships/slide" Target="slides/slide169.xml"/><Relationship Id="rId228" Type="http://schemas.openxmlformats.org/officeDocument/2006/relationships/slide" Target="slides/slide225.xml"/><Relationship Id="rId281" Type="http://schemas.openxmlformats.org/officeDocument/2006/relationships/slide" Target="slides/slide278.xml"/><Relationship Id="rId337" Type="http://schemas.openxmlformats.org/officeDocument/2006/relationships/slide" Target="slides/slide334.xml"/><Relationship Id="rId34" Type="http://schemas.openxmlformats.org/officeDocument/2006/relationships/slide" Target="slides/slide31.xml"/><Relationship Id="rId76" Type="http://schemas.openxmlformats.org/officeDocument/2006/relationships/slide" Target="slides/slide73.xml"/><Relationship Id="rId141" Type="http://schemas.openxmlformats.org/officeDocument/2006/relationships/slide" Target="slides/slide138.xml"/><Relationship Id="rId7" Type="http://schemas.openxmlformats.org/officeDocument/2006/relationships/slide" Target="slides/slide4.xml"/><Relationship Id="rId183" Type="http://schemas.openxmlformats.org/officeDocument/2006/relationships/slide" Target="slides/slide180.xml"/><Relationship Id="rId239" Type="http://schemas.openxmlformats.org/officeDocument/2006/relationships/slide" Target="slides/slide236.xml"/><Relationship Id="rId250" Type="http://schemas.openxmlformats.org/officeDocument/2006/relationships/slide" Target="slides/slide247.xml"/><Relationship Id="rId292" Type="http://schemas.openxmlformats.org/officeDocument/2006/relationships/slide" Target="slides/slide289.xml"/><Relationship Id="rId306" Type="http://schemas.openxmlformats.org/officeDocument/2006/relationships/slide" Target="slides/slide303.xml"/><Relationship Id="rId45" Type="http://schemas.openxmlformats.org/officeDocument/2006/relationships/slide" Target="slides/slide42.xml"/><Relationship Id="rId87" Type="http://schemas.openxmlformats.org/officeDocument/2006/relationships/slide" Target="slides/slide84.xml"/><Relationship Id="rId110" Type="http://schemas.openxmlformats.org/officeDocument/2006/relationships/slide" Target="slides/slide107.xml"/><Relationship Id="rId348" Type="http://schemas.openxmlformats.org/officeDocument/2006/relationships/slide" Target="slides/slide345.xml"/><Relationship Id="rId152" Type="http://schemas.openxmlformats.org/officeDocument/2006/relationships/slide" Target="slides/slide149.xml"/><Relationship Id="rId194" Type="http://schemas.openxmlformats.org/officeDocument/2006/relationships/slide" Target="slides/slide191.xml"/><Relationship Id="rId208" Type="http://schemas.openxmlformats.org/officeDocument/2006/relationships/slide" Target="slides/slide205.xml"/><Relationship Id="rId261" Type="http://schemas.openxmlformats.org/officeDocument/2006/relationships/slide" Target="slides/slide258.xml"/><Relationship Id="rId14" Type="http://schemas.openxmlformats.org/officeDocument/2006/relationships/slide" Target="slides/slide11.xml"/><Relationship Id="rId56" Type="http://schemas.openxmlformats.org/officeDocument/2006/relationships/slide" Target="slides/slide53.xml"/><Relationship Id="rId317" Type="http://schemas.openxmlformats.org/officeDocument/2006/relationships/slide" Target="slides/slide314.xml"/><Relationship Id="rId359" Type="http://schemas.openxmlformats.org/officeDocument/2006/relationships/slide" Target="slides/slide356.xml"/><Relationship Id="rId98" Type="http://schemas.openxmlformats.org/officeDocument/2006/relationships/slide" Target="slides/slide95.xml"/><Relationship Id="rId121" Type="http://schemas.openxmlformats.org/officeDocument/2006/relationships/slide" Target="slides/slide118.xml"/><Relationship Id="rId163" Type="http://schemas.openxmlformats.org/officeDocument/2006/relationships/slide" Target="slides/slide160.xml"/><Relationship Id="rId219" Type="http://schemas.openxmlformats.org/officeDocument/2006/relationships/slide" Target="slides/slide216.xml"/><Relationship Id="rId230" Type="http://schemas.openxmlformats.org/officeDocument/2006/relationships/slide" Target="slides/slide227.xml"/><Relationship Id="rId25" Type="http://schemas.openxmlformats.org/officeDocument/2006/relationships/slide" Target="slides/slide22.xml"/><Relationship Id="rId67" Type="http://schemas.openxmlformats.org/officeDocument/2006/relationships/slide" Target="slides/slide64.xml"/><Relationship Id="rId272" Type="http://schemas.openxmlformats.org/officeDocument/2006/relationships/slide" Target="slides/slide269.xml"/><Relationship Id="rId328" Type="http://schemas.openxmlformats.org/officeDocument/2006/relationships/slide" Target="slides/slide325.xml"/><Relationship Id="rId132" Type="http://schemas.openxmlformats.org/officeDocument/2006/relationships/slide" Target="slides/slide129.xml"/><Relationship Id="rId174" Type="http://schemas.openxmlformats.org/officeDocument/2006/relationships/slide" Target="slides/slide171.xml"/><Relationship Id="rId241" Type="http://schemas.openxmlformats.org/officeDocument/2006/relationships/slide" Target="slides/slide23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262" Type="http://schemas.openxmlformats.org/officeDocument/2006/relationships/slide" Target="slides/slide259.xml"/><Relationship Id="rId283" Type="http://schemas.openxmlformats.org/officeDocument/2006/relationships/slide" Target="slides/slide280.xml"/><Relationship Id="rId318" Type="http://schemas.openxmlformats.org/officeDocument/2006/relationships/slide" Target="slides/slide315.xml"/><Relationship Id="rId339" Type="http://schemas.openxmlformats.org/officeDocument/2006/relationships/slide" Target="slides/slide336.xml"/><Relationship Id="rId78" Type="http://schemas.openxmlformats.org/officeDocument/2006/relationships/slide" Target="slides/slide75.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64" Type="http://schemas.openxmlformats.org/officeDocument/2006/relationships/slide" Target="slides/slide161.xml"/><Relationship Id="rId185" Type="http://schemas.openxmlformats.org/officeDocument/2006/relationships/slide" Target="slides/slide182.xml"/><Relationship Id="rId350" Type="http://schemas.openxmlformats.org/officeDocument/2006/relationships/slide" Target="slides/slide347.xml"/><Relationship Id="rId9" Type="http://schemas.openxmlformats.org/officeDocument/2006/relationships/slide" Target="slides/slide6.xml"/><Relationship Id="rId210" Type="http://schemas.openxmlformats.org/officeDocument/2006/relationships/slide" Target="slides/slide207.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slide" Target="slides/slide291.xml"/><Relationship Id="rId308" Type="http://schemas.openxmlformats.org/officeDocument/2006/relationships/slide" Target="slides/slide305.xml"/><Relationship Id="rId329" Type="http://schemas.openxmlformats.org/officeDocument/2006/relationships/slide" Target="slides/slide326.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340" Type="http://schemas.openxmlformats.org/officeDocument/2006/relationships/slide" Target="slides/slide337.xml"/><Relationship Id="rId361" Type="http://schemas.openxmlformats.org/officeDocument/2006/relationships/slide" Target="slides/slide358.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19" Type="http://schemas.openxmlformats.org/officeDocument/2006/relationships/slide" Target="slides/slide316.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330" Type="http://schemas.openxmlformats.org/officeDocument/2006/relationships/slide" Target="slides/slide327.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351" Type="http://schemas.openxmlformats.org/officeDocument/2006/relationships/slide" Target="slides/slide348.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slide" Target="slides/slide292.xml"/><Relationship Id="rId309" Type="http://schemas.openxmlformats.org/officeDocument/2006/relationships/slide" Target="slides/slide306.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320" Type="http://schemas.openxmlformats.org/officeDocument/2006/relationships/slide" Target="slides/slide317.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341" Type="http://schemas.openxmlformats.org/officeDocument/2006/relationships/slide" Target="slides/slide338.xml"/><Relationship Id="rId362" Type="http://schemas.openxmlformats.org/officeDocument/2006/relationships/slide" Target="slides/slide359.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310" Type="http://schemas.openxmlformats.org/officeDocument/2006/relationships/slide" Target="slides/slide307.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331" Type="http://schemas.openxmlformats.org/officeDocument/2006/relationships/slide" Target="slides/slide328.xml"/><Relationship Id="rId352" Type="http://schemas.openxmlformats.org/officeDocument/2006/relationships/slide" Target="slides/slide349.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296" Type="http://schemas.openxmlformats.org/officeDocument/2006/relationships/slide" Target="slides/slide293.xml"/><Relationship Id="rId300" Type="http://schemas.openxmlformats.org/officeDocument/2006/relationships/slide" Target="slides/slide297.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321" Type="http://schemas.openxmlformats.org/officeDocument/2006/relationships/slide" Target="slides/slide318.xml"/><Relationship Id="rId342" Type="http://schemas.openxmlformats.org/officeDocument/2006/relationships/slide" Target="slides/slide339.xml"/><Relationship Id="rId363" Type="http://schemas.openxmlformats.org/officeDocument/2006/relationships/slide" Target="slides/slide360.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311" Type="http://schemas.openxmlformats.org/officeDocument/2006/relationships/slide" Target="slides/slide308.xml"/><Relationship Id="rId332" Type="http://schemas.openxmlformats.org/officeDocument/2006/relationships/slide" Target="slides/slide329.xml"/><Relationship Id="rId353" Type="http://schemas.openxmlformats.org/officeDocument/2006/relationships/slide" Target="slides/slide350.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255" Type="http://schemas.openxmlformats.org/officeDocument/2006/relationships/slide" Target="slides/slide252.xml"/><Relationship Id="rId276" Type="http://schemas.openxmlformats.org/officeDocument/2006/relationships/slide" Target="slides/slide273.xml"/><Relationship Id="rId297" Type="http://schemas.openxmlformats.org/officeDocument/2006/relationships/slide" Target="slides/slide294.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301" Type="http://schemas.openxmlformats.org/officeDocument/2006/relationships/slide" Target="slides/slide298.xml"/><Relationship Id="rId322" Type="http://schemas.openxmlformats.org/officeDocument/2006/relationships/slide" Target="slides/slide319.xml"/><Relationship Id="rId343" Type="http://schemas.openxmlformats.org/officeDocument/2006/relationships/slide" Target="slides/slide340.xml"/><Relationship Id="rId364"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slide" Target="slides/slide221.xml"/><Relationship Id="rId245" Type="http://schemas.openxmlformats.org/officeDocument/2006/relationships/slide" Target="slides/slide242.xml"/><Relationship Id="rId266" Type="http://schemas.openxmlformats.org/officeDocument/2006/relationships/slide" Target="slides/slide263.xml"/><Relationship Id="rId287" Type="http://schemas.openxmlformats.org/officeDocument/2006/relationships/slide" Target="slides/slide284.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312" Type="http://schemas.openxmlformats.org/officeDocument/2006/relationships/slide" Target="slides/slide309.xml"/><Relationship Id="rId333" Type="http://schemas.openxmlformats.org/officeDocument/2006/relationships/slide" Target="slides/slide330.xml"/><Relationship Id="rId354" Type="http://schemas.openxmlformats.org/officeDocument/2006/relationships/slide" Target="slides/slide351.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 Type="http://schemas.openxmlformats.org/officeDocument/2006/relationships/slideMaster" Target="slideMasters/slideMaster3.xml"/><Relationship Id="rId214" Type="http://schemas.openxmlformats.org/officeDocument/2006/relationships/slide" Target="slides/slide211.xml"/><Relationship Id="rId235" Type="http://schemas.openxmlformats.org/officeDocument/2006/relationships/slide" Target="slides/slide232.xml"/><Relationship Id="rId256" Type="http://schemas.openxmlformats.org/officeDocument/2006/relationships/slide" Target="slides/slide253.xml"/><Relationship Id="rId277" Type="http://schemas.openxmlformats.org/officeDocument/2006/relationships/slide" Target="slides/slide274.xml"/><Relationship Id="rId298" Type="http://schemas.openxmlformats.org/officeDocument/2006/relationships/slide" Target="slides/slide295.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302" Type="http://schemas.openxmlformats.org/officeDocument/2006/relationships/slide" Target="slides/slide299.xml"/><Relationship Id="rId323" Type="http://schemas.openxmlformats.org/officeDocument/2006/relationships/slide" Target="slides/slide320.xml"/><Relationship Id="rId344" Type="http://schemas.openxmlformats.org/officeDocument/2006/relationships/slide" Target="slides/slide34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179" Type="http://schemas.openxmlformats.org/officeDocument/2006/relationships/slide" Target="slides/slide176.xml"/><Relationship Id="rId365" Type="http://schemas.openxmlformats.org/officeDocument/2006/relationships/handoutMaster" Target="handoutMasters/handoutMaster1.xml"/><Relationship Id="rId190" Type="http://schemas.openxmlformats.org/officeDocument/2006/relationships/slide" Target="slides/slide187.xml"/><Relationship Id="rId204" Type="http://schemas.openxmlformats.org/officeDocument/2006/relationships/slide" Target="slides/slide201.xml"/><Relationship Id="rId225" Type="http://schemas.openxmlformats.org/officeDocument/2006/relationships/slide" Target="slides/slide222.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06" Type="http://schemas.openxmlformats.org/officeDocument/2006/relationships/slide" Target="slides/slide103.xml"/><Relationship Id="rId127" Type="http://schemas.openxmlformats.org/officeDocument/2006/relationships/slide" Target="slides/slide124.xml"/><Relationship Id="rId313" Type="http://schemas.openxmlformats.org/officeDocument/2006/relationships/slide" Target="slides/slide310.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94" Type="http://schemas.openxmlformats.org/officeDocument/2006/relationships/slide" Target="slides/slide91.xml"/><Relationship Id="rId148" Type="http://schemas.openxmlformats.org/officeDocument/2006/relationships/slide" Target="slides/slide145.xml"/><Relationship Id="rId169" Type="http://schemas.openxmlformats.org/officeDocument/2006/relationships/slide" Target="slides/slide166.xml"/><Relationship Id="rId334" Type="http://schemas.openxmlformats.org/officeDocument/2006/relationships/slide" Target="slides/slide331.xml"/><Relationship Id="rId355" Type="http://schemas.openxmlformats.org/officeDocument/2006/relationships/slide" Target="slides/slide352.xml"/><Relationship Id="rId4" Type="http://schemas.openxmlformats.org/officeDocument/2006/relationships/slide" Target="slides/slide1.xml"/><Relationship Id="rId180" Type="http://schemas.openxmlformats.org/officeDocument/2006/relationships/slide" Target="slides/slide17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303" Type="http://schemas.openxmlformats.org/officeDocument/2006/relationships/slide" Target="slides/slide300.xml"/><Relationship Id="rId42" Type="http://schemas.openxmlformats.org/officeDocument/2006/relationships/slide" Target="slides/slide39.xml"/><Relationship Id="rId84" Type="http://schemas.openxmlformats.org/officeDocument/2006/relationships/slide" Target="slides/slide81.xml"/><Relationship Id="rId138" Type="http://schemas.openxmlformats.org/officeDocument/2006/relationships/slide" Target="slides/slide135.xml"/><Relationship Id="rId345" Type="http://schemas.openxmlformats.org/officeDocument/2006/relationships/slide" Target="slides/slide342.xml"/><Relationship Id="rId191" Type="http://schemas.openxmlformats.org/officeDocument/2006/relationships/slide" Target="slides/slide188.xml"/><Relationship Id="rId205" Type="http://schemas.openxmlformats.org/officeDocument/2006/relationships/slide" Target="slides/slide202.xml"/><Relationship Id="rId247" Type="http://schemas.openxmlformats.org/officeDocument/2006/relationships/slide" Target="slides/slide244.xml"/><Relationship Id="rId107" Type="http://schemas.openxmlformats.org/officeDocument/2006/relationships/slide" Target="slides/slide104.xml"/><Relationship Id="rId289" Type="http://schemas.openxmlformats.org/officeDocument/2006/relationships/slide" Target="slides/slide286.xml"/><Relationship Id="rId11" Type="http://schemas.openxmlformats.org/officeDocument/2006/relationships/slide" Target="slides/slide8.xml"/><Relationship Id="rId53" Type="http://schemas.openxmlformats.org/officeDocument/2006/relationships/slide" Target="slides/slide50.xml"/><Relationship Id="rId149" Type="http://schemas.openxmlformats.org/officeDocument/2006/relationships/slide" Target="slides/slide146.xml"/><Relationship Id="rId314" Type="http://schemas.openxmlformats.org/officeDocument/2006/relationships/slide" Target="slides/slide311.xml"/><Relationship Id="rId356" Type="http://schemas.openxmlformats.org/officeDocument/2006/relationships/slide" Target="slides/slide353.xml"/><Relationship Id="rId95" Type="http://schemas.openxmlformats.org/officeDocument/2006/relationships/slide" Target="slides/slide92.xml"/><Relationship Id="rId160" Type="http://schemas.openxmlformats.org/officeDocument/2006/relationships/slide" Target="slides/slide157.xml"/><Relationship Id="rId216" Type="http://schemas.openxmlformats.org/officeDocument/2006/relationships/slide" Target="slides/slide213.xml"/><Relationship Id="rId258" Type="http://schemas.openxmlformats.org/officeDocument/2006/relationships/slide" Target="slides/slide255.xml"/><Relationship Id="rId22" Type="http://schemas.openxmlformats.org/officeDocument/2006/relationships/slide" Target="slides/slide19.xml"/><Relationship Id="rId64" Type="http://schemas.openxmlformats.org/officeDocument/2006/relationships/slide" Target="slides/slide61.xml"/><Relationship Id="rId118" Type="http://schemas.openxmlformats.org/officeDocument/2006/relationships/slide" Target="slides/slide115.xml"/><Relationship Id="rId325" Type="http://schemas.openxmlformats.org/officeDocument/2006/relationships/slide" Target="slides/slide322.xml"/><Relationship Id="rId367" Type="http://schemas.openxmlformats.org/officeDocument/2006/relationships/viewProps" Target="viewProps.xml"/><Relationship Id="rId171" Type="http://schemas.openxmlformats.org/officeDocument/2006/relationships/slide" Target="slides/slide168.xml"/><Relationship Id="rId227" Type="http://schemas.openxmlformats.org/officeDocument/2006/relationships/slide" Target="slides/slide224.xml"/><Relationship Id="rId269" Type="http://schemas.openxmlformats.org/officeDocument/2006/relationships/slide" Target="slides/slide266.xml"/><Relationship Id="rId33" Type="http://schemas.openxmlformats.org/officeDocument/2006/relationships/slide" Target="slides/slide30.xml"/><Relationship Id="rId129" Type="http://schemas.openxmlformats.org/officeDocument/2006/relationships/slide" Target="slides/slide126.xml"/><Relationship Id="rId280" Type="http://schemas.openxmlformats.org/officeDocument/2006/relationships/slide" Target="slides/slide277.xml"/><Relationship Id="rId336" Type="http://schemas.openxmlformats.org/officeDocument/2006/relationships/slide" Target="slides/slide333.xml"/><Relationship Id="rId75" Type="http://schemas.openxmlformats.org/officeDocument/2006/relationships/slide" Target="slides/slide72.xml"/><Relationship Id="rId140" Type="http://schemas.openxmlformats.org/officeDocument/2006/relationships/slide" Target="slides/slide137.xml"/><Relationship Id="rId182" Type="http://schemas.openxmlformats.org/officeDocument/2006/relationships/slide" Target="slides/slide179.xml"/><Relationship Id="rId6" Type="http://schemas.openxmlformats.org/officeDocument/2006/relationships/slide" Target="slides/slide3.xml"/><Relationship Id="rId238" Type="http://schemas.openxmlformats.org/officeDocument/2006/relationships/slide" Target="slides/slide235.xml"/><Relationship Id="rId291" Type="http://schemas.openxmlformats.org/officeDocument/2006/relationships/slide" Target="slides/slide288.xml"/><Relationship Id="rId305" Type="http://schemas.openxmlformats.org/officeDocument/2006/relationships/slide" Target="slides/slide302.xml"/><Relationship Id="rId347" Type="http://schemas.openxmlformats.org/officeDocument/2006/relationships/slide" Target="slides/slide344.xml"/><Relationship Id="rId44" Type="http://schemas.openxmlformats.org/officeDocument/2006/relationships/slide" Target="slides/slide41.xml"/><Relationship Id="rId86" Type="http://schemas.openxmlformats.org/officeDocument/2006/relationships/slide" Target="slides/slide83.xml"/><Relationship Id="rId151" Type="http://schemas.openxmlformats.org/officeDocument/2006/relationships/slide" Target="slides/slide148.xml"/><Relationship Id="rId193" Type="http://schemas.openxmlformats.org/officeDocument/2006/relationships/slide" Target="slides/slide190.xml"/><Relationship Id="rId207" Type="http://schemas.openxmlformats.org/officeDocument/2006/relationships/slide" Target="slides/slide204.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316" Type="http://schemas.openxmlformats.org/officeDocument/2006/relationships/slide" Target="slides/slide313.xml"/><Relationship Id="rId55" Type="http://schemas.openxmlformats.org/officeDocument/2006/relationships/slide" Target="slides/slide52.xml"/><Relationship Id="rId97" Type="http://schemas.openxmlformats.org/officeDocument/2006/relationships/slide" Target="slides/slide94.xml"/><Relationship Id="rId120" Type="http://schemas.openxmlformats.org/officeDocument/2006/relationships/slide" Target="slides/slide117.xml"/><Relationship Id="rId358" Type="http://schemas.openxmlformats.org/officeDocument/2006/relationships/slide" Target="slides/slide355.xml"/><Relationship Id="rId162" Type="http://schemas.openxmlformats.org/officeDocument/2006/relationships/slide" Target="slides/slide159.xml"/><Relationship Id="rId218" Type="http://schemas.openxmlformats.org/officeDocument/2006/relationships/slide" Target="slides/slide215.xml"/><Relationship Id="rId271" Type="http://schemas.openxmlformats.org/officeDocument/2006/relationships/slide" Target="slides/slide268.xml"/><Relationship Id="rId24" Type="http://schemas.openxmlformats.org/officeDocument/2006/relationships/slide" Target="slides/slide21.xml"/><Relationship Id="rId66" Type="http://schemas.openxmlformats.org/officeDocument/2006/relationships/slide" Target="slides/slide63.xml"/><Relationship Id="rId131" Type="http://schemas.openxmlformats.org/officeDocument/2006/relationships/slide" Target="slides/slide128.xml"/><Relationship Id="rId327" Type="http://schemas.openxmlformats.org/officeDocument/2006/relationships/slide" Target="slides/slide324.xml"/><Relationship Id="rId369" Type="http://schemas.openxmlformats.org/officeDocument/2006/relationships/tableStyles" Target="tableStyles.xml"/><Relationship Id="rId173" Type="http://schemas.openxmlformats.org/officeDocument/2006/relationships/slide" Target="slides/slide170.xml"/><Relationship Id="rId229" Type="http://schemas.openxmlformats.org/officeDocument/2006/relationships/slide" Target="slides/slide226.xml"/><Relationship Id="rId240" Type="http://schemas.openxmlformats.org/officeDocument/2006/relationships/slide" Target="slides/slide237.xml"/><Relationship Id="rId35" Type="http://schemas.openxmlformats.org/officeDocument/2006/relationships/slide" Target="slides/slide32.xml"/><Relationship Id="rId77" Type="http://schemas.openxmlformats.org/officeDocument/2006/relationships/slide" Target="slides/slide74.xml"/><Relationship Id="rId100" Type="http://schemas.openxmlformats.org/officeDocument/2006/relationships/slide" Target="slides/slide97.xml"/><Relationship Id="rId282" Type="http://schemas.openxmlformats.org/officeDocument/2006/relationships/slide" Target="slides/slide279.xml"/><Relationship Id="rId338" Type="http://schemas.openxmlformats.org/officeDocument/2006/relationships/slide" Target="slides/slide335.xml"/><Relationship Id="rId8" Type="http://schemas.openxmlformats.org/officeDocument/2006/relationships/slide" Target="slides/slide5.xml"/><Relationship Id="rId142" Type="http://schemas.openxmlformats.org/officeDocument/2006/relationships/slide" Target="slides/slide139.xml"/><Relationship Id="rId184" Type="http://schemas.openxmlformats.org/officeDocument/2006/relationships/slide" Target="slides/slide181.xml"/><Relationship Id="rId251" Type="http://schemas.openxmlformats.org/officeDocument/2006/relationships/slide" Target="slides/slide248.xml"/><Relationship Id="rId46" Type="http://schemas.openxmlformats.org/officeDocument/2006/relationships/slide" Target="slides/slide43.xml"/><Relationship Id="rId293" Type="http://schemas.openxmlformats.org/officeDocument/2006/relationships/slide" Target="slides/slide290.xml"/><Relationship Id="rId307" Type="http://schemas.openxmlformats.org/officeDocument/2006/relationships/slide" Target="slides/slide304.xml"/><Relationship Id="rId349" Type="http://schemas.openxmlformats.org/officeDocument/2006/relationships/slide" Target="slides/slide346.xml"/><Relationship Id="rId88" Type="http://schemas.openxmlformats.org/officeDocument/2006/relationships/slide" Target="slides/slide85.xml"/><Relationship Id="rId111" Type="http://schemas.openxmlformats.org/officeDocument/2006/relationships/slide" Target="slides/slide108.xml"/><Relationship Id="rId153" Type="http://schemas.openxmlformats.org/officeDocument/2006/relationships/slide" Target="slides/slide150.xml"/><Relationship Id="rId195" Type="http://schemas.openxmlformats.org/officeDocument/2006/relationships/slide" Target="slides/slide192.xml"/><Relationship Id="rId209" Type="http://schemas.openxmlformats.org/officeDocument/2006/relationships/slide" Target="slides/slide206.xml"/><Relationship Id="rId360" Type="http://schemas.openxmlformats.org/officeDocument/2006/relationships/slide" Target="slides/slide357.xml"/><Relationship Id="rId220" Type="http://schemas.openxmlformats.org/officeDocument/2006/relationships/slide" Target="slides/slide2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cs typeface="Times New Roman" panose="02020603050405020304" pitchFamily="18" charset="0"/>
              </a:defRPr>
            </a:lvl1pPr>
          </a:lstStyle>
          <a:p>
            <a:r>
              <a:rPr lang="en-US" altLang="fa-IR"/>
              <a:t>حسابداری شعب</a:t>
            </a:r>
          </a:p>
        </p:txBody>
      </p:sp>
      <p:sp>
        <p:nvSpPr>
          <p:cNvPr id="747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endParaRPr lang="en-US" altLang="fa-IR"/>
          </a:p>
        </p:txBody>
      </p:sp>
      <p:sp>
        <p:nvSpPr>
          <p:cNvPr id="747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cs typeface="Times New Roman" panose="02020603050405020304" pitchFamily="18" charset="0"/>
              </a:defRPr>
            </a:lvl1pPr>
          </a:lstStyle>
          <a:p>
            <a:r>
              <a:rPr lang="en-US" altLang="fa-IR"/>
              <a:t>دانشگاه پیام نور</a:t>
            </a:r>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cs typeface="Times New Roman" panose="02020603050405020304" pitchFamily="18" charset="0"/>
              </a:defRPr>
            </a:lvl1pPr>
          </a:lstStyle>
          <a:p>
            <a:fld id="{CA69CCCA-44EC-4ECA-B72A-FC7F5EDC0A21}" type="slidenum">
              <a:rPr lang="ar-SA" altLang="fa-IR"/>
              <a:pPr/>
              <a:t>‹#›</a:t>
            </a:fld>
            <a:endParaRPr lang="en-US" altLang="fa-IR">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cs typeface="Times New Roman" panose="02020603050405020304" pitchFamily="18" charset="0"/>
              </a:defRPr>
            </a:lvl1pPr>
          </a:lstStyle>
          <a:p>
            <a:r>
              <a:rPr lang="en-US" altLang="fa-IR"/>
              <a:t>حسابداری شعب</a:t>
            </a:r>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defRPr>
            </a:lvl1pPr>
          </a:lstStyle>
          <a:p>
            <a:endParaRPr lang="en-US" altLang="fa-IR"/>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cs typeface="Times New Roman" panose="02020603050405020304" pitchFamily="18" charset="0"/>
              </a:defRPr>
            </a:lvl1pPr>
          </a:lstStyle>
          <a:p>
            <a:r>
              <a:rPr lang="en-US" altLang="fa-IR"/>
              <a:t>دانشگاه پیام نور</a:t>
            </a:r>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cs typeface="Times New Roman" panose="02020603050405020304" pitchFamily="18" charset="0"/>
              </a:defRPr>
            </a:lvl1pPr>
          </a:lstStyle>
          <a:p>
            <a:fld id="{6CB7B9FD-85AF-46BD-A410-5C89405623DD}" type="slidenum">
              <a:rPr lang="ar-SA" altLang="fa-IR"/>
              <a:pPr/>
              <a:t>‹#›</a:t>
            </a:fld>
            <a:endParaRPr lang="en-US" altLang="fa-IR">
              <a:cs typeface="+mn-cs"/>
            </a:endParaRPr>
          </a:p>
        </p:txBody>
      </p:sp>
    </p:spTree>
  </p:cSld>
  <p:clrMap bg1="lt1" tx1="dk1" bg2="lt2" tx2="dk2" accent1="accent1" accent2="accent2" accent3="accent3" accent4="accent4" accent5="accent5" accent6="accent6" hlink="hlink" folHlink="folHlink"/>
  <p:hf dt="0"/>
  <p:notesStyle>
    <a:lvl1pPr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fa-IR"/>
              <a:t>حسابداری شعب</a:t>
            </a:r>
          </a:p>
        </p:txBody>
      </p:sp>
      <p:sp>
        <p:nvSpPr>
          <p:cNvPr id="5" name="Rectangle 6"/>
          <p:cNvSpPr>
            <a:spLocks noGrp="1" noChangeArrowheads="1"/>
          </p:cNvSpPr>
          <p:nvPr>
            <p:ph type="ftr" sz="quarter" idx="4"/>
          </p:nvPr>
        </p:nvSpPr>
        <p:spPr>
          <a:ln/>
        </p:spPr>
        <p:txBody>
          <a:bodyPr/>
          <a:lstStyle/>
          <a:p>
            <a:r>
              <a:rPr lang="en-US" altLang="fa-IR"/>
              <a:t>دانشگاه پیام نور</a:t>
            </a: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fa-IR"/>
              <a:t>حسابداری شعب</a:t>
            </a:r>
          </a:p>
        </p:txBody>
      </p:sp>
      <p:sp>
        <p:nvSpPr>
          <p:cNvPr id="5" name="Rectangle 6"/>
          <p:cNvSpPr>
            <a:spLocks noGrp="1" noChangeArrowheads="1"/>
          </p:cNvSpPr>
          <p:nvPr>
            <p:ph type="ftr" sz="quarter" idx="4"/>
          </p:nvPr>
        </p:nvSpPr>
        <p:spPr>
          <a:ln/>
        </p:spPr>
        <p:txBody>
          <a:bodyPr/>
          <a:lstStyle/>
          <a:p>
            <a:r>
              <a:rPr lang="en-US" altLang="fa-IR"/>
              <a:t>دانشگاه پیام نور</a:t>
            </a:r>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fa-IR"/>
              <a:t>حسابداری شعب</a:t>
            </a:r>
          </a:p>
        </p:txBody>
      </p:sp>
      <p:sp>
        <p:nvSpPr>
          <p:cNvPr id="5" name="Rectangle 6"/>
          <p:cNvSpPr>
            <a:spLocks noGrp="1" noChangeArrowheads="1"/>
          </p:cNvSpPr>
          <p:nvPr>
            <p:ph type="ftr" sz="quarter" idx="4"/>
          </p:nvPr>
        </p:nvSpPr>
        <p:spPr>
          <a:ln/>
        </p:spPr>
        <p:txBody>
          <a:bodyPr/>
          <a:lstStyle/>
          <a:p>
            <a:r>
              <a:rPr lang="en-US" altLang="fa-IR"/>
              <a:t>دانشگاه پیام نور</a:t>
            </a:r>
          </a:p>
        </p:txBody>
      </p:sp>
      <p:sp>
        <p:nvSpPr>
          <p:cNvPr id="548866" name="Rectangle 2"/>
          <p:cNvSpPr>
            <a:spLocks noGrp="1" noRot="1" noChangeAspect="1" noChangeArrowheads="1" noTextEdit="1"/>
          </p:cNvSpPr>
          <p:nvPr>
            <p:ph type="sldImg"/>
          </p:nvPr>
        </p:nvSpPr>
        <p:spPr>
          <a:ln/>
        </p:spPr>
      </p:sp>
      <p:sp>
        <p:nvSpPr>
          <p:cNvPr id="548867" name="Rectangle 3"/>
          <p:cNvSpPr>
            <a:spLocks noGrp="1" noChangeArrowheads="1"/>
          </p:cNvSpPr>
          <p:nvPr>
            <p:ph type="body" idx="1"/>
          </p:nvPr>
        </p:nvSpPr>
        <p:spPr/>
        <p:txBody>
          <a:bodyPr/>
          <a:lstStyle/>
          <a:p>
            <a:endParaRPr lang="fa-IR" alt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fa-IR"/>
              <a:t>حسابداری شعب</a:t>
            </a:r>
          </a:p>
        </p:txBody>
      </p:sp>
      <p:sp>
        <p:nvSpPr>
          <p:cNvPr id="5" name="Rectangle 6"/>
          <p:cNvSpPr>
            <a:spLocks noGrp="1" noChangeArrowheads="1"/>
          </p:cNvSpPr>
          <p:nvPr>
            <p:ph type="ftr" sz="quarter" idx="4"/>
          </p:nvPr>
        </p:nvSpPr>
        <p:spPr>
          <a:ln/>
        </p:spPr>
        <p:txBody>
          <a:bodyPr/>
          <a:lstStyle/>
          <a:p>
            <a:r>
              <a:rPr lang="en-US" altLang="fa-IR"/>
              <a:t>دانشگاه پیام نور</a:t>
            </a:r>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ltLang="fa-IR"/>
              <a:t>حسابداری شعب</a:t>
            </a:r>
          </a:p>
        </p:txBody>
      </p:sp>
      <p:sp>
        <p:nvSpPr>
          <p:cNvPr id="9" name="Rectangle 6"/>
          <p:cNvSpPr>
            <a:spLocks noGrp="1" noChangeArrowheads="1"/>
          </p:cNvSpPr>
          <p:nvPr>
            <p:ph type="ftr" sz="quarter" idx="4"/>
          </p:nvPr>
        </p:nvSpPr>
        <p:spPr>
          <a:ln/>
        </p:spPr>
        <p:txBody>
          <a:bodyPr/>
          <a:lstStyle/>
          <a:p>
            <a:r>
              <a:rPr lang="en-US" altLang="fa-IR"/>
              <a:t>دانشگاه پیام نور</a:t>
            </a:r>
          </a:p>
        </p:txBody>
      </p:sp>
      <p:sp>
        <p:nvSpPr>
          <p:cNvPr id="69222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9222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altLang="fa-IR" sz="1000" i="1">
                <a:latin typeface="Times New Roman" panose="02020603050405020304" pitchFamily="18" charset="0"/>
              </a:rPr>
              <a:t>4</a:t>
            </a:r>
          </a:p>
        </p:txBody>
      </p:sp>
      <p:sp>
        <p:nvSpPr>
          <p:cNvPr id="69222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9222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92230" name="Rectangle 6"/>
          <p:cNvSpPr>
            <a:spLocks noGrp="1" noRot="1" noChangeAspect="1"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
        <p:nvSpPr>
          <p:cNvPr id="692231" name="Rectangle 7"/>
          <p:cNvSpPr>
            <a:spLocks noGrp="1" noChangeArrowheads="1"/>
          </p:cNvSpPr>
          <p:nvPr>
            <p:ph type="body" idx="1"/>
          </p:nvPr>
        </p:nvSpPr>
        <p:spPr>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fa-IR" altLang="fa-I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0338" name="Rectangle 2"/>
          <p:cNvSpPr>
            <a:spLocks noChangeArrowheads="1"/>
          </p:cNvSpPr>
          <p:nvPr userDrawn="1"/>
        </p:nvSpPr>
        <p:spPr bwMode="auto">
          <a:xfrm>
            <a:off x="1098550" y="1181100"/>
            <a:ext cx="7580313" cy="14859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910339" name="Group 3"/>
          <p:cNvGrpSpPr>
            <a:grpSpLocks/>
          </p:cNvGrpSpPr>
          <p:nvPr userDrawn="1"/>
        </p:nvGrpSpPr>
        <p:grpSpPr bwMode="auto">
          <a:xfrm>
            <a:off x="0" y="68263"/>
            <a:ext cx="990600" cy="6713537"/>
            <a:chOff x="0" y="43"/>
            <a:chExt cx="624" cy="4229"/>
          </a:xfrm>
        </p:grpSpPr>
        <p:sp>
          <p:nvSpPr>
            <p:cNvPr id="910340" name="Line 4"/>
            <p:cNvSpPr>
              <a:spLocks noChangeShapeType="1"/>
            </p:cNvSpPr>
            <p:nvPr userDrawn="1"/>
          </p:nvSpPr>
          <p:spPr bwMode="auto">
            <a:xfrm>
              <a:off x="0" y="420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41" name="Line 5"/>
            <p:cNvSpPr>
              <a:spLocks noChangeShapeType="1"/>
            </p:cNvSpPr>
            <p:nvPr userDrawn="1"/>
          </p:nvSpPr>
          <p:spPr bwMode="auto">
            <a:xfrm>
              <a:off x="0" y="42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42" name="Line 6"/>
            <p:cNvSpPr>
              <a:spLocks noChangeShapeType="1"/>
            </p:cNvSpPr>
            <p:nvPr userDrawn="1"/>
          </p:nvSpPr>
          <p:spPr bwMode="auto">
            <a:xfrm>
              <a:off x="0" y="427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43" name="Line 7"/>
            <p:cNvSpPr>
              <a:spLocks noChangeShapeType="1"/>
            </p:cNvSpPr>
            <p:nvPr userDrawn="1"/>
          </p:nvSpPr>
          <p:spPr bwMode="auto">
            <a:xfrm>
              <a:off x="0" y="4113"/>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44" name="Line 8"/>
            <p:cNvSpPr>
              <a:spLocks noChangeShapeType="1"/>
            </p:cNvSpPr>
            <p:nvPr userDrawn="1"/>
          </p:nvSpPr>
          <p:spPr bwMode="auto">
            <a:xfrm>
              <a:off x="0" y="406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45" name="Line 9"/>
            <p:cNvSpPr>
              <a:spLocks noChangeShapeType="1"/>
            </p:cNvSpPr>
            <p:nvPr userDrawn="1"/>
          </p:nvSpPr>
          <p:spPr bwMode="auto">
            <a:xfrm>
              <a:off x="0" y="41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46" name="Line 10"/>
            <p:cNvSpPr>
              <a:spLocks noChangeShapeType="1"/>
            </p:cNvSpPr>
            <p:nvPr userDrawn="1"/>
          </p:nvSpPr>
          <p:spPr bwMode="auto">
            <a:xfrm>
              <a:off x="0" y="366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47" name="Line 11"/>
            <p:cNvSpPr>
              <a:spLocks noChangeShapeType="1"/>
            </p:cNvSpPr>
            <p:nvPr userDrawn="1"/>
          </p:nvSpPr>
          <p:spPr bwMode="auto">
            <a:xfrm>
              <a:off x="0" y="36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48" name="Line 12"/>
            <p:cNvSpPr>
              <a:spLocks noChangeShapeType="1"/>
            </p:cNvSpPr>
            <p:nvPr userDrawn="1"/>
          </p:nvSpPr>
          <p:spPr bwMode="auto">
            <a:xfrm>
              <a:off x="0" y="402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49" name="Line 13"/>
            <p:cNvSpPr>
              <a:spLocks noChangeShapeType="1"/>
            </p:cNvSpPr>
            <p:nvPr userDrawn="1"/>
          </p:nvSpPr>
          <p:spPr bwMode="auto">
            <a:xfrm>
              <a:off x="0" y="389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50" name="Line 14"/>
            <p:cNvSpPr>
              <a:spLocks noChangeShapeType="1"/>
            </p:cNvSpPr>
            <p:nvPr userDrawn="1"/>
          </p:nvSpPr>
          <p:spPr bwMode="auto">
            <a:xfrm>
              <a:off x="0" y="381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51" name="Line 15"/>
            <p:cNvSpPr>
              <a:spLocks noChangeShapeType="1"/>
            </p:cNvSpPr>
            <p:nvPr userDrawn="1"/>
          </p:nvSpPr>
          <p:spPr bwMode="auto">
            <a:xfrm>
              <a:off x="0" y="399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52" name="Line 16"/>
            <p:cNvSpPr>
              <a:spLocks noChangeShapeType="1"/>
            </p:cNvSpPr>
            <p:nvPr userDrawn="1"/>
          </p:nvSpPr>
          <p:spPr bwMode="auto">
            <a:xfrm>
              <a:off x="0" y="368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53" name="Line 17"/>
            <p:cNvSpPr>
              <a:spLocks noChangeShapeType="1"/>
            </p:cNvSpPr>
            <p:nvPr userDrawn="1"/>
          </p:nvSpPr>
          <p:spPr bwMode="auto">
            <a:xfrm>
              <a:off x="0" y="374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54" name="Line 18"/>
            <p:cNvSpPr>
              <a:spLocks noChangeShapeType="1"/>
            </p:cNvSpPr>
            <p:nvPr userDrawn="1"/>
          </p:nvSpPr>
          <p:spPr bwMode="auto">
            <a:xfrm>
              <a:off x="0" y="39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55" name="Line 19"/>
            <p:cNvSpPr>
              <a:spLocks noChangeShapeType="1"/>
            </p:cNvSpPr>
            <p:nvPr userDrawn="1"/>
          </p:nvSpPr>
          <p:spPr bwMode="auto">
            <a:xfrm>
              <a:off x="0" y="39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56" name="Line 20"/>
            <p:cNvSpPr>
              <a:spLocks noChangeShapeType="1"/>
            </p:cNvSpPr>
            <p:nvPr userDrawn="1"/>
          </p:nvSpPr>
          <p:spPr bwMode="auto">
            <a:xfrm>
              <a:off x="0" y="351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57" name="Line 21"/>
            <p:cNvSpPr>
              <a:spLocks noChangeShapeType="1"/>
            </p:cNvSpPr>
            <p:nvPr userDrawn="1"/>
          </p:nvSpPr>
          <p:spPr bwMode="auto">
            <a:xfrm>
              <a:off x="0" y="35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58" name="Line 22"/>
            <p:cNvSpPr>
              <a:spLocks noChangeShapeType="1"/>
            </p:cNvSpPr>
            <p:nvPr userDrawn="1"/>
          </p:nvSpPr>
          <p:spPr bwMode="auto">
            <a:xfrm>
              <a:off x="0" y="357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59" name="Line 23"/>
            <p:cNvSpPr>
              <a:spLocks noChangeShapeType="1"/>
            </p:cNvSpPr>
            <p:nvPr userDrawn="1"/>
          </p:nvSpPr>
          <p:spPr bwMode="auto">
            <a:xfrm>
              <a:off x="0" y="342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60" name="Line 24"/>
            <p:cNvSpPr>
              <a:spLocks noChangeShapeType="1"/>
            </p:cNvSpPr>
            <p:nvPr userDrawn="1"/>
          </p:nvSpPr>
          <p:spPr bwMode="auto">
            <a:xfrm>
              <a:off x="0" y="337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61" name="Line 25"/>
            <p:cNvSpPr>
              <a:spLocks noChangeShapeType="1"/>
            </p:cNvSpPr>
            <p:nvPr userDrawn="1"/>
          </p:nvSpPr>
          <p:spPr bwMode="auto">
            <a:xfrm>
              <a:off x="0" y="346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62" name="Line 26"/>
            <p:cNvSpPr>
              <a:spLocks noChangeShapeType="1"/>
            </p:cNvSpPr>
            <p:nvPr userDrawn="1"/>
          </p:nvSpPr>
          <p:spPr bwMode="auto">
            <a:xfrm>
              <a:off x="0" y="297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63" name="Line 27"/>
            <p:cNvSpPr>
              <a:spLocks noChangeShapeType="1"/>
            </p:cNvSpPr>
            <p:nvPr userDrawn="1"/>
          </p:nvSpPr>
          <p:spPr bwMode="auto">
            <a:xfrm>
              <a:off x="0" y="29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64" name="Line 28"/>
            <p:cNvSpPr>
              <a:spLocks noChangeShapeType="1"/>
            </p:cNvSpPr>
            <p:nvPr userDrawn="1"/>
          </p:nvSpPr>
          <p:spPr bwMode="auto">
            <a:xfrm>
              <a:off x="0" y="332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65" name="Line 29"/>
            <p:cNvSpPr>
              <a:spLocks noChangeShapeType="1"/>
            </p:cNvSpPr>
            <p:nvPr userDrawn="1"/>
          </p:nvSpPr>
          <p:spPr bwMode="auto">
            <a:xfrm>
              <a:off x="0" y="320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66" name="Line 30"/>
            <p:cNvSpPr>
              <a:spLocks noChangeShapeType="1"/>
            </p:cNvSpPr>
            <p:nvPr userDrawn="1"/>
          </p:nvSpPr>
          <p:spPr bwMode="auto">
            <a:xfrm>
              <a:off x="0" y="312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67" name="Line 31"/>
            <p:cNvSpPr>
              <a:spLocks noChangeShapeType="1"/>
            </p:cNvSpPr>
            <p:nvPr userDrawn="1"/>
          </p:nvSpPr>
          <p:spPr bwMode="auto">
            <a:xfrm>
              <a:off x="0" y="330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68" name="Line 32"/>
            <p:cNvSpPr>
              <a:spLocks noChangeShapeType="1"/>
            </p:cNvSpPr>
            <p:nvPr userDrawn="1"/>
          </p:nvSpPr>
          <p:spPr bwMode="auto">
            <a:xfrm>
              <a:off x="0" y="299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69" name="Line 33"/>
            <p:cNvSpPr>
              <a:spLocks noChangeShapeType="1"/>
            </p:cNvSpPr>
            <p:nvPr userDrawn="1"/>
          </p:nvSpPr>
          <p:spPr bwMode="auto">
            <a:xfrm>
              <a:off x="0" y="304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70" name="Line 34"/>
            <p:cNvSpPr>
              <a:spLocks noChangeShapeType="1"/>
            </p:cNvSpPr>
            <p:nvPr userDrawn="1"/>
          </p:nvSpPr>
          <p:spPr bwMode="auto">
            <a:xfrm>
              <a:off x="0" y="324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71" name="Line 35"/>
            <p:cNvSpPr>
              <a:spLocks noChangeShapeType="1"/>
            </p:cNvSpPr>
            <p:nvPr userDrawn="1"/>
          </p:nvSpPr>
          <p:spPr bwMode="auto">
            <a:xfrm>
              <a:off x="0" y="322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72" name="Line 36"/>
            <p:cNvSpPr>
              <a:spLocks noChangeShapeType="1"/>
            </p:cNvSpPr>
            <p:nvPr userDrawn="1"/>
          </p:nvSpPr>
          <p:spPr bwMode="auto">
            <a:xfrm>
              <a:off x="0" y="283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73" name="Line 37"/>
            <p:cNvSpPr>
              <a:spLocks noChangeShapeType="1"/>
            </p:cNvSpPr>
            <p:nvPr userDrawn="1"/>
          </p:nvSpPr>
          <p:spPr bwMode="auto">
            <a:xfrm>
              <a:off x="0" y="275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74" name="Line 38"/>
            <p:cNvSpPr>
              <a:spLocks noChangeShapeType="1"/>
            </p:cNvSpPr>
            <p:nvPr userDrawn="1"/>
          </p:nvSpPr>
          <p:spPr bwMode="auto">
            <a:xfrm>
              <a:off x="0" y="267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75" name="Line 39"/>
            <p:cNvSpPr>
              <a:spLocks noChangeShapeType="1"/>
            </p:cNvSpPr>
            <p:nvPr userDrawn="1"/>
          </p:nvSpPr>
          <p:spPr bwMode="auto">
            <a:xfrm>
              <a:off x="0" y="287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76" name="Line 40"/>
            <p:cNvSpPr>
              <a:spLocks noChangeShapeType="1"/>
            </p:cNvSpPr>
            <p:nvPr userDrawn="1"/>
          </p:nvSpPr>
          <p:spPr bwMode="auto">
            <a:xfrm>
              <a:off x="0" y="285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77" name="Line 41"/>
            <p:cNvSpPr>
              <a:spLocks noChangeShapeType="1"/>
            </p:cNvSpPr>
            <p:nvPr userDrawn="1"/>
          </p:nvSpPr>
          <p:spPr bwMode="auto">
            <a:xfrm>
              <a:off x="0" y="2554"/>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78" name="Line 42"/>
            <p:cNvSpPr>
              <a:spLocks noChangeShapeType="1"/>
            </p:cNvSpPr>
            <p:nvPr userDrawn="1"/>
          </p:nvSpPr>
          <p:spPr bwMode="auto">
            <a:xfrm>
              <a:off x="0" y="2590"/>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79" name="Line 43"/>
            <p:cNvSpPr>
              <a:spLocks noChangeShapeType="1"/>
            </p:cNvSpPr>
            <p:nvPr userDrawn="1"/>
          </p:nvSpPr>
          <p:spPr bwMode="auto">
            <a:xfrm>
              <a:off x="0" y="2623"/>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80" name="Line 44"/>
            <p:cNvSpPr>
              <a:spLocks noChangeShapeType="1"/>
            </p:cNvSpPr>
            <p:nvPr userDrawn="1"/>
          </p:nvSpPr>
          <p:spPr bwMode="auto">
            <a:xfrm>
              <a:off x="0" y="246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81" name="Line 45"/>
            <p:cNvSpPr>
              <a:spLocks noChangeShapeType="1"/>
            </p:cNvSpPr>
            <p:nvPr userDrawn="1"/>
          </p:nvSpPr>
          <p:spPr bwMode="auto">
            <a:xfrm>
              <a:off x="0" y="241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82" name="Line 46"/>
            <p:cNvSpPr>
              <a:spLocks noChangeShapeType="1"/>
            </p:cNvSpPr>
            <p:nvPr userDrawn="1"/>
          </p:nvSpPr>
          <p:spPr bwMode="auto">
            <a:xfrm>
              <a:off x="0" y="250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83" name="Line 47"/>
            <p:cNvSpPr>
              <a:spLocks noChangeShapeType="1"/>
            </p:cNvSpPr>
            <p:nvPr userDrawn="1"/>
          </p:nvSpPr>
          <p:spPr bwMode="auto">
            <a:xfrm>
              <a:off x="0" y="237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84" name="Line 48"/>
            <p:cNvSpPr>
              <a:spLocks noChangeShapeType="1"/>
            </p:cNvSpPr>
            <p:nvPr userDrawn="1"/>
          </p:nvSpPr>
          <p:spPr bwMode="auto">
            <a:xfrm>
              <a:off x="0" y="2245"/>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85" name="Line 49"/>
            <p:cNvSpPr>
              <a:spLocks noChangeShapeType="1"/>
            </p:cNvSpPr>
            <p:nvPr userDrawn="1"/>
          </p:nvSpPr>
          <p:spPr bwMode="auto">
            <a:xfrm>
              <a:off x="0" y="235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86" name="Line 50"/>
            <p:cNvSpPr>
              <a:spLocks noChangeShapeType="1"/>
            </p:cNvSpPr>
            <p:nvPr userDrawn="1"/>
          </p:nvSpPr>
          <p:spPr bwMode="auto">
            <a:xfrm>
              <a:off x="0" y="229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87" name="Line 51"/>
            <p:cNvSpPr>
              <a:spLocks noChangeShapeType="1"/>
            </p:cNvSpPr>
            <p:nvPr userDrawn="1"/>
          </p:nvSpPr>
          <p:spPr bwMode="auto">
            <a:xfrm>
              <a:off x="0" y="226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88" name="Line 52"/>
            <p:cNvSpPr>
              <a:spLocks noChangeShapeType="1"/>
            </p:cNvSpPr>
            <p:nvPr userDrawn="1"/>
          </p:nvSpPr>
          <p:spPr bwMode="auto">
            <a:xfrm>
              <a:off x="0" y="213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89" name="Line 53"/>
            <p:cNvSpPr>
              <a:spLocks noChangeShapeType="1"/>
            </p:cNvSpPr>
            <p:nvPr userDrawn="1"/>
          </p:nvSpPr>
          <p:spPr bwMode="auto">
            <a:xfrm>
              <a:off x="0" y="21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90" name="Line 54"/>
            <p:cNvSpPr>
              <a:spLocks noChangeShapeType="1"/>
            </p:cNvSpPr>
            <p:nvPr userDrawn="1"/>
          </p:nvSpPr>
          <p:spPr bwMode="auto">
            <a:xfrm>
              <a:off x="0" y="219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91" name="Line 55"/>
            <p:cNvSpPr>
              <a:spLocks noChangeShapeType="1"/>
            </p:cNvSpPr>
            <p:nvPr userDrawn="1"/>
          </p:nvSpPr>
          <p:spPr bwMode="auto">
            <a:xfrm>
              <a:off x="0" y="204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92" name="Line 56"/>
            <p:cNvSpPr>
              <a:spLocks noChangeShapeType="1"/>
            </p:cNvSpPr>
            <p:nvPr userDrawn="1"/>
          </p:nvSpPr>
          <p:spPr bwMode="auto">
            <a:xfrm>
              <a:off x="0" y="199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93" name="Line 57"/>
            <p:cNvSpPr>
              <a:spLocks noChangeShapeType="1"/>
            </p:cNvSpPr>
            <p:nvPr userDrawn="1"/>
          </p:nvSpPr>
          <p:spPr bwMode="auto">
            <a:xfrm>
              <a:off x="0" y="208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94" name="Line 58"/>
            <p:cNvSpPr>
              <a:spLocks noChangeShapeType="1"/>
            </p:cNvSpPr>
            <p:nvPr userDrawn="1"/>
          </p:nvSpPr>
          <p:spPr bwMode="auto">
            <a:xfrm>
              <a:off x="0" y="159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95" name="Line 59"/>
            <p:cNvSpPr>
              <a:spLocks noChangeShapeType="1"/>
            </p:cNvSpPr>
            <p:nvPr userDrawn="1"/>
          </p:nvSpPr>
          <p:spPr bwMode="auto">
            <a:xfrm>
              <a:off x="0" y="15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96" name="Line 60"/>
            <p:cNvSpPr>
              <a:spLocks noChangeShapeType="1"/>
            </p:cNvSpPr>
            <p:nvPr userDrawn="1"/>
          </p:nvSpPr>
          <p:spPr bwMode="auto">
            <a:xfrm>
              <a:off x="0" y="194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97" name="Line 61"/>
            <p:cNvSpPr>
              <a:spLocks noChangeShapeType="1"/>
            </p:cNvSpPr>
            <p:nvPr userDrawn="1"/>
          </p:nvSpPr>
          <p:spPr bwMode="auto">
            <a:xfrm>
              <a:off x="0" y="182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98" name="Line 62"/>
            <p:cNvSpPr>
              <a:spLocks noChangeShapeType="1"/>
            </p:cNvSpPr>
            <p:nvPr userDrawn="1"/>
          </p:nvSpPr>
          <p:spPr bwMode="auto">
            <a:xfrm>
              <a:off x="0" y="174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399" name="Line 63"/>
            <p:cNvSpPr>
              <a:spLocks noChangeShapeType="1"/>
            </p:cNvSpPr>
            <p:nvPr userDrawn="1"/>
          </p:nvSpPr>
          <p:spPr bwMode="auto">
            <a:xfrm>
              <a:off x="0" y="192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00" name="Line 64"/>
            <p:cNvSpPr>
              <a:spLocks noChangeShapeType="1"/>
            </p:cNvSpPr>
            <p:nvPr userDrawn="1"/>
          </p:nvSpPr>
          <p:spPr bwMode="auto">
            <a:xfrm>
              <a:off x="0" y="161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01" name="Line 65"/>
            <p:cNvSpPr>
              <a:spLocks noChangeShapeType="1"/>
            </p:cNvSpPr>
            <p:nvPr userDrawn="1"/>
          </p:nvSpPr>
          <p:spPr bwMode="auto">
            <a:xfrm>
              <a:off x="0" y="166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02" name="Line 66"/>
            <p:cNvSpPr>
              <a:spLocks noChangeShapeType="1"/>
            </p:cNvSpPr>
            <p:nvPr userDrawn="1"/>
          </p:nvSpPr>
          <p:spPr bwMode="auto">
            <a:xfrm>
              <a:off x="0" y="186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03" name="Line 67"/>
            <p:cNvSpPr>
              <a:spLocks noChangeShapeType="1"/>
            </p:cNvSpPr>
            <p:nvPr userDrawn="1"/>
          </p:nvSpPr>
          <p:spPr bwMode="auto">
            <a:xfrm>
              <a:off x="0" y="184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04" name="Line 68"/>
            <p:cNvSpPr>
              <a:spLocks noChangeShapeType="1"/>
            </p:cNvSpPr>
            <p:nvPr userDrawn="1"/>
          </p:nvSpPr>
          <p:spPr bwMode="auto">
            <a:xfrm>
              <a:off x="0" y="1437"/>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05" name="Line 69"/>
            <p:cNvSpPr>
              <a:spLocks noChangeShapeType="1"/>
            </p:cNvSpPr>
            <p:nvPr userDrawn="1"/>
          </p:nvSpPr>
          <p:spPr bwMode="auto">
            <a:xfrm>
              <a:off x="0" y="147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06" name="Line 70"/>
            <p:cNvSpPr>
              <a:spLocks noChangeShapeType="1"/>
            </p:cNvSpPr>
            <p:nvPr userDrawn="1"/>
          </p:nvSpPr>
          <p:spPr bwMode="auto">
            <a:xfrm>
              <a:off x="0" y="150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07" name="Line 71"/>
            <p:cNvSpPr>
              <a:spLocks noChangeShapeType="1"/>
            </p:cNvSpPr>
            <p:nvPr userDrawn="1"/>
          </p:nvSpPr>
          <p:spPr bwMode="auto">
            <a:xfrm>
              <a:off x="0" y="1347"/>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08" name="Line 72"/>
            <p:cNvSpPr>
              <a:spLocks noChangeShapeType="1"/>
            </p:cNvSpPr>
            <p:nvPr userDrawn="1"/>
          </p:nvSpPr>
          <p:spPr bwMode="auto">
            <a:xfrm>
              <a:off x="0" y="139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09" name="Line 73"/>
            <p:cNvSpPr>
              <a:spLocks noChangeShapeType="1"/>
            </p:cNvSpPr>
            <p:nvPr userDrawn="1"/>
          </p:nvSpPr>
          <p:spPr bwMode="auto">
            <a:xfrm>
              <a:off x="0" y="101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10" name="Line 74"/>
            <p:cNvSpPr>
              <a:spLocks noChangeShapeType="1"/>
            </p:cNvSpPr>
            <p:nvPr userDrawn="1"/>
          </p:nvSpPr>
          <p:spPr bwMode="auto">
            <a:xfrm>
              <a:off x="0" y="98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11" name="Line 75"/>
            <p:cNvSpPr>
              <a:spLocks noChangeShapeType="1"/>
            </p:cNvSpPr>
            <p:nvPr userDrawn="1"/>
          </p:nvSpPr>
          <p:spPr bwMode="auto">
            <a:xfrm>
              <a:off x="0" y="124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12" name="Line 76"/>
            <p:cNvSpPr>
              <a:spLocks noChangeShapeType="1"/>
            </p:cNvSpPr>
            <p:nvPr userDrawn="1"/>
          </p:nvSpPr>
          <p:spPr bwMode="auto">
            <a:xfrm>
              <a:off x="0" y="116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13" name="Line 77"/>
            <p:cNvSpPr>
              <a:spLocks noChangeShapeType="1"/>
            </p:cNvSpPr>
            <p:nvPr userDrawn="1"/>
          </p:nvSpPr>
          <p:spPr bwMode="auto">
            <a:xfrm>
              <a:off x="0" y="103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14" name="Line 78"/>
            <p:cNvSpPr>
              <a:spLocks noChangeShapeType="1"/>
            </p:cNvSpPr>
            <p:nvPr userDrawn="1"/>
          </p:nvSpPr>
          <p:spPr bwMode="auto">
            <a:xfrm>
              <a:off x="0" y="10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15" name="Line 79"/>
            <p:cNvSpPr>
              <a:spLocks noChangeShapeType="1"/>
            </p:cNvSpPr>
            <p:nvPr userDrawn="1"/>
          </p:nvSpPr>
          <p:spPr bwMode="auto">
            <a:xfrm>
              <a:off x="0" y="128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16" name="Line 80"/>
            <p:cNvSpPr>
              <a:spLocks noChangeShapeType="1"/>
            </p:cNvSpPr>
            <p:nvPr userDrawn="1"/>
          </p:nvSpPr>
          <p:spPr bwMode="auto">
            <a:xfrm>
              <a:off x="0" y="126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17" name="Line 81"/>
            <p:cNvSpPr>
              <a:spLocks noChangeShapeType="1"/>
            </p:cNvSpPr>
            <p:nvPr userDrawn="1"/>
          </p:nvSpPr>
          <p:spPr bwMode="auto">
            <a:xfrm>
              <a:off x="0" y="86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18" name="Line 82"/>
            <p:cNvSpPr>
              <a:spLocks noChangeShapeType="1"/>
            </p:cNvSpPr>
            <p:nvPr userDrawn="1"/>
          </p:nvSpPr>
          <p:spPr bwMode="auto">
            <a:xfrm>
              <a:off x="0" y="89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19" name="Line 83"/>
            <p:cNvSpPr>
              <a:spLocks noChangeShapeType="1"/>
            </p:cNvSpPr>
            <p:nvPr userDrawn="1"/>
          </p:nvSpPr>
          <p:spPr bwMode="auto">
            <a:xfrm>
              <a:off x="0" y="92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20" name="Line 84"/>
            <p:cNvSpPr>
              <a:spLocks noChangeShapeType="1"/>
            </p:cNvSpPr>
            <p:nvPr userDrawn="1"/>
          </p:nvSpPr>
          <p:spPr bwMode="auto">
            <a:xfrm>
              <a:off x="0" y="77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21" name="Line 85"/>
            <p:cNvSpPr>
              <a:spLocks noChangeShapeType="1"/>
            </p:cNvSpPr>
            <p:nvPr userDrawn="1"/>
          </p:nvSpPr>
          <p:spPr bwMode="auto">
            <a:xfrm>
              <a:off x="0" y="81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22" name="Line 86"/>
            <p:cNvSpPr>
              <a:spLocks noChangeShapeType="1"/>
            </p:cNvSpPr>
            <p:nvPr userDrawn="1"/>
          </p:nvSpPr>
          <p:spPr bwMode="auto">
            <a:xfrm>
              <a:off x="0" y="71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23" name="Line 87"/>
            <p:cNvSpPr>
              <a:spLocks noChangeShapeType="1"/>
            </p:cNvSpPr>
            <p:nvPr userDrawn="1"/>
          </p:nvSpPr>
          <p:spPr bwMode="auto">
            <a:xfrm>
              <a:off x="0" y="64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24" name="Line 88"/>
            <p:cNvSpPr>
              <a:spLocks noChangeShapeType="1"/>
            </p:cNvSpPr>
            <p:nvPr userDrawn="1"/>
          </p:nvSpPr>
          <p:spPr bwMode="auto">
            <a:xfrm>
              <a:off x="0" y="522"/>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25" name="Line 89"/>
            <p:cNvSpPr>
              <a:spLocks noChangeShapeType="1"/>
            </p:cNvSpPr>
            <p:nvPr userDrawn="1"/>
          </p:nvSpPr>
          <p:spPr bwMode="auto">
            <a:xfrm>
              <a:off x="0" y="558"/>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26" name="Line 90"/>
            <p:cNvSpPr>
              <a:spLocks noChangeShapeType="1"/>
            </p:cNvSpPr>
            <p:nvPr userDrawn="1"/>
          </p:nvSpPr>
          <p:spPr bwMode="auto">
            <a:xfrm>
              <a:off x="0" y="59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27" name="Line 91"/>
            <p:cNvSpPr>
              <a:spLocks noChangeShapeType="1"/>
            </p:cNvSpPr>
            <p:nvPr userDrawn="1"/>
          </p:nvSpPr>
          <p:spPr bwMode="auto">
            <a:xfrm>
              <a:off x="0" y="432"/>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28" name="Line 92"/>
            <p:cNvSpPr>
              <a:spLocks noChangeShapeType="1"/>
            </p:cNvSpPr>
            <p:nvPr userDrawn="1"/>
          </p:nvSpPr>
          <p:spPr bwMode="auto">
            <a:xfrm>
              <a:off x="0" y="38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29" name="Line 93"/>
            <p:cNvSpPr>
              <a:spLocks noChangeShapeType="1"/>
            </p:cNvSpPr>
            <p:nvPr userDrawn="1"/>
          </p:nvSpPr>
          <p:spPr bwMode="auto">
            <a:xfrm>
              <a:off x="0" y="47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30" name="Line 94"/>
            <p:cNvSpPr>
              <a:spLocks noChangeShapeType="1"/>
            </p:cNvSpPr>
            <p:nvPr userDrawn="1"/>
          </p:nvSpPr>
          <p:spPr bwMode="auto">
            <a:xfrm>
              <a:off x="0" y="3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31" name="Line 95"/>
            <p:cNvSpPr>
              <a:spLocks noChangeShapeType="1"/>
            </p:cNvSpPr>
            <p:nvPr userDrawn="1"/>
          </p:nvSpPr>
          <p:spPr bwMode="auto">
            <a:xfrm>
              <a:off x="0" y="3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32" name="Line 96"/>
            <p:cNvSpPr>
              <a:spLocks noChangeShapeType="1"/>
            </p:cNvSpPr>
            <p:nvPr userDrawn="1"/>
          </p:nvSpPr>
          <p:spPr bwMode="auto">
            <a:xfrm>
              <a:off x="0" y="2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33" name="Line 97"/>
            <p:cNvSpPr>
              <a:spLocks noChangeShapeType="1"/>
            </p:cNvSpPr>
            <p:nvPr userDrawn="1"/>
          </p:nvSpPr>
          <p:spPr bwMode="auto">
            <a:xfrm>
              <a:off x="0" y="7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34" name="Line 98"/>
            <p:cNvSpPr>
              <a:spLocks noChangeShapeType="1"/>
            </p:cNvSpPr>
            <p:nvPr userDrawn="1"/>
          </p:nvSpPr>
          <p:spPr bwMode="auto">
            <a:xfrm>
              <a:off x="0" y="4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35" name="Line 99"/>
            <p:cNvSpPr>
              <a:spLocks noChangeShapeType="1"/>
            </p:cNvSpPr>
            <p:nvPr userDrawn="1"/>
          </p:nvSpPr>
          <p:spPr bwMode="auto">
            <a:xfrm>
              <a:off x="0" y="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36" name="Line 100"/>
            <p:cNvSpPr>
              <a:spLocks noChangeShapeType="1"/>
            </p:cNvSpPr>
            <p:nvPr userDrawn="1"/>
          </p:nvSpPr>
          <p:spPr bwMode="auto">
            <a:xfrm>
              <a:off x="0" y="14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0437" name="Line 101"/>
            <p:cNvSpPr>
              <a:spLocks noChangeShapeType="1"/>
            </p:cNvSpPr>
            <p:nvPr userDrawn="1"/>
          </p:nvSpPr>
          <p:spPr bwMode="auto">
            <a:xfrm>
              <a:off x="0" y="202"/>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910441" name="Rectangle 105"/>
          <p:cNvSpPr>
            <a:spLocks noGrp="1" noChangeArrowheads="1"/>
          </p:cNvSpPr>
          <p:nvPr>
            <p:ph type="ctrTitle"/>
          </p:nvPr>
        </p:nvSpPr>
        <p:spPr>
          <a:xfrm>
            <a:off x="1169988" y="1443038"/>
            <a:ext cx="7380287" cy="1012825"/>
          </a:xfrm>
        </p:spPr>
        <p:txBody>
          <a:bodyPr/>
          <a:lstStyle>
            <a:lvl1pPr>
              <a:defRPr/>
            </a:lvl1pPr>
          </a:lstStyle>
          <a:p>
            <a:pPr lvl="0"/>
            <a:r>
              <a:rPr lang="en-US" altLang="fa-IR" noProof="0" smtClean="0"/>
              <a:t>Click to edit Master title style</a:t>
            </a:r>
          </a:p>
        </p:txBody>
      </p:sp>
      <p:sp>
        <p:nvSpPr>
          <p:cNvPr id="910442" name="Rectangle 106"/>
          <p:cNvSpPr>
            <a:spLocks noGrp="1" noChangeArrowheads="1"/>
          </p:cNvSpPr>
          <p:nvPr>
            <p:ph type="subTitle" idx="1"/>
          </p:nvPr>
        </p:nvSpPr>
        <p:spPr>
          <a:xfrm>
            <a:off x="1566863" y="2693988"/>
            <a:ext cx="6662737" cy="2994025"/>
          </a:xfrm>
        </p:spPr>
        <p:txBody>
          <a:bodyPr/>
          <a:lstStyle>
            <a:lvl1pPr marL="0" indent="0" algn="ctr">
              <a:buFont typeface="Wingdings" panose="05000000000000000000" pitchFamily="2" charset="2"/>
              <a:buNone/>
              <a:defRPr/>
            </a:lvl1pPr>
          </a:lstStyle>
          <a:p>
            <a:pPr lvl="0"/>
            <a:r>
              <a:rPr lang="en-US" altLang="fa-IR" noProof="0" smtClean="0"/>
              <a:t>Click to edit Master subtitle style</a:t>
            </a:r>
          </a:p>
        </p:txBody>
      </p:sp>
      <p:sp>
        <p:nvSpPr>
          <p:cNvPr id="910443" name="Rectangle 107"/>
          <p:cNvSpPr>
            <a:spLocks noChangeArrowheads="1"/>
          </p:cNvSpPr>
          <p:nvPr/>
        </p:nvSpPr>
        <p:spPr bwMode="auto">
          <a:xfrm>
            <a:off x="3017838" y="2514600"/>
            <a:ext cx="5662612" cy="777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fa-IR" altLang="fa-IR" sz="2400">
              <a:latin typeface="Times New Roman" panose="02020603050405020304" pitchFamily="18" charset="0"/>
            </a:endParaRPr>
          </a:p>
        </p:txBody>
      </p:sp>
      <p:sp>
        <p:nvSpPr>
          <p:cNvPr id="910444" name="Rectangle 108"/>
          <p:cNvSpPr>
            <a:spLocks noChangeArrowheads="1"/>
          </p:cNvSpPr>
          <p:nvPr/>
        </p:nvSpPr>
        <p:spPr bwMode="auto">
          <a:xfrm>
            <a:off x="1098550" y="1258888"/>
            <a:ext cx="5662613" cy="77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fa-IR" altLang="fa-IR" sz="2400">
              <a:latin typeface="Times New Roman" panose="02020603050405020304" pitchFamily="18" charset="0"/>
            </a:endParaRPr>
          </a:p>
        </p:txBody>
      </p:sp>
      <p:pic>
        <p:nvPicPr>
          <p:cNvPr id="910445" name="Picture 109" descr="Pictur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29600" y="0"/>
            <a:ext cx="884238" cy="1219200"/>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910444"/>
                                        </p:tgtEl>
                                        <p:attrNameLst>
                                          <p:attrName>style.visibility</p:attrName>
                                        </p:attrNameLst>
                                      </p:cBhvr>
                                      <p:to>
                                        <p:strVal val="visible"/>
                                      </p:to>
                                    </p:set>
                                    <p:animEffect transition="in" filter="slide(fromLeft)">
                                      <p:cBhvr>
                                        <p:cTn id="7" dur="500"/>
                                        <p:tgtEl>
                                          <p:spTgt spid="910444"/>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910443"/>
                                        </p:tgtEl>
                                        <p:attrNameLst>
                                          <p:attrName>style.visibility</p:attrName>
                                        </p:attrNameLst>
                                      </p:cBhvr>
                                      <p:to>
                                        <p:strVal val="visible"/>
                                      </p:to>
                                    </p:set>
                                    <p:animEffect transition="in" filter="slide(fromRight)">
                                      <p:cBhvr>
                                        <p:cTn id="11" dur="500"/>
                                        <p:tgtEl>
                                          <p:spTgt spid="910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443" grpId="0" animBg="1" autoUpdateAnimBg="0"/>
      <p:bldP spid="910444"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Slide Number Placeholder 3"/>
          <p:cNvSpPr>
            <a:spLocks noGrp="1"/>
          </p:cNvSpPr>
          <p:nvPr>
            <p:ph type="sldNum" sz="quarter" idx="10"/>
          </p:nvPr>
        </p:nvSpPr>
        <p:spPr/>
        <p:txBody>
          <a:bodyPr/>
          <a:lstStyle>
            <a:lvl1pPr>
              <a:defRPr/>
            </a:lvl1pPr>
          </a:lstStyle>
          <a:p>
            <a:fld id="{1D908F32-824E-4B2E-AC14-7AB57D25476E}" type="slidenum">
              <a:rPr lang="ar-SA" altLang="fa-IR"/>
              <a:pPr/>
              <a:t>‹#›</a:t>
            </a:fld>
            <a:endParaRPr lang="en-US" altLang="fa-IR"/>
          </a:p>
        </p:txBody>
      </p:sp>
    </p:spTree>
    <p:extLst>
      <p:ext uri="{BB962C8B-B14F-4D97-AF65-F5344CB8AC3E}">
        <p14:creationId xmlns:p14="http://schemas.microsoft.com/office/powerpoint/2010/main" val="1365391975"/>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Slide Number Placeholder 3"/>
          <p:cNvSpPr>
            <a:spLocks noGrp="1"/>
          </p:cNvSpPr>
          <p:nvPr>
            <p:ph type="sldNum" sz="quarter" idx="10"/>
          </p:nvPr>
        </p:nvSpPr>
        <p:spPr/>
        <p:txBody>
          <a:bodyPr/>
          <a:lstStyle>
            <a:lvl1pPr>
              <a:defRPr/>
            </a:lvl1pPr>
          </a:lstStyle>
          <a:p>
            <a:fld id="{64C7994F-25D6-4E35-8529-99F318A016A8}" type="slidenum">
              <a:rPr lang="ar-SA" altLang="fa-IR"/>
              <a:pPr/>
              <a:t>‹#›</a:t>
            </a:fld>
            <a:endParaRPr lang="en-US" altLang="fa-IR"/>
          </a:p>
        </p:txBody>
      </p:sp>
    </p:spTree>
    <p:extLst>
      <p:ext uri="{BB962C8B-B14F-4D97-AF65-F5344CB8AC3E}">
        <p14:creationId xmlns:p14="http://schemas.microsoft.com/office/powerpoint/2010/main" val="402180681"/>
      </p:ext>
    </p:extLst>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5" y="273051"/>
            <a:ext cx="8226425" cy="582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www.SaberiMiT.Blogfa.Com</a:t>
            </a:r>
            <a:endParaRPr lang="en-US"/>
          </a:p>
        </p:txBody>
      </p:sp>
      <p:sp>
        <p:nvSpPr>
          <p:cNvPr id="5" name="Slide Number Placeholder 22"/>
          <p:cNvSpPr>
            <a:spLocks noGrp="1"/>
          </p:cNvSpPr>
          <p:nvPr>
            <p:ph type="sldNum" sz="quarter" idx="12"/>
          </p:nvPr>
        </p:nvSpPr>
        <p:spPr/>
        <p:txBody>
          <a:bodyPr/>
          <a:lstStyle>
            <a:lvl1pPr>
              <a:defRPr/>
            </a:lvl1pPr>
          </a:lstStyle>
          <a:p>
            <a:pPr>
              <a:defRPr/>
            </a:pPr>
            <a:fld id="{A2814A13-0CA7-45F7-9C01-E34ADB8C6C3B}" type="slidenum">
              <a:rPr lang="en-US"/>
              <a:pPr>
                <a:defRPr/>
              </a:pPr>
              <a:t>‹#›</a:t>
            </a:fld>
            <a:endParaRPr lang="en-US"/>
          </a:p>
        </p:txBody>
      </p:sp>
    </p:spTree>
    <p:extLst>
      <p:ext uri="{BB962C8B-B14F-4D97-AF65-F5344CB8AC3E}">
        <p14:creationId xmlns:p14="http://schemas.microsoft.com/office/powerpoint/2010/main" val="330470316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Slide Number Placeholder 4"/>
          <p:cNvSpPr>
            <a:spLocks noGrp="1"/>
          </p:cNvSpPr>
          <p:nvPr>
            <p:ph type="sldNum" sz="quarter" idx="11"/>
          </p:nvPr>
        </p:nvSpPr>
        <p:spPr/>
        <p:txBody>
          <a:bodyPr/>
          <a:lstStyle>
            <a:lvl1pPr>
              <a:defRPr/>
            </a:lvl1pPr>
          </a:lstStyle>
          <a:p>
            <a:fld id="{8913AC85-31E8-453C-90D3-1B6CACDB7660}" type="slidenum">
              <a:rPr lang="ar-SA" altLang="fa-IR"/>
              <a:pPr/>
              <a:t>‹#›</a:t>
            </a:fld>
            <a:endParaRPr lang="en-US" altLang="fa-IR"/>
          </a:p>
        </p:txBody>
      </p:sp>
    </p:spTree>
    <p:extLst>
      <p:ext uri="{BB962C8B-B14F-4D97-AF65-F5344CB8AC3E}">
        <p14:creationId xmlns:p14="http://schemas.microsoft.com/office/powerpoint/2010/main" val="545662729"/>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a-I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Slide Number Placeholder 4"/>
          <p:cNvSpPr>
            <a:spLocks noGrp="1"/>
          </p:cNvSpPr>
          <p:nvPr>
            <p:ph type="sldNum" sz="quarter" idx="11"/>
          </p:nvPr>
        </p:nvSpPr>
        <p:spPr/>
        <p:txBody>
          <a:bodyPr/>
          <a:lstStyle>
            <a:lvl1pPr>
              <a:defRPr/>
            </a:lvl1pPr>
          </a:lstStyle>
          <a:p>
            <a:fld id="{BDA714CC-4D13-40C7-B3A5-6871823DE988}" type="slidenum">
              <a:rPr lang="ar-SA" altLang="fa-IR"/>
              <a:pPr/>
              <a:t>‹#›</a:t>
            </a:fld>
            <a:endParaRPr lang="en-US" altLang="fa-IR"/>
          </a:p>
        </p:txBody>
      </p:sp>
    </p:spTree>
    <p:extLst>
      <p:ext uri="{BB962C8B-B14F-4D97-AF65-F5344CB8AC3E}">
        <p14:creationId xmlns:p14="http://schemas.microsoft.com/office/powerpoint/2010/main" val="1209882365"/>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Slide Number Placeholder 4"/>
          <p:cNvSpPr>
            <a:spLocks noGrp="1"/>
          </p:cNvSpPr>
          <p:nvPr>
            <p:ph type="sldNum" sz="quarter" idx="11"/>
          </p:nvPr>
        </p:nvSpPr>
        <p:spPr/>
        <p:txBody>
          <a:bodyPr/>
          <a:lstStyle>
            <a:lvl1pPr>
              <a:defRPr/>
            </a:lvl1pPr>
          </a:lstStyle>
          <a:p>
            <a:fld id="{75AAC0EC-8199-4BEF-8044-CC0222593470}" type="slidenum">
              <a:rPr lang="ar-SA" altLang="fa-IR"/>
              <a:pPr/>
              <a:t>‹#›</a:t>
            </a:fld>
            <a:endParaRPr lang="en-US" altLang="fa-IR"/>
          </a:p>
        </p:txBody>
      </p:sp>
    </p:spTree>
    <p:extLst>
      <p:ext uri="{BB962C8B-B14F-4D97-AF65-F5344CB8AC3E}">
        <p14:creationId xmlns:p14="http://schemas.microsoft.com/office/powerpoint/2010/main" val="748962278"/>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a-I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Slide Number Placeholder 5"/>
          <p:cNvSpPr>
            <a:spLocks noGrp="1"/>
          </p:cNvSpPr>
          <p:nvPr>
            <p:ph type="sldNum" sz="quarter" idx="11"/>
          </p:nvPr>
        </p:nvSpPr>
        <p:spPr/>
        <p:txBody>
          <a:bodyPr/>
          <a:lstStyle>
            <a:lvl1pPr>
              <a:defRPr/>
            </a:lvl1pPr>
          </a:lstStyle>
          <a:p>
            <a:fld id="{7D96FCBD-1F1C-454D-A94B-1CB6CC7024B7}" type="slidenum">
              <a:rPr lang="ar-SA" altLang="fa-IR"/>
              <a:pPr/>
              <a:t>‹#›</a:t>
            </a:fld>
            <a:endParaRPr lang="en-US" altLang="fa-IR"/>
          </a:p>
        </p:txBody>
      </p:sp>
    </p:spTree>
    <p:extLst>
      <p:ext uri="{BB962C8B-B14F-4D97-AF65-F5344CB8AC3E}">
        <p14:creationId xmlns:p14="http://schemas.microsoft.com/office/powerpoint/2010/main" val="3616702394"/>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ltLang="fa-IR"/>
          </a:p>
        </p:txBody>
      </p:sp>
      <p:sp>
        <p:nvSpPr>
          <p:cNvPr id="8" name="Slide Number Placeholder 7"/>
          <p:cNvSpPr>
            <a:spLocks noGrp="1"/>
          </p:cNvSpPr>
          <p:nvPr>
            <p:ph type="sldNum" sz="quarter" idx="11"/>
          </p:nvPr>
        </p:nvSpPr>
        <p:spPr/>
        <p:txBody>
          <a:bodyPr/>
          <a:lstStyle>
            <a:lvl1pPr>
              <a:defRPr/>
            </a:lvl1pPr>
          </a:lstStyle>
          <a:p>
            <a:fld id="{603B02AB-3C09-488A-81FE-F47B29B73873}" type="slidenum">
              <a:rPr lang="ar-SA" altLang="fa-IR"/>
              <a:pPr/>
              <a:t>‹#›</a:t>
            </a:fld>
            <a:endParaRPr lang="en-US" altLang="fa-IR"/>
          </a:p>
        </p:txBody>
      </p:sp>
    </p:spTree>
    <p:extLst>
      <p:ext uri="{BB962C8B-B14F-4D97-AF65-F5344CB8AC3E}">
        <p14:creationId xmlns:p14="http://schemas.microsoft.com/office/powerpoint/2010/main" val="951540160"/>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ltLang="fa-IR"/>
          </a:p>
        </p:txBody>
      </p:sp>
      <p:sp>
        <p:nvSpPr>
          <p:cNvPr id="4" name="Slide Number Placeholder 3"/>
          <p:cNvSpPr>
            <a:spLocks noGrp="1"/>
          </p:cNvSpPr>
          <p:nvPr>
            <p:ph type="sldNum" sz="quarter" idx="11"/>
          </p:nvPr>
        </p:nvSpPr>
        <p:spPr/>
        <p:txBody>
          <a:bodyPr/>
          <a:lstStyle>
            <a:lvl1pPr>
              <a:defRPr/>
            </a:lvl1pPr>
          </a:lstStyle>
          <a:p>
            <a:fld id="{C0E006AA-DD5E-4CE2-9609-1D382B6D7205}" type="slidenum">
              <a:rPr lang="ar-SA" altLang="fa-IR"/>
              <a:pPr/>
              <a:t>‹#›</a:t>
            </a:fld>
            <a:endParaRPr lang="en-US" altLang="fa-IR"/>
          </a:p>
        </p:txBody>
      </p:sp>
    </p:spTree>
    <p:extLst>
      <p:ext uri="{BB962C8B-B14F-4D97-AF65-F5344CB8AC3E}">
        <p14:creationId xmlns:p14="http://schemas.microsoft.com/office/powerpoint/2010/main" val="893998816"/>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fa-IR"/>
          </a:p>
        </p:txBody>
      </p:sp>
      <p:sp>
        <p:nvSpPr>
          <p:cNvPr id="3" name="Slide Number Placeholder 2"/>
          <p:cNvSpPr>
            <a:spLocks noGrp="1"/>
          </p:cNvSpPr>
          <p:nvPr>
            <p:ph type="sldNum" sz="quarter" idx="11"/>
          </p:nvPr>
        </p:nvSpPr>
        <p:spPr/>
        <p:txBody>
          <a:bodyPr/>
          <a:lstStyle>
            <a:lvl1pPr>
              <a:defRPr/>
            </a:lvl1pPr>
          </a:lstStyle>
          <a:p>
            <a:fld id="{E7817CF3-8503-44F7-BEE5-0B02DA30033D}" type="slidenum">
              <a:rPr lang="ar-SA" altLang="fa-IR"/>
              <a:pPr/>
              <a:t>‹#›</a:t>
            </a:fld>
            <a:endParaRPr lang="en-US" altLang="fa-IR"/>
          </a:p>
        </p:txBody>
      </p:sp>
    </p:spTree>
    <p:extLst>
      <p:ext uri="{BB962C8B-B14F-4D97-AF65-F5344CB8AC3E}">
        <p14:creationId xmlns:p14="http://schemas.microsoft.com/office/powerpoint/2010/main" val="2649667143"/>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Slide Number Placeholder 3"/>
          <p:cNvSpPr>
            <a:spLocks noGrp="1"/>
          </p:cNvSpPr>
          <p:nvPr>
            <p:ph type="sldNum" sz="quarter" idx="10"/>
          </p:nvPr>
        </p:nvSpPr>
        <p:spPr/>
        <p:txBody>
          <a:bodyPr/>
          <a:lstStyle>
            <a:lvl1pPr>
              <a:defRPr/>
            </a:lvl1pPr>
          </a:lstStyle>
          <a:p>
            <a:fld id="{D4D1993B-A85A-47A8-8383-9B5631113DC5}" type="slidenum">
              <a:rPr lang="ar-SA" altLang="fa-IR"/>
              <a:pPr/>
              <a:t>‹#›</a:t>
            </a:fld>
            <a:endParaRPr lang="en-US" altLang="fa-IR"/>
          </a:p>
        </p:txBody>
      </p:sp>
    </p:spTree>
    <p:extLst>
      <p:ext uri="{BB962C8B-B14F-4D97-AF65-F5344CB8AC3E}">
        <p14:creationId xmlns:p14="http://schemas.microsoft.com/office/powerpoint/2010/main" val="710288334"/>
      </p:ext>
    </p:extLst>
  </p:cSld>
  <p:clrMapOvr>
    <a:masterClrMapping/>
  </p:clrMapOvr>
  <p:transition>
    <p:zoom dir="in"/>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Slide Number Placeholder 5"/>
          <p:cNvSpPr>
            <a:spLocks noGrp="1"/>
          </p:cNvSpPr>
          <p:nvPr>
            <p:ph type="sldNum" sz="quarter" idx="11"/>
          </p:nvPr>
        </p:nvSpPr>
        <p:spPr/>
        <p:txBody>
          <a:bodyPr/>
          <a:lstStyle>
            <a:lvl1pPr>
              <a:defRPr/>
            </a:lvl1pPr>
          </a:lstStyle>
          <a:p>
            <a:fld id="{D91DCA79-B806-4685-A482-DD8D9438135A}" type="slidenum">
              <a:rPr lang="ar-SA" altLang="fa-IR"/>
              <a:pPr/>
              <a:t>‹#›</a:t>
            </a:fld>
            <a:endParaRPr lang="en-US" altLang="fa-IR"/>
          </a:p>
        </p:txBody>
      </p:sp>
    </p:spTree>
    <p:extLst>
      <p:ext uri="{BB962C8B-B14F-4D97-AF65-F5344CB8AC3E}">
        <p14:creationId xmlns:p14="http://schemas.microsoft.com/office/powerpoint/2010/main" val="1251836969"/>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Slide Number Placeholder 5"/>
          <p:cNvSpPr>
            <a:spLocks noGrp="1"/>
          </p:cNvSpPr>
          <p:nvPr>
            <p:ph type="sldNum" sz="quarter" idx="11"/>
          </p:nvPr>
        </p:nvSpPr>
        <p:spPr/>
        <p:txBody>
          <a:bodyPr/>
          <a:lstStyle>
            <a:lvl1pPr>
              <a:defRPr/>
            </a:lvl1pPr>
          </a:lstStyle>
          <a:p>
            <a:fld id="{38C0C039-4C5B-41AC-A81C-6C444AB0FC55}" type="slidenum">
              <a:rPr lang="ar-SA" altLang="fa-IR"/>
              <a:pPr/>
              <a:t>‹#›</a:t>
            </a:fld>
            <a:endParaRPr lang="en-US" altLang="fa-IR"/>
          </a:p>
        </p:txBody>
      </p:sp>
    </p:spTree>
    <p:extLst>
      <p:ext uri="{BB962C8B-B14F-4D97-AF65-F5344CB8AC3E}">
        <p14:creationId xmlns:p14="http://schemas.microsoft.com/office/powerpoint/2010/main" val="2814733777"/>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Slide Number Placeholder 4"/>
          <p:cNvSpPr>
            <a:spLocks noGrp="1"/>
          </p:cNvSpPr>
          <p:nvPr>
            <p:ph type="sldNum" sz="quarter" idx="11"/>
          </p:nvPr>
        </p:nvSpPr>
        <p:spPr/>
        <p:txBody>
          <a:bodyPr/>
          <a:lstStyle>
            <a:lvl1pPr>
              <a:defRPr/>
            </a:lvl1pPr>
          </a:lstStyle>
          <a:p>
            <a:fld id="{E05A4E84-72D0-4A5A-B29F-DCF733ED994F}" type="slidenum">
              <a:rPr lang="ar-SA" altLang="fa-IR"/>
              <a:pPr/>
              <a:t>‹#›</a:t>
            </a:fld>
            <a:endParaRPr lang="en-US" altLang="fa-IR"/>
          </a:p>
        </p:txBody>
      </p:sp>
    </p:spTree>
    <p:extLst>
      <p:ext uri="{BB962C8B-B14F-4D97-AF65-F5344CB8AC3E}">
        <p14:creationId xmlns:p14="http://schemas.microsoft.com/office/powerpoint/2010/main" val="4194176815"/>
      </p:ext>
    </p:extLst>
  </p:cSld>
  <p:clrMapOvr>
    <a:masterClrMapping/>
  </p:clrMapOvr>
  <p:transition>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Slide Number Placeholder 4"/>
          <p:cNvSpPr>
            <a:spLocks noGrp="1"/>
          </p:cNvSpPr>
          <p:nvPr>
            <p:ph type="sldNum" sz="quarter" idx="11"/>
          </p:nvPr>
        </p:nvSpPr>
        <p:spPr/>
        <p:txBody>
          <a:bodyPr/>
          <a:lstStyle>
            <a:lvl1pPr>
              <a:defRPr/>
            </a:lvl1pPr>
          </a:lstStyle>
          <a:p>
            <a:fld id="{5A11ECD8-DB9B-42B6-9CCB-EF286A90DDDC}" type="slidenum">
              <a:rPr lang="ar-SA" altLang="fa-IR"/>
              <a:pPr/>
              <a:t>‹#›</a:t>
            </a:fld>
            <a:endParaRPr lang="en-US" altLang="fa-IR"/>
          </a:p>
        </p:txBody>
      </p:sp>
    </p:spTree>
    <p:extLst>
      <p:ext uri="{BB962C8B-B14F-4D97-AF65-F5344CB8AC3E}">
        <p14:creationId xmlns:p14="http://schemas.microsoft.com/office/powerpoint/2010/main" val="1251725319"/>
      </p:ext>
    </p:extLst>
  </p:cSld>
  <p:clrMapOvr>
    <a:masterClrMapping/>
  </p:clrMapOvr>
  <p:transition>
    <p:zoom dir="in"/>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FFF491B2-7EC4-4BA7-8489-B64C5879FB89}" type="slidenum">
              <a:rPr lang="ar-SA" altLang="fa-IR"/>
              <a:pPr/>
              <a:t>‹#›</a:t>
            </a:fld>
            <a:endParaRPr lang="en-US" altLang="fa-IR"/>
          </a:p>
        </p:txBody>
      </p:sp>
    </p:spTree>
    <p:extLst>
      <p:ext uri="{BB962C8B-B14F-4D97-AF65-F5344CB8AC3E}">
        <p14:creationId xmlns:p14="http://schemas.microsoft.com/office/powerpoint/2010/main" val="3232579666"/>
      </p:ext>
    </p:extLst>
  </p:cSld>
  <p:clrMapOvr>
    <a:masterClrMapping/>
  </p:clrMapOvr>
  <p:transition>
    <p:zoom dir="in"/>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06EF5D90-F464-4CF4-91D6-381970D29DB9}" type="slidenum">
              <a:rPr lang="ar-SA" altLang="fa-IR"/>
              <a:pPr/>
              <a:t>‹#›</a:t>
            </a:fld>
            <a:endParaRPr lang="en-US" altLang="fa-IR"/>
          </a:p>
        </p:txBody>
      </p:sp>
    </p:spTree>
    <p:extLst>
      <p:ext uri="{BB962C8B-B14F-4D97-AF65-F5344CB8AC3E}">
        <p14:creationId xmlns:p14="http://schemas.microsoft.com/office/powerpoint/2010/main" val="1218771646"/>
      </p:ext>
    </p:extLst>
  </p:cSld>
  <p:clrMapOvr>
    <a:masterClrMapping/>
  </p:clrMapOvr>
  <p:transition>
    <p:zoom dir="in"/>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69717163-E574-4EC0-A62E-C0EEDAACCEE4}" type="slidenum">
              <a:rPr lang="ar-SA" altLang="fa-IR"/>
              <a:pPr/>
              <a:t>‹#›</a:t>
            </a:fld>
            <a:endParaRPr lang="en-US" altLang="fa-IR"/>
          </a:p>
        </p:txBody>
      </p:sp>
    </p:spTree>
    <p:extLst>
      <p:ext uri="{BB962C8B-B14F-4D97-AF65-F5344CB8AC3E}">
        <p14:creationId xmlns:p14="http://schemas.microsoft.com/office/powerpoint/2010/main" val="254658171"/>
      </p:ext>
    </p:extLst>
  </p:cSld>
  <p:clrMapOvr>
    <a:masterClrMapping/>
  </p:clrMapOvr>
  <p:transition>
    <p:zoom dir="in"/>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09625" y="2214563"/>
            <a:ext cx="3902075" cy="38814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64100" y="2214563"/>
            <a:ext cx="3903663" cy="38814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endParaRPr lang="en-US" altLang="fa-IR"/>
          </a:p>
        </p:txBody>
      </p:sp>
      <p:sp>
        <p:nvSpPr>
          <p:cNvPr id="7" name="Slide Number Placeholder 6"/>
          <p:cNvSpPr>
            <a:spLocks noGrp="1"/>
          </p:cNvSpPr>
          <p:nvPr>
            <p:ph type="sldNum" sz="quarter" idx="12"/>
          </p:nvPr>
        </p:nvSpPr>
        <p:spPr/>
        <p:txBody>
          <a:bodyPr/>
          <a:lstStyle>
            <a:lvl1pPr>
              <a:defRPr/>
            </a:lvl1pPr>
          </a:lstStyle>
          <a:p>
            <a:fld id="{EC5C98C7-0A35-47AB-B023-A5D496961800}" type="slidenum">
              <a:rPr lang="ar-SA" altLang="fa-IR"/>
              <a:pPr/>
              <a:t>‹#›</a:t>
            </a:fld>
            <a:endParaRPr lang="en-US" altLang="fa-IR"/>
          </a:p>
        </p:txBody>
      </p:sp>
    </p:spTree>
    <p:extLst>
      <p:ext uri="{BB962C8B-B14F-4D97-AF65-F5344CB8AC3E}">
        <p14:creationId xmlns:p14="http://schemas.microsoft.com/office/powerpoint/2010/main" val="4261562679"/>
      </p:ext>
    </p:extLst>
  </p:cSld>
  <p:clrMapOvr>
    <a:masterClrMapping/>
  </p:clrMapOvr>
  <p:transition>
    <p:zoom dir="in"/>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ltLang="fa-IR"/>
          </a:p>
        </p:txBody>
      </p:sp>
      <p:sp>
        <p:nvSpPr>
          <p:cNvPr id="8" name="Footer Placeholder 7"/>
          <p:cNvSpPr>
            <a:spLocks noGrp="1"/>
          </p:cNvSpPr>
          <p:nvPr>
            <p:ph type="ftr" sz="quarter" idx="11"/>
          </p:nvPr>
        </p:nvSpPr>
        <p:spPr/>
        <p:txBody>
          <a:bodyPr/>
          <a:lstStyle>
            <a:lvl1pPr>
              <a:defRPr/>
            </a:lvl1pPr>
          </a:lstStyle>
          <a:p>
            <a:endParaRPr lang="en-US" altLang="fa-IR"/>
          </a:p>
        </p:txBody>
      </p:sp>
      <p:sp>
        <p:nvSpPr>
          <p:cNvPr id="9" name="Slide Number Placeholder 8"/>
          <p:cNvSpPr>
            <a:spLocks noGrp="1"/>
          </p:cNvSpPr>
          <p:nvPr>
            <p:ph type="sldNum" sz="quarter" idx="12"/>
          </p:nvPr>
        </p:nvSpPr>
        <p:spPr/>
        <p:txBody>
          <a:bodyPr/>
          <a:lstStyle>
            <a:lvl1pPr>
              <a:defRPr/>
            </a:lvl1pPr>
          </a:lstStyle>
          <a:p>
            <a:fld id="{FC45AA08-CEB5-46B7-83A6-1CE0E667C529}" type="slidenum">
              <a:rPr lang="ar-SA" altLang="fa-IR"/>
              <a:pPr/>
              <a:t>‹#›</a:t>
            </a:fld>
            <a:endParaRPr lang="en-US" altLang="fa-IR"/>
          </a:p>
        </p:txBody>
      </p:sp>
    </p:spTree>
    <p:extLst>
      <p:ext uri="{BB962C8B-B14F-4D97-AF65-F5344CB8AC3E}">
        <p14:creationId xmlns:p14="http://schemas.microsoft.com/office/powerpoint/2010/main" val="2568385986"/>
      </p:ext>
    </p:extLst>
  </p:cSld>
  <p:clrMapOvr>
    <a:masterClrMapping/>
  </p:clrMapOvr>
  <p:transition>
    <p:zoom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ltLang="fa-IR"/>
          </a:p>
        </p:txBody>
      </p:sp>
      <p:sp>
        <p:nvSpPr>
          <p:cNvPr id="4" name="Footer Placeholder 3"/>
          <p:cNvSpPr>
            <a:spLocks noGrp="1"/>
          </p:cNvSpPr>
          <p:nvPr>
            <p:ph type="ftr" sz="quarter" idx="11"/>
          </p:nvPr>
        </p:nvSpPr>
        <p:spPr/>
        <p:txBody>
          <a:bodyPr/>
          <a:lstStyle>
            <a:lvl1pPr>
              <a:defRPr/>
            </a:lvl1pPr>
          </a:lstStyle>
          <a:p>
            <a:endParaRPr lang="en-US" altLang="fa-IR"/>
          </a:p>
        </p:txBody>
      </p:sp>
      <p:sp>
        <p:nvSpPr>
          <p:cNvPr id="5" name="Slide Number Placeholder 4"/>
          <p:cNvSpPr>
            <a:spLocks noGrp="1"/>
          </p:cNvSpPr>
          <p:nvPr>
            <p:ph type="sldNum" sz="quarter" idx="12"/>
          </p:nvPr>
        </p:nvSpPr>
        <p:spPr/>
        <p:txBody>
          <a:bodyPr/>
          <a:lstStyle>
            <a:lvl1pPr>
              <a:defRPr/>
            </a:lvl1pPr>
          </a:lstStyle>
          <a:p>
            <a:fld id="{1841EFC8-C848-46D9-8CE0-DB126FB68F85}" type="slidenum">
              <a:rPr lang="ar-SA" altLang="fa-IR"/>
              <a:pPr/>
              <a:t>‹#›</a:t>
            </a:fld>
            <a:endParaRPr lang="en-US" altLang="fa-IR"/>
          </a:p>
        </p:txBody>
      </p:sp>
    </p:spTree>
    <p:extLst>
      <p:ext uri="{BB962C8B-B14F-4D97-AF65-F5344CB8AC3E}">
        <p14:creationId xmlns:p14="http://schemas.microsoft.com/office/powerpoint/2010/main" val="501491943"/>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fld id="{2B7471E6-BE7A-477C-8A9D-1D42F8E855A0}" type="slidenum">
              <a:rPr lang="ar-SA" altLang="fa-IR"/>
              <a:pPr/>
              <a:t>‹#›</a:t>
            </a:fld>
            <a:endParaRPr lang="en-US" altLang="fa-IR"/>
          </a:p>
        </p:txBody>
      </p:sp>
    </p:spTree>
    <p:extLst>
      <p:ext uri="{BB962C8B-B14F-4D97-AF65-F5344CB8AC3E}">
        <p14:creationId xmlns:p14="http://schemas.microsoft.com/office/powerpoint/2010/main" val="127041333"/>
      </p:ext>
    </p:extLst>
  </p:cSld>
  <p:clrMapOvr>
    <a:masterClrMapping/>
  </p:clrMapOvr>
  <p:transition>
    <p:zoom dir="in"/>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fa-IR"/>
          </a:p>
        </p:txBody>
      </p:sp>
      <p:sp>
        <p:nvSpPr>
          <p:cNvPr id="3" name="Footer Placeholder 2"/>
          <p:cNvSpPr>
            <a:spLocks noGrp="1"/>
          </p:cNvSpPr>
          <p:nvPr>
            <p:ph type="ftr" sz="quarter" idx="11"/>
          </p:nvPr>
        </p:nvSpPr>
        <p:spPr/>
        <p:txBody>
          <a:bodyPr/>
          <a:lstStyle>
            <a:lvl1pPr>
              <a:defRPr/>
            </a:lvl1pPr>
          </a:lstStyle>
          <a:p>
            <a:endParaRPr lang="en-US" altLang="fa-IR"/>
          </a:p>
        </p:txBody>
      </p:sp>
      <p:sp>
        <p:nvSpPr>
          <p:cNvPr id="4" name="Slide Number Placeholder 3"/>
          <p:cNvSpPr>
            <a:spLocks noGrp="1"/>
          </p:cNvSpPr>
          <p:nvPr>
            <p:ph type="sldNum" sz="quarter" idx="12"/>
          </p:nvPr>
        </p:nvSpPr>
        <p:spPr/>
        <p:txBody>
          <a:bodyPr/>
          <a:lstStyle>
            <a:lvl1pPr>
              <a:defRPr/>
            </a:lvl1pPr>
          </a:lstStyle>
          <a:p>
            <a:fld id="{1D7A5E0A-11E7-4D4B-BA85-A09EBB6AB9CB}" type="slidenum">
              <a:rPr lang="ar-SA" altLang="fa-IR"/>
              <a:pPr/>
              <a:t>‹#›</a:t>
            </a:fld>
            <a:endParaRPr lang="en-US" altLang="fa-IR"/>
          </a:p>
        </p:txBody>
      </p:sp>
    </p:spTree>
    <p:extLst>
      <p:ext uri="{BB962C8B-B14F-4D97-AF65-F5344CB8AC3E}">
        <p14:creationId xmlns:p14="http://schemas.microsoft.com/office/powerpoint/2010/main" val="2506971383"/>
      </p:ext>
    </p:extLst>
  </p:cSld>
  <p:clrMapOvr>
    <a:masterClrMapping/>
  </p:clrMapOvr>
  <p:transition>
    <p:zoom dir="in"/>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endParaRPr lang="en-US" altLang="fa-IR"/>
          </a:p>
        </p:txBody>
      </p:sp>
      <p:sp>
        <p:nvSpPr>
          <p:cNvPr id="7" name="Slide Number Placeholder 6"/>
          <p:cNvSpPr>
            <a:spLocks noGrp="1"/>
          </p:cNvSpPr>
          <p:nvPr>
            <p:ph type="sldNum" sz="quarter" idx="12"/>
          </p:nvPr>
        </p:nvSpPr>
        <p:spPr/>
        <p:txBody>
          <a:bodyPr/>
          <a:lstStyle>
            <a:lvl1pPr>
              <a:defRPr/>
            </a:lvl1pPr>
          </a:lstStyle>
          <a:p>
            <a:fld id="{4696786A-56B2-4077-8909-092986FE4C17}" type="slidenum">
              <a:rPr lang="ar-SA" altLang="fa-IR"/>
              <a:pPr/>
              <a:t>‹#›</a:t>
            </a:fld>
            <a:endParaRPr lang="en-US" altLang="fa-IR"/>
          </a:p>
        </p:txBody>
      </p:sp>
    </p:spTree>
    <p:extLst>
      <p:ext uri="{BB962C8B-B14F-4D97-AF65-F5344CB8AC3E}">
        <p14:creationId xmlns:p14="http://schemas.microsoft.com/office/powerpoint/2010/main" val="4086146859"/>
      </p:ext>
    </p:extLst>
  </p:cSld>
  <p:clrMapOvr>
    <a:masterClrMapping/>
  </p:clrMapOvr>
  <p:transition>
    <p:zoom dir="in"/>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fa-IR"/>
          </a:p>
        </p:txBody>
      </p:sp>
      <p:sp>
        <p:nvSpPr>
          <p:cNvPr id="6" name="Footer Placeholder 5"/>
          <p:cNvSpPr>
            <a:spLocks noGrp="1"/>
          </p:cNvSpPr>
          <p:nvPr>
            <p:ph type="ftr" sz="quarter" idx="11"/>
          </p:nvPr>
        </p:nvSpPr>
        <p:spPr/>
        <p:txBody>
          <a:bodyPr/>
          <a:lstStyle>
            <a:lvl1pPr>
              <a:defRPr/>
            </a:lvl1pPr>
          </a:lstStyle>
          <a:p>
            <a:endParaRPr lang="en-US" altLang="fa-IR"/>
          </a:p>
        </p:txBody>
      </p:sp>
      <p:sp>
        <p:nvSpPr>
          <p:cNvPr id="7" name="Slide Number Placeholder 6"/>
          <p:cNvSpPr>
            <a:spLocks noGrp="1"/>
          </p:cNvSpPr>
          <p:nvPr>
            <p:ph type="sldNum" sz="quarter" idx="12"/>
          </p:nvPr>
        </p:nvSpPr>
        <p:spPr/>
        <p:txBody>
          <a:bodyPr/>
          <a:lstStyle>
            <a:lvl1pPr>
              <a:defRPr/>
            </a:lvl1pPr>
          </a:lstStyle>
          <a:p>
            <a:fld id="{3E83F694-2CF9-448D-B962-F6A84D5578C8}" type="slidenum">
              <a:rPr lang="ar-SA" altLang="fa-IR"/>
              <a:pPr/>
              <a:t>‹#›</a:t>
            </a:fld>
            <a:endParaRPr lang="en-US" altLang="fa-IR"/>
          </a:p>
        </p:txBody>
      </p:sp>
    </p:spTree>
    <p:extLst>
      <p:ext uri="{BB962C8B-B14F-4D97-AF65-F5344CB8AC3E}">
        <p14:creationId xmlns:p14="http://schemas.microsoft.com/office/powerpoint/2010/main" val="1124827530"/>
      </p:ext>
    </p:extLst>
  </p:cSld>
  <p:clrMapOvr>
    <a:masterClrMapping/>
  </p:clrMapOvr>
  <p:transition>
    <p:zoom dir="in"/>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BA7CC83C-4E66-4A0D-95C9-60401C763784}" type="slidenum">
              <a:rPr lang="ar-SA" altLang="fa-IR"/>
              <a:pPr/>
              <a:t>‹#›</a:t>
            </a:fld>
            <a:endParaRPr lang="en-US" altLang="fa-IR"/>
          </a:p>
        </p:txBody>
      </p:sp>
    </p:spTree>
    <p:extLst>
      <p:ext uri="{BB962C8B-B14F-4D97-AF65-F5344CB8AC3E}">
        <p14:creationId xmlns:p14="http://schemas.microsoft.com/office/powerpoint/2010/main" val="2640125215"/>
      </p:ext>
    </p:extLst>
  </p:cSld>
  <p:clrMapOvr>
    <a:masterClrMapping/>
  </p:clrMapOvr>
  <p:transition>
    <p:zoom dir="in"/>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09625" y="609600"/>
            <a:ext cx="5816600" cy="5486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ltLang="fa-IR"/>
          </a:p>
        </p:txBody>
      </p:sp>
      <p:sp>
        <p:nvSpPr>
          <p:cNvPr id="5" name="Footer Placeholder 4"/>
          <p:cNvSpPr>
            <a:spLocks noGrp="1"/>
          </p:cNvSpPr>
          <p:nvPr>
            <p:ph type="ftr" sz="quarter" idx="11"/>
          </p:nvPr>
        </p:nvSpPr>
        <p:spPr/>
        <p:txBody>
          <a:bodyPr/>
          <a:lstStyle>
            <a:lvl1pPr>
              <a:defRPr/>
            </a:lvl1pPr>
          </a:lstStyle>
          <a:p>
            <a:endParaRPr lang="en-US" altLang="fa-IR"/>
          </a:p>
        </p:txBody>
      </p:sp>
      <p:sp>
        <p:nvSpPr>
          <p:cNvPr id="6" name="Slide Number Placeholder 5"/>
          <p:cNvSpPr>
            <a:spLocks noGrp="1"/>
          </p:cNvSpPr>
          <p:nvPr>
            <p:ph type="sldNum" sz="quarter" idx="12"/>
          </p:nvPr>
        </p:nvSpPr>
        <p:spPr/>
        <p:txBody>
          <a:bodyPr/>
          <a:lstStyle>
            <a:lvl1pPr>
              <a:defRPr/>
            </a:lvl1pPr>
          </a:lstStyle>
          <a:p>
            <a:fld id="{C1DA5FB4-9146-4B34-A162-66FFE407CDEB}" type="slidenum">
              <a:rPr lang="ar-SA" altLang="fa-IR"/>
              <a:pPr/>
              <a:t>‹#›</a:t>
            </a:fld>
            <a:endParaRPr lang="en-US" altLang="fa-IR"/>
          </a:p>
        </p:txBody>
      </p:sp>
    </p:spTree>
    <p:extLst>
      <p:ext uri="{BB962C8B-B14F-4D97-AF65-F5344CB8AC3E}">
        <p14:creationId xmlns:p14="http://schemas.microsoft.com/office/powerpoint/2010/main" val="946593590"/>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09625" y="2214563"/>
            <a:ext cx="3902075" cy="38814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864100" y="2214563"/>
            <a:ext cx="3903663" cy="38814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Slide Number Placeholder 4"/>
          <p:cNvSpPr>
            <a:spLocks noGrp="1"/>
          </p:cNvSpPr>
          <p:nvPr>
            <p:ph type="sldNum" sz="quarter" idx="10"/>
          </p:nvPr>
        </p:nvSpPr>
        <p:spPr/>
        <p:txBody>
          <a:bodyPr/>
          <a:lstStyle>
            <a:lvl1pPr>
              <a:defRPr/>
            </a:lvl1pPr>
          </a:lstStyle>
          <a:p>
            <a:fld id="{58ADB34A-4642-4C30-908C-7086FB5DAA80}" type="slidenum">
              <a:rPr lang="ar-SA" altLang="fa-IR"/>
              <a:pPr/>
              <a:t>‹#›</a:t>
            </a:fld>
            <a:endParaRPr lang="en-US" altLang="fa-IR"/>
          </a:p>
        </p:txBody>
      </p:sp>
    </p:spTree>
    <p:extLst>
      <p:ext uri="{BB962C8B-B14F-4D97-AF65-F5344CB8AC3E}">
        <p14:creationId xmlns:p14="http://schemas.microsoft.com/office/powerpoint/2010/main" val="3522018954"/>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Slide Number Placeholder 6"/>
          <p:cNvSpPr>
            <a:spLocks noGrp="1"/>
          </p:cNvSpPr>
          <p:nvPr>
            <p:ph type="sldNum" sz="quarter" idx="10"/>
          </p:nvPr>
        </p:nvSpPr>
        <p:spPr/>
        <p:txBody>
          <a:bodyPr/>
          <a:lstStyle>
            <a:lvl1pPr>
              <a:defRPr/>
            </a:lvl1pPr>
          </a:lstStyle>
          <a:p>
            <a:fld id="{DA31BD48-EFBC-47EF-B78D-241BACB7266F}" type="slidenum">
              <a:rPr lang="ar-SA" altLang="fa-IR"/>
              <a:pPr/>
              <a:t>‹#›</a:t>
            </a:fld>
            <a:endParaRPr lang="en-US" altLang="fa-IR"/>
          </a:p>
        </p:txBody>
      </p:sp>
    </p:spTree>
    <p:extLst>
      <p:ext uri="{BB962C8B-B14F-4D97-AF65-F5344CB8AC3E}">
        <p14:creationId xmlns:p14="http://schemas.microsoft.com/office/powerpoint/2010/main" val="2008566242"/>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Slide Number Placeholder 2"/>
          <p:cNvSpPr>
            <a:spLocks noGrp="1"/>
          </p:cNvSpPr>
          <p:nvPr>
            <p:ph type="sldNum" sz="quarter" idx="10"/>
          </p:nvPr>
        </p:nvSpPr>
        <p:spPr/>
        <p:txBody>
          <a:bodyPr/>
          <a:lstStyle>
            <a:lvl1pPr>
              <a:defRPr/>
            </a:lvl1pPr>
          </a:lstStyle>
          <a:p>
            <a:fld id="{0CD25792-4E6D-4FA5-A145-A8D60A1A28B2}" type="slidenum">
              <a:rPr lang="ar-SA" altLang="fa-IR"/>
              <a:pPr/>
              <a:t>‹#›</a:t>
            </a:fld>
            <a:endParaRPr lang="en-US" altLang="fa-IR"/>
          </a:p>
        </p:txBody>
      </p:sp>
    </p:spTree>
    <p:extLst>
      <p:ext uri="{BB962C8B-B14F-4D97-AF65-F5344CB8AC3E}">
        <p14:creationId xmlns:p14="http://schemas.microsoft.com/office/powerpoint/2010/main" val="3038849006"/>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069DF89-D0AD-4836-B953-5035ED4772AB}" type="slidenum">
              <a:rPr lang="ar-SA" altLang="fa-IR"/>
              <a:pPr/>
              <a:t>‹#›</a:t>
            </a:fld>
            <a:endParaRPr lang="en-US" altLang="fa-IR"/>
          </a:p>
        </p:txBody>
      </p:sp>
    </p:spTree>
    <p:extLst>
      <p:ext uri="{BB962C8B-B14F-4D97-AF65-F5344CB8AC3E}">
        <p14:creationId xmlns:p14="http://schemas.microsoft.com/office/powerpoint/2010/main" val="3646703024"/>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80CFAE6C-F9C6-4F56-8C9B-44764867224B}" type="slidenum">
              <a:rPr lang="ar-SA" altLang="fa-IR"/>
              <a:pPr/>
              <a:t>‹#›</a:t>
            </a:fld>
            <a:endParaRPr lang="en-US" altLang="fa-IR"/>
          </a:p>
        </p:txBody>
      </p:sp>
    </p:spTree>
    <p:extLst>
      <p:ext uri="{BB962C8B-B14F-4D97-AF65-F5344CB8AC3E}">
        <p14:creationId xmlns:p14="http://schemas.microsoft.com/office/powerpoint/2010/main" val="473030177"/>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fld id="{BCBA93DE-4623-4B84-8B80-5BD572D6883D}" type="slidenum">
              <a:rPr lang="ar-SA" altLang="fa-IR"/>
              <a:pPr/>
              <a:t>‹#›</a:t>
            </a:fld>
            <a:endParaRPr lang="en-US" altLang="fa-IR"/>
          </a:p>
        </p:txBody>
      </p:sp>
    </p:spTree>
    <p:extLst>
      <p:ext uri="{BB962C8B-B14F-4D97-AF65-F5344CB8AC3E}">
        <p14:creationId xmlns:p14="http://schemas.microsoft.com/office/powerpoint/2010/main" val="764595381"/>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09314" name="Group 2"/>
          <p:cNvGrpSpPr>
            <a:grpSpLocks/>
          </p:cNvGrpSpPr>
          <p:nvPr/>
        </p:nvGrpSpPr>
        <p:grpSpPr bwMode="auto">
          <a:xfrm>
            <a:off x="0" y="0"/>
            <a:ext cx="647700" cy="6858000"/>
            <a:chOff x="0" y="43"/>
            <a:chExt cx="5760" cy="4229"/>
          </a:xfrm>
        </p:grpSpPr>
        <p:sp>
          <p:nvSpPr>
            <p:cNvPr id="909315" name="Line 3"/>
            <p:cNvSpPr>
              <a:spLocks noChangeShapeType="1"/>
            </p:cNvSpPr>
            <p:nvPr userDrawn="1"/>
          </p:nvSpPr>
          <p:spPr bwMode="auto">
            <a:xfrm>
              <a:off x="0" y="420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16" name="Line 4"/>
            <p:cNvSpPr>
              <a:spLocks noChangeShapeType="1"/>
            </p:cNvSpPr>
            <p:nvPr userDrawn="1"/>
          </p:nvSpPr>
          <p:spPr bwMode="auto">
            <a:xfrm>
              <a:off x="0" y="42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17" name="Line 5"/>
            <p:cNvSpPr>
              <a:spLocks noChangeShapeType="1"/>
            </p:cNvSpPr>
            <p:nvPr userDrawn="1"/>
          </p:nvSpPr>
          <p:spPr bwMode="auto">
            <a:xfrm>
              <a:off x="0" y="427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18" name="Line 6"/>
            <p:cNvSpPr>
              <a:spLocks noChangeShapeType="1"/>
            </p:cNvSpPr>
            <p:nvPr userDrawn="1"/>
          </p:nvSpPr>
          <p:spPr bwMode="auto">
            <a:xfrm>
              <a:off x="0" y="4113"/>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19" name="Line 7"/>
            <p:cNvSpPr>
              <a:spLocks noChangeShapeType="1"/>
            </p:cNvSpPr>
            <p:nvPr userDrawn="1"/>
          </p:nvSpPr>
          <p:spPr bwMode="auto">
            <a:xfrm>
              <a:off x="0" y="406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20" name="Line 8"/>
            <p:cNvSpPr>
              <a:spLocks noChangeShapeType="1"/>
            </p:cNvSpPr>
            <p:nvPr userDrawn="1"/>
          </p:nvSpPr>
          <p:spPr bwMode="auto">
            <a:xfrm>
              <a:off x="0" y="41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21" name="Line 9"/>
            <p:cNvSpPr>
              <a:spLocks noChangeShapeType="1"/>
            </p:cNvSpPr>
            <p:nvPr userDrawn="1"/>
          </p:nvSpPr>
          <p:spPr bwMode="auto">
            <a:xfrm>
              <a:off x="0" y="366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22" name="Line 10"/>
            <p:cNvSpPr>
              <a:spLocks noChangeShapeType="1"/>
            </p:cNvSpPr>
            <p:nvPr userDrawn="1"/>
          </p:nvSpPr>
          <p:spPr bwMode="auto">
            <a:xfrm>
              <a:off x="0" y="36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23" name="Line 11"/>
            <p:cNvSpPr>
              <a:spLocks noChangeShapeType="1"/>
            </p:cNvSpPr>
            <p:nvPr userDrawn="1"/>
          </p:nvSpPr>
          <p:spPr bwMode="auto">
            <a:xfrm>
              <a:off x="0" y="402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24" name="Line 12"/>
            <p:cNvSpPr>
              <a:spLocks noChangeShapeType="1"/>
            </p:cNvSpPr>
            <p:nvPr userDrawn="1"/>
          </p:nvSpPr>
          <p:spPr bwMode="auto">
            <a:xfrm>
              <a:off x="0" y="389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25" name="Line 13"/>
            <p:cNvSpPr>
              <a:spLocks noChangeShapeType="1"/>
            </p:cNvSpPr>
            <p:nvPr userDrawn="1"/>
          </p:nvSpPr>
          <p:spPr bwMode="auto">
            <a:xfrm>
              <a:off x="0" y="381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26" name="Line 14"/>
            <p:cNvSpPr>
              <a:spLocks noChangeShapeType="1"/>
            </p:cNvSpPr>
            <p:nvPr userDrawn="1"/>
          </p:nvSpPr>
          <p:spPr bwMode="auto">
            <a:xfrm>
              <a:off x="0" y="399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27" name="Line 15"/>
            <p:cNvSpPr>
              <a:spLocks noChangeShapeType="1"/>
            </p:cNvSpPr>
            <p:nvPr userDrawn="1"/>
          </p:nvSpPr>
          <p:spPr bwMode="auto">
            <a:xfrm>
              <a:off x="0" y="368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28" name="Line 16"/>
            <p:cNvSpPr>
              <a:spLocks noChangeShapeType="1"/>
            </p:cNvSpPr>
            <p:nvPr userDrawn="1"/>
          </p:nvSpPr>
          <p:spPr bwMode="auto">
            <a:xfrm>
              <a:off x="0" y="374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29" name="Line 17"/>
            <p:cNvSpPr>
              <a:spLocks noChangeShapeType="1"/>
            </p:cNvSpPr>
            <p:nvPr userDrawn="1"/>
          </p:nvSpPr>
          <p:spPr bwMode="auto">
            <a:xfrm>
              <a:off x="0" y="39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30" name="Line 18"/>
            <p:cNvSpPr>
              <a:spLocks noChangeShapeType="1"/>
            </p:cNvSpPr>
            <p:nvPr userDrawn="1"/>
          </p:nvSpPr>
          <p:spPr bwMode="auto">
            <a:xfrm>
              <a:off x="0" y="39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31" name="Line 19"/>
            <p:cNvSpPr>
              <a:spLocks noChangeShapeType="1"/>
            </p:cNvSpPr>
            <p:nvPr userDrawn="1"/>
          </p:nvSpPr>
          <p:spPr bwMode="auto">
            <a:xfrm>
              <a:off x="0" y="351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32" name="Line 20"/>
            <p:cNvSpPr>
              <a:spLocks noChangeShapeType="1"/>
            </p:cNvSpPr>
            <p:nvPr userDrawn="1"/>
          </p:nvSpPr>
          <p:spPr bwMode="auto">
            <a:xfrm>
              <a:off x="0" y="35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33" name="Line 21"/>
            <p:cNvSpPr>
              <a:spLocks noChangeShapeType="1"/>
            </p:cNvSpPr>
            <p:nvPr userDrawn="1"/>
          </p:nvSpPr>
          <p:spPr bwMode="auto">
            <a:xfrm>
              <a:off x="0" y="357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34" name="Line 22"/>
            <p:cNvSpPr>
              <a:spLocks noChangeShapeType="1"/>
            </p:cNvSpPr>
            <p:nvPr userDrawn="1"/>
          </p:nvSpPr>
          <p:spPr bwMode="auto">
            <a:xfrm>
              <a:off x="0" y="342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35" name="Line 23"/>
            <p:cNvSpPr>
              <a:spLocks noChangeShapeType="1"/>
            </p:cNvSpPr>
            <p:nvPr userDrawn="1"/>
          </p:nvSpPr>
          <p:spPr bwMode="auto">
            <a:xfrm>
              <a:off x="0" y="337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36" name="Line 24"/>
            <p:cNvSpPr>
              <a:spLocks noChangeShapeType="1"/>
            </p:cNvSpPr>
            <p:nvPr userDrawn="1"/>
          </p:nvSpPr>
          <p:spPr bwMode="auto">
            <a:xfrm>
              <a:off x="0" y="346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37" name="Line 25"/>
            <p:cNvSpPr>
              <a:spLocks noChangeShapeType="1"/>
            </p:cNvSpPr>
            <p:nvPr userDrawn="1"/>
          </p:nvSpPr>
          <p:spPr bwMode="auto">
            <a:xfrm>
              <a:off x="0" y="297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38" name="Line 26"/>
            <p:cNvSpPr>
              <a:spLocks noChangeShapeType="1"/>
            </p:cNvSpPr>
            <p:nvPr userDrawn="1"/>
          </p:nvSpPr>
          <p:spPr bwMode="auto">
            <a:xfrm>
              <a:off x="0" y="29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39" name="Line 27"/>
            <p:cNvSpPr>
              <a:spLocks noChangeShapeType="1"/>
            </p:cNvSpPr>
            <p:nvPr userDrawn="1"/>
          </p:nvSpPr>
          <p:spPr bwMode="auto">
            <a:xfrm>
              <a:off x="0" y="332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40" name="Line 28"/>
            <p:cNvSpPr>
              <a:spLocks noChangeShapeType="1"/>
            </p:cNvSpPr>
            <p:nvPr userDrawn="1"/>
          </p:nvSpPr>
          <p:spPr bwMode="auto">
            <a:xfrm>
              <a:off x="0" y="320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41" name="Line 29"/>
            <p:cNvSpPr>
              <a:spLocks noChangeShapeType="1"/>
            </p:cNvSpPr>
            <p:nvPr userDrawn="1"/>
          </p:nvSpPr>
          <p:spPr bwMode="auto">
            <a:xfrm>
              <a:off x="0" y="312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42" name="Line 30"/>
            <p:cNvSpPr>
              <a:spLocks noChangeShapeType="1"/>
            </p:cNvSpPr>
            <p:nvPr userDrawn="1"/>
          </p:nvSpPr>
          <p:spPr bwMode="auto">
            <a:xfrm>
              <a:off x="0" y="330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43" name="Line 31"/>
            <p:cNvSpPr>
              <a:spLocks noChangeShapeType="1"/>
            </p:cNvSpPr>
            <p:nvPr userDrawn="1"/>
          </p:nvSpPr>
          <p:spPr bwMode="auto">
            <a:xfrm>
              <a:off x="0" y="299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44" name="Line 32"/>
            <p:cNvSpPr>
              <a:spLocks noChangeShapeType="1"/>
            </p:cNvSpPr>
            <p:nvPr userDrawn="1"/>
          </p:nvSpPr>
          <p:spPr bwMode="auto">
            <a:xfrm>
              <a:off x="0" y="304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45" name="Line 33"/>
            <p:cNvSpPr>
              <a:spLocks noChangeShapeType="1"/>
            </p:cNvSpPr>
            <p:nvPr userDrawn="1"/>
          </p:nvSpPr>
          <p:spPr bwMode="auto">
            <a:xfrm>
              <a:off x="0" y="324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46" name="Line 34"/>
            <p:cNvSpPr>
              <a:spLocks noChangeShapeType="1"/>
            </p:cNvSpPr>
            <p:nvPr userDrawn="1"/>
          </p:nvSpPr>
          <p:spPr bwMode="auto">
            <a:xfrm>
              <a:off x="0" y="322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47" name="Line 35"/>
            <p:cNvSpPr>
              <a:spLocks noChangeShapeType="1"/>
            </p:cNvSpPr>
            <p:nvPr userDrawn="1"/>
          </p:nvSpPr>
          <p:spPr bwMode="auto">
            <a:xfrm>
              <a:off x="0" y="283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48" name="Line 36"/>
            <p:cNvSpPr>
              <a:spLocks noChangeShapeType="1"/>
            </p:cNvSpPr>
            <p:nvPr userDrawn="1"/>
          </p:nvSpPr>
          <p:spPr bwMode="auto">
            <a:xfrm>
              <a:off x="0" y="275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49" name="Line 37"/>
            <p:cNvSpPr>
              <a:spLocks noChangeShapeType="1"/>
            </p:cNvSpPr>
            <p:nvPr userDrawn="1"/>
          </p:nvSpPr>
          <p:spPr bwMode="auto">
            <a:xfrm>
              <a:off x="0" y="267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50" name="Line 38"/>
            <p:cNvSpPr>
              <a:spLocks noChangeShapeType="1"/>
            </p:cNvSpPr>
            <p:nvPr userDrawn="1"/>
          </p:nvSpPr>
          <p:spPr bwMode="auto">
            <a:xfrm>
              <a:off x="0" y="287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51" name="Line 39"/>
            <p:cNvSpPr>
              <a:spLocks noChangeShapeType="1"/>
            </p:cNvSpPr>
            <p:nvPr userDrawn="1"/>
          </p:nvSpPr>
          <p:spPr bwMode="auto">
            <a:xfrm>
              <a:off x="0" y="285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52" name="Line 40"/>
            <p:cNvSpPr>
              <a:spLocks noChangeShapeType="1"/>
            </p:cNvSpPr>
            <p:nvPr userDrawn="1"/>
          </p:nvSpPr>
          <p:spPr bwMode="auto">
            <a:xfrm>
              <a:off x="0" y="2554"/>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53" name="Line 41"/>
            <p:cNvSpPr>
              <a:spLocks noChangeShapeType="1"/>
            </p:cNvSpPr>
            <p:nvPr userDrawn="1"/>
          </p:nvSpPr>
          <p:spPr bwMode="auto">
            <a:xfrm>
              <a:off x="0" y="2590"/>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54" name="Line 42"/>
            <p:cNvSpPr>
              <a:spLocks noChangeShapeType="1"/>
            </p:cNvSpPr>
            <p:nvPr userDrawn="1"/>
          </p:nvSpPr>
          <p:spPr bwMode="auto">
            <a:xfrm>
              <a:off x="0" y="2623"/>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55" name="Line 43"/>
            <p:cNvSpPr>
              <a:spLocks noChangeShapeType="1"/>
            </p:cNvSpPr>
            <p:nvPr userDrawn="1"/>
          </p:nvSpPr>
          <p:spPr bwMode="auto">
            <a:xfrm>
              <a:off x="0" y="246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56" name="Line 44"/>
            <p:cNvSpPr>
              <a:spLocks noChangeShapeType="1"/>
            </p:cNvSpPr>
            <p:nvPr userDrawn="1"/>
          </p:nvSpPr>
          <p:spPr bwMode="auto">
            <a:xfrm>
              <a:off x="0" y="241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57" name="Line 45"/>
            <p:cNvSpPr>
              <a:spLocks noChangeShapeType="1"/>
            </p:cNvSpPr>
            <p:nvPr userDrawn="1"/>
          </p:nvSpPr>
          <p:spPr bwMode="auto">
            <a:xfrm>
              <a:off x="0" y="250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58" name="Line 46"/>
            <p:cNvSpPr>
              <a:spLocks noChangeShapeType="1"/>
            </p:cNvSpPr>
            <p:nvPr userDrawn="1"/>
          </p:nvSpPr>
          <p:spPr bwMode="auto">
            <a:xfrm>
              <a:off x="0" y="237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59" name="Line 47"/>
            <p:cNvSpPr>
              <a:spLocks noChangeShapeType="1"/>
            </p:cNvSpPr>
            <p:nvPr userDrawn="1"/>
          </p:nvSpPr>
          <p:spPr bwMode="auto">
            <a:xfrm>
              <a:off x="0" y="2245"/>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60" name="Line 48"/>
            <p:cNvSpPr>
              <a:spLocks noChangeShapeType="1"/>
            </p:cNvSpPr>
            <p:nvPr userDrawn="1"/>
          </p:nvSpPr>
          <p:spPr bwMode="auto">
            <a:xfrm>
              <a:off x="0" y="235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61" name="Line 49"/>
            <p:cNvSpPr>
              <a:spLocks noChangeShapeType="1"/>
            </p:cNvSpPr>
            <p:nvPr userDrawn="1"/>
          </p:nvSpPr>
          <p:spPr bwMode="auto">
            <a:xfrm>
              <a:off x="0" y="229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62" name="Line 50"/>
            <p:cNvSpPr>
              <a:spLocks noChangeShapeType="1"/>
            </p:cNvSpPr>
            <p:nvPr userDrawn="1"/>
          </p:nvSpPr>
          <p:spPr bwMode="auto">
            <a:xfrm>
              <a:off x="0" y="226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63" name="Line 51"/>
            <p:cNvSpPr>
              <a:spLocks noChangeShapeType="1"/>
            </p:cNvSpPr>
            <p:nvPr userDrawn="1"/>
          </p:nvSpPr>
          <p:spPr bwMode="auto">
            <a:xfrm>
              <a:off x="0" y="213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64" name="Line 52"/>
            <p:cNvSpPr>
              <a:spLocks noChangeShapeType="1"/>
            </p:cNvSpPr>
            <p:nvPr userDrawn="1"/>
          </p:nvSpPr>
          <p:spPr bwMode="auto">
            <a:xfrm>
              <a:off x="0" y="21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65" name="Line 53"/>
            <p:cNvSpPr>
              <a:spLocks noChangeShapeType="1"/>
            </p:cNvSpPr>
            <p:nvPr userDrawn="1"/>
          </p:nvSpPr>
          <p:spPr bwMode="auto">
            <a:xfrm>
              <a:off x="0" y="219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66" name="Line 54"/>
            <p:cNvSpPr>
              <a:spLocks noChangeShapeType="1"/>
            </p:cNvSpPr>
            <p:nvPr userDrawn="1"/>
          </p:nvSpPr>
          <p:spPr bwMode="auto">
            <a:xfrm>
              <a:off x="0" y="204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67" name="Line 55"/>
            <p:cNvSpPr>
              <a:spLocks noChangeShapeType="1"/>
            </p:cNvSpPr>
            <p:nvPr userDrawn="1"/>
          </p:nvSpPr>
          <p:spPr bwMode="auto">
            <a:xfrm>
              <a:off x="0" y="199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68" name="Line 56"/>
            <p:cNvSpPr>
              <a:spLocks noChangeShapeType="1"/>
            </p:cNvSpPr>
            <p:nvPr userDrawn="1"/>
          </p:nvSpPr>
          <p:spPr bwMode="auto">
            <a:xfrm>
              <a:off x="0" y="208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69" name="Line 57"/>
            <p:cNvSpPr>
              <a:spLocks noChangeShapeType="1"/>
            </p:cNvSpPr>
            <p:nvPr userDrawn="1"/>
          </p:nvSpPr>
          <p:spPr bwMode="auto">
            <a:xfrm>
              <a:off x="0" y="159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70" name="Line 58"/>
            <p:cNvSpPr>
              <a:spLocks noChangeShapeType="1"/>
            </p:cNvSpPr>
            <p:nvPr userDrawn="1"/>
          </p:nvSpPr>
          <p:spPr bwMode="auto">
            <a:xfrm>
              <a:off x="0" y="15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71" name="Line 59"/>
            <p:cNvSpPr>
              <a:spLocks noChangeShapeType="1"/>
            </p:cNvSpPr>
            <p:nvPr userDrawn="1"/>
          </p:nvSpPr>
          <p:spPr bwMode="auto">
            <a:xfrm>
              <a:off x="0" y="194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72" name="Line 60"/>
            <p:cNvSpPr>
              <a:spLocks noChangeShapeType="1"/>
            </p:cNvSpPr>
            <p:nvPr userDrawn="1"/>
          </p:nvSpPr>
          <p:spPr bwMode="auto">
            <a:xfrm>
              <a:off x="0" y="182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73" name="Line 61"/>
            <p:cNvSpPr>
              <a:spLocks noChangeShapeType="1"/>
            </p:cNvSpPr>
            <p:nvPr userDrawn="1"/>
          </p:nvSpPr>
          <p:spPr bwMode="auto">
            <a:xfrm>
              <a:off x="0" y="174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74" name="Line 62"/>
            <p:cNvSpPr>
              <a:spLocks noChangeShapeType="1"/>
            </p:cNvSpPr>
            <p:nvPr userDrawn="1"/>
          </p:nvSpPr>
          <p:spPr bwMode="auto">
            <a:xfrm>
              <a:off x="0" y="192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75" name="Line 63"/>
            <p:cNvSpPr>
              <a:spLocks noChangeShapeType="1"/>
            </p:cNvSpPr>
            <p:nvPr userDrawn="1"/>
          </p:nvSpPr>
          <p:spPr bwMode="auto">
            <a:xfrm>
              <a:off x="0" y="161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76" name="Line 64"/>
            <p:cNvSpPr>
              <a:spLocks noChangeShapeType="1"/>
            </p:cNvSpPr>
            <p:nvPr userDrawn="1"/>
          </p:nvSpPr>
          <p:spPr bwMode="auto">
            <a:xfrm>
              <a:off x="0" y="166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77" name="Line 65"/>
            <p:cNvSpPr>
              <a:spLocks noChangeShapeType="1"/>
            </p:cNvSpPr>
            <p:nvPr userDrawn="1"/>
          </p:nvSpPr>
          <p:spPr bwMode="auto">
            <a:xfrm>
              <a:off x="0" y="186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78" name="Line 66"/>
            <p:cNvSpPr>
              <a:spLocks noChangeShapeType="1"/>
            </p:cNvSpPr>
            <p:nvPr userDrawn="1"/>
          </p:nvSpPr>
          <p:spPr bwMode="auto">
            <a:xfrm>
              <a:off x="0" y="184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79" name="Line 67"/>
            <p:cNvSpPr>
              <a:spLocks noChangeShapeType="1"/>
            </p:cNvSpPr>
            <p:nvPr userDrawn="1"/>
          </p:nvSpPr>
          <p:spPr bwMode="auto">
            <a:xfrm>
              <a:off x="0" y="1437"/>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80" name="Line 68"/>
            <p:cNvSpPr>
              <a:spLocks noChangeShapeType="1"/>
            </p:cNvSpPr>
            <p:nvPr userDrawn="1"/>
          </p:nvSpPr>
          <p:spPr bwMode="auto">
            <a:xfrm>
              <a:off x="0" y="147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81" name="Line 69"/>
            <p:cNvSpPr>
              <a:spLocks noChangeShapeType="1"/>
            </p:cNvSpPr>
            <p:nvPr userDrawn="1"/>
          </p:nvSpPr>
          <p:spPr bwMode="auto">
            <a:xfrm>
              <a:off x="0" y="150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82" name="Line 70"/>
            <p:cNvSpPr>
              <a:spLocks noChangeShapeType="1"/>
            </p:cNvSpPr>
            <p:nvPr userDrawn="1"/>
          </p:nvSpPr>
          <p:spPr bwMode="auto">
            <a:xfrm>
              <a:off x="0" y="13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83" name="Line 71"/>
            <p:cNvSpPr>
              <a:spLocks noChangeShapeType="1"/>
            </p:cNvSpPr>
            <p:nvPr userDrawn="1"/>
          </p:nvSpPr>
          <p:spPr bwMode="auto">
            <a:xfrm>
              <a:off x="0" y="139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84" name="Line 72"/>
            <p:cNvSpPr>
              <a:spLocks noChangeShapeType="1"/>
            </p:cNvSpPr>
            <p:nvPr userDrawn="1"/>
          </p:nvSpPr>
          <p:spPr bwMode="auto">
            <a:xfrm>
              <a:off x="0" y="101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85" name="Line 73"/>
            <p:cNvSpPr>
              <a:spLocks noChangeShapeType="1"/>
            </p:cNvSpPr>
            <p:nvPr userDrawn="1"/>
          </p:nvSpPr>
          <p:spPr bwMode="auto">
            <a:xfrm>
              <a:off x="0" y="98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86" name="Line 74"/>
            <p:cNvSpPr>
              <a:spLocks noChangeShapeType="1"/>
            </p:cNvSpPr>
            <p:nvPr userDrawn="1"/>
          </p:nvSpPr>
          <p:spPr bwMode="auto">
            <a:xfrm>
              <a:off x="0" y="124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87" name="Line 75"/>
            <p:cNvSpPr>
              <a:spLocks noChangeShapeType="1"/>
            </p:cNvSpPr>
            <p:nvPr userDrawn="1"/>
          </p:nvSpPr>
          <p:spPr bwMode="auto">
            <a:xfrm>
              <a:off x="0" y="116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88" name="Line 76"/>
            <p:cNvSpPr>
              <a:spLocks noChangeShapeType="1"/>
            </p:cNvSpPr>
            <p:nvPr userDrawn="1"/>
          </p:nvSpPr>
          <p:spPr bwMode="auto">
            <a:xfrm>
              <a:off x="0" y="103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89" name="Line 77"/>
            <p:cNvSpPr>
              <a:spLocks noChangeShapeType="1"/>
            </p:cNvSpPr>
            <p:nvPr userDrawn="1"/>
          </p:nvSpPr>
          <p:spPr bwMode="auto">
            <a:xfrm>
              <a:off x="0" y="10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90" name="Line 78"/>
            <p:cNvSpPr>
              <a:spLocks noChangeShapeType="1"/>
            </p:cNvSpPr>
            <p:nvPr userDrawn="1"/>
          </p:nvSpPr>
          <p:spPr bwMode="auto">
            <a:xfrm>
              <a:off x="0" y="128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91" name="Line 79"/>
            <p:cNvSpPr>
              <a:spLocks noChangeShapeType="1"/>
            </p:cNvSpPr>
            <p:nvPr userDrawn="1"/>
          </p:nvSpPr>
          <p:spPr bwMode="auto">
            <a:xfrm>
              <a:off x="0" y="126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92" name="Line 80"/>
            <p:cNvSpPr>
              <a:spLocks noChangeShapeType="1"/>
            </p:cNvSpPr>
            <p:nvPr userDrawn="1"/>
          </p:nvSpPr>
          <p:spPr bwMode="auto">
            <a:xfrm>
              <a:off x="0" y="86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93" name="Line 81"/>
            <p:cNvSpPr>
              <a:spLocks noChangeShapeType="1"/>
            </p:cNvSpPr>
            <p:nvPr userDrawn="1"/>
          </p:nvSpPr>
          <p:spPr bwMode="auto">
            <a:xfrm>
              <a:off x="0" y="89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94" name="Line 82"/>
            <p:cNvSpPr>
              <a:spLocks noChangeShapeType="1"/>
            </p:cNvSpPr>
            <p:nvPr userDrawn="1"/>
          </p:nvSpPr>
          <p:spPr bwMode="auto">
            <a:xfrm>
              <a:off x="0" y="92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95" name="Line 83"/>
            <p:cNvSpPr>
              <a:spLocks noChangeShapeType="1"/>
            </p:cNvSpPr>
            <p:nvPr userDrawn="1"/>
          </p:nvSpPr>
          <p:spPr bwMode="auto">
            <a:xfrm>
              <a:off x="0" y="77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96" name="Line 84"/>
            <p:cNvSpPr>
              <a:spLocks noChangeShapeType="1"/>
            </p:cNvSpPr>
            <p:nvPr userDrawn="1"/>
          </p:nvSpPr>
          <p:spPr bwMode="auto">
            <a:xfrm>
              <a:off x="0" y="81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97" name="Line 85"/>
            <p:cNvSpPr>
              <a:spLocks noChangeShapeType="1"/>
            </p:cNvSpPr>
            <p:nvPr userDrawn="1"/>
          </p:nvSpPr>
          <p:spPr bwMode="auto">
            <a:xfrm>
              <a:off x="0" y="71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98" name="Line 86"/>
            <p:cNvSpPr>
              <a:spLocks noChangeShapeType="1"/>
            </p:cNvSpPr>
            <p:nvPr userDrawn="1"/>
          </p:nvSpPr>
          <p:spPr bwMode="auto">
            <a:xfrm>
              <a:off x="0" y="64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399" name="Line 87"/>
            <p:cNvSpPr>
              <a:spLocks noChangeShapeType="1"/>
            </p:cNvSpPr>
            <p:nvPr userDrawn="1"/>
          </p:nvSpPr>
          <p:spPr bwMode="auto">
            <a:xfrm>
              <a:off x="0" y="522"/>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00" name="Line 88"/>
            <p:cNvSpPr>
              <a:spLocks noChangeShapeType="1"/>
            </p:cNvSpPr>
            <p:nvPr userDrawn="1"/>
          </p:nvSpPr>
          <p:spPr bwMode="auto">
            <a:xfrm>
              <a:off x="0" y="558"/>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01" name="Line 89"/>
            <p:cNvSpPr>
              <a:spLocks noChangeShapeType="1"/>
            </p:cNvSpPr>
            <p:nvPr userDrawn="1"/>
          </p:nvSpPr>
          <p:spPr bwMode="auto">
            <a:xfrm>
              <a:off x="0" y="59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02" name="Line 90"/>
            <p:cNvSpPr>
              <a:spLocks noChangeShapeType="1"/>
            </p:cNvSpPr>
            <p:nvPr userDrawn="1"/>
          </p:nvSpPr>
          <p:spPr bwMode="auto">
            <a:xfrm>
              <a:off x="0" y="432"/>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03" name="Line 91"/>
            <p:cNvSpPr>
              <a:spLocks noChangeShapeType="1"/>
            </p:cNvSpPr>
            <p:nvPr userDrawn="1"/>
          </p:nvSpPr>
          <p:spPr bwMode="auto">
            <a:xfrm>
              <a:off x="0" y="38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04" name="Line 92"/>
            <p:cNvSpPr>
              <a:spLocks noChangeShapeType="1"/>
            </p:cNvSpPr>
            <p:nvPr userDrawn="1"/>
          </p:nvSpPr>
          <p:spPr bwMode="auto">
            <a:xfrm>
              <a:off x="0" y="47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05" name="Line 93"/>
            <p:cNvSpPr>
              <a:spLocks noChangeShapeType="1"/>
            </p:cNvSpPr>
            <p:nvPr userDrawn="1"/>
          </p:nvSpPr>
          <p:spPr bwMode="auto">
            <a:xfrm>
              <a:off x="0" y="3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06" name="Line 94"/>
            <p:cNvSpPr>
              <a:spLocks noChangeShapeType="1"/>
            </p:cNvSpPr>
            <p:nvPr userDrawn="1"/>
          </p:nvSpPr>
          <p:spPr bwMode="auto">
            <a:xfrm>
              <a:off x="0" y="3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07" name="Line 95"/>
            <p:cNvSpPr>
              <a:spLocks noChangeShapeType="1"/>
            </p:cNvSpPr>
            <p:nvPr userDrawn="1"/>
          </p:nvSpPr>
          <p:spPr bwMode="auto">
            <a:xfrm>
              <a:off x="0" y="2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08" name="Line 96"/>
            <p:cNvSpPr>
              <a:spLocks noChangeShapeType="1"/>
            </p:cNvSpPr>
            <p:nvPr userDrawn="1"/>
          </p:nvSpPr>
          <p:spPr bwMode="auto">
            <a:xfrm>
              <a:off x="0" y="7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09" name="Line 97"/>
            <p:cNvSpPr>
              <a:spLocks noChangeShapeType="1"/>
            </p:cNvSpPr>
            <p:nvPr userDrawn="1"/>
          </p:nvSpPr>
          <p:spPr bwMode="auto">
            <a:xfrm>
              <a:off x="0" y="4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10" name="Line 98"/>
            <p:cNvSpPr>
              <a:spLocks noChangeShapeType="1"/>
            </p:cNvSpPr>
            <p:nvPr userDrawn="1"/>
          </p:nvSpPr>
          <p:spPr bwMode="auto">
            <a:xfrm>
              <a:off x="0" y="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11" name="Line 99"/>
            <p:cNvSpPr>
              <a:spLocks noChangeShapeType="1"/>
            </p:cNvSpPr>
            <p:nvPr userDrawn="1"/>
          </p:nvSpPr>
          <p:spPr bwMode="auto">
            <a:xfrm>
              <a:off x="0" y="14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12" name="Line 100"/>
            <p:cNvSpPr>
              <a:spLocks noChangeShapeType="1"/>
            </p:cNvSpPr>
            <p:nvPr userDrawn="1"/>
          </p:nvSpPr>
          <p:spPr bwMode="auto">
            <a:xfrm>
              <a:off x="0" y="202"/>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909413" name="Group 101"/>
          <p:cNvGrpSpPr>
            <a:grpSpLocks/>
          </p:cNvGrpSpPr>
          <p:nvPr/>
        </p:nvGrpSpPr>
        <p:grpSpPr bwMode="auto">
          <a:xfrm>
            <a:off x="635000" y="325438"/>
            <a:ext cx="8280400" cy="1782762"/>
            <a:chOff x="400" y="205"/>
            <a:chExt cx="5216" cy="1123"/>
          </a:xfrm>
        </p:grpSpPr>
        <p:sp>
          <p:nvSpPr>
            <p:cNvPr id="909414" name="Rectangle 102"/>
            <p:cNvSpPr>
              <a:spLocks noChangeArrowheads="1"/>
            </p:cNvSpPr>
            <p:nvPr userDrawn="1"/>
          </p:nvSpPr>
          <p:spPr bwMode="auto">
            <a:xfrm>
              <a:off x="557" y="205"/>
              <a:ext cx="313" cy="9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15" name="Rectangle 103"/>
            <p:cNvSpPr>
              <a:spLocks noChangeArrowheads="1"/>
            </p:cNvSpPr>
            <p:nvPr userDrawn="1"/>
          </p:nvSpPr>
          <p:spPr bwMode="auto">
            <a:xfrm>
              <a:off x="400" y="288"/>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16" name="Rectangle 104"/>
            <p:cNvSpPr>
              <a:spLocks noChangeArrowheads="1"/>
            </p:cNvSpPr>
            <p:nvPr userDrawn="1"/>
          </p:nvSpPr>
          <p:spPr bwMode="auto">
            <a:xfrm>
              <a:off x="4599" y="1115"/>
              <a:ext cx="929" cy="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09417" name="Rectangle 105"/>
            <p:cNvSpPr>
              <a:spLocks noChangeArrowheads="1"/>
            </p:cNvSpPr>
            <p:nvPr userDrawn="1"/>
          </p:nvSpPr>
          <p:spPr bwMode="auto">
            <a:xfrm>
              <a:off x="2049" y="1211"/>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909418" name="Rectangle 106"/>
          <p:cNvSpPr>
            <a:spLocks noGrp="1" noChangeArrowheads="1"/>
          </p:cNvSpPr>
          <p:nvPr>
            <p:ph type="body" idx="1"/>
          </p:nvPr>
        </p:nvSpPr>
        <p:spPr bwMode="auto">
          <a:xfrm>
            <a:off x="809625"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909421" name="Rectangle 109"/>
          <p:cNvSpPr>
            <a:spLocks noGrp="1" noChangeArrowheads="1"/>
          </p:cNvSpPr>
          <p:nvPr>
            <p:ph type="sldNum" sz="quarter" idx="4"/>
          </p:nvPr>
        </p:nvSpPr>
        <p:spPr bwMode="auto">
          <a:xfrm>
            <a:off x="6950075"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1" hangingPunct="1">
              <a:defRPr sz="2400">
                <a:solidFill>
                  <a:schemeClr val="folHlink"/>
                </a:solidFill>
                <a:latin typeface="+mn-lt"/>
                <a:cs typeface="B Nazanin" panose="00000400000000000000" pitchFamily="2" charset="-78"/>
              </a:defRPr>
            </a:lvl1pPr>
          </a:lstStyle>
          <a:p>
            <a:fld id="{51FB9025-D4F8-456D-84F8-3053E4C7A5A4}" type="slidenum">
              <a:rPr lang="ar-SA" altLang="fa-IR"/>
              <a:pPr/>
              <a:t>‹#›</a:t>
            </a:fld>
            <a:endParaRPr lang="en-US" altLang="fa-IR"/>
          </a:p>
        </p:txBody>
      </p:sp>
      <p:sp>
        <p:nvSpPr>
          <p:cNvPr id="909422" name="Rectangle 110"/>
          <p:cNvSpPr>
            <a:spLocks noGrp="1" noChangeArrowheads="1"/>
          </p:cNvSpPr>
          <p:nvPr>
            <p:ph type="title"/>
          </p:nvPr>
        </p:nvSpPr>
        <p:spPr bwMode="auto">
          <a:xfrm>
            <a:off x="1371600" y="6096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pic>
        <p:nvPicPr>
          <p:cNvPr id="909423" name="Picture 111" descr="Picture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29600" y="0"/>
            <a:ext cx="884238" cy="1219200"/>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p:cNvSpPr/>
          <p:nvPr userDrawn="1"/>
        </p:nvSpPr>
        <p:spPr>
          <a:xfrm>
            <a:off x="-228600"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2" tx1="lt1" bg2="dk1" tx2="lt2" accent1="accent1" accent2="accent2" accent3="accent3" accent4="accent4" accent5="accent5" accent6="accent6" hlink="hlink" folHlink="folHlink"/>
  <p:sldLayoutIdLst>
    <p:sldLayoutId id="2147483665"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700" r:id="rId12"/>
  </p:sldLayoutIdLst>
  <p:transition>
    <p:zoom dir="in"/>
  </p:transition>
  <p:timing>
    <p:tnLst>
      <p:par>
        <p:cTn id="1" dur="indefinite" restart="never" nodeType="tmRoot"/>
      </p:par>
    </p:tnLst>
  </p:timing>
  <p:hf hdr="0" ftr="0" dt="0"/>
  <p:txStyles>
    <p:titleStyle>
      <a:lvl1pPr algn="ctr" rtl="1" fontAlgn="base">
        <a:lnSpc>
          <a:spcPct val="85000"/>
        </a:lnSpc>
        <a:spcBef>
          <a:spcPct val="0"/>
        </a:spcBef>
        <a:spcAft>
          <a:spcPct val="0"/>
        </a:spcAft>
        <a:defRPr sz="3600" b="1" kern="1200">
          <a:solidFill>
            <a:schemeClr val="tx2"/>
          </a:solidFill>
          <a:latin typeface="+mj-lt"/>
          <a:ea typeface="+mj-ea"/>
          <a:cs typeface="+mj-cs"/>
        </a:defRPr>
      </a:lvl1pPr>
      <a:lvl2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2pPr>
      <a:lvl3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3pPr>
      <a:lvl4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4pPr>
      <a:lvl5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5pPr>
      <a:lvl6pPr marL="4572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6pPr>
      <a:lvl7pPr marL="9144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7pPr>
      <a:lvl8pPr marL="13716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8pPr>
      <a:lvl9pPr marL="18288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9pPr>
    </p:titleStyle>
    <p:bodyStyle>
      <a:lvl1pPr marL="342900" indent="-342900" algn="r" rtl="1" fontAlgn="base">
        <a:spcBef>
          <a:spcPct val="20000"/>
        </a:spcBef>
        <a:spcAft>
          <a:spcPct val="0"/>
        </a:spcAft>
        <a:buClr>
          <a:schemeClr val="accent2"/>
        </a:buClr>
        <a:buFont typeface="Wingdings" panose="05000000000000000000" pitchFamily="2" charset="2"/>
        <a:buChar char="w"/>
        <a:defRPr sz="3200" kern="1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55000"/>
        <a:buFont typeface="Wingdings" panose="05000000000000000000" pitchFamily="2" charset="2"/>
        <a:buChar char="n"/>
        <a:defRPr sz="2800" kern="1200">
          <a:solidFill>
            <a:schemeClr val="tx1"/>
          </a:solidFill>
          <a:latin typeface="+mn-lt"/>
          <a:ea typeface="+mn-ea"/>
          <a:cs typeface="+mn-cs"/>
        </a:defRPr>
      </a:lvl2pPr>
      <a:lvl3pPr marL="1085850" indent="-228600" algn="r" rtl="1" fontAlgn="base">
        <a:spcBef>
          <a:spcPct val="20000"/>
        </a:spcBef>
        <a:spcAft>
          <a:spcPct val="0"/>
        </a:spcAft>
        <a:buClr>
          <a:schemeClr val="accent2"/>
        </a:buClr>
        <a:buSzPct val="65000"/>
        <a:buFont typeface="Wingdings" panose="05000000000000000000" pitchFamily="2" charset="2"/>
        <a:buChar char="l"/>
        <a:defRPr sz="2400" kern="1200">
          <a:solidFill>
            <a:schemeClr val="tx1"/>
          </a:solidFill>
          <a:latin typeface="+mn-lt"/>
          <a:ea typeface="+mn-ea"/>
          <a:cs typeface="+mn-cs"/>
        </a:defRPr>
      </a:lvl3pPr>
      <a:lvl4pPr marL="1428750" indent="-228600" algn="r" rtl="1" fontAlgn="base">
        <a:spcBef>
          <a:spcPct val="20000"/>
        </a:spcBef>
        <a:spcAft>
          <a:spcPct val="0"/>
        </a:spcAft>
        <a:buClr>
          <a:schemeClr val="accent2"/>
        </a:buClr>
        <a:buSzPct val="85000"/>
        <a:buFont typeface="Wingdings" panose="05000000000000000000" pitchFamily="2" charset="2"/>
        <a:buChar char="w"/>
        <a:defRPr sz="2000" kern="1200">
          <a:solidFill>
            <a:schemeClr val="tx1"/>
          </a:solidFill>
          <a:latin typeface="+mn-lt"/>
          <a:ea typeface="+mn-ea"/>
          <a:cs typeface="+mn-cs"/>
        </a:defRPr>
      </a:lvl4pPr>
      <a:lvl5pPr marL="1771650" indent="-228600" algn="r" rtl="1" fontAlgn="base">
        <a:spcBef>
          <a:spcPct val="20000"/>
        </a:spcBef>
        <a:spcAft>
          <a:spcPct val="0"/>
        </a:spcAft>
        <a:buClr>
          <a:schemeClr val="accent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11362" name="Group 2"/>
          <p:cNvGrpSpPr>
            <a:grpSpLocks/>
          </p:cNvGrpSpPr>
          <p:nvPr/>
        </p:nvGrpSpPr>
        <p:grpSpPr bwMode="auto">
          <a:xfrm>
            <a:off x="0" y="0"/>
            <a:ext cx="647700" cy="6858000"/>
            <a:chOff x="0" y="43"/>
            <a:chExt cx="5760" cy="4229"/>
          </a:xfrm>
        </p:grpSpPr>
        <p:sp>
          <p:nvSpPr>
            <p:cNvPr id="911363" name="Line 3"/>
            <p:cNvSpPr>
              <a:spLocks noChangeShapeType="1"/>
            </p:cNvSpPr>
            <p:nvPr userDrawn="1"/>
          </p:nvSpPr>
          <p:spPr bwMode="auto">
            <a:xfrm>
              <a:off x="0" y="420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64" name="Line 4"/>
            <p:cNvSpPr>
              <a:spLocks noChangeShapeType="1"/>
            </p:cNvSpPr>
            <p:nvPr userDrawn="1"/>
          </p:nvSpPr>
          <p:spPr bwMode="auto">
            <a:xfrm>
              <a:off x="0" y="42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65" name="Line 5"/>
            <p:cNvSpPr>
              <a:spLocks noChangeShapeType="1"/>
            </p:cNvSpPr>
            <p:nvPr userDrawn="1"/>
          </p:nvSpPr>
          <p:spPr bwMode="auto">
            <a:xfrm>
              <a:off x="0" y="427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66" name="Line 6"/>
            <p:cNvSpPr>
              <a:spLocks noChangeShapeType="1"/>
            </p:cNvSpPr>
            <p:nvPr userDrawn="1"/>
          </p:nvSpPr>
          <p:spPr bwMode="auto">
            <a:xfrm>
              <a:off x="0" y="4113"/>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67" name="Line 7"/>
            <p:cNvSpPr>
              <a:spLocks noChangeShapeType="1"/>
            </p:cNvSpPr>
            <p:nvPr userDrawn="1"/>
          </p:nvSpPr>
          <p:spPr bwMode="auto">
            <a:xfrm>
              <a:off x="0" y="406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68" name="Line 8"/>
            <p:cNvSpPr>
              <a:spLocks noChangeShapeType="1"/>
            </p:cNvSpPr>
            <p:nvPr userDrawn="1"/>
          </p:nvSpPr>
          <p:spPr bwMode="auto">
            <a:xfrm>
              <a:off x="0" y="41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69" name="Line 9"/>
            <p:cNvSpPr>
              <a:spLocks noChangeShapeType="1"/>
            </p:cNvSpPr>
            <p:nvPr userDrawn="1"/>
          </p:nvSpPr>
          <p:spPr bwMode="auto">
            <a:xfrm>
              <a:off x="0" y="366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70" name="Line 10"/>
            <p:cNvSpPr>
              <a:spLocks noChangeShapeType="1"/>
            </p:cNvSpPr>
            <p:nvPr userDrawn="1"/>
          </p:nvSpPr>
          <p:spPr bwMode="auto">
            <a:xfrm>
              <a:off x="0" y="36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71" name="Line 11"/>
            <p:cNvSpPr>
              <a:spLocks noChangeShapeType="1"/>
            </p:cNvSpPr>
            <p:nvPr userDrawn="1"/>
          </p:nvSpPr>
          <p:spPr bwMode="auto">
            <a:xfrm>
              <a:off x="0" y="402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72" name="Line 12"/>
            <p:cNvSpPr>
              <a:spLocks noChangeShapeType="1"/>
            </p:cNvSpPr>
            <p:nvPr userDrawn="1"/>
          </p:nvSpPr>
          <p:spPr bwMode="auto">
            <a:xfrm>
              <a:off x="0" y="389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73" name="Line 13"/>
            <p:cNvSpPr>
              <a:spLocks noChangeShapeType="1"/>
            </p:cNvSpPr>
            <p:nvPr userDrawn="1"/>
          </p:nvSpPr>
          <p:spPr bwMode="auto">
            <a:xfrm>
              <a:off x="0" y="381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74" name="Line 14"/>
            <p:cNvSpPr>
              <a:spLocks noChangeShapeType="1"/>
            </p:cNvSpPr>
            <p:nvPr userDrawn="1"/>
          </p:nvSpPr>
          <p:spPr bwMode="auto">
            <a:xfrm>
              <a:off x="0" y="399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75" name="Line 15"/>
            <p:cNvSpPr>
              <a:spLocks noChangeShapeType="1"/>
            </p:cNvSpPr>
            <p:nvPr userDrawn="1"/>
          </p:nvSpPr>
          <p:spPr bwMode="auto">
            <a:xfrm>
              <a:off x="0" y="368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76" name="Line 16"/>
            <p:cNvSpPr>
              <a:spLocks noChangeShapeType="1"/>
            </p:cNvSpPr>
            <p:nvPr userDrawn="1"/>
          </p:nvSpPr>
          <p:spPr bwMode="auto">
            <a:xfrm>
              <a:off x="0" y="374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77" name="Line 17"/>
            <p:cNvSpPr>
              <a:spLocks noChangeShapeType="1"/>
            </p:cNvSpPr>
            <p:nvPr userDrawn="1"/>
          </p:nvSpPr>
          <p:spPr bwMode="auto">
            <a:xfrm>
              <a:off x="0" y="39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78" name="Line 18"/>
            <p:cNvSpPr>
              <a:spLocks noChangeShapeType="1"/>
            </p:cNvSpPr>
            <p:nvPr userDrawn="1"/>
          </p:nvSpPr>
          <p:spPr bwMode="auto">
            <a:xfrm>
              <a:off x="0" y="39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79" name="Line 19"/>
            <p:cNvSpPr>
              <a:spLocks noChangeShapeType="1"/>
            </p:cNvSpPr>
            <p:nvPr userDrawn="1"/>
          </p:nvSpPr>
          <p:spPr bwMode="auto">
            <a:xfrm>
              <a:off x="0" y="351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80" name="Line 20"/>
            <p:cNvSpPr>
              <a:spLocks noChangeShapeType="1"/>
            </p:cNvSpPr>
            <p:nvPr userDrawn="1"/>
          </p:nvSpPr>
          <p:spPr bwMode="auto">
            <a:xfrm>
              <a:off x="0" y="35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81" name="Line 21"/>
            <p:cNvSpPr>
              <a:spLocks noChangeShapeType="1"/>
            </p:cNvSpPr>
            <p:nvPr userDrawn="1"/>
          </p:nvSpPr>
          <p:spPr bwMode="auto">
            <a:xfrm>
              <a:off x="0" y="357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82" name="Line 22"/>
            <p:cNvSpPr>
              <a:spLocks noChangeShapeType="1"/>
            </p:cNvSpPr>
            <p:nvPr userDrawn="1"/>
          </p:nvSpPr>
          <p:spPr bwMode="auto">
            <a:xfrm>
              <a:off x="0" y="342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83" name="Line 23"/>
            <p:cNvSpPr>
              <a:spLocks noChangeShapeType="1"/>
            </p:cNvSpPr>
            <p:nvPr userDrawn="1"/>
          </p:nvSpPr>
          <p:spPr bwMode="auto">
            <a:xfrm>
              <a:off x="0" y="337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84" name="Line 24"/>
            <p:cNvSpPr>
              <a:spLocks noChangeShapeType="1"/>
            </p:cNvSpPr>
            <p:nvPr userDrawn="1"/>
          </p:nvSpPr>
          <p:spPr bwMode="auto">
            <a:xfrm>
              <a:off x="0" y="346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85" name="Line 25"/>
            <p:cNvSpPr>
              <a:spLocks noChangeShapeType="1"/>
            </p:cNvSpPr>
            <p:nvPr userDrawn="1"/>
          </p:nvSpPr>
          <p:spPr bwMode="auto">
            <a:xfrm>
              <a:off x="0" y="297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86" name="Line 26"/>
            <p:cNvSpPr>
              <a:spLocks noChangeShapeType="1"/>
            </p:cNvSpPr>
            <p:nvPr userDrawn="1"/>
          </p:nvSpPr>
          <p:spPr bwMode="auto">
            <a:xfrm>
              <a:off x="0" y="29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87" name="Line 27"/>
            <p:cNvSpPr>
              <a:spLocks noChangeShapeType="1"/>
            </p:cNvSpPr>
            <p:nvPr userDrawn="1"/>
          </p:nvSpPr>
          <p:spPr bwMode="auto">
            <a:xfrm>
              <a:off x="0" y="332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88" name="Line 28"/>
            <p:cNvSpPr>
              <a:spLocks noChangeShapeType="1"/>
            </p:cNvSpPr>
            <p:nvPr userDrawn="1"/>
          </p:nvSpPr>
          <p:spPr bwMode="auto">
            <a:xfrm>
              <a:off x="0" y="320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89" name="Line 29"/>
            <p:cNvSpPr>
              <a:spLocks noChangeShapeType="1"/>
            </p:cNvSpPr>
            <p:nvPr userDrawn="1"/>
          </p:nvSpPr>
          <p:spPr bwMode="auto">
            <a:xfrm>
              <a:off x="0" y="312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90" name="Line 30"/>
            <p:cNvSpPr>
              <a:spLocks noChangeShapeType="1"/>
            </p:cNvSpPr>
            <p:nvPr userDrawn="1"/>
          </p:nvSpPr>
          <p:spPr bwMode="auto">
            <a:xfrm>
              <a:off x="0" y="330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91" name="Line 31"/>
            <p:cNvSpPr>
              <a:spLocks noChangeShapeType="1"/>
            </p:cNvSpPr>
            <p:nvPr userDrawn="1"/>
          </p:nvSpPr>
          <p:spPr bwMode="auto">
            <a:xfrm>
              <a:off x="0" y="299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92" name="Line 32"/>
            <p:cNvSpPr>
              <a:spLocks noChangeShapeType="1"/>
            </p:cNvSpPr>
            <p:nvPr userDrawn="1"/>
          </p:nvSpPr>
          <p:spPr bwMode="auto">
            <a:xfrm>
              <a:off x="0" y="304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93" name="Line 33"/>
            <p:cNvSpPr>
              <a:spLocks noChangeShapeType="1"/>
            </p:cNvSpPr>
            <p:nvPr userDrawn="1"/>
          </p:nvSpPr>
          <p:spPr bwMode="auto">
            <a:xfrm>
              <a:off x="0" y="324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94" name="Line 34"/>
            <p:cNvSpPr>
              <a:spLocks noChangeShapeType="1"/>
            </p:cNvSpPr>
            <p:nvPr userDrawn="1"/>
          </p:nvSpPr>
          <p:spPr bwMode="auto">
            <a:xfrm>
              <a:off x="0" y="322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95" name="Line 35"/>
            <p:cNvSpPr>
              <a:spLocks noChangeShapeType="1"/>
            </p:cNvSpPr>
            <p:nvPr userDrawn="1"/>
          </p:nvSpPr>
          <p:spPr bwMode="auto">
            <a:xfrm>
              <a:off x="0" y="283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96" name="Line 36"/>
            <p:cNvSpPr>
              <a:spLocks noChangeShapeType="1"/>
            </p:cNvSpPr>
            <p:nvPr userDrawn="1"/>
          </p:nvSpPr>
          <p:spPr bwMode="auto">
            <a:xfrm>
              <a:off x="0" y="275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97" name="Line 37"/>
            <p:cNvSpPr>
              <a:spLocks noChangeShapeType="1"/>
            </p:cNvSpPr>
            <p:nvPr userDrawn="1"/>
          </p:nvSpPr>
          <p:spPr bwMode="auto">
            <a:xfrm>
              <a:off x="0" y="267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98" name="Line 38"/>
            <p:cNvSpPr>
              <a:spLocks noChangeShapeType="1"/>
            </p:cNvSpPr>
            <p:nvPr userDrawn="1"/>
          </p:nvSpPr>
          <p:spPr bwMode="auto">
            <a:xfrm>
              <a:off x="0" y="287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399" name="Line 39"/>
            <p:cNvSpPr>
              <a:spLocks noChangeShapeType="1"/>
            </p:cNvSpPr>
            <p:nvPr userDrawn="1"/>
          </p:nvSpPr>
          <p:spPr bwMode="auto">
            <a:xfrm>
              <a:off x="0" y="285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00" name="Line 40"/>
            <p:cNvSpPr>
              <a:spLocks noChangeShapeType="1"/>
            </p:cNvSpPr>
            <p:nvPr userDrawn="1"/>
          </p:nvSpPr>
          <p:spPr bwMode="auto">
            <a:xfrm>
              <a:off x="0" y="2554"/>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01" name="Line 41"/>
            <p:cNvSpPr>
              <a:spLocks noChangeShapeType="1"/>
            </p:cNvSpPr>
            <p:nvPr userDrawn="1"/>
          </p:nvSpPr>
          <p:spPr bwMode="auto">
            <a:xfrm>
              <a:off x="0" y="2590"/>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02" name="Line 42"/>
            <p:cNvSpPr>
              <a:spLocks noChangeShapeType="1"/>
            </p:cNvSpPr>
            <p:nvPr userDrawn="1"/>
          </p:nvSpPr>
          <p:spPr bwMode="auto">
            <a:xfrm>
              <a:off x="0" y="2623"/>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03" name="Line 43"/>
            <p:cNvSpPr>
              <a:spLocks noChangeShapeType="1"/>
            </p:cNvSpPr>
            <p:nvPr userDrawn="1"/>
          </p:nvSpPr>
          <p:spPr bwMode="auto">
            <a:xfrm>
              <a:off x="0" y="246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04" name="Line 44"/>
            <p:cNvSpPr>
              <a:spLocks noChangeShapeType="1"/>
            </p:cNvSpPr>
            <p:nvPr userDrawn="1"/>
          </p:nvSpPr>
          <p:spPr bwMode="auto">
            <a:xfrm>
              <a:off x="0" y="241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05" name="Line 45"/>
            <p:cNvSpPr>
              <a:spLocks noChangeShapeType="1"/>
            </p:cNvSpPr>
            <p:nvPr userDrawn="1"/>
          </p:nvSpPr>
          <p:spPr bwMode="auto">
            <a:xfrm>
              <a:off x="0" y="250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06" name="Line 46"/>
            <p:cNvSpPr>
              <a:spLocks noChangeShapeType="1"/>
            </p:cNvSpPr>
            <p:nvPr userDrawn="1"/>
          </p:nvSpPr>
          <p:spPr bwMode="auto">
            <a:xfrm>
              <a:off x="0" y="237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07" name="Line 47"/>
            <p:cNvSpPr>
              <a:spLocks noChangeShapeType="1"/>
            </p:cNvSpPr>
            <p:nvPr userDrawn="1"/>
          </p:nvSpPr>
          <p:spPr bwMode="auto">
            <a:xfrm>
              <a:off x="0" y="2245"/>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08" name="Line 48"/>
            <p:cNvSpPr>
              <a:spLocks noChangeShapeType="1"/>
            </p:cNvSpPr>
            <p:nvPr userDrawn="1"/>
          </p:nvSpPr>
          <p:spPr bwMode="auto">
            <a:xfrm>
              <a:off x="0" y="235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09" name="Line 49"/>
            <p:cNvSpPr>
              <a:spLocks noChangeShapeType="1"/>
            </p:cNvSpPr>
            <p:nvPr userDrawn="1"/>
          </p:nvSpPr>
          <p:spPr bwMode="auto">
            <a:xfrm>
              <a:off x="0" y="229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10" name="Line 50"/>
            <p:cNvSpPr>
              <a:spLocks noChangeShapeType="1"/>
            </p:cNvSpPr>
            <p:nvPr userDrawn="1"/>
          </p:nvSpPr>
          <p:spPr bwMode="auto">
            <a:xfrm>
              <a:off x="0" y="226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11" name="Line 51"/>
            <p:cNvSpPr>
              <a:spLocks noChangeShapeType="1"/>
            </p:cNvSpPr>
            <p:nvPr userDrawn="1"/>
          </p:nvSpPr>
          <p:spPr bwMode="auto">
            <a:xfrm>
              <a:off x="0" y="213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12" name="Line 52"/>
            <p:cNvSpPr>
              <a:spLocks noChangeShapeType="1"/>
            </p:cNvSpPr>
            <p:nvPr userDrawn="1"/>
          </p:nvSpPr>
          <p:spPr bwMode="auto">
            <a:xfrm>
              <a:off x="0" y="21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13" name="Line 53"/>
            <p:cNvSpPr>
              <a:spLocks noChangeShapeType="1"/>
            </p:cNvSpPr>
            <p:nvPr userDrawn="1"/>
          </p:nvSpPr>
          <p:spPr bwMode="auto">
            <a:xfrm>
              <a:off x="0" y="219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14" name="Line 54"/>
            <p:cNvSpPr>
              <a:spLocks noChangeShapeType="1"/>
            </p:cNvSpPr>
            <p:nvPr userDrawn="1"/>
          </p:nvSpPr>
          <p:spPr bwMode="auto">
            <a:xfrm>
              <a:off x="0" y="204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15" name="Line 55"/>
            <p:cNvSpPr>
              <a:spLocks noChangeShapeType="1"/>
            </p:cNvSpPr>
            <p:nvPr userDrawn="1"/>
          </p:nvSpPr>
          <p:spPr bwMode="auto">
            <a:xfrm>
              <a:off x="0" y="199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16" name="Line 56"/>
            <p:cNvSpPr>
              <a:spLocks noChangeShapeType="1"/>
            </p:cNvSpPr>
            <p:nvPr userDrawn="1"/>
          </p:nvSpPr>
          <p:spPr bwMode="auto">
            <a:xfrm>
              <a:off x="0" y="208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17" name="Line 57"/>
            <p:cNvSpPr>
              <a:spLocks noChangeShapeType="1"/>
            </p:cNvSpPr>
            <p:nvPr userDrawn="1"/>
          </p:nvSpPr>
          <p:spPr bwMode="auto">
            <a:xfrm>
              <a:off x="0" y="159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18" name="Line 58"/>
            <p:cNvSpPr>
              <a:spLocks noChangeShapeType="1"/>
            </p:cNvSpPr>
            <p:nvPr userDrawn="1"/>
          </p:nvSpPr>
          <p:spPr bwMode="auto">
            <a:xfrm>
              <a:off x="0" y="15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19" name="Line 59"/>
            <p:cNvSpPr>
              <a:spLocks noChangeShapeType="1"/>
            </p:cNvSpPr>
            <p:nvPr userDrawn="1"/>
          </p:nvSpPr>
          <p:spPr bwMode="auto">
            <a:xfrm>
              <a:off x="0" y="194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20" name="Line 60"/>
            <p:cNvSpPr>
              <a:spLocks noChangeShapeType="1"/>
            </p:cNvSpPr>
            <p:nvPr userDrawn="1"/>
          </p:nvSpPr>
          <p:spPr bwMode="auto">
            <a:xfrm>
              <a:off x="0" y="182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21" name="Line 61"/>
            <p:cNvSpPr>
              <a:spLocks noChangeShapeType="1"/>
            </p:cNvSpPr>
            <p:nvPr userDrawn="1"/>
          </p:nvSpPr>
          <p:spPr bwMode="auto">
            <a:xfrm>
              <a:off x="0" y="174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22" name="Line 62"/>
            <p:cNvSpPr>
              <a:spLocks noChangeShapeType="1"/>
            </p:cNvSpPr>
            <p:nvPr userDrawn="1"/>
          </p:nvSpPr>
          <p:spPr bwMode="auto">
            <a:xfrm>
              <a:off x="0" y="192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23" name="Line 63"/>
            <p:cNvSpPr>
              <a:spLocks noChangeShapeType="1"/>
            </p:cNvSpPr>
            <p:nvPr userDrawn="1"/>
          </p:nvSpPr>
          <p:spPr bwMode="auto">
            <a:xfrm>
              <a:off x="0" y="161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24" name="Line 64"/>
            <p:cNvSpPr>
              <a:spLocks noChangeShapeType="1"/>
            </p:cNvSpPr>
            <p:nvPr userDrawn="1"/>
          </p:nvSpPr>
          <p:spPr bwMode="auto">
            <a:xfrm>
              <a:off x="0" y="166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25" name="Line 65"/>
            <p:cNvSpPr>
              <a:spLocks noChangeShapeType="1"/>
            </p:cNvSpPr>
            <p:nvPr userDrawn="1"/>
          </p:nvSpPr>
          <p:spPr bwMode="auto">
            <a:xfrm>
              <a:off x="0" y="186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26" name="Line 66"/>
            <p:cNvSpPr>
              <a:spLocks noChangeShapeType="1"/>
            </p:cNvSpPr>
            <p:nvPr userDrawn="1"/>
          </p:nvSpPr>
          <p:spPr bwMode="auto">
            <a:xfrm>
              <a:off x="0" y="184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27" name="Line 67"/>
            <p:cNvSpPr>
              <a:spLocks noChangeShapeType="1"/>
            </p:cNvSpPr>
            <p:nvPr userDrawn="1"/>
          </p:nvSpPr>
          <p:spPr bwMode="auto">
            <a:xfrm>
              <a:off x="0" y="1437"/>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28" name="Line 68"/>
            <p:cNvSpPr>
              <a:spLocks noChangeShapeType="1"/>
            </p:cNvSpPr>
            <p:nvPr userDrawn="1"/>
          </p:nvSpPr>
          <p:spPr bwMode="auto">
            <a:xfrm>
              <a:off x="0" y="147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29" name="Line 69"/>
            <p:cNvSpPr>
              <a:spLocks noChangeShapeType="1"/>
            </p:cNvSpPr>
            <p:nvPr userDrawn="1"/>
          </p:nvSpPr>
          <p:spPr bwMode="auto">
            <a:xfrm>
              <a:off x="0" y="150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30" name="Line 70"/>
            <p:cNvSpPr>
              <a:spLocks noChangeShapeType="1"/>
            </p:cNvSpPr>
            <p:nvPr userDrawn="1"/>
          </p:nvSpPr>
          <p:spPr bwMode="auto">
            <a:xfrm>
              <a:off x="0" y="13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31" name="Line 71"/>
            <p:cNvSpPr>
              <a:spLocks noChangeShapeType="1"/>
            </p:cNvSpPr>
            <p:nvPr userDrawn="1"/>
          </p:nvSpPr>
          <p:spPr bwMode="auto">
            <a:xfrm>
              <a:off x="0" y="139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32" name="Line 72"/>
            <p:cNvSpPr>
              <a:spLocks noChangeShapeType="1"/>
            </p:cNvSpPr>
            <p:nvPr userDrawn="1"/>
          </p:nvSpPr>
          <p:spPr bwMode="auto">
            <a:xfrm>
              <a:off x="0" y="101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33" name="Line 73"/>
            <p:cNvSpPr>
              <a:spLocks noChangeShapeType="1"/>
            </p:cNvSpPr>
            <p:nvPr userDrawn="1"/>
          </p:nvSpPr>
          <p:spPr bwMode="auto">
            <a:xfrm>
              <a:off x="0" y="98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34" name="Line 74"/>
            <p:cNvSpPr>
              <a:spLocks noChangeShapeType="1"/>
            </p:cNvSpPr>
            <p:nvPr userDrawn="1"/>
          </p:nvSpPr>
          <p:spPr bwMode="auto">
            <a:xfrm>
              <a:off x="0" y="124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35" name="Line 75"/>
            <p:cNvSpPr>
              <a:spLocks noChangeShapeType="1"/>
            </p:cNvSpPr>
            <p:nvPr userDrawn="1"/>
          </p:nvSpPr>
          <p:spPr bwMode="auto">
            <a:xfrm>
              <a:off x="0" y="116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36" name="Line 76"/>
            <p:cNvSpPr>
              <a:spLocks noChangeShapeType="1"/>
            </p:cNvSpPr>
            <p:nvPr userDrawn="1"/>
          </p:nvSpPr>
          <p:spPr bwMode="auto">
            <a:xfrm>
              <a:off x="0" y="103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37" name="Line 77"/>
            <p:cNvSpPr>
              <a:spLocks noChangeShapeType="1"/>
            </p:cNvSpPr>
            <p:nvPr userDrawn="1"/>
          </p:nvSpPr>
          <p:spPr bwMode="auto">
            <a:xfrm>
              <a:off x="0" y="10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38" name="Line 78"/>
            <p:cNvSpPr>
              <a:spLocks noChangeShapeType="1"/>
            </p:cNvSpPr>
            <p:nvPr userDrawn="1"/>
          </p:nvSpPr>
          <p:spPr bwMode="auto">
            <a:xfrm>
              <a:off x="0" y="128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39" name="Line 79"/>
            <p:cNvSpPr>
              <a:spLocks noChangeShapeType="1"/>
            </p:cNvSpPr>
            <p:nvPr userDrawn="1"/>
          </p:nvSpPr>
          <p:spPr bwMode="auto">
            <a:xfrm>
              <a:off x="0" y="126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40" name="Line 80"/>
            <p:cNvSpPr>
              <a:spLocks noChangeShapeType="1"/>
            </p:cNvSpPr>
            <p:nvPr userDrawn="1"/>
          </p:nvSpPr>
          <p:spPr bwMode="auto">
            <a:xfrm>
              <a:off x="0" y="86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41" name="Line 81"/>
            <p:cNvSpPr>
              <a:spLocks noChangeShapeType="1"/>
            </p:cNvSpPr>
            <p:nvPr userDrawn="1"/>
          </p:nvSpPr>
          <p:spPr bwMode="auto">
            <a:xfrm>
              <a:off x="0" y="89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42" name="Line 82"/>
            <p:cNvSpPr>
              <a:spLocks noChangeShapeType="1"/>
            </p:cNvSpPr>
            <p:nvPr userDrawn="1"/>
          </p:nvSpPr>
          <p:spPr bwMode="auto">
            <a:xfrm>
              <a:off x="0" y="92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43" name="Line 83"/>
            <p:cNvSpPr>
              <a:spLocks noChangeShapeType="1"/>
            </p:cNvSpPr>
            <p:nvPr userDrawn="1"/>
          </p:nvSpPr>
          <p:spPr bwMode="auto">
            <a:xfrm>
              <a:off x="0" y="77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44" name="Line 84"/>
            <p:cNvSpPr>
              <a:spLocks noChangeShapeType="1"/>
            </p:cNvSpPr>
            <p:nvPr userDrawn="1"/>
          </p:nvSpPr>
          <p:spPr bwMode="auto">
            <a:xfrm>
              <a:off x="0" y="81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45" name="Line 85"/>
            <p:cNvSpPr>
              <a:spLocks noChangeShapeType="1"/>
            </p:cNvSpPr>
            <p:nvPr userDrawn="1"/>
          </p:nvSpPr>
          <p:spPr bwMode="auto">
            <a:xfrm>
              <a:off x="0" y="71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46" name="Line 86"/>
            <p:cNvSpPr>
              <a:spLocks noChangeShapeType="1"/>
            </p:cNvSpPr>
            <p:nvPr userDrawn="1"/>
          </p:nvSpPr>
          <p:spPr bwMode="auto">
            <a:xfrm>
              <a:off x="0" y="64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47" name="Line 87"/>
            <p:cNvSpPr>
              <a:spLocks noChangeShapeType="1"/>
            </p:cNvSpPr>
            <p:nvPr userDrawn="1"/>
          </p:nvSpPr>
          <p:spPr bwMode="auto">
            <a:xfrm>
              <a:off x="0" y="522"/>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48" name="Line 88"/>
            <p:cNvSpPr>
              <a:spLocks noChangeShapeType="1"/>
            </p:cNvSpPr>
            <p:nvPr userDrawn="1"/>
          </p:nvSpPr>
          <p:spPr bwMode="auto">
            <a:xfrm>
              <a:off x="0" y="558"/>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49" name="Line 89"/>
            <p:cNvSpPr>
              <a:spLocks noChangeShapeType="1"/>
            </p:cNvSpPr>
            <p:nvPr userDrawn="1"/>
          </p:nvSpPr>
          <p:spPr bwMode="auto">
            <a:xfrm>
              <a:off x="0" y="59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50" name="Line 90"/>
            <p:cNvSpPr>
              <a:spLocks noChangeShapeType="1"/>
            </p:cNvSpPr>
            <p:nvPr userDrawn="1"/>
          </p:nvSpPr>
          <p:spPr bwMode="auto">
            <a:xfrm>
              <a:off x="0" y="432"/>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51" name="Line 91"/>
            <p:cNvSpPr>
              <a:spLocks noChangeShapeType="1"/>
            </p:cNvSpPr>
            <p:nvPr userDrawn="1"/>
          </p:nvSpPr>
          <p:spPr bwMode="auto">
            <a:xfrm>
              <a:off x="0" y="38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52" name="Line 92"/>
            <p:cNvSpPr>
              <a:spLocks noChangeShapeType="1"/>
            </p:cNvSpPr>
            <p:nvPr userDrawn="1"/>
          </p:nvSpPr>
          <p:spPr bwMode="auto">
            <a:xfrm>
              <a:off x="0" y="47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53" name="Line 93"/>
            <p:cNvSpPr>
              <a:spLocks noChangeShapeType="1"/>
            </p:cNvSpPr>
            <p:nvPr userDrawn="1"/>
          </p:nvSpPr>
          <p:spPr bwMode="auto">
            <a:xfrm>
              <a:off x="0" y="3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54" name="Line 94"/>
            <p:cNvSpPr>
              <a:spLocks noChangeShapeType="1"/>
            </p:cNvSpPr>
            <p:nvPr userDrawn="1"/>
          </p:nvSpPr>
          <p:spPr bwMode="auto">
            <a:xfrm>
              <a:off x="0" y="3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55" name="Line 95"/>
            <p:cNvSpPr>
              <a:spLocks noChangeShapeType="1"/>
            </p:cNvSpPr>
            <p:nvPr userDrawn="1"/>
          </p:nvSpPr>
          <p:spPr bwMode="auto">
            <a:xfrm>
              <a:off x="0" y="2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56" name="Line 96"/>
            <p:cNvSpPr>
              <a:spLocks noChangeShapeType="1"/>
            </p:cNvSpPr>
            <p:nvPr userDrawn="1"/>
          </p:nvSpPr>
          <p:spPr bwMode="auto">
            <a:xfrm>
              <a:off x="0" y="7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57" name="Line 97"/>
            <p:cNvSpPr>
              <a:spLocks noChangeShapeType="1"/>
            </p:cNvSpPr>
            <p:nvPr userDrawn="1"/>
          </p:nvSpPr>
          <p:spPr bwMode="auto">
            <a:xfrm>
              <a:off x="0" y="4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58" name="Line 98"/>
            <p:cNvSpPr>
              <a:spLocks noChangeShapeType="1"/>
            </p:cNvSpPr>
            <p:nvPr userDrawn="1"/>
          </p:nvSpPr>
          <p:spPr bwMode="auto">
            <a:xfrm>
              <a:off x="0" y="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59" name="Line 99"/>
            <p:cNvSpPr>
              <a:spLocks noChangeShapeType="1"/>
            </p:cNvSpPr>
            <p:nvPr userDrawn="1"/>
          </p:nvSpPr>
          <p:spPr bwMode="auto">
            <a:xfrm>
              <a:off x="0" y="14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1460" name="Line 100"/>
            <p:cNvSpPr>
              <a:spLocks noChangeShapeType="1"/>
            </p:cNvSpPr>
            <p:nvPr userDrawn="1"/>
          </p:nvSpPr>
          <p:spPr bwMode="auto">
            <a:xfrm>
              <a:off x="0" y="202"/>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911461" name="Rectangle 101"/>
          <p:cNvSpPr>
            <a:spLocks noGrp="1" noChangeArrowheads="1"/>
          </p:cNvSpPr>
          <p:nvPr>
            <p:ph type="dt" sz="half" idx="2"/>
          </p:nvPr>
        </p:nvSpPr>
        <p:spPr bwMode="auto">
          <a:xfrm>
            <a:off x="809625" y="6373813"/>
            <a:ext cx="1905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folHlink"/>
                </a:solidFill>
                <a:latin typeface="+mn-lt"/>
              </a:defRPr>
            </a:lvl1pPr>
          </a:lstStyle>
          <a:p>
            <a:endParaRPr lang="en-US" altLang="fa-IR"/>
          </a:p>
        </p:txBody>
      </p:sp>
      <p:sp>
        <p:nvSpPr>
          <p:cNvPr id="911462" name="Rectangle 102"/>
          <p:cNvSpPr>
            <a:spLocks noGrp="1" noChangeArrowheads="1"/>
          </p:cNvSpPr>
          <p:nvPr>
            <p:ph type="sldNum" sz="quarter" idx="4"/>
          </p:nvPr>
        </p:nvSpPr>
        <p:spPr bwMode="auto">
          <a:xfrm>
            <a:off x="6589713"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latin typeface="+mn-lt"/>
                <a:cs typeface="Times New Roman" panose="02020603050405020304" pitchFamily="18" charset="0"/>
              </a:defRPr>
            </a:lvl1pPr>
          </a:lstStyle>
          <a:p>
            <a:fld id="{B97D7545-7180-43CE-A240-4EB1D2547E1F}" type="slidenum">
              <a:rPr lang="ar-SA" altLang="fa-IR"/>
              <a:pPr/>
              <a:t>‹#›</a:t>
            </a:fld>
            <a:endParaRPr lang="en-US" altLang="fa-IR">
              <a:cs typeface="+mn-cs"/>
            </a:endParaRPr>
          </a:p>
        </p:txBody>
      </p:sp>
      <p:pic>
        <p:nvPicPr>
          <p:cNvPr id="911463" name="Picture 103" descr="Pictur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9600" y="0"/>
            <a:ext cx="884238" cy="1219200"/>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zoom dir="in"/>
  </p:transition>
  <p:timing>
    <p:tnLst>
      <p:par>
        <p:cTn id="1" dur="indefinite" restart="never" nodeType="tmRoot"/>
      </p:par>
    </p:tnLst>
  </p:timing>
  <p:hf hdr="0" ftr="0" dt="0"/>
  <p:txStyles>
    <p:titleStyle>
      <a:lvl1pPr algn="ctr" rtl="1" fontAlgn="base">
        <a:lnSpc>
          <a:spcPct val="85000"/>
        </a:lnSpc>
        <a:spcBef>
          <a:spcPct val="0"/>
        </a:spcBef>
        <a:spcAft>
          <a:spcPct val="0"/>
        </a:spcAft>
        <a:defRPr sz="3600" b="1" kern="1200">
          <a:solidFill>
            <a:schemeClr val="tx2"/>
          </a:solidFill>
          <a:latin typeface="+mj-lt"/>
          <a:ea typeface="+mj-ea"/>
          <a:cs typeface="+mj-cs"/>
        </a:defRPr>
      </a:lvl1pPr>
      <a:lvl2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2pPr>
      <a:lvl3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3pPr>
      <a:lvl4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4pPr>
      <a:lvl5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5pPr>
      <a:lvl6pPr marL="4572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6pPr>
      <a:lvl7pPr marL="9144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7pPr>
      <a:lvl8pPr marL="13716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8pPr>
      <a:lvl9pPr marL="18288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9pPr>
    </p:titleStyle>
    <p:bodyStyle>
      <a:lvl1pPr marL="342900" indent="-342900" algn="r" rtl="1" fontAlgn="base">
        <a:spcBef>
          <a:spcPct val="20000"/>
        </a:spcBef>
        <a:spcAft>
          <a:spcPct val="0"/>
        </a:spcAft>
        <a:buClr>
          <a:schemeClr val="accent2"/>
        </a:buClr>
        <a:buFont typeface="Wingdings" panose="05000000000000000000" pitchFamily="2" charset="2"/>
        <a:buChar char="w"/>
        <a:defRPr sz="3200" kern="1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55000"/>
        <a:buFont typeface="Wingdings" panose="05000000000000000000" pitchFamily="2" charset="2"/>
        <a:buChar char="n"/>
        <a:defRPr sz="2800" kern="1200">
          <a:solidFill>
            <a:schemeClr val="tx1"/>
          </a:solidFill>
          <a:latin typeface="+mn-lt"/>
          <a:ea typeface="+mn-ea"/>
          <a:cs typeface="+mn-cs"/>
        </a:defRPr>
      </a:lvl2pPr>
      <a:lvl3pPr marL="1085850" indent="-228600" algn="r" rtl="1" fontAlgn="base">
        <a:spcBef>
          <a:spcPct val="20000"/>
        </a:spcBef>
        <a:spcAft>
          <a:spcPct val="0"/>
        </a:spcAft>
        <a:buClr>
          <a:schemeClr val="accent2"/>
        </a:buClr>
        <a:buSzPct val="65000"/>
        <a:buFont typeface="Wingdings" panose="05000000000000000000" pitchFamily="2" charset="2"/>
        <a:buChar char="l"/>
        <a:defRPr sz="2400" kern="1200">
          <a:solidFill>
            <a:schemeClr val="tx1"/>
          </a:solidFill>
          <a:latin typeface="+mn-lt"/>
          <a:ea typeface="+mn-ea"/>
          <a:cs typeface="+mn-cs"/>
        </a:defRPr>
      </a:lvl3pPr>
      <a:lvl4pPr marL="1428750" indent="-228600" algn="r" rtl="1" fontAlgn="base">
        <a:spcBef>
          <a:spcPct val="20000"/>
        </a:spcBef>
        <a:spcAft>
          <a:spcPct val="0"/>
        </a:spcAft>
        <a:buClr>
          <a:schemeClr val="accent2"/>
        </a:buClr>
        <a:buSzPct val="85000"/>
        <a:buFont typeface="Wingdings" panose="05000000000000000000" pitchFamily="2" charset="2"/>
        <a:buChar char="w"/>
        <a:defRPr sz="2000" kern="1200">
          <a:solidFill>
            <a:schemeClr val="tx1"/>
          </a:solidFill>
          <a:latin typeface="+mn-lt"/>
          <a:ea typeface="+mn-ea"/>
          <a:cs typeface="+mn-cs"/>
        </a:defRPr>
      </a:lvl4pPr>
      <a:lvl5pPr marL="1771650" indent="-228600" algn="r" rtl="1" fontAlgn="base">
        <a:spcBef>
          <a:spcPct val="20000"/>
        </a:spcBef>
        <a:spcAft>
          <a:spcPct val="0"/>
        </a:spcAft>
        <a:buClr>
          <a:schemeClr val="accent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912386" name="Group 2"/>
          <p:cNvGrpSpPr>
            <a:grpSpLocks/>
          </p:cNvGrpSpPr>
          <p:nvPr/>
        </p:nvGrpSpPr>
        <p:grpSpPr bwMode="auto">
          <a:xfrm>
            <a:off x="635000" y="325438"/>
            <a:ext cx="8280400" cy="1782762"/>
            <a:chOff x="400" y="205"/>
            <a:chExt cx="5216" cy="1123"/>
          </a:xfrm>
        </p:grpSpPr>
        <p:sp>
          <p:nvSpPr>
            <p:cNvPr id="912387" name="Rectangle 3"/>
            <p:cNvSpPr>
              <a:spLocks noChangeArrowheads="1"/>
            </p:cNvSpPr>
            <p:nvPr userDrawn="1"/>
          </p:nvSpPr>
          <p:spPr bwMode="auto">
            <a:xfrm>
              <a:off x="557" y="205"/>
              <a:ext cx="313" cy="9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2388" name="Rectangle 4"/>
            <p:cNvSpPr>
              <a:spLocks noChangeArrowheads="1"/>
            </p:cNvSpPr>
            <p:nvPr userDrawn="1"/>
          </p:nvSpPr>
          <p:spPr bwMode="auto">
            <a:xfrm>
              <a:off x="400" y="288"/>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2389" name="Rectangle 5"/>
            <p:cNvSpPr>
              <a:spLocks noChangeArrowheads="1"/>
            </p:cNvSpPr>
            <p:nvPr userDrawn="1"/>
          </p:nvSpPr>
          <p:spPr bwMode="auto">
            <a:xfrm>
              <a:off x="4599" y="1115"/>
              <a:ext cx="929" cy="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12390" name="Rectangle 6"/>
            <p:cNvSpPr>
              <a:spLocks noChangeArrowheads="1"/>
            </p:cNvSpPr>
            <p:nvPr userDrawn="1"/>
          </p:nvSpPr>
          <p:spPr bwMode="auto">
            <a:xfrm>
              <a:off x="2049" y="1211"/>
              <a:ext cx="3567" cy="49"/>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912391" name="Rectangle 7"/>
          <p:cNvSpPr>
            <a:spLocks noGrp="1" noChangeArrowheads="1"/>
          </p:cNvSpPr>
          <p:nvPr>
            <p:ph type="body" idx="1"/>
          </p:nvPr>
        </p:nvSpPr>
        <p:spPr bwMode="auto">
          <a:xfrm>
            <a:off x="809625"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912392" name="Rectangle 8"/>
          <p:cNvSpPr>
            <a:spLocks noGrp="1" noChangeArrowheads="1"/>
          </p:cNvSpPr>
          <p:nvPr>
            <p:ph type="dt" sz="half" idx="2"/>
          </p:nvPr>
        </p:nvSpPr>
        <p:spPr bwMode="auto">
          <a:xfrm>
            <a:off x="809625" y="6373813"/>
            <a:ext cx="1905000" cy="4572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chemeClr val="folHlink"/>
                </a:solidFill>
                <a:latin typeface="+mn-lt"/>
              </a:defRPr>
            </a:lvl1pPr>
          </a:lstStyle>
          <a:p>
            <a:endParaRPr lang="en-US" altLang="fa-IR"/>
          </a:p>
        </p:txBody>
      </p:sp>
      <p:sp>
        <p:nvSpPr>
          <p:cNvPr id="912393" name="Rectangle 9"/>
          <p:cNvSpPr>
            <a:spLocks noGrp="1" noChangeArrowheads="1"/>
          </p:cNvSpPr>
          <p:nvPr>
            <p:ph type="ftr" sz="quarter" idx="3"/>
          </p:nvPr>
        </p:nvSpPr>
        <p:spPr bwMode="auto">
          <a:xfrm>
            <a:off x="3132138" y="6376988"/>
            <a:ext cx="308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chemeClr val="folHlink"/>
                </a:solidFill>
                <a:latin typeface="+mn-lt"/>
              </a:defRPr>
            </a:lvl1pPr>
          </a:lstStyle>
          <a:p>
            <a:endParaRPr lang="en-US" altLang="fa-IR"/>
          </a:p>
        </p:txBody>
      </p:sp>
      <p:sp>
        <p:nvSpPr>
          <p:cNvPr id="912394" name="Rectangle 10"/>
          <p:cNvSpPr>
            <a:spLocks noGrp="1" noChangeArrowheads="1"/>
          </p:cNvSpPr>
          <p:nvPr>
            <p:ph type="sldNum" sz="quarter" idx="4"/>
          </p:nvPr>
        </p:nvSpPr>
        <p:spPr bwMode="auto">
          <a:xfrm>
            <a:off x="6589713" y="6376988"/>
            <a:ext cx="219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solidFill>
                  <a:schemeClr val="folHlink"/>
                </a:solidFill>
                <a:latin typeface="+mn-lt"/>
                <a:cs typeface="Times New Roman" panose="02020603050405020304" pitchFamily="18" charset="0"/>
              </a:defRPr>
            </a:lvl1pPr>
          </a:lstStyle>
          <a:p>
            <a:fld id="{C63B2DCB-B830-479B-A3EC-61E6607C22FD}" type="slidenum">
              <a:rPr lang="ar-SA" altLang="fa-IR"/>
              <a:pPr/>
              <a:t>‹#›</a:t>
            </a:fld>
            <a:endParaRPr lang="en-US" altLang="fa-IR">
              <a:cs typeface="+mn-cs"/>
            </a:endParaRPr>
          </a:p>
        </p:txBody>
      </p:sp>
      <p:sp>
        <p:nvSpPr>
          <p:cNvPr id="912395" name="Rectangle 11"/>
          <p:cNvSpPr>
            <a:spLocks noGrp="1" noChangeArrowheads="1"/>
          </p:cNvSpPr>
          <p:nvPr>
            <p:ph type="title"/>
          </p:nvPr>
        </p:nvSpPr>
        <p:spPr bwMode="auto">
          <a:xfrm>
            <a:off x="1371600" y="6096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pic>
        <p:nvPicPr>
          <p:cNvPr id="912396" name="Picture 12" descr="Picture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9600" y="0"/>
            <a:ext cx="884238" cy="1219200"/>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ransition>
    <p:zoom dir="in"/>
  </p:transition>
  <p:timing>
    <p:tnLst>
      <p:par>
        <p:cTn id="1" dur="indefinite" restart="never" nodeType="tmRoot"/>
      </p:par>
    </p:tnLst>
  </p:timing>
  <p:hf hdr="0" ftr="0" dt="0"/>
  <p:txStyles>
    <p:titleStyle>
      <a:lvl1pPr algn="ctr" rtl="1" fontAlgn="base">
        <a:lnSpc>
          <a:spcPct val="85000"/>
        </a:lnSpc>
        <a:spcBef>
          <a:spcPct val="0"/>
        </a:spcBef>
        <a:spcAft>
          <a:spcPct val="0"/>
        </a:spcAft>
        <a:defRPr sz="3600" b="1" kern="1200">
          <a:solidFill>
            <a:schemeClr val="tx2"/>
          </a:solidFill>
          <a:latin typeface="+mj-lt"/>
          <a:ea typeface="+mj-ea"/>
          <a:cs typeface="+mj-cs"/>
        </a:defRPr>
      </a:lvl1pPr>
      <a:lvl2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2pPr>
      <a:lvl3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3pPr>
      <a:lvl4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4pPr>
      <a:lvl5pPr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5pPr>
      <a:lvl6pPr marL="4572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6pPr>
      <a:lvl7pPr marL="9144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7pPr>
      <a:lvl8pPr marL="13716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8pPr>
      <a:lvl9pPr marL="18288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9pPr>
    </p:titleStyle>
    <p:bodyStyle>
      <a:lvl1pPr marL="342900" indent="-342900" algn="r" rtl="1" fontAlgn="base">
        <a:spcBef>
          <a:spcPct val="20000"/>
        </a:spcBef>
        <a:spcAft>
          <a:spcPct val="0"/>
        </a:spcAft>
        <a:buClr>
          <a:schemeClr val="accent2"/>
        </a:buClr>
        <a:buFont typeface="Wingdings" panose="05000000000000000000" pitchFamily="2" charset="2"/>
        <a:buChar char="w"/>
        <a:defRPr sz="3200" kern="1200">
          <a:solidFill>
            <a:schemeClr val="tx1"/>
          </a:solidFill>
          <a:latin typeface="+mn-lt"/>
          <a:ea typeface="+mn-ea"/>
          <a:cs typeface="+mn-cs"/>
        </a:defRPr>
      </a:lvl1pPr>
      <a:lvl2pPr marL="742950" indent="-285750" algn="r" rtl="1" fontAlgn="base">
        <a:spcBef>
          <a:spcPct val="20000"/>
        </a:spcBef>
        <a:spcAft>
          <a:spcPct val="0"/>
        </a:spcAft>
        <a:buClr>
          <a:schemeClr val="accent2"/>
        </a:buClr>
        <a:buSzPct val="55000"/>
        <a:buFont typeface="Wingdings" panose="05000000000000000000" pitchFamily="2" charset="2"/>
        <a:buChar char="n"/>
        <a:defRPr sz="2800" kern="1200">
          <a:solidFill>
            <a:schemeClr val="tx1"/>
          </a:solidFill>
          <a:latin typeface="+mn-lt"/>
          <a:ea typeface="+mn-ea"/>
          <a:cs typeface="+mn-cs"/>
        </a:defRPr>
      </a:lvl2pPr>
      <a:lvl3pPr marL="1085850" indent="-228600" algn="r" rtl="1" fontAlgn="base">
        <a:spcBef>
          <a:spcPct val="20000"/>
        </a:spcBef>
        <a:spcAft>
          <a:spcPct val="0"/>
        </a:spcAft>
        <a:buClr>
          <a:schemeClr val="accent2"/>
        </a:buClr>
        <a:buSzPct val="65000"/>
        <a:buFont typeface="Wingdings" panose="05000000000000000000" pitchFamily="2" charset="2"/>
        <a:buChar char="l"/>
        <a:defRPr sz="2400" kern="1200">
          <a:solidFill>
            <a:schemeClr val="tx1"/>
          </a:solidFill>
          <a:latin typeface="+mn-lt"/>
          <a:ea typeface="+mn-ea"/>
          <a:cs typeface="+mn-cs"/>
        </a:defRPr>
      </a:lvl3pPr>
      <a:lvl4pPr marL="1428750" indent="-228600" algn="r" rtl="1" fontAlgn="base">
        <a:spcBef>
          <a:spcPct val="20000"/>
        </a:spcBef>
        <a:spcAft>
          <a:spcPct val="0"/>
        </a:spcAft>
        <a:buClr>
          <a:schemeClr val="accent2"/>
        </a:buClr>
        <a:buSzPct val="85000"/>
        <a:buFont typeface="Wingdings" panose="05000000000000000000" pitchFamily="2" charset="2"/>
        <a:buChar char="w"/>
        <a:defRPr sz="2000" kern="1200">
          <a:solidFill>
            <a:schemeClr val="tx1"/>
          </a:solidFill>
          <a:latin typeface="+mn-lt"/>
          <a:ea typeface="+mn-ea"/>
          <a:cs typeface="+mn-cs"/>
        </a:defRPr>
      </a:lvl4pPr>
      <a:lvl5pPr marL="1771650" indent="-228600" algn="r" rtl="1" fontAlgn="base">
        <a:spcBef>
          <a:spcPct val="20000"/>
        </a:spcBef>
        <a:spcAft>
          <a:spcPct val="0"/>
        </a:spcAft>
        <a:buClr>
          <a:schemeClr val="accent2"/>
        </a:buClr>
        <a:buSzPct val="80000"/>
        <a:buFont typeface="Wingdings" panose="05000000000000000000"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0.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ESM05"/>
          <p:cNvPicPr>
            <a:picLocks noChangeAspect="1" noChangeArrowheads="1"/>
          </p:cNvPicPr>
          <p:nvPr/>
        </p:nvPicPr>
        <p:blipFill>
          <a:blip r:embed="rId2">
            <a:clrChange>
              <a:clrFrom>
                <a:srgbClr val="FFFFFF"/>
              </a:clrFrom>
              <a:clrTo>
                <a:srgbClr val="FFFFFF">
                  <a:alpha val="0"/>
                </a:srgbClr>
              </a:clrTo>
            </a:clrChange>
            <a:grayscl/>
          </a:blip>
          <a:srcRect/>
          <a:stretch>
            <a:fillRect/>
          </a:stretch>
        </p:blipFill>
        <p:spPr bwMode="auto">
          <a:xfrm>
            <a:off x="696058" y="533400"/>
            <a:ext cx="7609742" cy="5971434"/>
          </a:xfrm>
          <a:prstGeom prst="rect">
            <a:avLst/>
          </a:prstGeom>
          <a:noFill/>
          <a:ln w="9525">
            <a:noFill/>
            <a:miter lim="800000"/>
            <a:headEnd/>
            <a:tailEnd/>
          </a:ln>
        </p:spPr>
      </p:pic>
    </p:spTree>
    <p:extLst>
      <p:ext uri="{BB962C8B-B14F-4D97-AF65-F5344CB8AC3E}">
        <p14:creationId xmlns:p14="http://schemas.microsoft.com/office/powerpoint/2010/main" val="4170520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500" fill="hold"/>
                                        <p:tgtEl>
                                          <p:spTgt spid="4"/>
                                        </p:tgtEl>
                                        <p:attrNameLst>
                                          <p:attrName>ppt_w</p:attrName>
                                        </p:attrNameLst>
                                      </p:cBhvr>
                                      <p:tavLst>
                                        <p:tav tm="0">
                                          <p:val>
                                            <p:fltVal val="0"/>
                                          </p:val>
                                        </p:tav>
                                        <p:tav tm="100000">
                                          <p:val>
                                            <p:strVal val="#ppt_w"/>
                                          </p:val>
                                        </p:tav>
                                      </p:tavLst>
                                    </p:anim>
                                    <p:anim calcmode="lin" valueType="num">
                                      <p:cBhvr>
                                        <p:cTn id="8" dur="3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830DC10-4236-4C62-ACA3-A8FE1044113E}" type="slidenum">
              <a:rPr lang="ar-SA" altLang="fa-IR"/>
              <a:pPr/>
              <a:t>10</a:t>
            </a:fld>
            <a:endParaRPr lang="en-US" altLang="fa-IR"/>
          </a:p>
        </p:txBody>
      </p:sp>
      <p:sp>
        <p:nvSpPr>
          <p:cNvPr id="518146" name="Rectangle 2"/>
          <p:cNvSpPr>
            <a:spLocks noGrp="1" noChangeArrowheads="1"/>
          </p:cNvSpPr>
          <p:nvPr>
            <p:ph type="title" idx="4294967295"/>
          </p:nvPr>
        </p:nvSpPr>
        <p:spPr/>
        <p:txBody>
          <a:bodyPr/>
          <a:lstStyle/>
          <a:p>
            <a:r>
              <a:rPr lang="fa-IR" altLang="fa-IR">
                <a:cs typeface="B Nazanin" panose="00000400000000000000" pitchFamily="2" charset="-78"/>
              </a:rPr>
              <a:t>تعریف حسابداری</a:t>
            </a:r>
            <a:endParaRPr lang="en-US" altLang="fa-IR">
              <a:cs typeface="B Nazanin" panose="00000400000000000000" pitchFamily="2" charset="-78"/>
            </a:endParaRPr>
          </a:p>
        </p:txBody>
      </p:sp>
      <p:sp>
        <p:nvSpPr>
          <p:cNvPr id="518147"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حسابداری فرایند تشخیص، اندازه گیری و گزارش اطلاعات مالی است که برای استفاده کنندگان اطلاعات مزبور، امکان قضاوت و تصمیم گیریهای آگاهانه را فراهم می سازد.</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animEffect transition="in" filter="diamond(in)">
                                      <p:cBhvr>
                                        <p:cTn id="7" dur="2000"/>
                                        <p:tgtEl>
                                          <p:spTgt spid="518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CC99E95-64CB-4464-A0AC-F301E889B55C}" type="slidenum">
              <a:rPr lang="ar-SA" altLang="fa-IR"/>
              <a:pPr/>
              <a:t>100</a:t>
            </a:fld>
            <a:endParaRPr lang="en-US" altLang="fa-IR"/>
          </a:p>
        </p:txBody>
      </p:sp>
      <p:sp>
        <p:nvSpPr>
          <p:cNvPr id="61133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اضافه برداشت بانکی</a:t>
            </a:r>
            <a:endParaRPr lang="en-US" altLang="fa-IR" b="0">
              <a:solidFill>
                <a:schemeClr val="tx1"/>
              </a:solidFill>
              <a:cs typeface="B Nazanin" panose="00000400000000000000" pitchFamily="2" charset="-78"/>
            </a:endParaRPr>
          </a:p>
        </p:txBody>
      </p:sp>
      <p:sp>
        <p:nvSpPr>
          <p:cNvPr id="61133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اضافه برداشت بانکی به معنی مانده بستانکار حساب بانک </a:t>
            </a:r>
            <a:br>
              <a:rPr lang="fa-IR" altLang="fa-IR">
                <a:cs typeface="B Nazanin" panose="00000400000000000000" pitchFamily="2" charset="-78"/>
              </a:rPr>
            </a:br>
            <a:r>
              <a:rPr lang="fa-IR" altLang="fa-IR">
                <a:cs typeface="B Nazanin" panose="00000400000000000000" pitchFamily="2" charset="-78"/>
              </a:rPr>
              <a:t>می باشد که در نتیجه صدور چک به میزانی بیش از موجودی بانکی ایجاد می شود.</a:t>
            </a:r>
          </a:p>
          <a:p>
            <a:pPr lvl="1" algn="just" eaLnBrk="1" hangingPunct="1"/>
            <a:endParaRPr lang="fa-IR" altLang="fa-IR">
              <a:cs typeface="B Nazanin" panose="00000400000000000000" pitchFamily="2" charset="-78"/>
            </a:endParaRPr>
          </a:p>
          <a:p>
            <a:pPr algn="just" eaLnBrk="1" hangingPunct="1">
              <a:buFont typeface="Wingdings" panose="05000000000000000000" pitchFamily="2" charset="2"/>
              <a:buNone/>
            </a:pPr>
            <a:r>
              <a:rPr lang="fa-IR" altLang="fa-IR">
                <a:cs typeface="B Nazanin" panose="00000400000000000000" pitchFamily="2" charset="-78"/>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animEffect transition="in" filter="box(in)">
                                      <p:cBhvr>
                                        <p:cTn id="7" dur="1000"/>
                                        <p:tgtEl>
                                          <p:spTgt spid="611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5F058CE-DA08-4E96-BCEC-D6A7E4628196}" type="slidenum">
              <a:rPr lang="ar-SA" altLang="fa-IR"/>
              <a:pPr/>
              <a:t>101</a:t>
            </a:fld>
            <a:endParaRPr lang="en-US" altLang="fa-IR"/>
          </a:p>
        </p:txBody>
      </p:sp>
      <p:sp>
        <p:nvSpPr>
          <p:cNvPr id="61235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حسابها و اسناد پرداختنی تجاری</a:t>
            </a:r>
            <a:endParaRPr lang="en-US" altLang="fa-IR" b="0">
              <a:solidFill>
                <a:schemeClr val="tx1"/>
              </a:solidFill>
              <a:cs typeface="B Nazanin" panose="00000400000000000000" pitchFamily="2" charset="-78"/>
            </a:endParaRPr>
          </a:p>
        </p:txBody>
      </p:sp>
      <p:sp>
        <p:nvSpPr>
          <p:cNvPr id="61235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معرف تعهدات واحد تجاری ناشی از خرید مواد و کالا است که انتظار می رود در طی یکسال از تاریخ ترازنامه تسویه گردد.</a:t>
            </a:r>
          </a:p>
          <a:p>
            <a:pPr lvl="1" algn="just" eaLnBrk="1" hangingPunct="1"/>
            <a:endParaRPr lang="fa-IR" altLang="fa-IR">
              <a:cs typeface="B Nazanin" panose="00000400000000000000" pitchFamily="2" charset="-78"/>
            </a:endParaRPr>
          </a:p>
          <a:p>
            <a:pPr algn="just" eaLnBrk="1" hangingPunct="1">
              <a:buFont typeface="Wingdings" panose="05000000000000000000" pitchFamily="2" charset="2"/>
              <a:buNone/>
            </a:pPr>
            <a:r>
              <a:rPr lang="fa-IR" altLang="fa-IR">
                <a:cs typeface="B Nazanin" panose="00000400000000000000" pitchFamily="2" charset="-78"/>
              </a:rPr>
              <a:t>    </a:t>
            </a:r>
          </a:p>
        </p:txBody>
      </p:sp>
    </p:spTree>
  </p:cSld>
  <p:clrMapOvr>
    <a:masterClrMapping/>
  </p:clrMapOvr>
  <p:transition>
    <p:zoom dir="in"/>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B7FB183-4331-4BCC-B359-686FE39D33F0}" type="slidenum">
              <a:rPr lang="ar-SA" altLang="fa-IR"/>
              <a:pPr/>
              <a:t>102</a:t>
            </a:fld>
            <a:endParaRPr lang="en-US" altLang="fa-IR"/>
          </a:p>
        </p:txBody>
      </p:sp>
      <p:sp>
        <p:nvSpPr>
          <p:cNvPr id="61337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حسابها و اسناد پرداختنی غیرتجاری</a:t>
            </a:r>
            <a:endParaRPr lang="en-US" altLang="fa-IR" b="0">
              <a:solidFill>
                <a:schemeClr val="tx1"/>
              </a:solidFill>
              <a:cs typeface="B Nazanin" panose="00000400000000000000" pitchFamily="2" charset="-78"/>
            </a:endParaRPr>
          </a:p>
        </p:txBody>
      </p:sp>
      <p:sp>
        <p:nvSpPr>
          <p:cNvPr id="61337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شامل آندسته از بدهی های کوتاه مدت می باشد که عمدتا ناشی از دریافت خدمت، عمل به احکام و قوانین و یا دریافت وجه در قالب سپرده می باشد.</a:t>
            </a:r>
          </a:p>
        </p:txBody>
      </p:sp>
    </p:spTree>
  </p:cSld>
  <p:clrMapOvr>
    <a:masterClrMapping/>
  </p:clrMapOvr>
  <p:transition>
    <p:zoom dir="in"/>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66680D0-77C8-4E4C-86C1-C5496EB53AD0}" type="slidenum">
              <a:rPr lang="ar-SA" altLang="fa-IR"/>
              <a:pPr/>
              <a:t>103</a:t>
            </a:fld>
            <a:endParaRPr lang="en-US" altLang="fa-IR"/>
          </a:p>
        </p:txBody>
      </p:sp>
      <p:sp>
        <p:nvSpPr>
          <p:cNvPr id="92877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حسابها و اسناد پرداختنی غیرتجاری</a:t>
            </a:r>
            <a:endParaRPr lang="en-US" altLang="fa-IR" b="0">
              <a:solidFill>
                <a:schemeClr val="tx1"/>
              </a:solidFill>
              <a:cs typeface="B Nazanin" panose="00000400000000000000" pitchFamily="2" charset="-78"/>
            </a:endParaRPr>
          </a:p>
        </p:txBody>
      </p:sp>
      <p:sp>
        <p:nvSpPr>
          <p:cNvPr id="92877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lvl="1" algn="just" eaLnBrk="1" hangingPunct="1"/>
            <a:r>
              <a:rPr lang="fa-IR" altLang="fa-IR">
                <a:cs typeface="B Nazanin" panose="00000400000000000000" pitchFamily="2" charset="-78"/>
              </a:rPr>
              <a:t>بیمه پرداختنی</a:t>
            </a:r>
          </a:p>
          <a:p>
            <a:pPr lvl="1" algn="just" eaLnBrk="1" hangingPunct="1"/>
            <a:r>
              <a:rPr lang="fa-IR" altLang="fa-IR">
                <a:cs typeface="B Nazanin" panose="00000400000000000000" pitchFamily="2" charset="-78"/>
              </a:rPr>
              <a:t>مالیات پرداختنی</a:t>
            </a:r>
          </a:p>
          <a:p>
            <a:pPr lvl="1" algn="just" eaLnBrk="1" hangingPunct="1"/>
            <a:r>
              <a:rPr lang="fa-IR" altLang="fa-IR">
                <a:cs typeface="B Nazanin" panose="00000400000000000000" pitchFamily="2" charset="-78"/>
              </a:rPr>
              <a:t>سپرده حسن انجام کار</a:t>
            </a:r>
          </a:p>
          <a:p>
            <a:pPr lvl="1" algn="just" eaLnBrk="1" hangingPunct="1"/>
            <a:r>
              <a:rPr lang="fa-IR" altLang="fa-IR">
                <a:cs typeface="B Nazanin" panose="00000400000000000000" pitchFamily="2" charset="-78"/>
              </a:rPr>
              <a:t>و.....   </a:t>
            </a:r>
          </a:p>
        </p:txBody>
      </p:sp>
    </p:spTree>
  </p:cSld>
  <p:clrMapOvr>
    <a:masterClrMapping/>
  </p:clrMapOvr>
  <p:transition>
    <p:zoom dir="in"/>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C576346-7E49-4AC3-AC04-A836BB321ADB}" type="slidenum">
              <a:rPr lang="ar-SA" altLang="fa-IR"/>
              <a:pPr/>
              <a:t>104</a:t>
            </a:fld>
            <a:endParaRPr lang="en-US" altLang="fa-IR"/>
          </a:p>
        </p:txBody>
      </p:sp>
      <p:sp>
        <p:nvSpPr>
          <p:cNvPr id="61440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پیش دریافت از مشتریان</a:t>
            </a:r>
            <a:endParaRPr lang="en-US" altLang="fa-IR" b="0">
              <a:solidFill>
                <a:schemeClr val="tx1"/>
              </a:solidFill>
              <a:cs typeface="B Nazanin" panose="00000400000000000000" pitchFamily="2" charset="-78"/>
            </a:endParaRPr>
          </a:p>
        </p:txBody>
      </p:sp>
      <p:sp>
        <p:nvSpPr>
          <p:cNvPr id="61440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نشانگر تعهداتی است که در نتیجه وصول مبالغی برای انجام خدماتی در آینده و یا ساخت و تحویل کالا ایجاد می شود.</a:t>
            </a:r>
          </a:p>
        </p:txBody>
      </p:sp>
    </p:spTree>
  </p:cSld>
  <p:clrMapOvr>
    <a:masterClrMapping/>
  </p:clrMapOvr>
  <p:transition>
    <p:zoom dir="in"/>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E634E3E-62A6-4CAE-B20A-265F8854C7C3}" type="slidenum">
              <a:rPr lang="ar-SA" altLang="fa-IR"/>
              <a:pPr/>
              <a:t>105</a:t>
            </a:fld>
            <a:endParaRPr lang="en-US" altLang="fa-IR"/>
          </a:p>
        </p:txBody>
      </p:sp>
      <p:sp>
        <p:nvSpPr>
          <p:cNvPr id="61542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ذخیره مالیات</a:t>
            </a:r>
            <a:endParaRPr lang="en-US" altLang="fa-IR" b="0">
              <a:solidFill>
                <a:schemeClr val="tx1"/>
              </a:solidFill>
              <a:cs typeface="B Nazanin" panose="00000400000000000000" pitchFamily="2" charset="-78"/>
            </a:endParaRPr>
          </a:p>
        </p:txBody>
      </p:sp>
      <p:sp>
        <p:nvSpPr>
          <p:cNvPr id="61542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 دلیل اختلاف بین قوانین مالیاتی و اصول حسابداری، بدهی مالیاتی تا زمان قطعی شدن آن ،ماهیتا یک بدهی برآوردی محسوب شده و معمولا تحت عنوان ذخیره مالیات ثبت و گزارش می گردد.</a:t>
            </a:r>
          </a:p>
        </p:txBody>
      </p:sp>
    </p:spTree>
  </p:cSld>
  <p:clrMapOvr>
    <a:masterClrMapping/>
  </p:clrMapOvr>
  <p:transition>
    <p:zoom dir="in"/>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57C6060-DC4F-4A1A-B033-8EB24CCA4A81}" type="slidenum">
              <a:rPr lang="ar-SA" altLang="fa-IR"/>
              <a:pPr/>
              <a:t>106</a:t>
            </a:fld>
            <a:endParaRPr lang="en-US" altLang="fa-IR"/>
          </a:p>
        </p:txBody>
      </p:sp>
      <p:sp>
        <p:nvSpPr>
          <p:cNvPr id="61645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سود سهام پیشنهادی</a:t>
            </a:r>
            <a:endParaRPr lang="en-US" altLang="fa-IR" b="0">
              <a:solidFill>
                <a:schemeClr val="tx1"/>
              </a:solidFill>
              <a:cs typeface="B Nazanin" panose="00000400000000000000" pitchFamily="2" charset="-78"/>
            </a:endParaRPr>
          </a:p>
        </p:txBody>
      </p:sp>
      <p:sp>
        <p:nvSpPr>
          <p:cNvPr id="61645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توزیع سود سهام به هنگام پیشنهاد از سوی هیئت مدیره به مجمع عمومی صاحبان سهام تحت عنوان سود سهام پیشنهادی ثبت و جزء بدهی جاری نشان داده می شود.</a:t>
            </a:r>
          </a:p>
        </p:txBody>
      </p:sp>
    </p:spTree>
  </p:cSld>
  <p:clrMapOvr>
    <a:masterClrMapping/>
  </p:clrMapOvr>
  <p:transition>
    <p:zoom dir="in"/>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E28CA09-DB22-46B1-93DC-DEF7261E3CE4}" type="slidenum">
              <a:rPr lang="ar-SA" altLang="fa-IR"/>
              <a:pPr/>
              <a:t>107</a:t>
            </a:fld>
            <a:endParaRPr lang="en-US" altLang="fa-IR"/>
          </a:p>
        </p:txBody>
      </p:sp>
      <p:sp>
        <p:nvSpPr>
          <p:cNvPr id="61747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وامهای پرداختنی</a:t>
            </a:r>
            <a:endParaRPr lang="en-US" altLang="fa-IR" b="0">
              <a:solidFill>
                <a:schemeClr val="tx1"/>
              </a:solidFill>
              <a:cs typeface="B Nazanin" panose="00000400000000000000" pitchFamily="2" charset="-78"/>
            </a:endParaRPr>
          </a:p>
        </p:txBody>
      </p:sp>
      <p:sp>
        <p:nvSpPr>
          <p:cNvPr id="61747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کلیه وامهای کوتاه مدت دریافتی و حصه جاری وامهای بلند مدت که سر رسید آن در سال مالی آتی می باشد تحت عنوان وامهای پرداختنی گزارش می گردد.</a:t>
            </a:r>
          </a:p>
        </p:txBody>
      </p:sp>
    </p:spTree>
  </p:cSld>
  <p:clrMapOvr>
    <a:masterClrMapping/>
  </p:clrMapOvr>
  <p:transition>
    <p:zoom dir="in"/>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4EFCF05-73FF-4518-9F61-38CC4898F79C}" type="slidenum">
              <a:rPr lang="ar-SA" altLang="fa-IR"/>
              <a:pPr/>
              <a:t>108</a:t>
            </a:fld>
            <a:endParaRPr lang="en-US" altLang="fa-IR"/>
          </a:p>
        </p:txBody>
      </p:sp>
      <p:sp>
        <p:nvSpPr>
          <p:cNvPr id="61849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سرمایه در گردش</a:t>
            </a:r>
            <a:endParaRPr lang="en-US" altLang="fa-IR" b="0">
              <a:solidFill>
                <a:schemeClr val="tx1"/>
              </a:solidFill>
              <a:cs typeface="B Nazanin" panose="00000400000000000000" pitchFamily="2" charset="-78"/>
            </a:endParaRPr>
          </a:p>
        </p:txBody>
      </p:sp>
      <p:sp>
        <p:nvSpPr>
          <p:cNvPr id="61849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فزونی دارایی جاری نسبت به بدهی جاری را سرمایه در گردش می نامند.</a:t>
            </a:r>
          </a:p>
        </p:txBody>
      </p:sp>
    </p:spTree>
  </p:cSld>
  <p:clrMapOvr>
    <a:masterClrMapping/>
  </p:clrMapOvr>
  <p:transition>
    <p:zoom dir="in"/>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0A71622-BFDB-492A-98BE-B6D908ABD62D}" type="slidenum">
              <a:rPr lang="ar-SA" altLang="fa-IR"/>
              <a:pPr/>
              <a:t>109</a:t>
            </a:fld>
            <a:endParaRPr lang="en-US" altLang="fa-IR"/>
          </a:p>
        </p:txBody>
      </p:sp>
      <p:sp>
        <p:nvSpPr>
          <p:cNvPr id="61952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دارایی های بلند مدت</a:t>
            </a:r>
            <a:endParaRPr lang="en-US" altLang="fa-IR" b="0">
              <a:solidFill>
                <a:schemeClr val="tx1"/>
              </a:solidFill>
              <a:cs typeface="B Nazanin" panose="00000400000000000000" pitchFamily="2" charset="-78"/>
            </a:endParaRPr>
          </a:p>
        </p:txBody>
      </p:sp>
      <p:sp>
        <p:nvSpPr>
          <p:cNvPr id="61952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داراییهای بلند مدت شامل کلیه داراییهای است که در سرفصل داراییهای جاری قابل انعکاس نمی باشد و شامل:</a:t>
            </a:r>
          </a:p>
          <a:p>
            <a:pPr lvl="1" algn="just" eaLnBrk="1" hangingPunct="1"/>
            <a:r>
              <a:rPr lang="fa-IR" altLang="fa-IR">
                <a:cs typeface="B Nazanin" panose="00000400000000000000" pitchFamily="2" charset="-78"/>
              </a:rPr>
              <a:t>سرمایه گذاریهای بلند مدت</a:t>
            </a:r>
          </a:p>
          <a:p>
            <a:pPr lvl="1" algn="just" eaLnBrk="1" hangingPunct="1"/>
            <a:r>
              <a:rPr lang="fa-IR" altLang="fa-IR">
                <a:cs typeface="B Nazanin" panose="00000400000000000000" pitchFamily="2" charset="-78"/>
              </a:rPr>
              <a:t>اموال، ماشین آلات و تجهیزات</a:t>
            </a:r>
          </a:p>
          <a:p>
            <a:pPr lvl="1" algn="just" eaLnBrk="1" hangingPunct="1"/>
            <a:r>
              <a:rPr lang="fa-IR" altLang="fa-IR">
                <a:cs typeface="B Nazanin" panose="00000400000000000000" pitchFamily="2" charset="-78"/>
              </a:rPr>
              <a:t>داراییهای نامشهود</a:t>
            </a:r>
          </a:p>
          <a:p>
            <a:pPr lvl="1" algn="just" eaLnBrk="1" hangingPunct="1"/>
            <a:r>
              <a:rPr lang="fa-IR" altLang="fa-IR">
                <a:cs typeface="B Nazanin" panose="00000400000000000000" pitchFamily="2" charset="-78"/>
              </a:rPr>
              <a:t>سایر داراییها</a:t>
            </a:r>
          </a:p>
          <a:p>
            <a:pPr lvl="1" algn="just" eaLnBrk="1" hangingPunct="1"/>
            <a:r>
              <a:rPr lang="fa-IR" altLang="fa-IR">
                <a:cs typeface="B Nazanin" panose="00000400000000000000" pitchFamily="2" charset="-78"/>
              </a:rPr>
              <a:t>مخارج انتقالی به دوره های آتی</a:t>
            </a:r>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D113733-5CFF-481E-938D-C2C1F481DB55}" type="slidenum">
              <a:rPr lang="ar-SA" altLang="fa-IR"/>
              <a:pPr/>
              <a:t>11</a:t>
            </a:fld>
            <a:endParaRPr lang="en-US" altLang="fa-IR"/>
          </a:p>
        </p:txBody>
      </p:sp>
      <p:sp>
        <p:nvSpPr>
          <p:cNvPr id="520194" name="Rectangle 2"/>
          <p:cNvSpPr>
            <a:spLocks noGrp="1" noChangeArrowheads="1"/>
          </p:cNvSpPr>
          <p:nvPr>
            <p:ph type="title" idx="4294967295"/>
          </p:nvPr>
        </p:nvSpPr>
        <p:spPr/>
        <p:txBody>
          <a:bodyPr/>
          <a:lstStyle/>
          <a:p>
            <a:r>
              <a:rPr lang="fa-IR" altLang="fa-IR">
                <a:cs typeface="B Nazanin" panose="00000400000000000000" pitchFamily="2" charset="-78"/>
              </a:rPr>
              <a:t>تعریف حسابداری</a:t>
            </a:r>
            <a:endParaRPr lang="en-US" altLang="fa-IR">
              <a:cs typeface="B Nazanin" panose="00000400000000000000" pitchFamily="2" charset="-78"/>
            </a:endParaRPr>
          </a:p>
        </p:txBody>
      </p:sp>
      <p:sp>
        <p:nvSpPr>
          <p:cNvPr id="520195"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حسابداری یک سیستم اطلاعاتی است که اطلاعات مالی مربوط به واحدهای اقتصادی را اندازه گیری،پردازش و گزارشگری می کند.</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animEffect transition="in" filter="diamond(in)">
                                      <p:cBhvr>
                                        <p:cTn id="7" dur="2000"/>
                                        <p:tgtEl>
                                          <p:spTgt spid="520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5EA232F-3ECD-4FE9-9318-6114820E56D7}" type="slidenum">
              <a:rPr lang="ar-SA" altLang="fa-IR"/>
              <a:pPr/>
              <a:t>110</a:t>
            </a:fld>
            <a:endParaRPr lang="en-US" altLang="fa-IR"/>
          </a:p>
        </p:txBody>
      </p:sp>
      <p:sp>
        <p:nvSpPr>
          <p:cNvPr id="62054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سرمایه گذاری بلند مدت</a:t>
            </a:r>
            <a:endParaRPr lang="en-US" altLang="fa-IR" b="0">
              <a:solidFill>
                <a:schemeClr val="tx1"/>
              </a:solidFill>
              <a:cs typeface="B Nazanin" panose="00000400000000000000" pitchFamily="2" charset="-78"/>
            </a:endParaRPr>
          </a:p>
        </p:txBody>
      </p:sp>
      <p:sp>
        <p:nvSpPr>
          <p:cNvPr id="62054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سرمایه گذاری که قابلیت فروش سریع نداشته باشد و یا برای ایجاد ارتباط و مناسبات عملیاتی و تجاری با واحدهای دیگر انجام شده باشد به عنوان سرمایه گذاری بلند مدت طبقه بندی می گردد.</a:t>
            </a:r>
          </a:p>
        </p:txBody>
      </p:sp>
    </p:spTree>
  </p:cSld>
  <p:clrMapOvr>
    <a:masterClrMapping/>
  </p:clrMapOvr>
  <p:transition>
    <p:zoom dir="in"/>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FB7112E-2ABF-4230-BFB0-1580D1EF546E}" type="slidenum">
              <a:rPr lang="ar-SA" altLang="fa-IR"/>
              <a:pPr/>
              <a:t>111</a:t>
            </a:fld>
            <a:endParaRPr lang="en-US" altLang="fa-IR"/>
          </a:p>
        </p:txBody>
      </p:sp>
      <p:sp>
        <p:nvSpPr>
          <p:cNvPr id="62157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اموال ، ماشین آلات و تجهیزات</a:t>
            </a:r>
            <a:endParaRPr lang="en-US" altLang="fa-IR" b="0">
              <a:solidFill>
                <a:schemeClr val="tx1"/>
              </a:solidFill>
              <a:cs typeface="B Nazanin" panose="00000400000000000000" pitchFamily="2" charset="-78"/>
            </a:endParaRPr>
          </a:p>
        </p:txBody>
      </p:sp>
      <p:sp>
        <p:nvSpPr>
          <p:cNvPr id="62157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 داراییهای مشهودی اطلاق می شود که دارای عمر مفید نسبتا طولانی بوده و به منظور استفاده در تولید یا عرضه کالا و خدمات و یا مقاصد اداری توسط واحد تجاری نگهداری </a:t>
            </a:r>
            <a:br>
              <a:rPr lang="fa-IR" altLang="fa-IR">
                <a:cs typeface="B Nazanin" panose="00000400000000000000" pitchFamily="2" charset="-78"/>
              </a:rPr>
            </a:br>
            <a:r>
              <a:rPr lang="fa-IR" altLang="fa-IR">
                <a:cs typeface="B Nazanin" panose="00000400000000000000" pitchFamily="2" charset="-78"/>
              </a:rPr>
              <a:t>می شود.</a:t>
            </a:r>
          </a:p>
          <a:p>
            <a:pPr lvl="1" algn="just" eaLnBrk="1" hangingPunct="1"/>
            <a:r>
              <a:rPr lang="fa-IR" altLang="fa-IR">
                <a:cs typeface="B Nazanin" panose="00000400000000000000" pitchFamily="2" charset="-78"/>
              </a:rPr>
              <a:t>زمین و ساختمان</a:t>
            </a:r>
          </a:p>
          <a:p>
            <a:pPr lvl="1" algn="just" eaLnBrk="1" hangingPunct="1"/>
            <a:r>
              <a:rPr lang="fa-IR" altLang="fa-IR">
                <a:cs typeface="B Nazanin" panose="00000400000000000000" pitchFamily="2" charset="-78"/>
              </a:rPr>
              <a:t>ساختمان</a:t>
            </a:r>
          </a:p>
          <a:p>
            <a:pPr lvl="1" algn="just" eaLnBrk="1" hangingPunct="1"/>
            <a:r>
              <a:rPr lang="fa-IR" altLang="fa-IR">
                <a:cs typeface="B Nazanin" panose="00000400000000000000" pitchFamily="2" charset="-78"/>
              </a:rPr>
              <a:t>تاسیسات</a:t>
            </a:r>
          </a:p>
          <a:p>
            <a:pPr lvl="1" algn="just" eaLnBrk="1" hangingPunct="1"/>
            <a:r>
              <a:rPr lang="fa-IR" altLang="fa-IR">
                <a:cs typeface="B Nazanin" panose="00000400000000000000" pitchFamily="2" charset="-78"/>
              </a:rPr>
              <a:t>ماشین آلات و ......</a:t>
            </a:r>
          </a:p>
        </p:txBody>
      </p:sp>
    </p:spTree>
  </p:cSld>
  <p:clrMapOvr>
    <a:masterClrMapping/>
  </p:clrMapOvr>
  <p:transition>
    <p:zoom dir="in"/>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00EC21E-A2FE-4CCC-9737-90A51243C78A}" type="slidenum">
              <a:rPr lang="ar-SA" altLang="fa-IR"/>
              <a:pPr/>
              <a:t>112</a:t>
            </a:fld>
            <a:endParaRPr lang="en-US" altLang="fa-IR"/>
          </a:p>
        </p:txBody>
      </p:sp>
      <p:sp>
        <p:nvSpPr>
          <p:cNvPr id="62259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داراییهای نامشهود </a:t>
            </a:r>
            <a:endParaRPr lang="en-US" altLang="fa-IR" b="0">
              <a:solidFill>
                <a:schemeClr val="tx1"/>
              </a:solidFill>
              <a:cs typeface="B Nazanin" panose="00000400000000000000" pitchFamily="2" charset="-78"/>
            </a:endParaRPr>
          </a:p>
        </p:txBody>
      </p:sp>
      <p:sp>
        <p:nvSpPr>
          <p:cNvPr id="62259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 آن گروه از داراییهای بلند مدت اطلاق می شود که فاقد ماهیت عینی بوده و به منظور استفاده در تولید یا عرضه کالا و خدمت و یا اجاره به دیگران و برای مدتی بش از یک دوره مالی تحصیل شده باشد.</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AB19DAE-13AD-4E25-94C8-2DACBCF10376}" type="slidenum">
              <a:rPr lang="ar-SA" altLang="fa-IR"/>
              <a:pPr/>
              <a:t>113</a:t>
            </a:fld>
            <a:endParaRPr lang="en-US" altLang="fa-IR"/>
          </a:p>
        </p:txBody>
      </p:sp>
      <p:sp>
        <p:nvSpPr>
          <p:cNvPr id="62361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داراییهای نامشهود </a:t>
            </a:r>
            <a:endParaRPr lang="en-US" altLang="fa-IR" b="0">
              <a:solidFill>
                <a:schemeClr val="tx1"/>
              </a:solidFill>
              <a:cs typeface="B Nazanin" panose="00000400000000000000" pitchFamily="2" charset="-78"/>
            </a:endParaRPr>
          </a:p>
        </p:txBody>
      </p:sp>
      <p:sp>
        <p:nvSpPr>
          <p:cNvPr id="62361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None/>
            </a:pPr>
            <a:r>
              <a:rPr lang="fa-IR" altLang="fa-IR">
                <a:cs typeface="B Nazanin" panose="00000400000000000000" pitchFamily="2" charset="-78"/>
              </a:rPr>
              <a:t>الف) قابل شناسایی : مانند حق ختراع ، حق تالیف ، علائم و نامهای تجاری ، فرانشیز ، نرم افزارهای رایانه ای ، فرمولها و قالبها و ..</a:t>
            </a:r>
          </a:p>
          <a:p>
            <a:pPr algn="just" eaLnBrk="1" hangingPunct="1">
              <a:buFont typeface="Wingdings" panose="05000000000000000000" pitchFamily="2" charset="2"/>
              <a:buNone/>
            </a:pPr>
            <a:r>
              <a:rPr lang="fa-IR" altLang="fa-IR">
                <a:cs typeface="B Nazanin" panose="00000400000000000000" pitchFamily="2" charset="-78"/>
              </a:rPr>
              <a:t>ب) غیرقابل شناسایی : سرقفلی </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A8EFB5C-F552-47CE-98B5-99D3559A9C6E}" type="slidenum">
              <a:rPr lang="ar-SA" altLang="fa-IR"/>
              <a:pPr/>
              <a:t>114</a:t>
            </a:fld>
            <a:endParaRPr lang="en-US" altLang="fa-IR"/>
          </a:p>
        </p:txBody>
      </p:sp>
      <p:sp>
        <p:nvSpPr>
          <p:cNvPr id="62464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سایر داراییها</a:t>
            </a:r>
            <a:endParaRPr lang="en-US" altLang="fa-IR" b="0">
              <a:solidFill>
                <a:schemeClr val="tx1"/>
              </a:solidFill>
              <a:cs typeface="B Nazanin" panose="00000400000000000000" pitchFamily="2" charset="-78"/>
            </a:endParaRPr>
          </a:p>
        </p:txBody>
      </p:sp>
      <p:sp>
        <p:nvSpPr>
          <p:cNvPr id="62464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کلیه داراییهای بلند مدتی که نمی توان آنها را تحت عنوان سرمایه گذاری بلندمدت،اموال ماشین آلات و تجهیزات و دارایی نامشهود طبقه بندی کرد. مانند ودایع، حق انشعاب آب ،برق،گاز و... </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F695EDF-30D8-4DA3-AAC6-B5CDFB9E9F59}" type="slidenum">
              <a:rPr lang="ar-SA" altLang="fa-IR"/>
              <a:pPr/>
              <a:t>115</a:t>
            </a:fld>
            <a:endParaRPr lang="en-US" altLang="fa-IR"/>
          </a:p>
        </p:txBody>
      </p:sp>
      <p:sp>
        <p:nvSpPr>
          <p:cNvPr id="62566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مخارج انتقالی به دوره های آتی</a:t>
            </a:r>
            <a:endParaRPr lang="en-US" altLang="fa-IR" b="0">
              <a:solidFill>
                <a:schemeClr val="tx1"/>
              </a:solidFill>
              <a:cs typeface="B Nazanin" panose="00000400000000000000" pitchFamily="2" charset="-78"/>
            </a:endParaRPr>
          </a:p>
        </p:txBody>
      </p:sp>
      <p:sp>
        <p:nvSpPr>
          <p:cNvPr id="62566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مخارجی است که به دلیل داشتن منافع آتی و در راستای عمل به اصل تطابق به عنوان دارایی تلقی شده و در ترازنامه منعکس می گردد.</a:t>
            </a:r>
          </a:p>
          <a:p>
            <a:pPr lvl="1" algn="just" eaLnBrk="1" hangingPunct="1"/>
            <a:r>
              <a:rPr lang="fa-IR" altLang="fa-IR">
                <a:cs typeface="B Nazanin" panose="00000400000000000000" pitchFamily="2" charset="-78"/>
              </a:rPr>
              <a:t> هزینه های تاسیس</a:t>
            </a:r>
          </a:p>
          <a:p>
            <a:pPr lvl="1" algn="just" eaLnBrk="1" hangingPunct="1"/>
            <a:r>
              <a:rPr lang="fa-IR" altLang="fa-IR">
                <a:cs typeface="B Nazanin" panose="00000400000000000000" pitchFamily="2" charset="-78"/>
              </a:rPr>
              <a:t> هزینه انتشار سهام</a:t>
            </a:r>
          </a:p>
          <a:p>
            <a:pPr lvl="1" algn="just" eaLnBrk="1" hangingPunct="1"/>
            <a:r>
              <a:rPr lang="fa-IR" altLang="fa-IR">
                <a:cs typeface="B Nazanin" panose="00000400000000000000" pitchFamily="2" charset="-78"/>
              </a:rPr>
              <a:t> هزینه تحقیق و توسعه</a:t>
            </a:r>
          </a:p>
          <a:p>
            <a:pPr lvl="1" algn="just" eaLnBrk="1" hangingPunct="1"/>
            <a:r>
              <a:rPr lang="fa-IR" altLang="fa-IR">
                <a:cs typeface="B Nazanin" panose="00000400000000000000" pitchFamily="2" charset="-78"/>
              </a:rPr>
              <a:t>و .. </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B3EB90D-5E9F-4873-B417-6086EA69DACE}" type="slidenum">
              <a:rPr lang="ar-SA" altLang="fa-IR"/>
              <a:pPr/>
              <a:t>116</a:t>
            </a:fld>
            <a:endParaRPr lang="en-US" altLang="fa-IR"/>
          </a:p>
        </p:txBody>
      </p:sp>
      <p:sp>
        <p:nvSpPr>
          <p:cNvPr id="62669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بدهیهای بلند مدت</a:t>
            </a:r>
            <a:endParaRPr lang="en-US" altLang="fa-IR" b="0">
              <a:solidFill>
                <a:schemeClr val="tx1"/>
              </a:solidFill>
              <a:cs typeface="B Nazanin" panose="00000400000000000000" pitchFamily="2" charset="-78"/>
            </a:endParaRPr>
          </a:p>
        </p:txBody>
      </p:sp>
      <p:sp>
        <p:nvSpPr>
          <p:cNvPr id="62669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بدهیهایی که مبتنی بر استقراض می باشد.</a:t>
            </a:r>
          </a:p>
          <a:p>
            <a:pPr lvl="1" algn="just" eaLnBrk="1" hangingPunct="1"/>
            <a:r>
              <a:rPr lang="fa-IR" altLang="fa-IR">
                <a:cs typeface="B Nazanin" panose="00000400000000000000" pitchFamily="2" charset="-78"/>
              </a:rPr>
              <a:t> مانند اسناد پرداختنی بلند مدت ، وامها و اوراق قرضه.</a:t>
            </a:r>
          </a:p>
          <a:p>
            <a:pPr algn="just" eaLnBrk="1" hangingPunct="1"/>
            <a:r>
              <a:rPr lang="fa-IR" altLang="fa-IR">
                <a:cs typeface="B Nazanin" panose="00000400000000000000" pitchFamily="2" charset="-78"/>
              </a:rPr>
              <a:t>سایر بدهی های بلند مدت که فاقد ویژگی استقراض می باشد.</a:t>
            </a:r>
          </a:p>
          <a:p>
            <a:pPr lvl="1" algn="just" eaLnBrk="1" hangingPunct="1"/>
            <a:r>
              <a:rPr lang="fa-IR" altLang="fa-IR">
                <a:cs typeface="B Nazanin" panose="00000400000000000000" pitchFamily="2" charset="-78"/>
              </a:rPr>
              <a:t>مانند ذخیره مزایای پایان خدمت کارکنان</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626691">
                                            <p:txEl>
                                              <p:pRg st="0" end="0"/>
                                            </p:txEl>
                                          </p:spTgt>
                                        </p:tgtEl>
                                        <p:attrNameLst>
                                          <p:attrName>style.visibility</p:attrName>
                                        </p:attrNameLst>
                                      </p:cBhvr>
                                      <p:to>
                                        <p:strVal val="visible"/>
                                      </p:to>
                                    </p:set>
                                    <p:animEffect transition="in" filter="checkerboard(down)">
                                      <p:cBhvr>
                                        <p:cTn id="7" dur="1000"/>
                                        <p:tgtEl>
                                          <p:spTgt spid="626691">
                                            <p:txEl>
                                              <p:pRg st="0" end="0"/>
                                            </p:txEl>
                                          </p:spTgt>
                                        </p:tgtEl>
                                      </p:cBhvr>
                                    </p:animEffect>
                                  </p:childTnLst>
                                </p:cTn>
                              </p:par>
                            </p:childTnLst>
                          </p:cTn>
                        </p:par>
                        <p:par>
                          <p:cTn id="8" fill="hold" nodeType="afterGroup">
                            <p:stCondLst>
                              <p:cond delay="1000"/>
                            </p:stCondLst>
                            <p:childTnLst>
                              <p:par>
                                <p:cTn id="9" presetID="5" presetClass="entr" presetSubtype="5" fill="hold" nodeType="afterEffect">
                                  <p:stCondLst>
                                    <p:cond delay="0"/>
                                  </p:stCondLst>
                                  <p:childTnLst>
                                    <p:set>
                                      <p:cBhvr>
                                        <p:cTn id="10" dur="1" fill="hold">
                                          <p:stCondLst>
                                            <p:cond delay="0"/>
                                          </p:stCondLst>
                                        </p:cTn>
                                        <p:tgtEl>
                                          <p:spTgt spid="626691">
                                            <p:txEl>
                                              <p:pRg st="1" end="1"/>
                                            </p:txEl>
                                          </p:spTgt>
                                        </p:tgtEl>
                                        <p:attrNameLst>
                                          <p:attrName>style.visibility</p:attrName>
                                        </p:attrNameLst>
                                      </p:cBhvr>
                                      <p:to>
                                        <p:strVal val="visible"/>
                                      </p:to>
                                    </p:set>
                                    <p:animEffect transition="in" filter="checkerboard(down)">
                                      <p:cBhvr>
                                        <p:cTn id="11" dur="1000"/>
                                        <p:tgtEl>
                                          <p:spTgt spid="626691">
                                            <p:txEl>
                                              <p:pRg st="1" end="1"/>
                                            </p:txEl>
                                          </p:spTgt>
                                        </p:tgtEl>
                                      </p:cBhvr>
                                    </p:animEffect>
                                  </p:childTnLst>
                                </p:cTn>
                              </p:par>
                            </p:childTnLst>
                          </p:cTn>
                        </p:par>
                        <p:par>
                          <p:cTn id="12" fill="hold" nodeType="afterGroup">
                            <p:stCondLst>
                              <p:cond delay="2000"/>
                            </p:stCondLst>
                            <p:childTnLst>
                              <p:par>
                                <p:cTn id="13" presetID="5" presetClass="entr" presetSubtype="5" fill="hold" nodeType="afterEffect">
                                  <p:stCondLst>
                                    <p:cond delay="0"/>
                                  </p:stCondLst>
                                  <p:childTnLst>
                                    <p:set>
                                      <p:cBhvr>
                                        <p:cTn id="14" dur="1" fill="hold">
                                          <p:stCondLst>
                                            <p:cond delay="0"/>
                                          </p:stCondLst>
                                        </p:cTn>
                                        <p:tgtEl>
                                          <p:spTgt spid="626691">
                                            <p:txEl>
                                              <p:pRg st="2" end="2"/>
                                            </p:txEl>
                                          </p:spTgt>
                                        </p:tgtEl>
                                        <p:attrNameLst>
                                          <p:attrName>style.visibility</p:attrName>
                                        </p:attrNameLst>
                                      </p:cBhvr>
                                      <p:to>
                                        <p:strVal val="visible"/>
                                      </p:to>
                                    </p:set>
                                    <p:animEffect transition="in" filter="checkerboard(down)">
                                      <p:cBhvr>
                                        <p:cTn id="15" dur="1000"/>
                                        <p:tgtEl>
                                          <p:spTgt spid="626691">
                                            <p:txEl>
                                              <p:pRg st="2" end="2"/>
                                            </p:txEl>
                                          </p:spTgt>
                                        </p:tgtEl>
                                      </p:cBhvr>
                                    </p:animEffect>
                                  </p:childTnLst>
                                </p:cTn>
                              </p:par>
                            </p:childTnLst>
                          </p:cTn>
                        </p:par>
                        <p:par>
                          <p:cTn id="16" fill="hold" nodeType="afterGroup">
                            <p:stCondLst>
                              <p:cond delay="3000"/>
                            </p:stCondLst>
                            <p:childTnLst>
                              <p:par>
                                <p:cTn id="17" presetID="5" presetClass="entr" presetSubtype="5" fill="hold" nodeType="afterEffect">
                                  <p:stCondLst>
                                    <p:cond delay="0"/>
                                  </p:stCondLst>
                                  <p:childTnLst>
                                    <p:set>
                                      <p:cBhvr>
                                        <p:cTn id="18" dur="1" fill="hold">
                                          <p:stCondLst>
                                            <p:cond delay="0"/>
                                          </p:stCondLst>
                                        </p:cTn>
                                        <p:tgtEl>
                                          <p:spTgt spid="626691">
                                            <p:txEl>
                                              <p:pRg st="3" end="3"/>
                                            </p:txEl>
                                          </p:spTgt>
                                        </p:tgtEl>
                                        <p:attrNameLst>
                                          <p:attrName>style.visibility</p:attrName>
                                        </p:attrNameLst>
                                      </p:cBhvr>
                                      <p:to>
                                        <p:strVal val="visible"/>
                                      </p:to>
                                    </p:set>
                                    <p:animEffect transition="in" filter="checkerboard(down)">
                                      <p:cBhvr>
                                        <p:cTn id="19" dur="1000"/>
                                        <p:tgtEl>
                                          <p:spTgt spid="626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31681ED-A4EC-4F2B-A4DE-B398DBF79F1E}" type="slidenum">
              <a:rPr lang="ar-SA" altLang="fa-IR"/>
              <a:pPr/>
              <a:t>117</a:t>
            </a:fld>
            <a:endParaRPr lang="en-US" altLang="fa-IR"/>
          </a:p>
        </p:txBody>
      </p:sp>
      <p:sp>
        <p:nvSpPr>
          <p:cNvPr id="92979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بدهیهای بلند مدت</a:t>
            </a:r>
            <a:endParaRPr lang="en-US" altLang="fa-IR" b="0">
              <a:solidFill>
                <a:schemeClr val="tx1"/>
              </a:solidFill>
              <a:cs typeface="B Nazanin" panose="00000400000000000000" pitchFamily="2" charset="-78"/>
            </a:endParaRPr>
          </a:p>
        </p:txBody>
      </p:sp>
      <p:sp>
        <p:nvSpPr>
          <p:cNvPr id="92979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درآمد انتقالی به دوره های آتی</a:t>
            </a:r>
          </a:p>
          <a:p>
            <a:pPr lvl="1" algn="just" eaLnBrk="1" hangingPunct="1"/>
            <a:r>
              <a:rPr lang="fa-IR" altLang="fa-IR">
                <a:cs typeface="B Nazanin" panose="00000400000000000000" pitchFamily="2" charset="-78"/>
              </a:rPr>
              <a:t>مانند کمکهای بلاعوض دولت </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afterEffect">
                                  <p:stCondLst>
                                    <p:cond delay="0"/>
                                  </p:stCondLst>
                                  <p:childTnLst>
                                    <p:set>
                                      <p:cBhvr>
                                        <p:cTn id="6" dur="1" fill="hold">
                                          <p:stCondLst>
                                            <p:cond delay="0"/>
                                          </p:stCondLst>
                                        </p:cTn>
                                        <p:tgtEl>
                                          <p:spTgt spid="929795">
                                            <p:txEl>
                                              <p:pRg st="0" end="0"/>
                                            </p:txEl>
                                          </p:spTgt>
                                        </p:tgtEl>
                                        <p:attrNameLst>
                                          <p:attrName>style.visibility</p:attrName>
                                        </p:attrNameLst>
                                      </p:cBhvr>
                                      <p:to>
                                        <p:strVal val="visible"/>
                                      </p:to>
                                    </p:set>
                                    <p:animEffect transition="in" filter="checkerboard(down)">
                                      <p:cBhvr>
                                        <p:cTn id="7" dur="1000"/>
                                        <p:tgtEl>
                                          <p:spTgt spid="929795">
                                            <p:txEl>
                                              <p:pRg st="0" end="0"/>
                                            </p:txEl>
                                          </p:spTgt>
                                        </p:tgtEl>
                                      </p:cBhvr>
                                    </p:animEffect>
                                  </p:childTnLst>
                                </p:cTn>
                              </p:par>
                            </p:childTnLst>
                          </p:cTn>
                        </p:par>
                        <p:par>
                          <p:cTn id="8" fill="hold" nodeType="afterGroup">
                            <p:stCondLst>
                              <p:cond delay="1000"/>
                            </p:stCondLst>
                            <p:childTnLst>
                              <p:par>
                                <p:cTn id="9" presetID="5" presetClass="entr" presetSubtype="5" fill="hold" nodeType="afterEffect">
                                  <p:stCondLst>
                                    <p:cond delay="0"/>
                                  </p:stCondLst>
                                  <p:childTnLst>
                                    <p:set>
                                      <p:cBhvr>
                                        <p:cTn id="10" dur="1" fill="hold">
                                          <p:stCondLst>
                                            <p:cond delay="0"/>
                                          </p:stCondLst>
                                        </p:cTn>
                                        <p:tgtEl>
                                          <p:spTgt spid="929795">
                                            <p:txEl>
                                              <p:pRg st="1" end="1"/>
                                            </p:txEl>
                                          </p:spTgt>
                                        </p:tgtEl>
                                        <p:attrNameLst>
                                          <p:attrName>style.visibility</p:attrName>
                                        </p:attrNameLst>
                                      </p:cBhvr>
                                      <p:to>
                                        <p:strVal val="visible"/>
                                      </p:to>
                                    </p:set>
                                    <p:animEffect transition="in" filter="checkerboard(down)">
                                      <p:cBhvr>
                                        <p:cTn id="11" dur="1000"/>
                                        <p:tgtEl>
                                          <p:spTgt spid="929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173F943-A109-4B30-B656-18F7AAB0ACCF}" type="slidenum">
              <a:rPr lang="ar-SA" altLang="fa-IR"/>
              <a:pPr/>
              <a:t>118</a:t>
            </a:fld>
            <a:endParaRPr lang="en-US" altLang="fa-IR"/>
          </a:p>
        </p:txBody>
      </p:sp>
      <p:sp>
        <p:nvSpPr>
          <p:cNvPr id="62771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بدهیهای بلند مدت</a:t>
            </a:r>
            <a:endParaRPr lang="en-US" altLang="fa-IR" b="0">
              <a:solidFill>
                <a:schemeClr val="tx1"/>
              </a:solidFill>
              <a:cs typeface="B Nazanin" panose="00000400000000000000" pitchFamily="2" charset="-78"/>
            </a:endParaRPr>
          </a:p>
        </p:txBody>
      </p:sp>
      <p:sp>
        <p:nvSpPr>
          <p:cNvPr id="62771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شامل کلیه تعهداتی که قابل طبقه بندی در سر فصل بدهیهای جاری نبوده و از محل داراییهای جاری و یا ایجاد بدهی های کوتاه مدت در طی سال مالی قابل پرداخت یا تسویه نمی باشد</a:t>
            </a:r>
          </a:p>
        </p:txBody>
      </p:sp>
    </p:spTree>
  </p:cSld>
  <p:clrMapOvr>
    <a:masterClrMapping/>
  </p:clrMapOvr>
  <p:transition>
    <p:zoom dir="in"/>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6D3829C-54FD-4011-A5F5-4A4ADEBBA6EC}" type="slidenum">
              <a:rPr lang="ar-SA" altLang="fa-IR"/>
              <a:pPr/>
              <a:t>119</a:t>
            </a:fld>
            <a:endParaRPr lang="en-US" altLang="fa-IR"/>
          </a:p>
        </p:txBody>
      </p:sp>
      <p:sp>
        <p:nvSpPr>
          <p:cNvPr id="62873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حقوق صاحبان سهام</a:t>
            </a:r>
            <a:endParaRPr lang="en-US" altLang="fa-IR" b="0">
              <a:solidFill>
                <a:schemeClr val="tx1"/>
              </a:solidFill>
              <a:cs typeface="B Nazanin" panose="00000400000000000000" pitchFamily="2" charset="-78"/>
            </a:endParaRPr>
          </a:p>
        </p:txBody>
      </p:sp>
      <p:sp>
        <p:nvSpPr>
          <p:cNvPr id="62873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نشان دهنده حقوق مالی صاحبان یک واحد انتفاعی نسبت به دارایی های واحد است که مبلغ آن از طریق کسر جمع بدهیهای واحد تجاری از جمع داراییهای آن به دست می آید.</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8DD768AD-0903-40B9-B56C-958205FF5B1F}" type="slidenum">
              <a:rPr lang="ar-SA" altLang="fa-IR"/>
              <a:pPr/>
              <a:t>12</a:t>
            </a:fld>
            <a:endParaRPr lang="en-US" altLang="fa-IR"/>
          </a:p>
        </p:txBody>
      </p:sp>
      <p:sp>
        <p:nvSpPr>
          <p:cNvPr id="521218" name="Rectangle 2"/>
          <p:cNvSpPr>
            <a:spLocks noGrp="1" noChangeArrowheads="1"/>
          </p:cNvSpPr>
          <p:nvPr>
            <p:ph type="title"/>
          </p:nvPr>
        </p:nvSpPr>
        <p:spPr/>
        <p:txBody>
          <a:bodyPr/>
          <a:lstStyle/>
          <a:p>
            <a:r>
              <a:rPr lang="fa-IR" altLang="fa-IR" sz="2800">
                <a:cs typeface="B Nazanin" panose="00000400000000000000" pitchFamily="2" charset="-78"/>
              </a:rPr>
              <a:t>حسابداری به عنوان یک سیستم اطلاعاتی برای تصمیمات تجاری</a:t>
            </a:r>
            <a:endParaRPr lang="en-US" altLang="fa-IR" sz="2800">
              <a:cs typeface="B Nazanin" panose="00000400000000000000" pitchFamily="2" charset="-78"/>
            </a:endParaRPr>
          </a:p>
        </p:txBody>
      </p:sp>
      <p:sp>
        <p:nvSpPr>
          <p:cNvPr id="521220" name="Rectangle 4"/>
          <p:cNvSpPr>
            <a:spLocks noChangeArrowheads="1"/>
          </p:cNvSpPr>
          <p:nvPr/>
        </p:nvSpPr>
        <p:spPr bwMode="auto">
          <a:xfrm>
            <a:off x="5867400" y="2667000"/>
            <a:ext cx="2133600" cy="838200"/>
          </a:xfrm>
          <a:prstGeom prst="rect">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800">
                <a:cs typeface="B Nazanin" panose="00000400000000000000" pitchFamily="2" charset="-78"/>
              </a:rPr>
              <a:t>تصمیم گیرندگان</a:t>
            </a:r>
            <a:endParaRPr lang="en-US" altLang="fa-IR" sz="2800">
              <a:cs typeface="B Nazanin" panose="00000400000000000000" pitchFamily="2" charset="-78"/>
            </a:endParaRPr>
          </a:p>
        </p:txBody>
      </p:sp>
      <p:sp>
        <p:nvSpPr>
          <p:cNvPr id="521221" name="Rectangle 5"/>
          <p:cNvSpPr>
            <a:spLocks noChangeArrowheads="1"/>
          </p:cNvSpPr>
          <p:nvPr/>
        </p:nvSpPr>
        <p:spPr bwMode="auto">
          <a:xfrm rot="16200000">
            <a:off x="-762000" y="4343400"/>
            <a:ext cx="3886200" cy="533400"/>
          </a:xfrm>
          <a:prstGeom prst="rect">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400">
                <a:cs typeface="B Nazanin" panose="00000400000000000000" pitchFamily="2" charset="-78"/>
              </a:rPr>
              <a:t>فعالیتهای تجاری داده ها</a:t>
            </a:r>
            <a:endParaRPr lang="en-US" altLang="fa-IR" sz="2400">
              <a:cs typeface="B Nazanin" panose="00000400000000000000" pitchFamily="2" charset="-78"/>
            </a:endParaRPr>
          </a:p>
        </p:txBody>
      </p:sp>
      <p:sp>
        <p:nvSpPr>
          <p:cNvPr id="521222" name="Rectangle 6"/>
          <p:cNvSpPr>
            <a:spLocks noChangeArrowheads="1"/>
          </p:cNvSpPr>
          <p:nvPr/>
        </p:nvSpPr>
        <p:spPr bwMode="auto">
          <a:xfrm>
            <a:off x="2133600" y="4191000"/>
            <a:ext cx="5943600" cy="2362200"/>
          </a:xfrm>
          <a:prstGeom prst="rect">
            <a:avLst/>
          </a:prstGeom>
          <a:solidFill>
            <a:srgbClr val="99CCFF"/>
          </a:solidFill>
          <a:ln w="28575" algn="ctr">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21223" name="Rectangle 7"/>
          <p:cNvSpPr>
            <a:spLocks noChangeArrowheads="1"/>
          </p:cNvSpPr>
          <p:nvPr/>
        </p:nvSpPr>
        <p:spPr bwMode="auto">
          <a:xfrm>
            <a:off x="2362200" y="4953000"/>
            <a:ext cx="1524000" cy="1600200"/>
          </a:xfrm>
          <a:prstGeom prst="rect">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800" u="sng">
                <a:cs typeface="B Nazanin" panose="00000400000000000000" pitchFamily="2" charset="-78"/>
              </a:rPr>
              <a:t>اندازه گیری</a:t>
            </a:r>
          </a:p>
          <a:p>
            <a:pPr algn="ctr"/>
            <a:r>
              <a:rPr lang="fa-IR" altLang="fa-IR" sz="2800">
                <a:cs typeface="B Nazanin" panose="00000400000000000000" pitchFamily="2" charset="-78"/>
              </a:rPr>
              <a:t> بوسیله</a:t>
            </a:r>
          </a:p>
          <a:p>
            <a:pPr algn="ctr"/>
            <a:r>
              <a:rPr lang="fa-IR" altLang="fa-IR" sz="2800">
                <a:cs typeface="B Nazanin" panose="00000400000000000000" pitchFamily="2" charset="-78"/>
              </a:rPr>
              <a:t> ثبت داده ها</a:t>
            </a:r>
            <a:endParaRPr lang="en-US" altLang="fa-IR" sz="2800">
              <a:cs typeface="B Nazanin" panose="00000400000000000000" pitchFamily="2" charset="-78"/>
            </a:endParaRPr>
          </a:p>
        </p:txBody>
      </p:sp>
      <p:sp>
        <p:nvSpPr>
          <p:cNvPr id="521224" name="Rectangle 8"/>
          <p:cNvSpPr>
            <a:spLocks noChangeArrowheads="1"/>
          </p:cNvSpPr>
          <p:nvPr/>
        </p:nvSpPr>
        <p:spPr bwMode="auto">
          <a:xfrm>
            <a:off x="4038600" y="4953000"/>
            <a:ext cx="2209800" cy="1600200"/>
          </a:xfrm>
          <a:prstGeom prst="rect">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800" u="sng">
                <a:cs typeface="B Nazanin" panose="00000400000000000000" pitchFamily="2" charset="-78"/>
              </a:rPr>
              <a:t>پردازش</a:t>
            </a:r>
          </a:p>
          <a:p>
            <a:pPr algn="ctr"/>
            <a:r>
              <a:rPr lang="fa-IR" altLang="fa-IR" sz="2800">
                <a:cs typeface="B Nazanin" panose="00000400000000000000" pitchFamily="2" charset="-78"/>
              </a:rPr>
              <a:t> به واسطه ذخیره و </a:t>
            </a:r>
          </a:p>
          <a:p>
            <a:pPr algn="ctr"/>
            <a:r>
              <a:rPr lang="fa-IR" altLang="fa-IR" sz="2800">
                <a:cs typeface="B Nazanin" panose="00000400000000000000" pitchFamily="2" charset="-78"/>
              </a:rPr>
              <a:t>آماده سازی داده ها</a:t>
            </a:r>
            <a:endParaRPr lang="en-US" altLang="fa-IR" sz="2800">
              <a:cs typeface="B Nazanin" panose="00000400000000000000" pitchFamily="2" charset="-78"/>
            </a:endParaRPr>
          </a:p>
        </p:txBody>
      </p:sp>
      <p:sp>
        <p:nvSpPr>
          <p:cNvPr id="521225" name="Rectangle 9"/>
          <p:cNvSpPr>
            <a:spLocks noChangeArrowheads="1"/>
          </p:cNvSpPr>
          <p:nvPr/>
        </p:nvSpPr>
        <p:spPr bwMode="auto">
          <a:xfrm>
            <a:off x="4038600" y="4419600"/>
            <a:ext cx="1981200" cy="304800"/>
          </a:xfrm>
          <a:prstGeom prst="rect">
            <a:avLst/>
          </a:prstGeom>
          <a:solidFill>
            <a:srgbClr val="99CCFF"/>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3200">
                <a:solidFill>
                  <a:srgbClr val="000000"/>
                </a:solidFill>
                <a:cs typeface="B Nazanin" panose="00000400000000000000" pitchFamily="2" charset="-78"/>
              </a:rPr>
              <a:t>حسابداری</a:t>
            </a:r>
            <a:endParaRPr lang="en-US" altLang="fa-IR" sz="3200">
              <a:solidFill>
                <a:srgbClr val="000000"/>
              </a:solidFill>
              <a:cs typeface="B Nazanin" panose="00000400000000000000" pitchFamily="2" charset="-78"/>
            </a:endParaRPr>
          </a:p>
        </p:txBody>
      </p:sp>
      <p:sp>
        <p:nvSpPr>
          <p:cNvPr id="521226" name="Rectangle 10"/>
          <p:cNvSpPr>
            <a:spLocks noChangeArrowheads="1"/>
          </p:cNvSpPr>
          <p:nvPr/>
        </p:nvSpPr>
        <p:spPr bwMode="auto">
          <a:xfrm>
            <a:off x="6400800" y="4953000"/>
            <a:ext cx="1524000" cy="1600200"/>
          </a:xfrm>
          <a:prstGeom prst="rect">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800" u="sng">
                <a:cs typeface="B Nazanin" panose="00000400000000000000" pitchFamily="2" charset="-78"/>
              </a:rPr>
              <a:t>گزارشگری</a:t>
            </a:r>
          </a:p>
          <a:p>
            <a:pPr algn="ctr"/>
            <a:r>
              <a:rPr lang="fa-IR" altLang="fa-IR" sz="2800">
                <a:cs typeface="B Nazanin" panose="00000400000000000000" pitchFamily="2" charset="-78"/>
              </a:rPr>
              <a:t> با تهیه</a:t>
            </a:r>
          </a:p>
          <a:p>
            <a:pPr algn="ctr"/>
            <a:r>
              <a:rPr lang="fa-IR" altLang="fa-IR" sz="2800">
                <a:cs typeface="B Nazanin" panose="00000400000000000000" pitchFamily="2" charset="-78"/>
              </a:rPr>
              <a:t>گزارشات مالی</a:t>
            </a:r>
            <a:endParaRPr lang="en-US" altLang="fa-IR" sz="2800">
              <a:cs typeface="B Nazanin" panose="00000400000000000000" pitchFamily="2" charset="-78"/>
            </a:endParaRPr>
          </a:p>
        </p:txBody>
      </p:sp>
      <p:sp>
        <p:nvSpPr>
          <p:cNvPr id="521227" name="Line 11"/>
          <p:cNvSpPr>
            <a:spLocks noChangeShapeType="1"/>
          </p:cNvSpPr>
          <p:nvPr/>
        </p:nvSpPr>
        <p:spPr bwMode="auto">
          <a:xfrm flipH="1">
            <a:off x="1447800" y="3048000"/>
            <a:ext cx="44196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21228" name="Line 12"/>
          <p:cNvSpPr>
            <a:spLocks noChangeShapeType="1"/>
          </p:cNvSpPr>
          <p:nvPr/>
        </p:nvSpPr>
        <p:spPr bwMode="auto">
          <a:xfrm>
            <a:off x="6324600" y="3505200"/>
            <a:ext cx="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21229" name="Line 13"/>
          <p:cNvSpPr>
            <a:spLocks noChangeShapeType="1"/>
          </p:cNvSpPr>
          <p:nvPr/>
        </p:nvSpPr>
        <p:spPr bwMode="auto">
          <a:xfrm>
            <a:off x="6858000" y="3505200"/>
            <a:ext cx="0" cy="685800"/>
          </a:xfrm>
          <a:prstGeom prst="line">
            <a:avLst/>
          </a:prstGeom>
          <a:noFill/>
          <a:ln w="5715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21230" name="Rectangle 14"/>
          <p:cNvSpPr>
            <a:spLocks noChangeArrowheads="1"/>
          </p:cNvSpPr>
          <p:nvPr/>
        </p:nvSpPr>
        <p:spPr bwMode="auto">
          <a:xfrm>
            <a:off x="7010400" y="3657600"/>
            <a:ext cx="990600" cy="304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800">
                <a:cs typeface="B Nazanin" panose="00000400000000000000" pitchFamily="2" charset="-78"/>
              </a:rPr>
              <a:t>اطلاعات</a:t>
            </a:r>
            <a:endParaRPr lang="en-US" altLang="fa-IR" sz="2800">
              <a:cs typeface="B Nazanin" panose="00000400000000000000" pitchFamily="2" charset="-78"/>
            </a:endParaRPr>
          </a:p>
        </p:txBody>
      </p:sp>
      <p:sp>
        <p:nvSpPr>
          <p:cNvPr id="521231" name="Rectangle 15"/>
          <p:cNvSpPr>
            <a:spLocks noChangeArrowheads="1"/>
          </p:cNvSpPr>
          <p:nvPr/>
        </p:nvSpPr>
        <p:spPr bwMode="auto">
          <a:xfrm>
            <a:off x="5257800" y="3657600"/>
            <a:ext cx="990600" cy="304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400">
                <a:cs typeface="B Nazanin" panose="00000400000000000000" pitchFamily="2" charset="-78"/>
              </a:rPr>
              <a:t>نیازهای</a:t>
            </a:r>
          </a:p>
          <a:p>
            <a:pPr algn="ctr"/>
            <a:r>
              <a:rPr lang="fa-IR" altLang="fa-IR" sz="2400">
                <a:cs typeface="B Nazanin" panose="00000400000000000000" pitchFamily="2" charset="-78"/>
              </a:rPr>
              <a:t> اطلاعاتی</a:t>
            </a:r>
            <a:endParaRPr lang="en-US" altLang="fa-IR" sz="2400">
              <a:cs typeface="B Nazanin" panose="00000400000000000000" pitchFamily="2" charset="-78"/>
            </a:endParaRPr>
          </a:p>
        </p:txBody>
      </p:sp>
      <p:sp>
        <p:nvSpPr>
          <p:cNvPr id="521232" name="Line 16"/>
          <p:cNvSpPr>
            <a:spLocks noChangeShapeType="1"/>
          </p:cNvSpPr>
          <p:nvPr/>
        </p:nvSpPr>
        <p:spPr bwMode="auto">
          <a:xfrm>
            <a:off x="1447800" y="5638800"/>
            <a:ext cx="685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21233" name="Rectangle 17"/>
          <p:cNvSpPr>
            <a:spLocks noChangeArrowheads="1"/>
          </p:cNvSpPr>
          <p:nvPr/>
        </p:nvSpPr>
        <p:spPr bwMode="auto">
          <a:xfrm>
            <a:off x="3276600" y="2590800"/>
            <a:ext cx="990600" cy="304800"/>
          </a:xfrm>
          <a:prstGeom prst="rect">
            <a:avLst/>
          </a:prstGeom>
          <a:solidFill>
            <a:schemeClr val="bg1"/>
          </a:solidFill>
          <a:ln>
            <a:noFill/>
          </a:ln>
          <a:effectLst/>
          <a:extLs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800">
                <a:cs typeface="B Nazanin" panose="00000400000000000000" pitchFamily="2" charset="-78"/>
              </a:rPr>
              <a:t>کنش</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C5E5C76-6616-482B-945F-EF72D1CF9ED6}" type="slidenum">
              <a:rPr lang="ar-SA" altLang="fa-IR"/>
              <a:pPr/>
              <a:t>120</a:t>
            </a:fld>
            <a:endParaRPr lang="en-US" altLang="fa-IR"/>
          </a:p>
        </p:txBody>
      </p:sp>
      <p:sp>
        <p:nvSpPr>
          <p:cNvPr id="630786" name="Rectangle 2"/>
          <p:cNvSpPr>
            <a:spLocks noGrp="1" noChangeArrowheads="1"/>
          </p:cNvSpPr>
          <p:nvPr>
            <p:ph type="title" idx="4294967295"/>
          </p:nvPr>
        </p:nvSpPr>
        <p:spPr>
          <a:xfrm>
            <a:off x="850900" y="609600"/>
            <a:ext cx="7378700" cy="1143000"/>
          </a:xfrm>
        </p:spPr>
        <p:txBody>
          <a:bodyPr/>
          <a:lstStyle/>
          <a:p>
            <a:r>
              <a:rPr lang="fa-IR" altLang="fa-IR" b="0">
                <a:solidFill>
                  <a:schemeClr val="tx1"/>
                </a:solidFill>
                <a:cs typeface="B Nazanin" panose="00000400000000000000" pitchFamily="2" charset="-78"/>
              </a:rPr>
              <a:t>اقلام تشکیل دهنده حقوق صاحبان سهام</a:t>
            </a:r>
            <a:endParaRPr lang="en-US" altLang="fa-IR" b="0">
              <a:solidFill>
                <a:schemeClr val="tx1"/>
              </a:solidFill>
              <a:cs typeface="B Nazanin" panose="00000400000000000000" pitchFamily="2" charset="-78"/>
            </a:endParaRPr>
          </a:p>
        </p:txBody>
      </p:sp>
      <p:sp>
        <p:nvSpPr>
          <p:cNvPr id="63078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b="1" u="sng">
                <a:solidFill>
                  <a:srgbClr val="FFFFCC"/>
                </a:solidFill>
                <a:cs typeface="B Nazanin" panose="00000400000000000000" pitchFamily="2" charset="-78"/>
              </a:rPr>
              <a:t>حقوق صاحبان سهام :</a:t>
            </a:r>
          </a:p>
          <a:p>
            <a:pPr lvl="1" algn="just" eaLnBrk="1" hangingPunct="1">
              <a:lnSpc>
                <a:spcPct val="80000"/>
              </a:lnSpc>
            </a:pPr>
            <a:r>
              <a:rPr lang="fa-IR" altLang="fa-IR" sz="3200">
                <a:cs typeface="B Nazanin" panose="00000400000000000000" pitchFamily="2" charset="-78"/>
              </a:rPr>
              <a:t>سرمایه قانونی (اسمی)</a:t>
            </a:r>
          </a:p>
          <a:p>
            <a:pPr lvl="1" algn="just" eaLnBrk="1" hangingPunct="1">
              <a:lnSpc>
                <a:spcPct val="80000"/>
              </a:lnSpc>
            </a:pPr>
            <a:r>
              <a:rPr lang="fa-IR" altLang="fa-IR" sz="3200">
                <a:cs typeface="B Nazanin" panose="00000400000000000000" pitchFamily="2" charset="-78"/>
              </a:rPr>
              <a:t>سرمایه پرداخت شده اضافی </a:t>
            </a:r>
          </a:p>
          <a:p>
            <a:pPr lvl="1" algn="just" eaLnBrk="1" hangingPunct="1">
              <a:lnSpc>
                <a:spcPct val="80000"/>
              </a:lnSpc>
            </a:pPr>
            <a:r>
              <a:rPr lang="fa-IR" altLang="fa-IR" sz="3200">
                <a:cs typeface="B Nazanin" panose="00000400000000000000" pitchFamily="2" charset="-78"/>
              </a:rPr>
              <a:t>اندوخته ها (محدودیت در سود انباشته)</a:t>
            </a:r>
          </a:p>
          <a:p>
            <a:pPr lvl="1" algn="just" eaLnBrk="1" hangingPunct="1">
              <a:lnSpc>
                <a:spcPct val="80000"/>
              </a:lnSpc>
            </a:pPr>
            <a:r>
              <a:rPr lang="fa-IR" altLang="fa-IR" sz="3200">
                <a:cs typeface="B Nazanin" panose="00000400000000000000" pitchFamily="2" charset="-78"/>
              </a:rPr>
              <a:t>سود(زیان) انباشته</a:t>
            </a:r>
          </a:p>
          <a:p>
            <a:pPr lvl="1" algn="just" eaLnBrk="1" hangingPunct="1">
              <a:lnSpc>
                <a:spcPct val="80000"/>
              </a:lnSpc>
            </a:pPr>
            <a:r>
              <a:rPr lang="fa-IR" altLang="fa-IR" sz="3200">
                <a:cs typeface="B Nazanin" panose="00000400000000000000" pitchFamily="2" charset="-78"/>
              </a:rPr>
              <a:t>سرمایهه تحقق نیافته</a:t>
            </a:r>
          </a:p>
          <a:p>
            <a:pPr lvl="1" algn="just" eaLnBrk="1" hangingPunct="1">
              <a:lnSpc>
                <a:spcPct val="80000"/>
              </a:lnSpc>
            </a:pPr>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30787">
                                            <p:txEl>
                                              <p:pRg st="0" end="0"/>
                                            </p:txEl>
                                          </p:spTgt>
                                        </p:tgtEl>
                                        <p:attrNameLst>
                                          <p:attrName>style.visibility</p:attrName>
                                        </p:attrNameLst>
                                      </p:cBhvr>
                                      <p:to>
                                        <p:strVal val="visible"/>
                                      </p:to>
                                    </p:set>
                                    <p:animEffect transition="in" filter="box(in)">
                                      <p:cBhvr>
                                        <p:cTn id="7" dur="1000"/>
                                        <p:tgtEl>
                                          <p:spTgt spid="630787">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630787">
                                            <p:txEl>
                                              <p:pRg st="1" end="1"/>
                                            </p:txEl>
                                          </p:spTgt>
                                        </p:tgtEl>
                                        <p:attrNameLst>
                                          <p:attrName>style.visibility</p:attrName>
                                        </p:attrNameLst>
                                      </p:cBhvr>
                                      <p:to>
                                        <p:strVal val="visible"/>
                                      </p:to>
                                    </p:set>
                                    <p:animEffect transition="in" filter="box(in)">
                                      <p:cBhvr>
                                        <p:cTn id="11" dur="1000"/>
                                        <p:tgtEl>
                                          <p:spTgt spid="630787">
                                            <p:txEl>
                                              <p:pRg st="1" end="1"/>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630787">
                                            <p:txEl>
                                              <p:pRg st="2" end="2"/>
                                            </p:txEl>
                                          </p:spTgt>
                                        </p:tgtEl>
                                        <p:attrNameLst>
                                          <p:attrName>style.visibility</p:attrName>
                                        </p:attrNameLst>
                                      </p:cBhvr>
                                      <p:to>
                                        <p:strVal val="visible"/>
                                      </p:to>
                                    </p:set>
                                    <p:animEffect transition="in" filter="box(in)">
                                      <p:cBhvr>
                                        <p:cTn id="15" dur="1000"/>
                                        <p:tgtEl>
                                          <p:spTgt spid="630787">
                                            <p:txEl>
                                              <p:pRg st="2" end="2"/>
                                            </p:txEl>
                                          </p:spTgt>
                                        </p:tgtEl>
                                      </p:cBhvr>
                                    </p:animEffect>
                                  </p:child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30787">
                                            <p:txEl>
                                              <p:pRg st="3" end="3"/>
                                            </p:txEl>
                                          </p:spTgt>
                                        </p:tgtEl>
                                        <p:attrNameLst>
                                          <p:attrName>style.visibility</p:attrName>
                                        </p:attrNameLst>
                                      </p:cBhvr>
                                      <p:to>
                                        <p:strVal val="visible"/>
                                      </p:to>
                                    </p:set>
                                    <p:animEffect transition="in" filter="box(in)">
                                      <p:cBhvr>
                                        <p:cTn id="19" dur="1000"/>
                                        <p:tgtEl>
                                          <p:spTgt spid="630787">
                                            <p:txEl>
                                              <p:pRg st="3" end="3"/>
                                            </p:txEl>
                                          </p:spTgt>
                                        </p:tgtEl>
                                      </p:cBhvr>
                                    </p:animEffect>
                                  </p:child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30787">
                                            <p:txEl>
                                              <p:pRg st="4" end="4"/>
                                            </p:txEl>
                                          </p:spTgt>
                                        </p:tgtEl>
                                        <p:attrNameLst>
                                          <p:attrName>style.visibility</p:attrName>
                                        </p:attrNameLst>
                                      </p:cBhvr>
                                      <p:to>
                                        <p:strVal val="visible"/>
                                      </p:to>
                                    </p:set>
                                    <p:animEffect transition="in" filter="box(in)">
                                      <p:cBhvr>
                                        <p:cTn id="23" dur="1000"/>
                                        <p:tgtEl>
                                          <p:spTgt spid="630787">
                                            <p:txEl>
                                              <p:pRg st="4" end="4"/>
                                            </p:txEl>
                                          </p:spTgt>
                                        </p:tgtEl>
                                      </p:cBhvr>
                                    </p:animEffect>
                                  </p:childTnLst>
                                </p:cTn>
                              </p:par>
                            </p:childTnLst>
                          </p:cTn>
                        </p:par>
                        <p:par>
                          <p:cTn id="24" fill="hold" nodeType="afterGroup">
                            <p:stCondLst>
                              <p:cond delay="5000"/>
                            </p:stCondLst>
                            <p:childTnLst>
                              <p:par>
                                <p:cTn id="25" presetID="4" presetClass="entr" presetSubtype="16" fill="hold" nodeType="afterEffect">
                                  <p:stCondLst>
                                    <p:cond delay="0"/>
                                  </p:stCondLst>
                                  <p:childTnLst>
                                    <p:set>
                                      <p:cBhvr>
                                        <p:cTn id="26" dur="1" fill="hold">
                                          <p:stCondLst>
                                            <p:cond delay="0"/>
                                          </p:stCondLst>
                                        </p:cTn>
                                        <p:tgtEl>
                                          <p:spTgt spid="630787">
                                            <p:txEl>
                                              <p:pRg st="5" end="5"/>
                                            </p:txEl>
                                          </p:spTgt>
                                        </p:tgtEl>
                                        <p:attrNameLst>
                                          <p:attrName>style.visibility</p:attrName>
                                        </p:attrNameLst>
                                      </p:cBhvr>
                                      <p:to>
                                        <p:strVal val="visible"/>
                                      </p:to>
                                    </p:set>
                                    <p:animEffect transition="in" filter="box(in)">
                                      <p:cBhvr>
                                        <p:cTn id="27" dur="1000"/>
                                        <p:tgtEl>
                                          <p:spTgt spid="6307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E0F8793-A2AC-49B6-BDCF-BDC5FE94E02D}" type="slidenum">
              <a:rPr lang="ar-SA" altLang="fa-IR"/>
              <a:pPr/>
              <a:t>121</a:t>
            </a:fld>
            <a:endParaRPr lang="en-US" altLang="fa-IR"/>
          </a:p>
        </p:txBody>
      </p:sp>
      <p:sp>
        <p:nvSpPr>
          <p:cNvPr id="63181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سرمایه قانونی</a:t>
            </a:r>
            <a:endParaRPr lang="en-US" altLang="fa-IR" b="0">
              <a:solidFill>
                <a:schemeClr val="tx1"/>
              </a:solidFill>
              <a:cs typeface="B Nazanin" panose="00000400000000000000" pitchFamily="2" charset="-78"/>
            </a:endParaRPr>
          </a:p>
        </p:txBody>
      </p:sp>
      <p:sp>
        <p:nvSpPr>
          <p:cNvPr id="63181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سرمایه قانونی می تواند شامل سهام عادی و سهام ممتاز باشد که هر کدام از آن باید به ارزش اسمی گزارش شوند.</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9B2C401-DD4E-4DE8-A446-718EC2AE3399}" type="slidenum">
              <a:rPr lang="ar-SA" altLang="fa-IR"/>
              <a:pPr/>
              <a:t>122</a:t>
            </a:fld>
            <a:endParaRPr lang="en-US" altLang="fa-IR"/>
          </a:p>
        </p:txBody>
      </p:sp>
      <p:sp>
        <p:nvSpPr>
          <p:cNvPr id="63283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سرمایه پرداخت شده اضافی</a:t>
            </a:r>
            <a:endParaRPr lang="en-US" altLang="fa-IR" b="0">
              <a:solidFill>
                <a:schemeClr val="tx1"/>
              </a:solidFill>
              <a:cs typeface="B Nazanin" panose="00000400000000000000" pitchFamily="2" charset="-78"/>
            </a:endParaRPr>
          </a:p>
        </p:txBody>
      </p:sp>
      <p:sp>
        <p:nvSpPr>
          <p:cNvPr id="63283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کلیه اقلامی که در سرفصلهای سرمایه قانونی، اندوخته و یا سود انباشته قابل طبقه بندی نباشد در این طبقه بندی قرار می گیرد.</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D47635A-C554-426B-8D79-CE9C0634D4BA}" type="slidenum">
              <a:rPr lang="ar-SA" altLang="fa-IR"/>
              <a:pPr/>
              <a:t>123</a:t>
            </a:fld>
            <a:endParaRPr lang="en-US" altLang="fa-IR"/>
          </a:p>
        </p:txBody>
      </p:sp>
      <p:sp>
        <p:nvSpPr>
          <p:cNvPr id="63385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سرمایه پرداخت شده اضافی</a:t>
            </a:r>
            <a:endParaRPr lang="en-US" altLang="fa-IR" b="0">
              <a:solidFill>
                <a:schemeClr val="tx1"/>
              </a:solidFill>
              <a:cs typeface="B Nazanin" panose="00000400000000000000" pitchFamily="2" charset="-78"/>
            </a:endParaRPr>
          </a:p>
        </p:txBody>
      </p:sp>
      <p:sp>
        <p:nvSpPr>
          <p:cNvPr id="633859" name="Rectangle 3"/>
          <p:cNvSpPr>
            <a:spLocks noChangeArrowheads="1"/>
          </p:cNvSpPr>
          <p:nvPr/>
        </p:nvSpPr>
        <p:spPr bwMode="auto">
          <a:xfrm>
            <a:off x="6858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مبلغ مازادی که نسبت به ارزش اسمی دریافت می شود.</a:t>
            </a:r>
          </a:p>
          <a:p>
            <a:pPr algn="just" eaLnBrk="1" hangingPunct="1"/>
            <a:r>
              <a:rPr lang="fa-IR" altLang="fa-IR">
                <a:cs typeface="B Nazanin" panose="00000400000000000000" pitchFamily="2" charset="-78"/>
              </a:rPr>
              <a:t>منافع اضافی ناشی از تحصیل یا فروش سهام خزانه و یا اهدای آن</a:t>
            </a:r>
          </a:p>
          <a:p>
            <a:pPr algn="just" eaLnBrk="1" hangingPunct="1"/>
            <a:r>
              <a:rPr lang="fa-IR" altLang="fa-IR">
                <a:cs typeface="B Nazanin" panose="00000400000000000000" pitchFamily="2" charset="-78"/>
              </a:rPr>
              <a:t>مازاد حاصل بازخرید، ابطال و یا تجزیه سهام</a:t>
            </a:r>
          </a:p>
          <a:p>
            <a:pPr algn="just" eaLnBrk="1" hangingPunct="1"/>
            <a:r>
              <a:rPr lang="fa-IR" altLang="fa-IR">
                <a:cs typeface="B Nazanin" panose="00000400000000000000" pitchFamily="2" charset="-78"/>
              </a:rPr>
              <a:t>صرف ناشی از تبدیل اوراق قرضه و یا سهام ممتاز یه سهام عادی</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81ACB3F-EDF3-4FA2-BC17-A82E222B4F9F}" type="slidenum">
              <a:rPr lang="ar-SA" altLang="fa-IR"/>
              <a:pPr/>
              <a:t>124</a:t>
            </a:fld>
            <a:endParaRPr lang="en-US" altLang="fa-IR"/>
          </a:p>
        </p:txBody>
      </p:sp>
      <p:sp>
        <p:nvSpPr>
          <p:cNvPr id="63488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اندوخته ها</a:t>
            </a:r>
            <a:endParaRPr lang="en-US" altLang="fa-IR" b="0">
              <a:solidFill>
                <a:schemeClr val="tx1"/>
              </a:solidFill>
              <a:cs typeface="B Nazanin" panose="00000400000000000000" pitchFamily="2" charset="-78"/>
            </a:endParaRPr>
          </a:p>
        </p:txBody>
      </p:sp>
      <p:sp>
        <p:nvSpPr>
          <p:cNvPr id="63488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نوعی محدودیت در توزیع سود سهام می باشد که بر اثر الزامات قانونی، تصمیمات مدیریت یا مجمع عمومی صاحبان سهام ایجاد می شود.</a:t>
            </a:r>
          </a:p>
        </p:txBody>
      </p:sp>
    </p:spTree>
  </p:cSld>
  <p:clrMapOvr>
    <a:masterClrMapping/>
  </p:clrMapOvr>
  <p:transition>
    <p:zoom dir="in"/>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486F7DF-A887-4C8F-8673-7BDA8AC79579}" type="slidenum">
              <a:rPr lang="ar-SA" altLang="fa-IR"/>
              <a:pPr/>
              <a:t>125</a:t>
            </a:fld>
            <a:endParaRPr lang="en-US" altLang="fa-IR"/>
          </a:p>
        </p:txBody>
      </p:sp>
      <p:sp>
        <p:nvSpPr>
          <p:cNvPr id="93081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اندوخته ها</a:t>
            </a:r>
            <a:endParaRPr lang="en-US" altLang="fa-IR" b="0">
              <a:solidFill>
                <a:schemeClr val="tx1"/>
              </a:solidFill>
              <a:cs typeface="B Nazanin" panose="00000400000000000000" pitchFamily="2" charset="-78"/>
            </a:endParaRPr>
          </a:p>
        </p:txBody>
      </p:sp>
      <p:sp>
        <p:nvSpPr>
          <p:cNvPr id="93081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lvl="1" algn="just" eaLnBrk="1" hangingPunct="1"/>
            <a:r>
              <a:rPr lang="fa-IR" altLang="fa-IR">
                <a:cs typeface="B Nazanin" panose="00000400000000000000" pitchFamily="2" charset="-78"/>
              </a:rPr>
              <a:t>اندوخته قانونی</a:t>
            </a:r>
          </a:p>
          <a:p>
            <a:pPr lvl="1" algn="just" eaLnBrk="1" hangingPunct="1"/>
            <a:r>
              <a:rPr lang="fa-IR" altLang="fa-IR">
                <a:cs typeface="B Nazanin" panose="00000400000000000000" pitchFamily="2" charset="-78"/>
              </a:rPr>
              <a:t>اندوخته توسعه و تکمیل</a:t>
            </a:r>
          </a:p>
          <a:p>
            <a:pPr lvl="1" algn="just" eaLnBrk="1" hangingPunct="1"/>
            <a:r>
              <a:rPr lang="fa-IR" altLang="fa-IR">
                <a:cs typeface="B Nazanin" panose="00000400000000000000" pitchFamily="2" charset="-78"/>
              </a:rPr>
              <a:t>اندوخته جایگزینی ماشین آلات</a:t>
            </a:r>
          </a:p>
          <a:p>
            <a:pPr lvl="1" algn="just" eaLnBrk="1" hangingPunct="1"/>
            <a:r>
              <a:rPr lang="fa-IR" altLang="fa-IR">
                <a:cs typeface="B Nazanin" panose="00000400000000000000" pitchFamily="2" charset="-78"/>
              </a:rPr>
              <a:t>اندوخته احتیاطی</a:t>
            </a:r>
          </a:p>
        </p:txBody>
      </p:sp>
    </p:spTree>
  </p:cSld>
  <p:clrMapOvr>
    <a:masterClrMapping/>
  </p:clrMapOvr>
  <p:transition>
    <p:zoom dir="in"/>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EF04402-5A6A-495F-822C-FBB714966AE5}" type="slidenum">
              <a:rPr lang="ar-SA" altLang="fa-IR"/>
              <a:pPr/>
              <a:t>126</a:t>
            </a:fld>
            <a:endParaRPr lang="en-US" altLang="fa-IR"/>
          </a:p>
        </p:txBody>
      </p:sp>
      <p:sp>
        <p:nvSpPr>
          <p:cNvPr id="63590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سود(زیان) انباشته</a:t>
            </a:r>
            <a:endParaRPr lang="en-US" altLang="fa-IR" b="0">
              <a:solidFill>
                <a:schemeClr val="tx1"/>
              </a:solidFill>
              <a:cs typeface="B Nazanin" panose="00000400000000000000" pitchFamily="2" charset="-78"/>
            </a:endParaRPr>
          </a:p>
        </p:txBody>
      </p:sp>
      <p:sp>
        <p:nvSpPr>
          <p:cNvPr id="63590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سود انباشته معرف آن بخش از سود سالجاری و سود انباشته سنواتی است که هیچگونه محدودیتی در توزیع آن بین صاحبان سهام وجود ندارد.</a:t>
            </a:r>
          </a:p>
        </p:txBody>
      </p:sp>
    </p:spTree>
  </p:cSld>
  <p:clrMapOvr>
    <a:masterClrMapping/>
  </p:clrMapOvr>
  <p:transition>
    <p:zoom dir="in"/>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004E9F2-CFEB-4626-83AD-DBD92C5679A7}" type="slidenum">
              <a:rPr lang="ar-SA" altLang="fa-IR"/>
              <a:pPr/>
              <a:t>127</a:t>
            </a:fld>
            <a:endParaRPr lang="en-US" altLang="fa-IR"/>
          </a:p>
        </p:txBody>
      </p:sp>
      <p:sp>
        <p:nvSpPr>
          <p:cNvPr id="63693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سرمایه تحقق نیافته</a:t>
            </a:r>
            <a:endParaRPr lang="en-US" altLang="fa-IR" b="0">
              <a:solidFill>
                <a:schemeClr val="tx1"/>
              </a:solidFill>
              <a:cs typeface="B Nazanin" panose="00000400000000000000" pitchFamily="2" charset="-78"/>
            </a:endParaRPr>
          </a:p>
        </p:txBody>
      </p:sp>
      <p:sp>
        <p:nvSpPr>
          <p:cNvPr id="63693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سرمایه تحقق نیافته شامل افزایش و یا کاهش در حقوق صاحبان سهام می باشد که در طبقات قبلی و سرفصلهای عنوان شده حقوق صاحبان سهام نمی گنجد.</a:t>
            </a:r>
          </a:p>
        </p:txBody>
      </p:sp>
    </p:spTree>
  </p:cSld>
  <p:clrMapOvr>
    <a:masterClrMapping/>
  </p:clrMapOvr>
  <p:transition>
    <p:zoom dir="in"/>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8FA52F8-F7F8-4D0F-B571-66A17BF885C3}" type="slidenum">
              <a:rPr lang="ar-SA" altLang="fa-IR"/>
              <a:pPr/>
              <a:t>128</a:t>
            </a:fld>
            <a:endParaRPr lang="en-US" altLang="fa-IR"/>
          </a:p>
        </p:txBody>
      </p:sp>
      <p:sp>
        <p:nvSpPr>
          <p:cNvPr id="63795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اشکال تهیه ترازنامه</a:t>
            </a:r>
            <a:endParaRPr lang="en-US" altLang="fa-IR" b="0">
              <a:solidFill>
                <a:schemeClr val="tx1"/>
              </a:solidFill>
              <a:cs typeface="B Nazanin" panose="00000400000000000000" pitchFamily="2" charset="-78"/>
            </a:endParaRPr>
          </a:p>
        </p:txBody>
      </p:sp>
      <p:sp>
        <p:nvSpPr>
          <p:cNvPr id="63795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990600" indent="-53340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314450" indent="-4572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581150" indent="-3810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885950" indent="-3429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343150" indent="-3429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800350" indent="-3429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257550" indent="-3429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714750" indent="-3429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شکل حساب </a:t>
            </a:r>
            <a:r>
              <a:rPr lang="en-US" altLang="fa-IR">
                <a:cs typeface="B Nazanin" panose="00000400000000000000" pitchFamily="2" charset="-78"/>
              </a:rPr>
              <a:t>T</a:t>
            </a:r>
            <a:endParaRPr lang="fa-IR" altLang="fa-IR">
              <a:cs typeface="B Nazanin" panose="00000400000000000000" pitchFamily="2" charset="-78"/>
            </a:endParaRPr>
          </a:p>
          <a:p>
            <a:pPr algn="just" eaLnBrk="1" hangingPunct="1"/>
            <a:r>
              <a:rPr lang="fa-IR" altLang="fa-IR">
                <a:cs typeface="B Nazanin" panose="00000400000000000000" pitchFamily="2" charset="-78"/>
              </a:rPr>
              <a:t>شکل وضعیت مالی</a:t>
            </a:r>
          </a:p>
          <a:p>
            <a:pPr algn="just" eaLnBrk="1" hangingPunct="1"/>
            <a:r>
              <a:rPr lang="fa-IR" altLang="fa-IR">
                <a:cs typeface="B Nazanin" panose="00000400000000000000" pitchFamily="2" charset="-78"/>
              </a:rPr>
              <a:t>شکل گزارشی</a:t>
            </a:r>
          </a:p>
        </p:txBody>
      </p:sp>
    </p:spTree>
  </p:cSld>
  <p:clrMapOvr>
    <a:masterClrMapping/>
  </p:clrMapOvr>
  <p:transition>
    <p:zoom dir="in"/>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9330" name="Rectangle 2"/>
          <p:cNvSpPr>
            <a:spLocks noGrp="1" noChangeArrowheads="1"/>
          </p:cNvSpPr>
          <p:nvPr>
            <p:ph type="ctrTitle"/>
          </p:nvPr>
        </p:nvSpPr>
        <p:spPr/>
        <p:txBody>
          <a:bodyPr/>
          <a:lstStyle/>
          <a:p>
            <a:r>
              <a:rPr lang="fa-IR" altLang="fa-IR" b="0">
                <a:cs typeface="B Nazanin" panose="00000400000000000000" pitchFamily="2" charset="-78"/>
              </a:rPr>
              <a:t>فصل چهارم</a:t>
            </a:r>
            <a:br>
              <a:rPr lang="fa-IR" altLang="fa-IR" b="0">
                <a:cs typeface="B Nazanin" panose="00000400000000000000" pitchFamily="2" charset="-78"/>
              </a:rPr>
            </a:br>
            <a:r>
              <a:rPr lang="fa-IR" altLang="fa-IR" sz="3200">
                <a:cs typeface="B Nazanin" panose="00000400000000000000" pitchFamily="2" charset="-78"/>
              </a:rPr>
              <a:t>صورت گردش وجوه نقد</a:t>
            </a:r>
            <a:endParaRPr lang="en-US" altLang="fa-IR" sz="3200">
              <a:cs typeface="B Nazanin" panose="00000400000000000000" pitchFamily="2" charset="-78"/>
            </a:endParaRPr>
          </a:p>
        </p:txBody>
      </p:sp>
      <p:sp>
        <p:nvSpPr>
          <p:cNvPr id="739331" name="Rectangle 3"/>
          <p:cNvSpPr>
            <a:spLocks noGrp="1" noChangeArrowheads="1"/>
          </p:cNvSpPr>
          <p:nvPr>
            <p:ph type="subTitle" idx="1"/>
          </p:nvPr>
        </p:nvSpPr>
        <p:spPr>
          <a:xfrm>
            <a:off x="1566863" y="2693988"/>
            <a:ext cx="7196137" cy="3554412"/>
          </a:xfrm>
        </p:spPr>
        <p:txBody>
          <a:bodyPr/>
          <a:lstStyle/>
          <a:p>
            <a:pPr algn="r"/>
            <a:r>
              <a:rPr lang="fa-IR" altLang="fa-IR">
                <a:cs typeface="B Nazanin" panose="00000400000000000000" pitchFamily="2" charset="-78"/>
              </a:rPr>
              <a:t>هدف کلی :</a:t>
            </a:r>
          </a:p>
          <a:p>
            <a:pPr marL="457200" lvl="1" indent="0"/>
            <a:r>
              <a:rPr lang="fa-IR" altLang="fa-IR">
                <a:cs typeface="B Nazanin" panose="00000400000000000000" pitchFamily="2" charset="-78"/>
              </a:rPr>
              <a:t>آشنایی با مفهوم صورت گردش وجوه نقد</a:t>
            </a:r>
          </a:p>
          <a:p>
            <a:pPr marL="457200" lvl="1" indent="0"/>
            <a:r>
              <a:rPr lang="fa-IR" altLang="fa-IR">
                <a:cs typeface="B Nazanin" panose="00000400000000000000" pitchFamily="2" charset="-78"/>
              </a:rPr>
              <a:t>آشنایی با نحوه تهیه صورت گردش وجوه نقد</a:t>
            </a:r>
          </a:p>
          <a:p>
            <a:pPr marL="457200" lvl="1" indent="0"/>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39331">
                                            <p:txEl>
                                              <p:pRg st="0" end="0"/>
                                            </p:txEl>
                                          </p:spTgt>
                                        </p:tgtEl>
                                        <p:attrNameLst>
                                          <p:attrName>style.visibility</p:attrName>
                                        </p:attrNameLst>
                                      </p:cBhvr>
                                      <p:to>
                                        <p:strVal val="visible"/>
                                      </p:to>
                                    </p:set>
                                    <p:animEffect transition="in" filter="slide(fromBottom)">
                                      <p:cBhvr>
                                        <p:cTn id="7" dur="500"/>
                                        <p:tgtEl>
                                          <p:spTgt spid="739331">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39331">
                                            <p:txEl>
                                              <p:pRg st="1" end="1"/>
                                            </p:txEl>
                                          </p:spTgt>
                                        </p:tgtEl>
                                        <p:attrNameLst>
                                          <p:attrName>style.visibility</p:attrName>
                                        </p:attrNameLst>
                                      </p:cBhvr>
                                      <p:to>
                                        <p:strVal val="visible"/>
                                      </p:to>
                                    </p:set>
                                    <p:animEffect transition="in" filter="slide(fromBottom)">
                                      <p:cBhvr>
                                        <p:cTn id="10" dur="500"/>
                                        <p:tgtEl>
                                          <p:spTgt spid="739331">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39331">
                                            <p:txEl>
                                              <p:pRg st="2" end="2"/>
                                            </p:txEl>
                                          </p:spTgt>
                                        </p:tgtEl>
                                        <p:attrNameLst>
                                          <p:attrName>style.visibility</p:attrName>
                                        </p:attrNameLst>
                                      </p:cBhvr>
                                      <p:to>
                                        <p:strVal val="visible"/>
                                      </p:to>
                                    </p:set>
                                    <p:animEffect transition="in" filter="slide(fromBottom)">
                                      <p:cBhvr>
                                        <p:cTn id="13" dur="500"/>
                                        <p:tgtEl>
                                          <p:spTgt spid="73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46C29B9-A906-4A7A-8C38-F7583DD7AE32}" type="slidenum">
              <a:rPr lang="ar-SA" altLang="fa-IR"/>
              <a:pPr/>
              <a:t>13</a:t>
            </a:fld>
            <a:endParaRPr lang="en-US" altLang="fa-IR"/>
          </a:p>
        </p:txBody>
      </p:sp>
      <p:sp>
        <p:nvSpPr>
          <p:cNvPr id="519170" name="Rectangle 2"/>
          <p:cNvSpPr>
            <a:spLocks noGrp="1" noChangeArrowheads="1"/>
          </p:cNvSpPr>
          <p:nvPr>
            <p:ph type="title" idx="4294967295"/>
          </p:nvPr>
        </p:nvSpPr>
        <p:spPr/>
        <p:txBody>
          <a:bodyPr/>
          <a:lstStyle/>
          <a:p>
            <a:r>
              <a:rPr lang="fa-IR" altLang="fa-IR">
                <a:cs typeface="B Nazanin" panose="00000400000000000000" pitchFamily="2" charset="-78"/>
              </a:rPr>
              <a:t>استفاده کنندگان از اطلاعات مالی</a:t>
            </a:r>
            <a:endParaRPr lang="en-US" altLang="fa-IR">
              <a:cs typeface="B Nazanin" panose="00000400000000000000" pitchFamily="2" charset="-78"/>
            </a:endParaRPr>
          </a:p>
        </p:txBody>
      </p:sp>
      <p:sp>
        <p:nvSpPr>
          <p:cNvPr id="519171"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استفاده کنندگان داخلی</a:t>
            </a:r>
          </a:p>
          <a:p>
            <a:pPr lvl="1" algn="just" eaLnBrk="1" hangingPunct="1"/>
            <a:r>
              <a:rPr lang="fa-IR" altLang="fa-IR">
                <a:cs typeface="B Nazanin" panose="00000400000000000000" pitchFamily="2" charset="-78"/>
              </a:rPr>
              <a:t>شامل سطوح مختلف مدیریت و کارکنان موسسه</a:t>
            </a:r>
          </a:p>
          <a:p>
            <a:pPr algn="just" eaLnBrk="1" hangingPunct="1"/>
            <a:r>
              <a:rPr lang="fa-IR" altLang="fa-IR">
                <a:cs typeface="B Nazanin" panose="00000400000000000000" pitchFamily="2" charset="-78"/>
              </a:rPr>
              <a:t>استفاده کنندگان خارجی</a:t>
            </a:r>
            <a:endParaRPr lang="en-US" altLang="fa-IR">
              <a:cs typeface="B Nazanin" panose="00000400000000000000" pitchFamily="2" charset="-78"/>
            </a:endParaRPr>
          </a:p>
          <a:p>
            <a:pPr lvl="1" algn="just" eaLnBrk="1" hangingPunct="1"/>
            <a:r>
              <a:rPr lang="fa-IR" altLang="fa-IR">
                <a:cs typeface="B Nazanin" panose="00000400000000000000" pitchFamily="2" charset="-78"/>
              </a:rPr>
              <a:t>شامل سرمایه گذاران، بانکداران و اعتباردهنگان،سازمانهای دولتی، مراجع قانونی و ......</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animEffect transition="in" filter="diamond(in)">
                                      <p:cBhvr>
                                        <p:cTn id="7" dur="2000"/>
                                        <p:tgtEl>
                                          <p:spTgt spid="519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19171">
                                            <p:txEl>
                                              <p:pRg st="1" end="1"/>
                                            </p:txEl>
                                          </p:spTgt>
                                        </p:tgtEl>
                                        <p:attrNameLst>
                                          <p:attrName>style.visibility</p:attrName>
                                        </p:attrNameLst>
                                      </p:cBhvr>
                                      <p:to>
                                        <p:strVal val="visible"/>
                                      </p:to>
                                    </p:set>
                                    <p:animEffect transition="in" filter="diamond(in)">
                                      <p:cBhvr>
                                        <p:cTn id="12" dur="2000"/>
                                        <p:tgtEl>
                                          <p:spTgt spid="519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19171">
                                            <p:txEl>
                                              <p:pRg st="2" end="2"/>
                                            </p:txEl>
                                          </p:spTgt>
                                        </p:tgtEl>
                                        <p:attrNameLst>
                                          <p:attrName>style.visibility</p:attrName>
                                        </p:attrNameLst>
                                      </p:cBhvr>
                                      <p:to>
                                        <p:strVal val="visible"/>
                                      </p:to>
                                    </p:set>
                                    <p:animEffect transition="in" filter="diamond(in)">
                                      <p:cBhvr>
                                        <p:cTn id="17" dur="2000"/>
                                        <p:tgtEl>
                                          <p:spTgt spid="519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19171">
                                            <p:txEl>
                                              <p:pRg st="3" end="3"/>
                                            </p:txEl>
                                          </p:spTgt>
                                        </p:tgtEl>
                                        <p:attrNameLst>
                                          <p:attrName>style.visibility</p:attrName>
                                        </p:attrNameLst>
                                      </p:cBhvr>
                                      <p:to>
                                        <p:strVal val="visible"/>
                                      </p:to>
                                    </p:set>
                                    <p:animEffect transition="in" filter="diamond(in)">
                                      <p:cBhvr>
                                        <p:cTn id="22" dur="2000"/>
                                        <p:tgtEl>
                                          <p:spTgt spid="519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F3F6790-CD85-4DEB-8522-A31AA2126BEE}" type="slidenum">
              <a:rPr lang="ar-SA" altLang="fa-IR"/>
              <a:pPr/>
              <a:t>130</a:t>
            </a:fld>
            <a:endParaRPr lang="en-US" altLang="fa-IR"/>
          </a:p>
        </p:txBody>
      </p:sp>
      <p:sp>
        <p:nvSpPr>
          <p:cNvPr id="640002" name="Rectangle 2"/>
          <p:cNvSpPr>
            <a:spLocks noGrp="1" noChangeArrowheads="1"/>
          </p:cNvSpPr>
          <p:nvPr>
            <p:ph type="title"/>
          </p:nvPr>
        </p:nvSpPr>
        <p:spPr/>
        <p:txBody>
          <a:bodyPr/>
          <a:lstStyle/>
          <a:p>
            <a:r>
              <a:rPr lang="ar-SA" altLang="fa-IR" sz="3200">
                <a:cs typeface="B Nazanin" panose="00000400000000000000" pitchFamily="2" charset="-78"/>
              </a:rPr>
              <a:t>صورت گردش وجوه نقد</a:t>
            </a:r>
            <a:r>
              <a:rPr lang="en-US" altLang="fa-IR" sz="3200">
                <a:cs typeface="B Nazanin" panose="00000400000000000000" pitchFamily="2" charset="-78"/>
              </a:rPr>
              <a:t> </a:t>
            </a:r>
          </a:p>
        </p:txBody>
      </p:sp>
      <p:sp>
        <p:nvSpPr>
          <p:cNvPr id="640003" name="Rectangle 3"/>
          <p:cNvSpPr>
            <a:spLocks noGrp="1" noChangeArrowheads="1"/>
          </p:cNvSpPr>
          <p:nvPr>
            <p:ph type="body" idx="1"/>
          </p:nvPr>
        </p:nvSpPr>
        <p:spPr/>
        <p:txBody>
          <a:bodyPr/>
          <a:lstStyle/>
          <a:p>
            <a:pPr algn="just"/>
            <a:r>
              <a:rPr lang="ar-SA" altLang="fa-IR" sz="2800">
                <a:cs typeface="B Nazanin" panose="00000400000000000000" pitchFamily="2" charset="-78"/>
              </a:rPr>
              <a:t>صورت گردش وجوه نقد به عنوان سومین صورت مالی اساسی، منابع و مصارف وجوه نقد واحد تجاری را در طی دوره حسابداری نشان می</a:t>
            </a:r>
            <a:r>
              <a:rPr lang="ar-SA" altLang="fa-IR" sz="2800">
                <a:cs typeface="Times New Roman" panose="02020603050405020304" pitchFamily="18" charset="0"/>
              </a:rPr>
              <a:t>‌</a:t>
            </a:r>
            <a:r>
              <a:rPr lang="ar-SA" altLang="fa-IR" sz="2800">
                <a:cs typeface="B Nazanin" panose="00000400000000000000" pitchFamily="2" charset="-78"/>
              </a:rPr>
              <a:t>دهد.</a:t>
            </a:r>
            <a:r>
              <a:rPr lang="en-US" altLang="fa-IR" sz="2800">
                <a:cs typeface="B Nazanin" panose="00000400000000000000" pitchFamily="2" charset="-78"/>
              </a:rPr>
              <a:t> </a:t>
            </a:r>
          </a:p>
        </p:txBody>
      </p:sp>
    </p:spTree>
  </p:cSld>
  <p:clrMapOvr>
    <a:masterClrMapping/>
  </p:clrMapOvr>
  <p:transition>
    <p:zoom dir="in"/>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74AB390-B0E5-4080-95E5-EC3EC1A82E24}" type="slidenum">
              <a:rPr lang="ar-SA" altLang="fa-IR"/>
              <a:pPr/>
              <a:t>131</a:t>
            </a:fld>
            <a:endParaRPr lang="en-US" altLang="fa-IR"/>
          </a:p>
        </p:txBody>
      </p:sp>
      <p:sp>
        <p:nvSpPr>
          <p:cNvPr id="641026" name="Rectangle 2"/>
          <p:cNvSpPr>
            <a:spLocks noGrp="1" noChangeArrowheads="1"/>
          </p:cNvSpPr>
          <p:nvPr>
            <p:ph type="title"/>
          </p:nvPr>
        </p:nvSpPr>
        <p:spPr/>
        <p:txBody>
          <a:bodyPr/>
          <a:lstStyle/>
          <a:p>
            <a:r>
              <a:rPr lang="ar-SA" altLang="fa-IR" sz="3200">
                <a:cs typeface="B Nazanin" panose="00000400000000000000" pitchFamily="2" charset="-78"/>
              </a:rPr>
              <a:t>هدف از تهیه صورت گردش وجوه نقد</a:t>
            </a:r>
            <a:endParaRPr lang="en-US" altLang="fa-IR" sz="3200">
              <a:cs typeface="B Nazanin" panose="00000400000000000000" pitchFamily="2" charset="-78"/>
            </a:endParaRPr>
          </a:p>
        </p:txBody>
      </p:sp>
      <p:sp>
        <p:nvSpPr>
          <p:cNvPr id="641027" name="Rectangle 3"/>
          <p:cNvSpPr>
            <a:spLocks noGrp="1" noChangeArrowheads="1"/>
          </p:cNvSpPr>
          <p:nvPr>
            <p:ph type="body" idx="1"/>
          </p:nvPr>
        </p:nvSpPr>
        <p:spPr/>
        <p:txBody>
          <a:bodyPr/>
          <a:lstStyle/>
          <a:p>
            <a:r>
              <a:rPr lang="ar-SA" altLang="fa-IR">
                <a:cs typeface="B Nazanin" panose="00000400000000000000" pitchFamily="2" charset="-78"/>
              </a:rPr>
              <a:t>برآورد قابلیت واحد تجاری در ایجاد جریانهای نقدی مثبت در دوره های آتی</a:t>
            </a:r>
          </a:p>
          <a:p>
            <a:r>
              <a:rPr lang="ar-SA" altLang="fa-IR">
                <a:cs typeface="B Nazanin" panose="00000400000000000000" pitchFamily="2" charset="-78"/>
              </a:rPr>
              <a:t>برآورد واحد تجاری در بازپرداخت تعهدات جاری و پرداخت سود سهام</a:t>
            </a:r>
          </a:p>
        </p:txBody>
      </p:sp>
    </p:spTree>
  </p:cSld>
  <p:clrMapOvr>
    <a:masterClrMapping/>
  </p:clrMapOvr>
  <p:transition>
    <p:zoom dir="in"/>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7606393-76FF-452D-9685-DE80D1245262}" type="slidenum">
              <a:rPr lang="ar-SA" altLang="fa-IR"/>
              <a:pPr/>
              <a:t>132</a:t>
            </a:fld>
            <a:endParaRPr lang="en-US" altLang="fa-IR"/>
          </a:p>
        </p:txBody>
      </p:sp>
      <p:sp>
        <p:nvSpPr>
          <p:cNvPr id="932866" name="Rectangle 2"/>
          <p:cNvSpPr>
            <a:spLocks noGrp="1" noChangeArrowheads="1"/>
          </p:cNvSpPr>
          <p:nvPr>
            <p:ph type="title"/>
          </p:nvPr>
        </p:nvSpPr>
        <p:spPr/>
        <p:txBody>
          <a:bodyPr/>
          <a:lstStyle/>
          <a:p>
            <a:r>
              <a:rPr lang="ar-SA" altLang="fa-IR" sz="3200">
                <a:cs typeface="B Nazanin" panose="00000400000000000000" pitchFamily="2" charset="-78"/>
              </a:rPr>
              <a:t>هدف از تهیه صورت گردش وجوه نقد</a:t>
            </a:r>
            <a:endParaRPr lang="en-US" altLang="fa-IR" sz="3200">
              <a:cs typeface="B Nazanin" panose="00000400000000000000" pitchFamily="2" charset="-78"/>
            </a:endParaRPr>
          </a:p>
        </p:txBody>
      </p:sp>
      <p:sp>
        <p:nvSpPr>
          <p:cNvPr id="932867" name="Rectangle 3"/>
          <p:cNvSpPr>
            <a:spLocks noGrp="1" noChangeArrowheads="1"/>
          </p:cNvSpPr>
          <p:nvPr>
            <p:ph type="body" idx="1"/>
          </p:nvPr>
        </p:nvSpPr>
        <p:spPr/>
        <p:txBody>
          <a:bodyPr/>
          <a:lstStyle/>
          <a:p>
            <a:r>
              <a:rPr lang="ar-SA" altLang="fa-IR">
                <a:cs typeface="B Nazanin" panose="00000400000000000000" pitchFamily="2" charset="-78"/>
              </a:rPr>
              <a:t>برآورد نیاز واحد تجاری به اخذ وجه از منابع خارج از شرکت</a:t>
            </a:r>
            <a:r>
              <a:rPr lang="en-US" altLang="fa-IR">
                <a:cs typeface="B Nazanin" panose="00000400000000000000" pitchFamily="2" charset="-78"/>
              </a:rPr>
              <a:t> </a:t>
            </a:r>
          </a:p>
          <a:p>
            <a:pPr algn="just"/>
            <a:r>
              <a:rPr lang="ar-SA" altLang="fa-IR">
                <a:cs typeface="B Nazanin" panose="00000400000000000000" pitchFamily="2" charset="-78"/>
              </a:rPr>
              <a:t>مشخص نمودن دلایل اختلاف بین رقم سود خالص و وجوه نقد دریافتی و پرداختی مربوط به آن</a:t>
            </a:r>
          </a:p>
          <a:p>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D76F512-BF8D-49C4-A873-94F82B13C857}" type="slidenum">
              <a:rPr lang="ar-SA" altLang="fa-IR"/>
              <a:pPr/>
              <a:t>133</a:t>
            </a:fld>
            <a:endParaRPr lang="en-US" altLang="fa-IR"/>
          </a:p>
        </p:txBody>
      </p:sp>
      <p:sp>
        <p:nvSpPr>
          <p:cNvPr id="931842" name="Rectangle 2"/>
          <p:cNvSpPr>
            <a:spLocks noGrp="1" noChangeArrowheads="1"/>
          </p:cNvSpPr>
          <p:nvPr>
            <p:ph type="title"/>
          </p:nvPr>
        </p:nvSpPr>
        <p:spPr/>
        <p:txBody>
          <a:bodyPr/>
          <a:lstStyle/>
          <a:p>
            <a:r>
              <a:rPr lang="ar-SA" altLang="fa-IR" sz="3200">
                <a:cs typeface="B Nazanin" panose="00000400000000000000" pitchFamily="2" charset="-78"/>
              </a:rPr>
              <a:t>هدف از تهیه صورت گردش وجوه نقد</a:t>
            </a:r>
            <a:endParaRPr lang="en-US" altLang="fa-IR" sz="3200">
              <a:cs typeface="B Nazanin" panose="00000400000000000000" pitchFamily="2" charset="-78"/>
            </a:endParaRPr>
          </a:p>
        </p:txBody>
      </p:sp>
      <p:sp>
        <p:nvSpPr>
          <p:cNvPr id="931843" name="Rectangle 3"/>
          <p:cNvSpPr>
            <a:spLocks noGrp="1" noChangeArrowheads="1"/>
          </p:cNvSpPr>
          <p:nvPr>
            <p:ph type="body" idx="1"/>
          </p:nvPr>
        </p:nvSpPr>
        <p:spPr/>
        <p:txBody>
          <a:bodyPr/>
          <a:lstStyle/>
          <a:p>
            <a:pPr algn="just"/>
            <a:r>
              <a:rPr lang="ar-SA" altLang="fa-IR">
                <a:cs typeface="B Nazanin" panose="00000400000000000000" pitchFamily="2" charset="-78"/>
              </a:rPr>
              <a:t>جنبه های نقدی و غیر نقدی فعالیتهای سرمایه گذاری و تامین مالی شرکت </a:t>
            </a:r>
          </a:p>
          <a:p>
            <a:pPr algn="just"/>
            <a:r>
              <a:rPr lang="ar-SA" altLang="fa-IR">
                <a:cs typeface="B Nazanin" panose="00000400000000000000" pitchFamily="2" charset="-78"/>
              </a:rPr>
              <a:t>علل تغییر در مانده وجه نقد ابتدای دوره و انتهای دوره</a:t>
            </a:r>
            <a:r>
              <a:rPr lang="en-US" altLang="fa-IR"/>
              <a:t> </a:t>
            </a:r>
          </a:p>
        </p:txBody>
      </p:sp>
    </p:spTree>
  </p:cSld>
  <p:clrMapOvr>
    <a:masterClrMapping/>
  </p:clrMapOvr>
  <p:transition>
    <p:zoom dir="in"/>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984D4F7-5642-4214-9112-AECAC85CABC3}" type="slidenum">
              <a:rPr lang="ar-SA" altLang="fa-IR"/>
              <a:pPr/>
              <a:t>134</a:t>
            </a:fld>
            <a:endParaRPr lang="en-US" altLang="fa-IR"/>
          </a:p>
        </p:txBody>
      </p:sp>
      <p:sp>
        <p:nvSpPr>
          <p:cNvPr id="644098" name="Rectangle 2"/>
          <p:cNvSpPr>
            <a:spLocks noGrp="1" noChangeArrowheads="1"/>
          </p:cNvSpPr>
          <p:nvPr>
            <p:ph type="title"/>
          </p:nvPr>
        </p:nvSpPr>
        <p:spPr/>
        <p:txBody>
          <a:bodyPr/>
          <a:lstStyle/>
          <a:p>
            <a:r>
              <a:rPr lang="ar-SA" altLang="fa-IR" sz="3200">
                <a:cs typeface="B Nazanin" panose="00000400000000000000" pitchFamily="2" charset="-78"/>
              </a:rPr>
              <a:t>ساختار صورت گردش وجوه نقد:</a:t>
            </a:r>
            <a:r>
              <a:rPr lang="en-US" altLang="fa-IR" sz="3200">
                <a:cs typeface="B Nazanin" panose="00000400000000000000" pitchFamily="2" charset="-78"/>
              </a:rPr>
              <a:t> </a:t>
            </a:r>
          </a:p>
        </p:txBody>
      </p:sp>
      <p:sp>
        <p:nvSpPr>
          <p:cNvPr id="644099" name="Rectangle 3"/>
          <p:cNvSpPr>
            <a:spLocks noGrp="1" noChangeArrowheads="1"/>
          </p:cNvSpPr>
          <p:nvPr>
            <p:ph type="body" idx="1"/>
          </p:nvPr>
        </p:nvSpPr>
        <p:spPr/>
        <p:txBody>
          <a:bodyPr/>
          <a:lstStyle/>
          <a:p>
            <a:pPr algn="just"/>
            <a:r>
              <a:rPr lang="ar-SA" altLang="fa-IR">
                <a:cs typeface="B Nazanin" panose="00000400000000000000" pitchFamily="2" charset="-78"/>
              </a:rPr>
              <a:t>فعالیتهای عملیاتی</a:t>
            </a:r>
            <a:r>
              <a:rPr lang="en-US" altLang="fa-IR">
                <a:cs typeface="B Nazanin" panose="00000400000000000000" pitchFamily="2" charset="-78"/>
              </a:rPr>
              <a:t> </a:t>
            </a:r>
          </a:p>
          <a:p>
            <a:pPr algn="just"/>
            <a:r>
              <a:rPr lang="fa-IR" altLang="fa-IR">
                <a:cs typeface="B Nazanin" panose="00000400000000000000" pitchFamily="2" charset="-78"/>
              </a:rPr>
              <a:t>بازده سرمایه گذاریها و سود پرداختی بابت تامین مالی</a:t>
            </a:r>
          </a:p>
          <a:p>
            <a:pPr algn="just"/>
            <a:r>
              <a:rPr lang="fa-IR" altLang="fa-IR">
                <a:cs typeface="B Nazanin" panose="00000400000000000000" pitchFamily="2" charset="-78"/>
              </a:rPr>
              <a:t>مالیات بر درآمد</a:t>
            </a:r>
            <a:endParaRPr lang="ar-SA" altLang="fa-IR">
              <a:cs typeface="B Nazanin" panose="00000400000000000000" pitchFamily="2" charset="-78"/>
            </a:endParaRPr>
          </a:p>
          <a:p>
            <a:pPr algn="just"/>
            <a:r>
              <a:rPr lang="ar-SA" altLang="fa-IR">
                <a:cs typeface="B Nazanin" panose="00000400000000000000" pitchFamily="2" charset="-78"/>
              </a:rPr>
              <a:t>فعالیتهای سرمایه گذاری</a:t>
            </a:r>
            <a:r>
              <a:rPr lang="en-US" altLang="fa-IR">
                <a:cs typeface="B Nazanin" panose="00000400000000000000" pitchFamily="2" charset="-78"/>
              </a:rPr>
              <a:t> </a:t>
            </a:r>
            <a:endParaRPr lang="ar-SA" altLang="fa-IR">
              <a:cs typeface="B Nazanin" panose="00000400000000000000" pitchFamily="2" charset="-78"/>
            </a:endParaRPr>
          </a:p>
          <a:p>
            <a:pPr algn="just"/>
            <a:r>
              <a:rPr lang="ar-SA" altLang="fa-IR">
                <a:cs typeface="B Nazanin" panose="00000400000000000000" pitchFamily="2" charset="-78"/>
              </a:rPr>
              <a:t>فعالیتهای تامین مالی</a:t>
            </a:r>
            <a:r>
              <a:rPr lang="en-US" altLang="fa-IR">
                <a:cs typeface="B Nazanin" panose="00000400000000000000" pitchFamily="2" charset="-78"/>
              </a:rPr>
              <a:t> </a:t>
            </a:r>
          </a:p>
        </p:txBody>
      </p:sp>
    </p:spTree>
  </p:cSld>
  <p:clrMapOvr>
    <a:masterClrMapping/>
  </p:clrMapOvr>
  <p:transition>
    <p:zoom dir="in"/>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Slide Number Placeholder 2"/>
          <p:cNvSpPr>
            <a:spLocks noGrp="1"/>
          </p:cNvSpPr>
          <p:nvPr>
            <p:ph type="sldNum" sz="quarter" idx="10"/>
          </p:nvPr>
        </p:nvSpPr>
        <p:spPr/>
        <p:txBody>
          <a:bodyPr/>
          <a:lstStyle/>
          <a:p>
            <a:fld id="{83DF13A1-DAA0-4D43-B5C3-922B2492B0D1}" type="slidenum">
              <a:rPr lang="ar-SA" altLang="fa-IR"/>
              <a:pPr/>
              <a:t>135</a:t>
            </a:fld>
            <a:endParaRPr lang="en-US" altLang="fa-IR"/>
          </a:p>
        </p:txBody>
      </p:sp>
      <p:sp>
        <p:nvSpPr>
          <p:cNvPr id="645123" name="Oval 3"/>
          <p:cNvSpPr>
            <a:spLocks noChangeArrowheads="1"/>
          </p:cNvSpPr>
          <p:nvPr/>
        </p:nvSpPr>
        <p:spPr bwMode="auto">
          <a:xfrm>
            <a:off x="4038600" y="3352800"/>
            <a:ext cx="1752600" cy="1676400"/>
          </a:xfrm>
          <a:prstGeom prst="ellipse">
            <a:avLst/>
          </a:prstGeom>
          <a:solidFill>
            <a:srgbClr val="99CCFF"/>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b="1">
                <a:solidFill>
                  <a:srgbClr val="000000"/>
                </a:solidFill>
                <a:latin typeface="Trebuchet MS" panose="020B0603020202020204" pitchFamily="34" charset="0"/>
                <a:cs typeface="B Nazanin" panose="00000400000000000000" pitchFamily="2" charset="-78"/>
              </a:rPr>
              <a:t>وجوه نقد</a:t>
            </a:r>
            <a:endParaRPr lang="en-US" altLang="en-US" sz="2200" b="1">
              <a:solidFill>
                <a:srgbClr val="000000"/>
              </a:solidFill>
              <a:latin typeface="Trebuchet MS" panose="020B0603020202020204" pitchFamily="34" charset="0"/>
              <a:cs typeface="B Nazanin" panose="00000400000000000000" pitchFamily="2" charset="-78"/>
            </a:endParaRPr>
          </a:p>
        </p:txBody>
      </p:sp>
      <p:sp>
        <p:nvSpPr>
          <p:cNvPr id="645145" name="Rectangle 25"/>
          <p:cNvSpPr>
            <a:spLocks noGrp="1" noChangeArrowheads="1"/>
          </p:cNvSpPr>
          <p:nvPr>
            <p:ph type="title"/>
          </p:nvPr>
        </p:nvSpPr>
        <p:spPr>
          <a:noFill/>
          <a:ln/>
        </p:spPr>
        <p:txBody>
          <a:bodyPr/>
          <a:lstStyle/>
          <a:p>
            <a:r>
              <a:rPr lang="fa-IR" altLang="en-US" b="0">
                <a:solidFill>
                  <a:schemeClr val="tx1"/>
                </a:solidFill>
                <a:effectLst>
                  <a:outerShdw blurRad="38100" dist="38100" dir="2700000" algn="tl">
                    <a:srgbClr val="000000"/>
                  </a:outerShdw>
                </a:effectLst>
                <a:cs typeface="B Nazanin" panose="00000400000000000000" pitchFamily="2" charset="-78"/>
              </a:rPr>
              <a:t>گردش وجوه نقد</a:t>
            </a:r>
            <a:endParaRPr lang="en-US" altLang="fa-IR" b="0">
              <a:solidFill>
                <a:schemeClr val="tx1"/>
              </a:solidFill>
              <a:effectLst>
                <a:outerShdw blurRad="38100" dist="38100" dir="2700000" algn="tl">
                  <a:srgbClr val="000000"/>
                </a:outerShdw>
              </a:effectLst>
              <a:cs typeface="B Nazanin" panose="00000400000000000000" pitchFamily="2" charset="-78"/>
            </a:endParaRPr>
          </a:p>
        </p:txBody>
      </p:sp>
      <p:grpSp>
        <p:nvGrpSpPr>
          <p:cNvPr id="645162" name="Group 42"/>
          <p:cNvGrpSpPr>
            <a:grpSpLocks/>
          </p:cNvGrpSpPr>
          <p:nvPr/>
        </p:nvGrpSpPr>
        <p:grpSpPr bwMode="auto">
          <a:xfrm>
            <a:off x="609600" y="1981200"/>
            <a:ext cx="4114800" cy="4191000"/>
            <a:chOff x="384" y="1248"/>
            <a:chExt cx="2592" cy="2640"/>
          </a:xfrm>
        </p:grpSpPr>
        <p:sp>
          <p:nvSpPr>
            <p:cNvPr id="645125" name="Line 5"/>
            <p:cNvSpPr>
              <a:spLocks noChangeShapeType="1"/>
            </p:cNvSpPr>
            <p:nvPr/>
          </p:nvSpPr>
          <p:spPr bwMode="auto">
            <a:xfrm>
              <a:off x="1680" y="1392"/>
              <a:ext cx="1296"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26" name="Line 6"/>
            <p:cNvSpPr>
              <a:spLocks noChangeShapeType="1"/>
            </p:cNvSpPr>
            <p:nvPr/>
          </p:nvSpPr>
          <p:spPr bwMode="auto">
            <a:xfrm>
              <a:off x="1680" y="1920"/>
              <a:ext cx="9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27" name="Rectangle 7"/>
            <p:cNvSpPr>
              <a:spLocks noChangeArrowheads="1"/>
            </p:cNvSpPr>
            <p:nvPr/>
          </p:nvSpPr>
          <p:spPr bwMode="auto">
            <a:xfrm>
              <a:off x="384" y="1248"/>
              <a:ext cx="1296" cy="384"/>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b="1">
                  <a:solidFill>
                    <a:schemeClr val="tx2"/>
                  </a:solidFill>
                  <a:latin typeface="Trebuchet MS" panose="020B0603020202020204" pitchFamily="34" charset="0"/>
                  <a:cs typeface="B Nazanin" panose="00000400000000000000" pitchFamily="2" charset="-78"/>
                </a:rPr>
                <a:t>فعالیتهای</a:t>
              </a:r>
            </a:p>
            <a:p>
              <a:pPr algn="ctr" rtl="1"/>
              <a:r>
                <a:rPr lang="fa-IR" altLang="en-US" sz="2200" b="1">
                  <a:solidFill>
                    <a:schemeClr val="tx2"/>
                  </a:solidFill>
                  <a:latin typeface="Trebuchet MS" panose="020B0603020202020204" pitchFamily="34" charset="0"/>
                  <a:cs typeface="B Nazanin" panose="00000400000000000000" pitchFamily="2" charset="-78"/>
                </a:rPr>
                <a:t>عملیاتی</a:t>
              </a:r>
              <a:endParaRPr lang="en-US" altLang="en-US" sz="2200" b="1">
                <a:solidFill>
                  <a:schemeClr val="tx2"/>
                </a:solidFill>
                <a:latin typeface="Trebuchet MS" panose="020B0603020202020204" pitchFamily="34" charset="0"/>
                <a:cs typeface="B Nazanin" panose="00000400000000000000" pitchFamily="2" charset="-78"/>
              </a:endParaRPr>
            </a:p>
          </p:txBody>
        </p:sp>
        <p:sp>
          <p:nvSpPr>
            <p:cNvPr id="645128" name="Rectangle 8"/>
            <p:cNvSpPr>
              <a:spLocks noChangeArrowheads="1"/>
            </p:cNvSpPr>
            <p:nvPr/>
          </p:nvSpPr>
          <p:spPr bwMode="auto">
            <a:xfrm>
              <a:off x="384" y="1728"/>
              <a:ext cx="1296" cy="384"/>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b="1">
                  <a:solidFill>
                    <a:schemeClr val="tx2"/>
                  </a:solidFill>
                  <a:latin typeface="Trebuchet MS" panose="020B0603020202020204" pitchFamily="34" charset="0"/>
                  <a:cs typeface="B Nazanin" panose="00000400000000000000" pitchFamily="2" charset="-78"/>
                </a:rPr>
                <a:t>فعالیتهای </a:t>
              </a:r>
            </a:p>
            <a:p>
              <a:pPr algn="ctr" rtl="1"/>
              <a:r>
                <a:rPr lang="fa-IR" altLang="en-US" sz="2200" b="1">
                  <a:solidFill>
                    <a:schemeClr val="tx2"/>
                  </a:solidFill>
                  <a:latin typeface="Trebuchet MS" panose="020B0603020202020204" pitchFamily="34" charset="0"/>
                  <a:cs typeface="B Nazanin" panose="00000400000000000000" pitchFamily="2" charset="-78"/>
                </a:rPr>
                <a:t>سرمایه گذاری</a:t>
              </a:r>
              <a:endParaRPr lang="en-US" altLang="en-US" sz="2200" b="1">
                <a:solidFill>
                  <a:schemeClr val="tx2"/>
                </a:solidFill>
                <a:latin typeface="Trebuchet MS" panose="020B0603020202020204" pitchFamily="34" charset="0"/>
                <a:cs typeface="B Nazanin" panose="00000400000000000000" pitchFamily="2" charset="-78"/>
              </a:endParaRPr>
            </a:p>
          </p:txBody>
        </p:sp>
        <p:sp>
          <p:nvSpPr>
            <p:cNvPr id="645129" name="Rectangle 9"/>
            <p:cNvSpPr>
              <a:spLocks noChangeArrowheads="1"/>
            </p:cNvSpPr>
            <p:nvPr/>
          </p:nvSpPr>
          <p:spPr bwMode="auto">
            <a:xfrm>
              <a:off x="384" y="2256"/>
              <a:ext cx="1296" cy="384"/>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b="1">
                  <a:solidFill>
                    <a:schemeClr val="tx2"/>
                  </a:solidFill>
                  <a:latin typeface="Trebuchet MS" panose="020B0603020202020204" pitchFamily="34" charset="0"/>
                  <a:cs typeface="B Nazanin" panose="00000400000000000000" pitchFamily="2" charset="-78"/>
                </a:rPr>
                <a:t>فعالیتهای</a:t>
              </a:r>
            </a:p>
            <a:p>
              <a:pPr algn="ctr" rtl="1"/>
              <a:r>
                <a:rPr lang="fa-IR" altLang="en-US" sz="2200" b="1">
                  <a:solidFill>
                    <a:schemeClr val="tx2"/>
                  </a:solidFill>
                  <a:latin typeface="Trebuchet MS" panose="020B0603020202020204" pitchFamily="34" charset="0"/>
                  <a:cs typeface="B Nazanin" panose="00000400000000000000" pitchFamily="2" charset="-78"/>
                </a:rPr>
                <a:t>تامین مالی</a:t>
              </a:r>
              <a:endParaRPr lang="en-US" altLang="en-US" sz="2200" b="1">
                <a:solidFill>
                  <a:schemeClr val="tx2"/>
                </a:solidFill>
                <a:latin typeface="Trebuchet MS" panose="020B0603020202020204" pitchFamily="34" charset="0"/>
                <a:cs typeface="B Nazanin" panose="00000400000000000000" pitchFamily="2" charset="-78"/>
              </a:endParaRPr>
            </a:p>
          </p:txBody>
        </p:sp>
        <p:sp>
          <p:nvSpPr>
            <p:cNvPr id="645130" name="Line 10"/>
            <p:cNvSpPr>
              <a:spLocks noChangeShapeType="1"/>
            </p:cNvSpPr>
            <p:nvPr/>
          </p:nvSpPr>
          <p:spPr bwMode="auto">
            <a:xfrm>
              <a:off x="2976" y="1392"/>
              <a:ext cx="0" cy="72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31" name="Line 11"/>
            <p:cNvSpPr>
              <a:spLocks noChangeShapeType="1"/>
            </p:cNvSpPr>
            <p:nvPr/>
          </p:nvSpPr>
          <p:spPr bwMode="auto">
            <a:xfrm>
              <a:off x="2640" y="1920"/>
              <a:ext cx="0" cy="33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32" name="Line 12"/>
            <p:cNvSpPr>
              <a:spLocks noChangeShapeType="1"/>
            </p:cNvSpPr>
            <p:nvPr/>
          </p:nvSpPr>
          <p:spPr bwMode="auto">
            <a:xfrm>
              <a:off x="1680" y="2448"/>
              <a:ext cx="86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33" name="Rectangle 13"/>
            <p:cNvSpPr>
              <a:spLocks noChangeArrowheads="1"/>
            </p:cNvSpPr>
            <p:nvPr/>
          </p:nvSpPr>
          <p:spPr bwMode="auto">
            <a:xfrm>
              <a:off x="1920" y="1536"/>
              <a:ext cx="864" cy="240"/>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a:solidFill>
                    <a:schemeClr val="tx2"/>
                  </a:solidFill>
                  <a:latin typeface="Trebuchet MS" panose="020B0603020202020204" pitchFamily="34" charset="0"/>
                  <a:cs typeface="B Nazanin" panose="00000400000000000000" pitchFamily="2" charset="-78"/>
                </a:rPr>
                <a:t>جریان ورودی</a:t>
              </a:r>
              <a:endParaRPr lang="en-US" altLang="en-US" sz="2200">
                <a:solidFill>
                  <a:schemeClr val="tx2"/>
                </a:solidFill>
                <a:latin typeface="Trebuchet MS" panose="020B0603020202020204" pitchFamily="34" charset="0"/>
                <a:cs typeface="B Nazanin" panose="00000400000000000000" pitchFamily="2" charset="-78"/>
              </a:endParaRPr>
            </a:p>
          </p:txBody>
        </p:sp>
        <p:sp>
          <p:nvSpPr>
            <p:cNvPr id="645147" name="Line 27"/>
            <p:cNvSpPr>
              <a:spLocks noChangeShapeType="1"/>
            </p:cNvSpPr>
            <p:nvPr/>
          </p:nvSpPr>
          <p:spPr bwMode="auto">
            <a:xfrm>
              <a:off x="1680" y="2928"/>
              <a:ext cx="91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48" name="Line 28"/>
            <p:cNvSpPr>
              <a:spLocks noChangeShapeType="1"/>
            </p:cNvSpPr>
            <p:nvPr/>
          </p:nvSpPr>
          <p:spPr bwMode="auto">
            <a:xfrm>
              <a:off x="1680" y="3600"/>
              <a:ext cx="96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49" name="Rectangle 29"/>
            <p:cNvSpPr>
              <a:spLocks noChangeArrowheads="1"/>
            </p:cNvSpPr>
            <p:nvPr/>
          </p:nvSpPr>
          <p:spPr bwMode="auto">
            <a:xfrm>
              <a:off x="384" y="2784"/>
              <a:ext cx="1296" cy="384"/>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b="1">
                  <a:solidFill>
                    <a:schemeClr val="tx2"/>
                  </a:solidFill>
                  <a:latin typeface="Trebuchet MS" panose="020B0603020202020204" pitchFamily="34" charset="0"/>
                  <a:cs typeface="B Nazanin" panose="00000400000000000000" pitchFamily="2" charset="-78"/>
                </a:rPr>
                <a:t>مالیات بر درآمد</a:t>
              </a:r>
              <a:endParaRPr lang="en-US" altLang="en-US" sz="2200" b="1">
                <a:solidFill>
                  <a:schemeClr val="tx2"/>
                </a:solidFill>
                <a:latin typeface="Trebuchet MS" panose="020B0603020202020204" pitchFamily="34" charset="0"/>
                <a:cs typeface="B Nazanin" panose="00000400000000000000" pitchFamily="2" charset="-78"/>
              </a:endParaRPr>
            </a:p>
          </p:txBody>
        </p:sp>
        <p:sp>
          <p:nvSpPr>
            <p:cNvPr id="645150" name="Rectangle 30"/>
            <p:cNvSpPr>
              <a:spLocks noChangeArrowheads="1"/>
            </p:cNvSpPr>
            <p:nvPr/>
          </p:nvSpPr>
          <p:spPr bwMode="auto">
            <a:xfrm>
              <a:off x="384" y="3264"/>
              <a:ext cx="1296" cy="624"/>
            </a:xfrm>
            <a:prstGeom prst="rect">
              <a:avLst/>
            </a:prstGeom>
            <a:solidFill>
              <a:srgbClr val="0000CC"/>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en-US" sz="2200" b="1">
                  <a:solidFill>
                    <a:schemeClr val="tx2"/>
                  </a:solidFill>
                  <a:latin typeface="Trebuchet MS" panose="020B0603020202020204" pitchFamily="34" charset="0"/>
                  <a:cs typeface="B Nazanin" panose="00000400000000000000" pitchFamily="2" charset="-78"/>
                </a:rPr>
                <a:t>بازده سرمایه گذاریها</a:t>
              </a:r>
            </a:p>
            <a:p>
              <a:pPr algn="ctr"/>
              <a:r>
                <a:rPr lang="fa-IR" altLang="en-US" sz="2200" b="1">
                  <a:solidFill>
                    <a:schemeClr val="tx2"/>
                  </a:solidFill>
                  <a:latin typeface="Trebuchet MS" panose="020B0603020202020204" pitchFamily="34" charset="0"/>
                  <a:cs typeface="B Nazanin" panose="00000400000000000000" pitchFamily="2" charset="-78"/>
                </a:rPr>
                <a:t> و سود پرداختی</a:t>
              </a:r>
            </a:p>
            <a:p>
              <a:pPr algn="ctr"/>
              <a:r>
                <a:rPr lang="fa-IR" altLang="en-US" sz="2200" b="1">
                  <a:solidFill>
                    <a:schemeClr val="tx2"/>
                  </a:solidFill>
                  <a:latin typeface="Trebuchet MS" panose="020B0603020202020204" pitchFamily="34" charset="0"/>
                  <a:cs typeface="B Nazanin" panose="00000400000000000000" pitchFamily="2" charset="-78"/>
                </a:rPr>
                <a:t>بابت تامین مالی</a:t>
              </a:r>
              <a:endParaRPr lang="en-US" altLang="en-US" sz="2200" b="1">
                <a:solidFill>
                  <a:schemeClr val="tx2"/>
                </a:solidFill>
                <a:latin typeface="Trebuchet MS" panose="020B0603020202020204" pitchFamily="34" charset="0"/>
                <a:cs typeface="B Nazanin" panose="00000400000000000000" pitchFamily="2" charset="-78"/>
              </a:endParaRPr>
            </a:p>
          </p:txBody>
        </p:sp>
        <p:sp>
          <p:nvSpPr>
            <p:cNvPr id="645152" name="Line 32"/>
            <p:cNvSpPr>
              <a:spLocks noChangeShapeType="1"/>
            </p:cNvSpPr>
            <p:nvPr/>
          </p:nvSpPr>
          <p:spPr bwMode="auto">
            <a:xfrm>
              <a:off x="2640" y="3120"/>
              <a:ext cx="0" cy="48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grpSp>
        <p:nvGrpSpPr>
          <p:cNvPr id="645163" name="Group 43"/>
          <p:cNvGrpSpPr>
            <a:grpSpLocks/>
          </p:cNvGrpSpPr>
          <p:nvPr/>
        </p:nvGrpSpPr>
        <p:grpSpPr bwMode="auto">
          <a:xfrm>
            <a:off x="5181600" y="2743200"/>
            <a:ext cx="3886200" cy="4038600"/>
            <a:chOff x="3264" y="1728"/>
            <a:chExt cx="2448" cy="2544"/>
          </a:xfrm>
        </p:grpSpPr>
        <p:sp>
          <p:nvSpPr>
            <p:cNvPr id="645135" name="Rectangle 15"/>
            <p:cNvSpPr>
              <a:spLocks noChangeArrowheads="1"/>
            </p:cNvSpPr>
            <p:nvPr/>
          </p:nvSpPr>
          <p:spPr bwMode="auto">
            <a:xfrm>
              <a:off x="4416" y="1728"/>
              <a:ext cx="1296" cy="384"/>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en-US" sz="2200" b="1">
                  <a:solidFill>
                    <a:schemeClr val="tx2"/>
                  </a:solidFill>
                  <a:cs typeface="B Nazanin" panose="00000400000000000000" pitchFamily="2" charset="-78"/>
                </a:rPr>
                <a:t>فعالیتهای</a:t>
              </a:r>
            </a:p>
            <a:p>
              <a:pPr algn="ctr"/>
              <a:r>
                <a:rPr lang="fa-IR" altLang="en-US" sz="2200" b="1">
                  <a:solidFill>
                    <a:schemeClr val="tx2"/>
                  </a:solidFill>
                  <a:cs typeface="B Nazanin" panose="00000400000000000000" pitchFamily="2" charset="-78"/>
                </a:rPr>
                <a:t>عملیاتی</a:t>
              </a:r>
              <a:endParaRPr lang="en-US" altLang="en-US" sz="2200" b="1">
                <a:solidFill>
                  <a:schemeClr val="tx2"/>
                </a:solidFill>
                <a:cs typeface="B Nazanin" panose="00000400000000000000" pitchFamily="2" charset="-78"/>
              </a:endParaRPr>
            </a:p>
          </p:txBody>
        </p:sp>
        <p:sp>
          <p:nvSpPr>
            <p:cNvPr id="645136" name="Rectangle 16"/>
            <p:cNvSpPr>
              <a:spLocks noChangeArrowheads="1"/>
            </p:cNvSpPr>
            <p:nvPr/>
          </p:nvSpPr>
          <p:spPr bwMode="auto">
            <a:xfrm>
              <a:off x="4416" y="2208"/>
              <a:ext cx="1296" cy="384"/>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en-US" sz="2200" b="1">
                  <a:solidFill>
                    <a:schemeClr val="tx2"/>
                  </a:solidFill>
                  <a:cs typeface="B Nazanin" panose="00000400000000000000" pitchFamily="2" charset="-78"/>
                </a:rPr>
                <a:t>فعالیتهای </a:t>
              </a:r>
            </a:p>
            <a:p>
              <a:pPr algn="ctr"/>
              <a:r>
                <a:rPr lang="fa-IR" altLang="en-US" sz="2200" b="1">
                  <a:solidFill>
                    <a:schemeClr val="tx2"/>
                  </a:solidFill>
                  <a:cs typeface="B Nazanin" panose="00000400000000000000" pitchFamily="2" charset="-78"/>
                </a:rPr>
                <a:t>سرمایه گذاری</a:t>
              </a:r>
              <a:endParaRPr lang="en-US" altLang="en-US" sz="2200" b="1">
                <a:solidFill>
                  <a:schemeClr val="tx2"/>
                </a:solidFill>
                <a:cs typeface="B Nazanin" panose="00000400000000000000" pitchFamily="2" charset="-78"/>
              </a:endParaRPr>
            </a:p>
          </p:txBody>
        </p:sp>
        <p:sp>
          <p:nvSpPr>
            <p:cNvPr id="645137" name="Rectangle 17"/>
            <p:cNvSpPr>
              <a:spLocks noChangeArrowheads="1"/>
            </p:cNvSpPr>
            <p:nvPr/>
          </p:nvSpPr>
          <p:spPr bwMode="auto">
            <a:xfrm>
              <a:off x="4416" y="2688"/>
              <a:ext cx="1296" cy="384"/>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en-US" sz="2200" b="1">
                  <a:solidFill>
                    <a:schemeClr val="tx2"/>
                  </a:solidFill>
                  <a:cs typeface="B Nazanin" panose="00000400000000000000" pitchFamily="2" charset="-78"/>
                </a:rPr>
                <a:t>فعالیتهای</a:t>
              </a:r>
            </a:p>
            <a:p>
              <a:pPr algn="ctr"/>
              <a:r>
                <a:rPr lang="fa-IR" altLang="en-US" sz="2200" b="1">
                  <a:solidFill>
                    <a:schemeClr val="tx2"/>
                  </a:solidFill>
                  <a:cs typeface="B Nazanin" panose="00000400000000000000" pitchFamily="2" charset="-78"/>
                </a:rPr>
                <a:t>تامین مالی</a:t>
              </a:r>
              <a:endParaRPr lang="en-US" altLang="en-US" sz="2200" b="1">
                <a:solidFill>
                  <a:schemeClr val="tx2"/>
                </a:solidFill>
                <a:cs typeface="B Nazanin" panose="00000400000000000000" pitchFamily="2" charset="-78"/>
              </a:endParaRPr>
            </a:p>
          </p:txBody>
        </p:sp>
        <p:sp>
          <p:nvSpPr>
            <p:cNvPr id="645138" name="Line 18"/>
            <p:cNvSpPr>
              <a:spLocks noChangeShapeType="1"/>
            </p:cNvSpPr>
            <p:nvPr/>
          </p:nvSpPr>
          <p:spPr bwMode="auto">
            <a:xfrm>
              <a:off x="3264" y="3120"/>
              <a:ext cx="0" cy="76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39" name="Line 19"/>
            <p:cNvSpPr>
              <a:spLocks noChangeShapeType="1"/>
            </p:cNvSpPr>
            <p:nvPr/>
          </p:nvSpPr>
          <p:spPr bwMode="auto">
            <a:xfrm>
              <a:off x="3264" y="3888"/>
              <a:ext cx="110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40" name="Line 20"/>
            <p:cNvSpPr>
              <a:spLocks noChangeShapeType="1"/>
            </p:cNvSpPr>
            <p:nvPr/>
          </p:nvSpPr>
          <p:spPr bwMode="auto">
            <a:xfrm>
              <a:off x="3504" y="3024"/>
              <a:ext cx="0"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41" name="Line 21"/>
            <p:cNvSpPr>
              <a:spLocks noChangeShapeType="1"/>
            </p:cNvSpPr>
            <p:nvPr/>
          </p:nvSpPr>
          <p:spPr bwMode="auto">
            <a:xfrm>
              <a:off x="3504" y="3360"/>
              <a:ext cx="86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42" name="Line 22"/>
            <p:cNvSpPr>
              <a:spLocks noChangeShapeType="1"/>
            </p:cNvSpPr>
            <p:nvPr/>
          </p:nvSpPr>
          <p:spPr bwMode="auto">
            <a:xfrm>
              <a:off x="3648" y="2688"/>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43" name="Line 23"/>
            <p:cNvSpPr>
              <a:spLocks noChangeShapeType="1"/>
            </p:cNvSpPr>
            <p:nvPr/>
          </p:nvSpPr>
          <p:spPr bwMode="auto">
            <a:xfrm>
              <a:off x="3648" y="2928"/>
              <a:ext cx="57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45144" name="Rectangle 24"/>
            <p:cNvSpPr>
              <a:spLocks noChangeArrowheads="1"/>
            </p:cNvSpPr>
            <p:nvPr/>
          </p:nvSpPr>
          <p:spPr bwMode="auto">
            <a:xfrm>
              <a:off x="3408" y="3552"/>
              <a:ext cx="864" cy="240"/>
            </a:xfrm>
            <a:prstGeom prst="rect">
              <a:avLst/>
            </a:prstGeom>
            <a:solidFill>
              <a:srgbClr val="FF00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en-US" sz="2200">
                  <a:solidFill>
                    <a:schemeClr val="tx2"/>
                  </a:solidFill>
                  <a:latin typeface="Trebuchet MS" panose="020B0603020202020204" pitchFamily="34" charset="0"/>
                  <a:cs typeface="B Nazanin" panose="00000400000000000000" pitchFamily="2" charset="-78"/>
                </a:rPr>
                <a:t>جریان خروجی</a:t>
              </a:r>
              <a:endParaRPr lang="en-US" altLang="en-US" sz="2200">
                <a:solidFill>
                  <a:schemeClr val="tx2"/>
                </a:solidFill>
                <a:latin typeface="Trebuchet MS" panose="020B0603020202020204" pitchFamily="34" charset="0"/>
                <a:cs typeface="B Nazanin" panose="00000400000000000000" pitchFamily="2" charset="-78"/>
              </a:endParaRPr>
            </a:p>
          </p:txBody>
        </p:sp>
        <p:sp>
          <p:nvSpPr>
            <p:cNvPr id="645153" name="Rectangle 33"/>
            <p:cNvSpPr>
              <a:spLocks noChangeArrowheads="1"/>
            </p:cNvSpPr>
            <p:nvPr/>
          </p:nvSpPr>
          <p:spPr bwMode="auto">
            <a:xfrm>
              <a:off x="4416" y="3168"/>
              <a:ext cx="1296" cy="384"/>
            </a:xfrm>
            <a:prstGeom prst="rect">
              <a:avLst/>
            </a:prstGeom>
            <a:solidFill>
              <a:srgbClr val="FF00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en-US" sz="2200" b="1">
                  <a:solidFill>
                    <a:schemeClr val="tx2"/>
                  </a:solidFill>
                  <a:cs typeface="B Nazanin" panose="00000400000000000000" pitchFamily="2" charset="-78"/>
                </a:rPr>
                <a:t>مالیات بر درآمد</a:t>
              </a:r>
              <a:endParaRPr lang="en-US" altLang="en-US" sz="2200" b="1">
                <a:solidFill>
                  <a:schemeClr val="tx2"/>
                </a:solidFill>
                <a:cs typeface="B Nazanin" panose="00000400000000000000" pitchFamily="2" charset="-78"/>
              </a:endParaRPr>
            </a:p>
          </p:txBody>
        </p:sp>
        <p:sp>
          <p:nvSpPr>
            <p:cNvPr id="645154" name="Rectangle 34"/>
            <p:cNvSpPr>
              <a:spLocks noChangeArrowheads="1"/>
            </p:cNvSpPr>
            <p:nvPr/>
          </p:nvSpPr>
          <p:spPr bwMode="auto">
            <a:xfrm>
              <a:off x="4416" y="3648"/>
              <a:ext cx="1296" cy="624"/>
            </a:xfrm>
            <a:prstGeom prst="rect">
              <a:avLst/>
            </a:prstGeom>
            <a:solidFill>
              <a:srgbClr val="FF0000"/>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en-US" sz="2200" b="1">
                  <a:solidFill>
                    <a:schemeClr val="tx2"/>
                  </a:solidFill>
                  <a:cs typeface="B Nazanin" panose="00000400000000000000" pitchFamily="2" charset="-78"/>
                </a:rPr>
                <a:t>بازده سرمایه گذاریها</a:t>
              </a:r>
            </a:p>
            <a:p>
              <a:pPr algn="ctr"/>
              <a:r>
                <a:rPr lang="fa-IR" altLang="en-US" sz="2200" b="1">
                  <a:solidFill>
                    <a:schemeClr val="tx2"/>
                  </a:solidFill>
                  <a:cs typeface="B Nazanin" panose="00000400000000000000" pitchFamily="2" charset="-78"/>
                </a:rPr>
                <a:t> و سود پرداختی</a:t>
              </a:r>
            </a:p>
            <a:p>
              <a:pPr algn="ctr"/>
              <a:r>
                <a:rPr lang="fa-IR" altLang="en-US" sz="2200" b="1">
                  <a:solidFill>
                    <a:schemeClr val="tx2"/>
                  </a:solidFill>
                  <a:cs typeface="B Nazanin" panose="00000400000000000000" pitchFamily="2" charset="-78"/>
                </a:rPr>
                <a:t>بابت تامین مالی</a:t>
              </a:r>
              <a:endParaRPr lang="en-US" altLang="en-US" sz="2200" b="1">
                <a:solidFill>
                  <a:schemeClr val="tx2"/>
                </a:solidFill>
                <a:cs typeface="B Nazanin" panose="00000400000000000000" pitchFamily="2" charset="-78"/>
              </a:endParaRPr>
            </a:p>
          </p:txBody>
        </p:sp>
        <p:sp>
          <p:nvSpPr>
            <p:cNvPr id="645157" name="Freeform 37"/>
            <p:cNvSpPr>
              <a:spLocks/>
            </p:cNvSpPr>
            <p:nvPr/>
          </p:nvSpPr>
          <p:spPr bwMode="auto">
            <a:xfrm>
              <a:off x="3502" y="1947"/>
              <a:ext cx="2" cy="357"/>
            </a:xfrm>
            <a:custGeom>
              <a:avLst/>
              <a:gdLst>
                <a:gd name="T0" fmla="*/ 2 w 2"/>
                <a:gd name="T1" fmla="*/ 357 h 357"/>
                <a:gd name="T2" fmla="*/ 0 w 2"/>
                <a:gd name="T3" fmla="*/ 0 h 357"/>
              </a:gdLst>
              <a:ahLst/>
              <a:cxnLst>
                <a:cxn ang="0">
                  <a:pos x="T0" y="T1"/>
                </a:cxn>
                <a:cxn ang="0">
                  <a:pos x="T2" y="T3"/>
                </a:cxn>
              </a:cxnLst>
              <a:rect l="0" t="0" r="r" b="b"/>
              <a:pathLst>
                <a:path w="2" h="357">
                  <a:moveTo>
                    <a:pt x="2" y="357"/>
                  </a:moveTo>
                  <a:lnTo>
                    <a:pt x="0" y="0"/>
                  </a:lnTo>
                </a:path>
              </a:pathLst>
            </a:custGeom>
            <a:noFill/>
            <a:ln w="3810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45158" name="Freeform 38"/>
            <p:cNvSpPr>
              <a:spLocks/>
            </p:cNvSpPr>
            <p:nvPr/>
          </p:nvSpPr>
          <p:spPr bwMode="auto">
            <a:xfrm>
              <a:off x="3502" y="1945"/>
              <a:ext cx="896" cy="9"/>
            </a:xfrm>
            <a:custGeom>
              <a:avLst/>
              <a:gdLst>
                <a:gd name="T0" fmla="*/ 0 w 896"/>
                <a:gd name="T1" fmla="*/ 9 h 9"/>
                <a:gd name="T2" fmla="*/ 896 w 896"/>
                <a:gd name="T3" fmla="*/ 0 h 9"/>
              </a:gdLst>
              <a:ahLst/>
              <a:cxnLst>
                <a:cxn ang="0">
                  <a:pos x="T0" y="T1"/>
                </a:cxn>
                <a:cxn ang="0">
                  <a:pos x="T2" y="T3"/>
                </a:cxn>
              </a:cxnLst>
              <a:rect l="0" t="0" r="r" b="b"/>
              <a:pathLst>
                <a:path w="896" h="9">
                  <a:moveTo>
                    <a:pt x="0" y="9"/>
                  </a:moveTo>
                  <a:lnTo>
                    <a:pt x="896" y="0"/>
                  </a:lnTo>
                </a:path>
              </a:pathLst>
            </a:custGeom>
            <a:noFill/>
            <a:ln w="381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45159" name="Freeform 39"/>
            <p:cNvSpPr>
              <a:spLocks/>
            </p:cNvSpPr>
            <p:nvPr/>
          </p:nvSpPr>
          <p:spPr bwMode="auto">
            <a:xfrm>
              <a:off x="3611" y="2447"/>
              <a:ext cx="805" cy="1"/>
            </a:xfrm>
            <a:custGeom>
              <a:avLst/>
              <a:gdLst>
                <a:gd name="T0" fmla="*/ 0 w 805"/>
                <a:gd name="T1" fmla="*/ 1 h 1"/>
                <a:gd name="T2" fmla="*/ 805 w 805"/>
                <a:gd name="T3" fmla="*/ 0 h 1"/>
              </a:gdLst>
              <a:ahLst/>
              <a:cxnLst>
                <a:cxn ang="0">
                  <a:pos x="T0" y="T1"/>
                </a:cxn>
                <a:cxn ang="0">
                  <a:pos x="T2" y="T3"/>
                </a:cxn>
              </a:cxnLst>
              <a:rect l="0" t="0" r="r" b="b"/>
              <a:pathLst>
                <a:path w="805" h="1">
                  <a:moveTo>
                    <a:pt x="0" y="1"/>
                  </a:moveTo>
                  <a:lnTo>
                    <a:pt x="805" y="0"/>
                  </a:lnTo>
                </a:path>
              </a:pathLst>
            </a:custGeom>
            <a:noFill/>
            <a:ln w="38100">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45162"/>
                                        </p:tgtEl>
                                        <p:attrNameLst>
                                          <p:attrName>style.visibility</p:attrName>
                                        </p:attrNameLst>
                                      </p:cBhvr>
                                      <p:to>
                                        <p:strVal val="visible"/>
                                      </p:to>
                                    </p:set>
                                    <p:animEffect transition="in" filter="checkerboard(across)">
                                      <p:cBhvr>
                                        <p:cTn id="7" dur="1000"/>
                                        <p:tgtEl>
                                          <p:spTgt spid="645162"/>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45123"/>
                                        </p:tgtEl>
                                        <p:attrNameLst>
                                          <p:attrName>style.visibility</p:attrName>
                                        </p:attrNameLst>
                                      </p:cBhvr>
                                      <p:to>
                                        <p:strVal val="visible"/>
                                      </p:to>
                                    </p:set>
                                    <p:animEffect transition="in" filter="blinds(horizontal)">
                                      <p:cBhvr>
                                        <p:cTn id="11" dur="500"/>
                                        <p:tgtEl>
                                          <p:spTgt spid="645123"/>
                                        </p:tgtEl>
                                      </p:cBhvr>
                                    </p:animEffect>
                                  </p:childTnLst>
                                </p:cTn>
                              </p:par>
                            </p:childTnLst>
                          </p:cTn>
                        </p:par>
                        <p:par>
                          <p:cTn id="12" fill="hold" nodeType="afterGroup">
                            <p:stCondLst>
                              <p:cond delay="1500"/>
                            </p:stCondLst>
                            <p:childTnLst>
                              <p:par>
                                <p:cTn id="13" presetID="5" presetClass="entr" presetSubtype="10" fill="hold" nodeType="afterEffect">
                                  <p:stCondLst>
                                    <p:cond delay="0"/>
                                  </p:stCondLst>
                                  <p:childTnLst>
                                    <p:set>
                                      <p:cBhvr>
                                        <p:cTn id="14" dur="1" fill="hold">
                                          <p:stCondLst>
                                            <p:cond delay="0"/>
                                          </p:stCondLst>
                                        </p:cTn>
                                        <p:tgtEl>
                                          <p:spTgt spid="645163"/>
                                        </p:tgtEl>
                                        <p:attrNameLst>
                                          <p:attrName>style.visibility</p:attrName>
                                        </p:attrNameLst>
                                      </p:cBhvr>
                                      <p:to>
                                        <p:strVal val="visible"/>
                                      </p:to>
                                    </p:set>
                                    <p:animEffect transition="in" filter="checkerboard(across)">
                                      <p:cBhvr>
                                        <p:cTn id="15" dur="1000"/>
                                        <p:tgtEl>
                                          <p:spTgt spid="645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3"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E997E69-C2E7-4C6B-97EA-FE0F660495E4}" type="slidenum">
              <a:rPr lang="ar-SA" altLang="fa-IR"/>
              <a:pPr/>
              <a:t>136</a:t>
            </a:fld>
            <a:endParaRPr lang="en-US" altLang="fa-IR"/>
          </a:p>
        </p:txBody>
      </p:sp>
      <p:sp>
        <p:nvSpPr>
          <p:cNvPr id="647170" name="Rectangle 2"/>
          <p:cNvSpPr>
            <a:spLocks noGrp="1" noChangeArrowheads="1"/>
          </p:cNvSpPr>
          <p:nvPr>
            <p:ph type="title"/>
          </p:nvPr>
        </p:nvSpPr>
        <p:spPr/>
        <p:txBody>
          <a:bodyPr/>
          <a:lstStyle/>
          <a:p>
            <a:r>
              <a:rPr lang="fa-IR" altLang="fa-IR">
                <a:cs typeface="B Nazanin" panose="00000400000000000000" pitchFamily="2" charset="-78"/>
              </a:rPr>
              <a:t>فعالیتهای عملیاتی</a:t>
            </a:r>
            <a:r>
              <a:rPr lang="en-US" altLang="fa-IR">
                <a:cs typeface="B Nazanin" panose="00000400000000000000" pitchFamily="2" charset="-78"/>
              </a:rPr>
              <a:t> </a:t>
            </a:r>
          </a:p>
        </p:txBody>
      </p:sp>
      <p:sp>
        <p:nvSpPr>
          <p:cNvPr id="647171" name="Rectangle 3"/>
          <p:cNvSpPr>
            <a:spLocks noGrp="1" noChangeArrowheads="1"/>
          </p:cNvSpPr>
          <p:nvPr>
            <p:ph type="body" idx="1"/>
          </p:nvPr>
        </p:nvSpPr>
        <p:spPr/>
        <p:txBody>
          <a:bodyPr/>
          <a:lstStyle/>
          <a:p>
            <a:pPr algn="just"/>
            <a:r>
              <a:rPr lang="fa-IR" altLang="fa-IR">
                <a:cs typeface="B Nazanin" panose="00000400000000000000" pitchFamily="2" charset="-78"/>
              </a:rPr>
              <a:t>در این بخش جریانهای نقدی ناشی از فعالیتهای عملیاتی واحد تجاری نشان داده می شود. </a:t>
            </a:r>
            <a:endParaRPr lang="en-US" altLang="fa-IR" sz="3600"/>
          </a:p>
        </p:txBody>
      </p:sp>
    </p:spTree>
  </p:cSld>
  <p:clrMapOvr>
    <a:masterClrMapping/>
  </p:clrMapOvr>
  <p:transition>
    <p:zoom dir="in"/>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334103-D8E3-4D4B-AF3E-F8DE127A2619}" type="slidenum">
              <a:rPr lang="ar-SA" altLang="fa-IR"/>
              <a:pPr/>
              <a:t>137</a:t>
            </a:fld>
            <a:endParaRPr lang="en-US" altLang="fa-IR"/>
          </a:p>
        </p:txBody>
      </p:sp>
      <p:sp>
        <p:nvSpPr>
          <p:cNvPr id="933890" name="Rectangle 2"/>
          <p:cNvSpPr>
            <a:spLocks noGrp="1" noChangeArrowheads="1"/>
          </p:cNvSpPr>
          <p:nvPr>
            <p:ph type="title"/>
          </p:nvPr>
        </p:nvSpPr>
        <p:spPr/>
        <p:txBody>
          <a:bodyPr/>
          <a:lstStyle/>
          <a:p>
            <a:r>
              <a:rPr lang="fa-IR" altLang="fa-IR">
                <a:cs typeface="B Nazanin" panose="00000400000000000000" pitchFamily="2" charset="-78"/>
              </a:rPr>
              <a:t>فعالیتهای عملیاتی</a:t>
            </a:r>
            <a:r>
              <a:rPr lang="en-US" altLang="fa-IR">
                <a:cs typeface="B Nazanin" panose="00000400000000000000" pitchFamily="2" charset="-78"/>
              </a:rPr>
              <a:t> </a:t>
            </a:r>
          </a:p>
        </p:txBody>
      </p:sp>
      <p:sp>
        <p:nvSpPr>
          <p:cNvPr id="933891" name="Rectangle 3"/>
          <p:cNvSpPr>
            <a:spLocks noGrp="1" noChangeArrowheads="1"/>
          </p:cNvSpPr>
          <p:nvPr>
            <p:ph type="body" idx="1"/>
          </p:nvPr>
        </p:nvSpPr>
        <p:spPr/>
        <p:txBody>
          <a:bodyPr/>
          <a:lstStyle/>
          <a:p>
            <a:pPr algn="just"/>
            <a:r>
              <a:rPr lang="fa-IR" altLang="fa-IR">
                <a:cs typeface="B Nazanin" panose="00000400000000000000" pitchFamily="2" charset="-78"/>
              </a:rPr>
              <a:t>جریان ورودی وجه نقد مربوط به درآمدهای عملیاتی و جریان خروجی وجه نقد ناشی از هزینه های عملیاتی در این بخش گزارش می گردد.</a:t>
            </a:r>
            <a:r>
              <a:rPr lang="en-US" altLang="fa-IR" sz="3600"/>
              <a:t> </a:t>
            </a:r>
          </a:p>
        </p:txBody>
      </p:sp>
    </p:spTree>
  </p:cSld>
  <p:clrMapOvr>
    <a:masterClrMapping/>
  </p:clrMapOvr>
  <p:transition>
    <p:zoom dir="in"/>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C11495-FCBB-40A9-8125-CC0B8E9FBA93}" type="slidenum">
              <a:rPr lang="ar-SA" altLang="fa-IR"/>
              <a:pPr/>
              <a:t>138</a:t>
            </a:fld>
            <a:endParaRPr lang="en-US" altLang="fa-IR"/>
          </a:p>
        </p:txBody>
      </p:sp>
      <p:sp>
        <p:nvSpPr>
          <p:cNvPr id="648194" name="Rectangle 2"/>
          <p:cNvSpPr>
            <a:spLocks noGrp="1" noChangeArrowheads="1"/>
          </p:cNvSpPr>
          <p:nvPr>
            <p:ph type="title"/>
          </p:nvPr>
        </p:nvSpPr>
        <p:spPr/>
        <p:txBody>
          <a:bodyPr/>
          <a:lstStyle/>
          <a:p>
            <a:r>
              <a:rPr lang="fa-IR" altLang="fa-IR">
                <a:cs typeface="B Nazanin" panose="00000400000000000000" pitchFamily="2" charset="-78"/>
              </a:rPr>
              <a:t>فعالیتهای عملیاتی</a:t>
            </a:r>
            <a:r>
              <a:rPr lang="en-US" altLang="fa-IR">
                <a:cs typeface="B Nazanin" panose="00000400000000000000" pitchFamily="2" charset="-78"/>
              </a:rPr>
              <a:t> </a:t>
            </a:r>
          </a:p>
        </p:txBody>
      </p:sp>
      <p:sp>
        <p:nvSpPr>
          <p:cNvPr id="648195" name="Text Box 3"/>
          <p:cNvSpPr txBox="1">
            <a:spLocks noChangeArrowheads="1"/>
          </p:cNvSpPr>
          <p:nvPr/>
        </p:nvSpPr>
        <p:spPr bwMode="auto">
          <a:xfrm>
            <a:off x="1143000" y="1905000"/>
            <a:ext cx="7448550" cy="1982788"/>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b="1" u="sng">
                <a:solidFill>
                  <a:srgbClr val="FFFFCC"/>
                </a:solidFill>
                <a:cs typeface="B Nazanin" panose="00000400000000000000" pitchFamily="2" charset="-78"/>
              </a:rPr>
              <a:t>دریافتهای نقدی:</a:t>
            </a:r>
          </a:p>
          <a:p>
            <a:pPr algn="r" rtl="1" eaLnBrk="1" hangingPunct="1">
              <a:spcBef>
                <a:spcPct val="50000"/>
              </a:spcBef>
            </a:pPr>
            <a:r>
              <a:rPr lang="fa-IR" altLang="fa-IR" sz="3200">
                <a:cs typeface="B Nazanin" panose="00000400000000000000" pitchFamily="2" charset="-78"/>
              </a:rPr>
              <a:t>وصول مطالبات از مشتریان در مقابل فروش کالا و خدمات </a:t>
            </a:r>
          </a:p>
          <a:p>
            <a:pPr algn="r" rtl="1" eaLnBrk="1" hangingPunct="1">
              <a:spcBef>
                <a:spcPct val="50000"/>
              </a:spcBef>
            </a:pPr>
            <a:r>
              <a:rPr lang="fa-IR" altLang="fa-IR" sz="3200">
                <a:cs typeface="B Nazanin" panose="00000400000000000000" pitchFamily="2" charset="-78"/>
              </a:rPr>
              <a:t>دریافت بابت حق الامتیاز ، حق الزحمه و کارمزد</a:t>
            </a:r>
          </a:p>
        </p:txBody>
      </p:sp>
    </p:spTree>
  </p:cSld>
  <p:clrMapOvr>
    <a:masterClrMapping/>
  </p:clrMapOvr>
  <p:transition>
    <p:zoom dir="in"/>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54B1D6A-1945-43F0-AE6A-9773BC261554}" type="slidenum">
              <a:rPr lang="ar-SA" altLang="fa-IR"/>
              <a:pPr/>
              <a:t>139</a:t>
            </a:fld>
            <a:endParaRPr lang="en-US" altLang="fa-IR"/>
          </a:p>
        </p:txBody>
      </p:sp>
      <p:sp>
        <p:nvSpPr>
          <p:cNvPr id="649218" name="Rectangle 2"/>
          <p:cNvSpPr>
            <a:spLocks noGrp="1" noChangeArrowheads="1"/>
          </p:cNvSpPr>
          <p:nvPr>
            <p:ph type="title"/>
          </p:nvPr>
        </p:nvSpPr>
        <p:spPr/>
        <p:txBody>
          <a:bodyPr/>
          <a:lstStyle/>
          <a:p>
            <a:r>
              <a:rPr lang="fa-IR" altLang="fa-IR">
                <a:cs typeface="B Nazanin" panose="00000400000000000000" pitchFamily="2" charset="-78"/>
              </a:rPr>
              <a:t>فعالیتهای عملیاتی</a:t>
            </a:r>
            <a:r>
              <a:rPr lang="en-US" altLang="fa-IR">
                <a:cs typeface="B Nazanin" panose="00000400000000000000" pitchFamily="2" charset="-78"/>
              </a:rPr>
              <a:t> </a:t>
            </a:r>
          </a:p>
        </p:txBody>
      </p:sp>
      <p:sp>
        <p:nvSpPr>
          <p:cNvPr id="649219" name="Text Box 3"/>
          <p:cNvSpPr txBox="1">
            <a:spLocks noChangeArrowheads="1"/>
          </p:cNvSpPr>
          <p:nvPr/>
        </p:nvSpPr>
        <p:spPr bwMode="auto">
          <a:xfrm>
            <a:off x="1143000" y="1981200"/>
            <a:ext cx="7524750" cy="283686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3600" b="1" u="sng">
                <a:solidFill>
                  <a:srgbClr val="FFFFCC"/>
                </a:solidFill>
                <a:cs typeface="B Nazanin" panose="00000400000000000000" pitchFamily="2" charset="-78"/>
              </a:rPr>
              <a:t>پرداختهای نقدی:</a:t>
            </a:r>
          </a:p>
          <a:p>
            <a:pPr algn="r" rtl="1" eaLnBrk="1" hangingPunct="1">
              <a:spcBef>
                <a:spcPct val="50000"/>
              </a:spcBef>
            </a:pPr>
            <a:r>
              <a:rPr lang="fa-IR" altLang="fa-IR" sz="3200">
                <a:cs typeface="B Nazanin" panose="00000400000000000000" pitchFamily="2" charset="-78"/>
              </a:rPr>
              <a:t>پرداخت به عرضه کنندگان کالا و خدمات</a:t>
            </a:r>
          </a:p>
          <a:p>
            <a:pPr algn="r" rtl="1" eaLnBrk="1" hangingPunct="1">
              <a:spcBef>
                <a:spcPct val="50000"/>
              </a:spcBef>
            </a:pPr>
            <a:r>
              <a:rPr lang="fa-IR" altLang="fa-IR" sz="3200">
                <a:cs typeface="B Nazanin" panose="00000400000000000000" pitchFamily="2" charset="-78"/>
              </a:rPr>
              <a:t>پرداخت هزینه های عملیاتی</a:t>
            </a:r>
          </a:p>
          <a:p>
            <a:pPr algn="r" rtl="1" eaLnBrk="1" hangingPunct="1">
              <a:spcBef>
                <a:spcPct val="50000"/>
              </a:spcBef>
            </a:pPr>
            <a:r>
              <a:rPr lang="fa-IR" altLang="fa-IR" sz="3200">
                <a:cs typeface="B Nazanin" panose="00000400000000000000" pitchFamily="2" charset="-78"/>
              </a:rPr>
              <a:t>سایر پرداختهای عملیاتی</a:t>
            </a:r>
          </a:p>
        </p:txBody>
      </p:sp>
    </p:spTree>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C366FFA-44F1-4335-A38C-FF1700F3C72A}" type="slidenum">
              <a:rPr lang="ar-SA" altLang="fa-IR"/>
              <a:pPr/>
              <a:t>14</a:t>
            </a:fld>
            <a:endParaRPr lang="en-US" altLang="fa-IR"/>
          </a:p>
        </p:txBody>
      </p:sp>
      <p:sp>
        <p:nvSpPr>
          <p:cNvPr id="522242" name="Rectangle 2"/>
          <p:cNvSpPr>
            <a:spLocks noGrp="1" noChangeArrowheads="1"/>
          </p:cNvSpPr>
          <p:nvPr>
            <p:ph type="title" idx="4294967295"/>
          </p:nvPr>
        </p:nvSpPr>
        <p:spPr/>
        <p:txBody>
          <a:bodyPr/>
          <a:lstStyle/>
          <a:p>
            <a:r>
              <a:rPr lang="fa-IR" altLang="fa-IR">
                <a:cs typeface="B Nazanin" panose="00000400000000000000" pitchFamily="2" charset="-78"/>
              </a:rPr>
              <a:t>اصول و مفاهیم حسابداری</a:t>
            </a:r>
            <a:endParaRPr lang="en-US" altLang="fa-IR">
              <a:cs typeface="B Nazanin" panose="00000400000000000000" pitchFamily="2" charset="-78"/>
            </a:endParaRPr>
          </a:p>
        </p:txBody>
      </p:sp>
      <p:sp>
        <p:nvSpPr>
          <p:cNvPr id="522243"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None/>
            </a:pPr>
            <a:r>
              <a:rPr lang="fa-IR" altLang="fa-IR">
                <a:cs typeface="B Nazanin" panose="00000400000000000000" pitchFamily="2" charset="-78"/>
              </a:rPr>
              <a:t>الف) مفاهیم (مفروضات) بنیادی حسابداری</a:t>
            </a:r>
          </a:p>
          <a:p>
            <a:pPr algn="just" eaLnBrk="1" hangingPunct="1">
              <a:buFont typeface="Wingdings" panose="05000000000000000000" pitchFamily="2" charset="2"/>
              <a:buNone/>
            </a:pPr>
            <a:r>
              <a:rPr lang="fa-IR" altLang="fa-IR">
                <a:cs typeface="B Nazanin" panose="00000400000000000000" pitchFamily="2" charset="-78"/>
              </a:rPr>
              <a:t>ب)  اصول حسابداری</a:t>
            </a:r>
          </a:p>
          <a:p>
            <a:pPr algn="just" eaLnBrk="1" hangingPunct="1">
              <a:buFont typeface="Wingdings" panose="05000000000000000000" pitchFamily="2" charset="2"/>
              <a:buNone/>
            </a:pPr>
            <a:r>
              <a:rPr lang="fa-IR" altLang="fa-IR">
                <a:cs typeface="B Nazanin" panose="00000400000000000000" pitchFamily="2" charset="-78"/>
              </a:rPr>
              <a:t>ج)  میثاقهای محدودکننده حسابداری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animEffect transition="in" filter="diamond(in)">
                                      <p:cBhvr>
                                        <p:cTn id="7" dur="2000"/>
                                        <p:tgtEl>
                                          <p:spTgt spid="522243">
                                            <p:txEl>
                                              <p:pRg st="0" end="0"/>
                                            </p:txEl>
                                          </p:spTgt>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522243">
                                            <p:txEl>
                                              <p:pRg st="1" end="1"/>
                                            </p:txEl>
                                          </p:spTgt>
                                        </p:tgtEl>
                                        <p:attrNameLst>
                                          <p:attrName>style.visibility</p:attrName>
                                        </p:attrNameLst>
                                      </p:cBhvr>
                                      <p:to>
                                        <p:strVal val="visible"/>
                                      </p:to>
                                    </p:set>
                                    <p:animEffect transition="in" filter="diamond(in)">
                                      <p:cBhvr>
                                        <p:cTn id="11" dur="2000"/>
                                        <p:tgtEl>
                                          <p:spTgt spid="522243">
                                            <p:txEl>
                                              <p:pRg st="1" end="1"/>
                                            </p:txEl>
                                          </p:spTgt>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522243">
                                            <p:txEl>
                                              <p:pRg st="2" end="2"/>
                                            </p:txEl>
                                          </p:spTgt>
                                        </p:tgtEl>
                                        <p:attrNameLst>
                                          <p:attrName>style.visibility</p:attrName>
                                        </p:attrNameLst>
                                      </p:cBhvr>
                                      <p:to>
                                        <p:strVal val="visible"/>
                                      </p:to>
                                    </p:set>
                                    <p:animEffect transition="in" filter="diamond(in)">
                                      <p:cBhvr>
                                        <p:cTn id="15" dur="2000"/>
                                        <p:tgtEl>
                                          <p:spTgt spid="522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4E8872-E3D7-4E18-8124-D251F26051DE}" type="slidenum">
              <a:rPr lang="ar-SA" altLang="fa-IR"/>
              <a:pPr/>
              <a:t>140</a:t>
            </a:fld>
            <a:endParaRPr lang="en-US" altLang="fa-IR"/>
          </a:p>
        </p:txBody>
      </p:sp>
      <p:sp>
        <p:nvSpPr>
          <p:cNvPr id="667650" name="Rectangle 2"/>
          <p:cNvSpPr>
            <a:spLocks noGrp="1" noChangeArrowheads="1"/>
          </p:cNvSpPr>
          <p:nvPr>
            <p:ph type="title"/>
          </p:nvPr>
        </p:nvSpPr>
        <p:spPr>
          <a:xfrm>
            <a:off x="838200" y="609600"/>
            <a:ext cx="7378700" cy="1143000"/>
          </a:xfrm>
        </p:spPr>
        <p:txBody>
          <a:bodyPr/>
          <a:lstStyle/>
          <a:p>
            <a:r>
              <a:rPr lang="fa-IR" altLang="fa-IR">
                <a:cs typeface="B Nazanin" panose="00000400000000000000" pitchFamily="2" charset="-78"/>
              </a:rPr>
              <a:t>بازده سرمایه گذاریها و سود پرداختنی</a:t>
            </a:r>
            <a:br>
              <a:rPr lang="fa-IR" altLang="fa-IR">
                <a:cs typeface="B Nazanin" panose="00000400000000000000" pitchFamily="2" charset="-78"/>
              </a:rPr>
            </a:br>
            <a:r>
              <a:rPr lang="fa-IR" altLang="fa-IR">
                <a:cs typeface="B Nazanin" panose="00000400000000000000" pitchFamily="2" charset="-78"/>
              </a:rPr>
              <a:t> بابت تامین مالی</a:t>
            </a:r>
            <a:endParaRPr lang="en-US" altLang="fa-IR">
              <a:cs typeface="B Nazanin" panose="00000400000000000000" pitchFamily="2" charset="-78"/>
            </a:endParaRPr>
          </a:p>
        </p:txBody>
      </p:sp>
      <p:sp>
        <p:nvSpPr>
          <p:cNvPr id="667651" name="Rectangle 3"/>
          <p:cNvSpPr>
            <a:spLocks noGrp="1" noChangeArrowheads="1"/>
          </p:cNvSpPr>
          <p:nvPr>
            <p:ph type="body" idx="1"/>
          </p:nvPr>
        </p:nvSpPr>
        <p:spPr/>
        <p:txBody>
          <a:bodyPr/>
          <a:lstStyle/>
          <a:p>
            <a:pPr algn="just"/>
            <a:r>
              <a:rPr lang="fa-IR" altLang="fa-IR" sz="2800">
                <a:cs typeface="B Nazanin" panose="00000400000000000000" pitchFamily="2" charset="-78"/>
              </a:rPr>
              <a:t>در این بخش کلیه مبالغ دریافتی و پرداختی در رابطه با سود سهام، درآمد سرمایه گذاری و سود و کارمزد تامین مالی نشان داده می شود.</a:t>
            </a:r>
            <a:r>
              <a:rPr lang="en-US" altLang="fa-IR"/>
              <a:t> </a:t>
            </a:r>
          </a:p>
        </p:txBody>
      </p:sp>
    </p:spTree>
  </p:cSld>
  <p:clrMapOvr>
    <a:masterClrMapping/>
  </p:clrMapOvr>
  <p:transition>
    <p:zoom dir="in"/>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7D5F5B7-BB11-4506-BA2C-BC930B93D2F2}" type="slidenum">
              <a:rPr lang="ar-SA" altLang="fa-IR"/>
              <a:pPr/>
              <a:t>141</a:t>
            </a:fld>
            <a:endParaRPr lang="en-US" altLang="fa-IR"/>
          </a:p>
        </p:txBody>
      </p:sp>
      <p:sp>
        <p:nvSpPr>
          <p:cNvPr id="669698" name="Rectangle 2"/>
          <p:cNvSpPr>
            <a:spLocks noGrp="1" noChangeArrowheads="1"/>
          </p:cNvSpPr>
          <p:nvPr>
            <p:ph type="title"/>
          </p:nvPr>
        </p:nvSpPr>
        <p:spPr>
          <a:xfrm>
            <a:off x="838200" y="609600"/>
            <a:ext cx="7378700" cy="1143000"/>
          </a:xfrm>
        </p:spPr>
        <p:txBody>
          <a:bodyPr/>
          <a:lstStyle/>
          <a:p>
            <a:r>
              <a:rPr lang="fa-IR" altLang="fa-IR">
                <a:cs typeface="B Nazanin" panose="00000400000000000000" pitchFamily="2" charset="-78"/>
              </a:rPr>
              <a:t>بازده سرمایه گذاریها و سود پرداختنی </a:t>
            </a:r>
            <a:br>
              <a:rPr lang="fa-IR" altLang="fa-IR">
                <a:cs typeface="B Nazanin" panose="00000400000000000000" pitchFamily="2" charset="-78"/>
              </a:rPr>
            </a:br>
            <a:r>
              <a:rPr lang="fa-IR" altLang="fa-IR">
                <a:cs typeface="B Nazanin" panose="00000400000000000000" pitchFamily="2" charset="-78"/>
              </a:rPr>
              <a:t>بابت تامین مالی</a:t>
            </a:r>
            <a:endParaRPr lang="en-US" altLang="fa-IR">
              <a:cs typeface="B Nazanin" panose="00000400000000000000" pitchFamily="2" charset="-78"/>
            </a:endParaRPr>
          </a:p>
        </p:txBody>
      </p:sp>
      <p:sp>
        <p:nvSpPr>
          <p:cNvPr id="669701" name="Text Box 5"/>
          <p:cNvSpPr txBox="1">
            <a:spLocks noChangeArrowheads="1"/>
          </p:cNvSpPr>
          <p:nvPr/>
        </p:nvSpPr>
        <p:spPr bwMode="auto">
          <a:xfrm>
            <a:off x="1143000" y="2208213"/>
            <a:ext cx="7448550" cy="1982787"/>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b="1" u="sng">
                <a:solidFill>
                  <a:srgbClr val="FFFFCC"/>
                </a:solidFill>
                <a:cs typeface="B Nazanin" panose="00000400000000000000" pitchFamily="2" charset="-78"/>
              </a:rPr>
              <a:t>دریافتهای نقدی:</a:t>
            </a:r>
          </a:p>
          <a:p>
            <a:pPr algn="r" rtl="1" eaLnBrk="1" hangingPunct="1">
              <a:spcBef>
                <a:spcPct val="50000"/>
              </a:spcBef>
            </a:pPr>
            <a:r>
              <a:rPr lang="fa-IR" altLang="fa-IR" sz="3200">
                <a:cs typeface="B Nazanin" panose="00000400000000000000" pitchFamily="2" charset="-78"/>
              </a:rPr>
              <a:t>سود و کارمزد دریافتی( بهره دریافتی)</a:t>
            </a:r>
          </a:p>
          <a:p>
            <a:pPr algn="r" rtl="1" eaLnBrk="1" hangingPunct="1">
              <a:spcBef>
                <a:spcPct val="50000"/>
              </a:spcBef>
            </a:pPr>
            <a:r>
              <a:rPr lang="fa-IR" altLang="fa-IR" sz="3200">
                <a:cs typeface="B Nazanin" panose="00000400000000000000" pitchFamily="2" charset="-78"/>
              </a:rPr>
              <a:t>سود سهام دریافتی</a:t>
            </a:r>
          </a:p>
        </p:txBody>
      </p:sp>
    </p:spTree>
  </p:cSld>
  <p:clrMapOvr>
    <a:masterClrMapping/>
  </p:clrMapOvr>
  <p:transition>
    <p:zoom dir="in"/>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E385ACF-0AF1-48B7-82CC-3218AF924999}" type="slidenum">
              <a:rPr lang="ar-SA" altLang="fa-IR"/>
              <a:pPr/>
              <a:t>142</a:t>
            </a:fld>
            <a:endParaRPr lang="en-US" altLang="fa-IR"/>
          </a:p>
        </p:txBody>
      </p:sp>
      <p:sp>
        <p:nvSpPr>
          <p:cNvPr id="670722" name="Rectangle 2"/>
          <p:cNvSpPr>
            <a:spLocks noGrp="1" noChangeArrowheads="1"/>
          </p:cNvSpPr>
          <p:nvPr>
            <p:ph type="title"/>
          </p:nvPr>
        </p:nvSpPr>
        <p:spPr>
          <a:xfrm>
            <a:off x="850900" y="609600"/>
            <a:ext cx="7378700" cy="1143000"/>
          </a:xfrm>
        </p:spPr>
        <p:txBody>
          <a:bodyPr/>
          <a:lstStyle/>
          <a:p>
            <a:r>
              <a:rPr lang="fa-IR" altLang="fa-IR">
                <a:cs typeface="B Nazanin" panose="00000400000000000000" pitchFamily="2" charset="-78"/>
              </a:rPr>
              <a:t>بازده سرمایه گذاریها و سود پرداختنی </a:t>
            </a:r>
            <a:br>
              <a:rPr lang="fa-IR" altLang="fa-IR">
                <a:cs typeface="B Nazanin" panose="00000400000000000000" pitchFamily="2" charset="-78"/>
              </a:rPr>
            </a:br>
            <a:r>
              <a:rPr lang="fa-IR" altLang="fa-IR">
                <a:cs typeface="B Nazanin" panose="00000400000000000000" pitchFamily="2" charset="-78"/>
              </a:rPr>
              <a:t>بابت تامین مالی</a:t>
            </a:r>
            <a:endParaRPr lang="en-US" altLang="fa-IR">
              <a:cs typeface="B Nazanin" panose="00000400000000000000" pitchFamily="2" charset="-78"/>
            </a:endParaRPr>
          </a:p>
        </p:txBody>
      </p:sp>
      <p:sp>
        <p:nvSpPr>
          <p:cNvPr id="670723" name="Text Box 3"/>
          <p:cNvSpPr txBox="1">
            <a:spLocks noChangeArrowheads="1"/>
          </p:cNvSpPr>
          <p:nvPr/>
        </p:nvSpPr>
        <p:spPr bwMode="auto">
          <a:xfrm>
            <a:off x="1143000" y="2208213"/>
            <a:ext cx="7448550" cy="271462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b="1" u="sng">
                <a:solidFill>
                  <a:srgbClr val="FFFFCC"/>
                </a:solidFill>
                <a:cs typeface="B Nazanin" panose="00000400000000000000" pitchFamily="2" charset="-78"/>
              </a:rPr>
              <a:t>پرداختهای نقدی:</a:t>
            </a:r>
          </a:p>
          <a:p>
            <a:pPr algn="r" rtl="1" eaLnBrk="1" hangingPunct="1">
              <a:spcBef>
                <a:spcPct val="50000"/>
              </a:spcBef>
            </a:pPr>
            <a:r>
              <a:rPr lang="fa-IR" altLang="fa-IR" sz="3200">
                <a:cs typeface="B Nazanin" panose="00000400000000000000" pitchFamily="2" charset="-78"/>
              </a:rPr>
              <a:t>سود و کارمزد پرداختی( بهره پرداختی)</a:t>
            </a:r>
          </a:p>
          <a:p>
            <a:pPr algn="r" rtl="1" eaLnBrk="1" hangingPunct="1">
              <a:spcBef>
                <a:spcPct val="50000"/>
              </a:spcBef>
            </a:pPr>
            <a:r>
              <a:rPr lang="fa-IR" altLang="fa-IR" sz="3200">
                <a:cs typeface="B Nazanin" panose="00000400000000000000" pitchFamily="2" charset="-78"/>
              </a:rPr>
              <a:t>سود سهام پرداختی</a:t>
            </a:r>
          </a:p>
          <a:p>
            <a:pPr algn="r" rtl="1" eaLnBrk="1" hangingPunct="1">
              <a:spcBef>
                <a:spcPct val="50000"/>
              </a:spcBef>
            </a:pPr>
            <a:r>
              <a:rPr lang="fa-IR" altLang="fa-IR" sz="3200">
                <a:cs typeface="B Nazanin" panose="00000400000000000000" pitchFamily="2" charset="-78"/>
              </a:rPr>
              <a:t>هزینه تامین مالی اجاره به شرط تملیک</a:t>
            </a:r>
          </a:p>
        </p:txBody>
      </p:sp>
    </p:spTree>
  </p:cSld>
  <p:clrMapOvr>
    <a:masterClrMapping/>
  </p:clrMapOvr>
  <p:transition>
    <p:zoom dir="in"/>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A9F6B1A-7CA2-4AD9-94B9-838DC0AA1F5B}" type="slidenum">
              <a:rPr lang="ar-SA" altLang="fa-IR"/>
              <a:pPr/>
              <a:t>143</a:t>
            </a:fld>
            <a:endParaRPr lang="en-US" altLang="fa-IR"/>
          </a:p>
        </p:txBody>
      </p:sp>
      <p:sp>
        <p:nvSpPr>
          <p:cNvPr id="671746" name="Rectangle 2"/>
          <p:cNvSpPr>
            <a:spLocks noGrp="1" noChangeArrowheads="1"/>
          </p:cNvSpPr>
          <p:nvPr>
            <p:ph type="title"/>
          </p:nvPr>
        </p:nvSpPr>
        <p:spPr/>
        <p:txBody>
          <a:bodyPr/>
          <a:lstStyle/>
          <a:p>
            <a:r>
              <a:rPr lang="fa-IR" altLang="fa-IR">
                <a:cs typeface="B Nazanin" panose="00000400000000000000" pitchFamily="2" charset="-78"/>
              </a:rPr>
              <a:t>مالیات بر درآمد</a:t>
            </a:r>
            <a:endParaRPr lang="en-US" altLang="fa-IR">
              <a:cs typeface="B Nazanin" panose="00000400000000000000" pitchFamily="2" charset="-78"/>
            </a:endParaRPr>
          </a:p>
        </p:txBody>
      </p:sp>
      <p:sp>
        <p:nvSpPr>
          <p:cNvPr id="671747" name="Rectangle 3"/>
          <p:cNvSpPr>
            <a:spLocks noGrp="1" noChangeArrowheads="1"/>
          </p:cNvSpPr>
          <p:nvPr>
            <p:ph type="body" idx="1"/>
          </p:nvPr>
        </p:nvSpPr>
        <p:spPr/>
        <p:txBody>
          <a:bodyPr/>
          <a:lstStyle/>
          <a:p>
            <a:pPr algn="just"/>
            <a:r>
              <a:rPr lang="fa-IR" altLang="fa-IR">
                <a:cs typeface="B Nazanin" panose="00000400000000000000" pitchFamily="2" charset="-78"/>
              </a:rPr>
              <a:t>در این بخش جریانهای نقدی مرتبط با مالیات بر درآمد به صورت مجزا نشان داده می شود.</a:t>
            </a:r>
            <a:r>
              <a:rPr lang="en-US" altLang="fa-IR" sz="3600"/>
              <a:t> </a:t>
            </a:r>
          </a:p>
        </p:txBody>
      </p:sp>
    </p:spTree>
  </p:cSld>
  <p:clrMapOvr>
    <a:masterClrMapping/>
  </p:clrMapOvr>
  <p:transition>
    <p:zoom dir="in"/>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BB13AF2-2356-417B-9F0D-BB135377E9E7}" type="slidenum">
              <a:rPr lang="ar-SA" altLang="fa-IR"/>
              <a:pPr/>
              <a:t>144</a:t>
            </a:fld>
            <a:endParaRPr lang="en-US" altLang="fa-IR"/>
          </a:p>
        </p:txBody>
      </p:sp>
      <p:sp>
        <p:nvSpPr>
          <p:cNvPr id="672770" name="Rectangle 2"/>
          <p:cNvSpPr>
            <a:spLocks noGrp="1" noChangeArrowheads="1"/>
          </p:cNvSpPr>
          <p:nvPr>
            <p:ph type="title"/>
          </p:nvPr>
        </p:nvSpPr>
        <p:spPr/>
        <p:txBody>
          <a:bodyPr/>
          <a:lstStyle/>
          <a:p>
            <a:r>
              <a:rPr lang="fa-IR" altLang="fa-IR" sz="3200">
                <a:cs typeface="B Nazanin" panose="00000400000000000000" pitchFamily="2" charset="-78"/>
              </a:rPr>
              <a:t>مالیات بر درآمد</a:t>
            </a:r>
            <a:endParaRPr lang="en-US" altLang="fa-IR" sz="3200">
              <a:cs typeface="B Nazanin" panose="00000400000000000000" pitchFamily="2" charset="-78"/>
            </a:endParaRPr>
          </a:p>
        </p:txBody>
      </p:sp>
      <p:sp>
        <p:nvSpPr>
          <p:cNvPr id="672771" name="Text Box 3"/>
          <p:cNvSpPr txBox="1">
            <a:spLocks noChangeArrowheads="1"/>
          </p:cNvSpPr>
          <p:nvPr/>
        </p:nvSpPr>
        <p:spPr bwMode="auto">
          <a:xfrm>
            <a:off x="1143000" y="2208213"/>
            <a:ext cx="7448550" cy="12509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b="1" u="sng">
                <a:solidFill>
                  <a:srgbClr val="FFFFCC"/>
                </a:solidFill>
                <a:cs typeface="B Nazanin" panose="00000400000000000000" pitchFamily="2" charset="-78"/>
              </a:rPr>
              <a:t>دریافتهای نقدی:</a:t>
            </a:r>
          </a:p>
          <a:p>
            <a:pPr algn="r" rtl="1" eaLnBrk="1" hangingPunct="1">
              <a:spcBef>
                <a:spcPct val="50000"/>
              </a:spcBef>
            </a:pPr>
            <a:r>
              <a:rPr lang="fa-IR" altLang="fa-IR" sz="3200">
                <a:cs typeface="B Nazanin" panose="00000400000000000000" pitchFamily="2" charset="-78"/>
              </a:rPr>
              <a:t>اضافه پرداختی مالیات بر درآمد</a:t>
            </a:r>
          </a:p>
        </p:txBody>
      </p:sp>
      <p:sp>
        <p:nvSpPr>
          <p:cNvPr id="672772" name="Text Box 4"/>
          <p:cNvSpPr txBox="1">
            <a:spLocks noChangeArrowheads="1"/>
          </p:cNvSpPr>
          <p:nvPr/>
        </p:nvSpPr>
        <p:spPr bwMode="auto">
          <a:xfrm>
            <a:off x="1143000" y="3854450"/>
            <a:ext cx="7448550" cy="12509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b="1" u="sng">
                <a:solidFill>
                  <a:srgbClr val="FFFFCC"/>
                </a:solidFill>
                <a:cs typeface="B Nazanin" panose="00000400000000000000" pitchFamily="2" charset="-78"/>
              </a:rPr>
              <a:t>پرداختهای نقدی:</a:t>
            </a:r>
          </a:p>
          <a:p>
            <a:pPr algn="r" rtl="1" eaLnBrk="1" hangingPunct="1">
              <a:spcBef>
                <a:spcPct val="50000"/>
              </a:spcBef>
            </a:pPr>
            <a:r>
              <a:rPr lang="fa-IR" altLang="fa-IR" sz="3200">
                <a:cs typeface="B Nazanin" panose="00000400000000000000" pitchFamily="2" charset="-78"/>
              </a:rPr>
              <a:t>مالیات بر درآمد</a:t>
            </a:r>
          </a:p>
        </p:txBody>
      </p:sp>
    </p:spTree>
  </p:cSld>
  <p:clrMapOvr>
    <a:masterClrMapping/>
  </p:clrMapOvr>
  <p:transition>
    <p:zoom dir="in"/>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1A28563-8AE5-4270-8578-FBF9076F9286}" type="slidenum">
              <a:rPr lang="ar-SA" altLang="fa-IR"/>
              <a:pPr/>
              <a:t>145</a:t>
            </a:fld>
            <a:endParaRPr lang="en-US" altLang="fa-IR"/>
          </a:p>
        </p:txBody>
      </p:sp>
      <p:sp>
        <p:nvSpPr>
          <p:cNvPr id="650242" name="Rectangle 2"/>
          <p:cNvSpPr>
            <a:spLocks noGrp="1" noChangeArrowheads="1"/>
          </p:cNvSpPr>
          <p:nvPr>
            <p:ph type="title"/>
          </p:nvPr>
        </p:nvSpPr>
        <p:spPr/>
        <p:txBody>
          <a:bodyPr/>
          <a:lstStyle/>
          <a:p>
            <a:r>
              <a:rPr lang="fa-IR" altLang="fa-IR">
                <a:cs typeface="B Nazanin" panose="00000400000000000000" pitchFamily="2" charset="-78"/>
              </a:rPr>
              <a:t>فعالیتهای سرمایه گذاری</a:t>
            </a:r>
            <a:r>
              <a:rPr lang="en-US" altLang="fa-IR">
                <a:cs typeface="B Nazanin" panose="00000400000000000000" pitchFamily="2" charset="-78"/>
              </a:rPr>
              <a:t> </a:t>
            </a:r>
          </a:p>
        </p:txBody>
      </p:sp>
      <p:sp>
        <p:nvSpPr>
          <p:cNvPr id="650243" name="Text Box 3"/>
          <p:cNvSpPr txBox="1">
            <a:spLocks noChangeArrowheads="1"/>
          </p:cNvSpPr>
          <p:nvPr/>
        </p:nvSpPr>
        <p:spPr bwMode="auto">
          <a:xfrm>
            <a:off x="1143000" y="1981200"/>
            <a:ext cx="7524750" cy="30162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altLang="fa-IR" sz="3200" b="1" u="sng">
                <a:solidFill>
                  <a:srgbClr val="FFFFCC"/>
                </a:solidFill>
                <a:cs typeface="B Nazanin" panose="00000400000000000000" pitchFamily="2" charset="-78"/>
              </a:rPr>
              <a:t>دریافتهای نقدی:</a:t>
            </a:r>
          </a:p>
          <a:p>
            <a:pPr algn="ctr" rtl="1"/>
            <a:endParaRPr lang="fa-IR" altLang="fa-IR" sz="3200" b="1" u="sng">
              <a:solidFill>
                <a:srgbClr val="FFFFCC"/>
              </a:solidFill>
              <a:cs typeface="B Nazanin" panose="00000400000000000000" pitchFamily="2" charset="-78"/>
            </a:endParaRPr>
          </a:p>
          <a:p>
            <a:pPr algn="r" rtl="1"/>
            <a:r>
              <a:rPr lang="fa-IR" altLang="fa-IR" sz="3200">
                <a:cs typeface="B Nazanin" panose="00000400000000000000" pitchFamily="2" charset="-78"/>
              </a:rPr>
              <a:t>وجه نقد حاصل از فروش سرمایه گذاریها</a:t>
            </a:r>
          </a:p>
          <a:p>
            <a:pPr algn="r" rtl="1"/>
            <a:r>
              <a:rPr lang="fa-IR" altLang="fa-IR" sz="3200">
                <a:cs typeface="B Nazanin" panose="00000400000000000000" pitchFamily="2" charset="-78"/>
              </a:rPr>
              <a:t>وجه نقد حاصل از فروش داراییهای ثابت مشهود </a:t>
            </a:r>
          </a:p>
          <a:p>
            <a:pPr algn="r" rtl="1"/>
            <a:r>
              <a:rPr lang="fa-IR" altLang="fa-IR" sz="3200">
                <a:cs typeface="B Nazanin" panose="00000400000000000000" pitchFamily="2" charset="-78"/>
              </a:rPr>
              <a:t>وجه نقد حاصل از فروش داراییهای نامشهود</a:t>
            </a:r>
          </a:p>
          <a:p>
            <a:pPr algn="r" rtl="1"/>
            <a:r>
              <a:rPr lang="fa-IR" altLang="fa-IR" sz="3200">
                <a:cs typeface="B Nazanin" panose="00000400000000000000" pitchFamily="2" charset="-78"/>
              </a:rPr>
              <a:t>وجه نقد حاصل از دریافت اصل وامهای اعطا شده</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C611B70-59E1-4508-9AC9-E7534BF05FF1}" type="slidenum">
              <a:rPr lang="ar-SA" altLang="fa-IR"/>
              <a:pPr/>
              <a:t>146</a:t>
            </a:fld>
            <a:endParaRPr lang="en-US" altLang="fa-IR"/>
          </a:p>
        </p:txBody>
      </p:sp>
      <p:sp>
        <p:nvSpPr>
          <p:cNvPr id="651266" name="Rectangle 2"/>
          <p:cNvSpPr>
            <a:spLocks noGrp="1" noChangeArrowheads="1"/>
          </p:cNvSpPr>
          <p:nvPr>
            <p:ph type="title"/>
          </p:nvPr>
        </p:nvSpPr>
        <p:spPr/>
        <p:txBody>
          <a:bodyPr/>
          <a:lstStyle/>
          <a:p>
            <a:r>
              <a:rPr lang="fa-IR" altLang="fa-IR">
                <a:cs typeface="B Nazanin" panose="00000400000000000000" pitchFamily="2" charset="-78"/>
              </a:rPr>
              <a:t>فعالیتهای سرمایه گذاری</a:t>
            </a:r>
            <a:r>
              <a:rPr lang="en-US" altLang="fa-IR">
                <a:cs typeface="B Nazanin" panose="00000400000000000000" pitchFamily="2" charset="-78"/>
              </a:rPr>
              <a:t> </a:t>
            </a:r>
          </a:p>
        </p:txBody>
      </p:sp>
      <p:sp>
        <p:nvSpPr>
          <p:cNvPr id="651267" name="Text Box 3"/>
          <p:cNvSpPr txBox="1">
            <a:spLocks noChangeArrowheads="1"/>
          </p:cNvSpPr>
          <p:nvPr/>
        </p:nvSpPr>
        <p:spPr bwMode="auto">
          <a:xfrm>
            <a:off x="1143000" y="1981200"/>
            <a:ext cx="7524750" cy="30162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altLang="fa-IR" sz="3200" b="1" u="sng">
                <a:solidFill>
                  <a:srgbClr val="FFFFCC"/>
                </a:solidFill>
                <a:cs typeface="B Nazanin" panose="00000400000000000000" pitchFamily="2" charset="-78"/>
              </a:rPr>
              <a:t>پرداختهای نقدی:</a:t>
            </a:r>
          </a:p>
          <a:p>
            <a:pPr algn="ctr" rtl="1"/>
            <a:endParaRPr lang="fa-IR" altLang="fa-IR" sz="3200" b="1" u="sng">
              <a:solidFill>
                <a:srgbClr val="FFFFCC"/>
              </a:solidFill>
              <a:cs typeface="B Nazanin" panose="00000400000000000000" pitchFamily="2" charset="-78"/>
            </a:endParaRPr>
          </a:p>
          <a:p>
            <a:pPr algn="r" rtl="1"/>
            <a:r>
              <a:rPr lang="fa-IR" altLang="fa-IR" sz="3200">
                <a:cs typeface="B Nazanin" panose="00000400000000000000" pitchFamily="2" charset="-78"/>
              </a:rPr>
              <a:t>پرداخت وجه نقد برای تحصیل سرمایه گذاریها</a:t>
            </a:r>
          </a:p>
          <a:p>
            <a:pPr algn="r" rtl="1"/>
            <a:r>
              <a:rPr lang="fa-IR" altLang="fa-IR" sz="3200">
                <a:cs typeface="B Nazanin" panose="00000400000000000000" pitchFamily="2" charset="-78"/>
              </a:rPr>
              <a:t>پرداخت وجه نقد برای تحصیل دارایی های ثابت مشهود</a:t>
            </a:r>
          </a:p>
          <a:p>
            <a:pPr algn="r" rtl="1"/>
            <a:r>
              <a:rPr lang="fa-IR" altLang="fa-IR" sz="3200">
                <a:cs typeface="B Nazanin" panose="00000400000000000000" pitchFamily="2" charset="-78"/>
              </a:rPr>
              <a:t>پرداخت وجه نقد برای تحصیل دارایی های نامشهود</a:t>
            </a:r>
          </a:p>
          <a:p>
            <a:pPr algn="r" rtl="1"/>
            <a:r>
              <a:rPr lang="fa-IR" altLang="fa-IR" sz="3200">
                <a:cs typeface="B Nazanin" panose="00000400000000000000" pitchFamily="2" charset="-78"/>
              </a:rPr>
              <a:t>پرداخت وجه نقد به عنوان وام</a:t>
            </a:r>
            <a:endParaRPr lang="en-US" altLang="fa-IR" sz="48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A75C100-574F-4A2A-BB80-8FB81D44D7F4}" type="slidenum">
              <a:rPr lang="ar-SA" altLang="fa-IR"/>
              <a:pPr/>
              <a:t>147</a:t>
            </a:fld>
            <a:endParaRPr lang="en-US" altLang="fa-IR"/>
          </a:p>
        </p:txBody>
      </p:sp>
      <p:sp>
        <p:nvSpPr>
          <p:cNvPr id="652290" name="Rectangle 2"/>
          <p:cNvSpPr>
            <a:spLocks noGrp="1" noChangeArrowheads="1"/>
          </p:cNvSpPr>
          <p:nvPr>
            <p:ph type="title"/>
          </p:nvPr>
        </p:nvSpPr>
        <p:spPr/>
        <p:txBody>
          <a:bodyPr/>
          <a:lstStyle/>
          <a:p>
            <a:r>
              <a:rPr lang="fa-IR" altLang="fa-IR">
                <a:cs typeface="B Nazanin" panose="00000400000000000000" pitchFamily="2" charset="-78"/>
              </a:rPr>
              <a:t>فعالیتهای تامین مالی</a:t>
            </a:r>
            <a:r>
              <a:rPr lang="en-US" altLang="fa-IR">
                <a:cs typeface="B Nazanin" panose="00000400000000000000" pitchFamily="2" charset="-78"/>
              </a:rPr>
              <a:t> </a:t>
            </a:r>
          </a:p>
        </p:txBody>
      </p:sp>
      <p:sp>
        <p:nvSpPr>
          <p:cNvPr id="652291" name="Text Box 3"/>
          <p:cNvSpPr txBox="1">
            <a:spLocks noChangeArrowheads="1"/>
          </p:cNvSpPr>
          <p:nvPr/>
        </p:nvSpPr>
        <p:spPr bwMode="auto">
          <a:xfrm>
            <a:off x="1143000" y="1981200"/>
            <a:ext cx="7524750" cy="2773363"/>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altLang="fa-IR" sz="3200" b="1" u="sng">
                <a:solidFill>
                  <a:srgbClr val="FFFFCC"/>
                </a:solidFill>
                <a:cs typeface="B Nazanin" panose="00000400000000000000" pitchFamily="2" charset="-78"/>
              </a:rPr>
              <a:t>دریافتهای نقدی:</a:t>
            </a:r>
          </a:p>
          <a:p>
            <a:pPr algn="ctr" rtl="1"/>
            <a:endParaRPr lang="fa-IR" altLang="fa-IR" sz="4800" b="1" u="sng">
              <a:solidFill>
                <a:srgbClr val="FFFFCC"/>
              </a:solidFill>
              <a:cs typeface="B Nazanin" panose="00000400000000000000" pitchFamily="2" charset="-78"/>
            </a:endParaRPr>
          </a:p>
          <a:p>
            <a:pPr algn="r" rtl="1"/>
            <a:r>
              <a:rPr lang="fa-IR" altLang="fa-IR" sz="3200">
                <a:cs typeface="B Nazanin" panose="00000400000000000000" pitchFamily="2" charset="-78"/>
              </a:rPr>
              <a:t>وجه نقد حاصل از استقراض کوتاه مدت و بلند مدت</a:t>
            </a:r>
          </a:p>
          <a:p>
            <a:pPr algn="r" rtl="1"/>
            <a:r>
              <a:rPr lang="fa-IR" altLang="fa-IR" sz="3200">
                <a:cs typeface="B Nazanin" panose="00000400000000000000" pitchFamily="2" charset="-78"/>
              </a:rPr>
              <a:t>وجه نقد حاصل از صدور سهام (افزایش سرمایه)</a:t>
            </a:r>
          </a:p>
          <a:p>
            <a:pPr algn="r" rtl="1"/>
            <a:r>
              <a:rPr lang="fa-IR" altLang="fa-IR" sz="3200">
                <a:cs typeface="B Nazanin" panose="00000400000000000000" pitchFamily="2" charset="-78"/>
              </a:rPr>
              <a:t>وجه نقد حاصل از صدور اوراق مشارکت</a:t>
            </a:r>
          </a:p>
        </p:txBody>
      </p:sp>
    </p:spTree>
  </p:cSld>
  <p:clrMapOvr>
    <a:masterClrMapping/>
  </p:clrMapOvr>
  <p:transition>
    <p:zoom dir="in"/>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17EFA76-1A84-42FD-B245-E41FC54F7685}" type="slidenum">
              <a:rPr lang="ar-SA" altLang="fa-IR"/>
              <a:pPr/>
              <a:t>148</a:t>
            </a:fld>
            <a:endParaRPr lang="en-US" altLang="fa-IR"/>
          </a:p>
        </p:txBody>
      </p:sp>
      <p:sp>
        <p:nvSpPr>
          <p:cNvPr id="653314" name="Rectangle 2"/>
          <p:cNvSpPr>
            <a:spLocks noGrp="1" noChangeArrowheads="1"/>
          </p:cNvSpPr>
          <p:nvPr>
            <p:ph type="title"/>
          </p:nvPr>
        </p:nvSpPr>
        <p:spPr/>
        <p:txBody>
          <a:bodyPr/>
          <a:lstStyle/>
          <a:p>
            <a:r>
              <a:rPr lang="fa-IR" altLang="fa-IR">
                <a:cs typeface="B Nazanin" panose="00000400000000000000" pitchFamily="2" charset="-78"/>
              </a:rPr>
              <a:t>فعالیتهای تامین مالی</a:t>
            </a:r>
            <a:r>
              <a:rPr lang="en-US" altLang="fa-IR">
                <a:cs typeface="B Nazanin" panose="00000400000000000000" pitchFamily="2" charset="-78"/>
              </a:rPr>
              <a:t> </a:t>
            </a:r>
          </a:p>
        </p:txBody>
      </p:sp>
      <p:sp>
        <p:nvSpPr>
          <p:cNvPr id="653315" name="Text Box 3"/>
          <p:cNvSpPr txBox="1">
            <a:spLocks noChangeArrowheads="1"/>
          </p:cNvSpPr>
          <p:nvPr/>
        </p:nvSpPr>
        <p:spPr bwMode="auto">
          <a:xfrm>
            <a:off x="1143000" y="1981200"/>
            <a:ext cx="7524750" cy="228600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altLang="fa-IR" sz="3200" b="1" u="sng">
                <a:solidFill>
                  <a:srgbClr val="FFFFCC"/>
                </a:solidFill>
                <a:cs typeface="B Nazanin" panose="00000400000000000000" pitchFamily="2" charset="-78"/>
              </a:rPr>
              <a:t>پرداختهای نقدی:</a:t>
            </a:r>
          </a:p>
          <a:p>
            <a:pPr algn="r" rtl="1"/>
            <a:endParaRPr lang="fa-IR" altLang="fa-IR" sz="4800" b="1" u="sng">
              <a:solidFill>
                <a:srgbClr val="FFFFCC"/>
              </a:solidFill>
              <a:cs typeface="B Nazanin" panose="00000400000000000000" pitchFamily="2" charset="-78"/>
            </a:endParaRPr>
          </a:p>
          <a:p>
            <a:pPr algn="r" rtl="1"/>
            <a:r>
              <a:rPr lang="fa-IR" altLang="fa-IR" sz="3200">
                <a:cs typeface="B Nazanin" panose="00000400000000000000" pitchFamily="2" charset="-78"/>
              </a:rPr>
              <a:t>بازپرداخت مبالغ استقراضی( بدون در نظر گرفتن بهره)</a:t>
            </a:r>
          </a:p>
          <a:p>
            <a:pPr algn="r" rtl="1"/>
            <a:r>
              <a:rPr lang="fa-IR" altLang="fa-IR" sz="3200">
                <a:cs typeface="B Nazanin" panose="00000400000000000000" pitchFamily="2" charset="-78"/>
              </a:rPr>
              <a:t>بازپرداخت اصل مبلغ اوراق مشارکت</a:t>
            </a:r>
          </a:p>
        </p:txBody>
      </p:sp>
    </p:spTree>
  </p:cSld>
  <p:clrMapOvr>
    <a:masterClrMapping/>
  </p:clrMapOvr>
  <p:transition>
    <p:zoom dir="in"/>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A4CAA62A-5EB5-4E91-8836-AE268DB61083}" type="slidenum">
              <a:rPr lang="ar-SA" altLang="fa-IR"/>
              <a:pPr/>
              <a:t>149</a:t>
            </a:fld>
            <a:endParaRPr lang="en-US" altLang="fa-IR"/>
          </a:p>
        </p:txBody>
      </p:sp>
      <p:sp>
        <p:nvSpPr>
          <p:cNvPr id="654338" name="Rectangle 2"/>
          <p:cNvSpPr>
            <a:spLocks noGrp="1" noChangeArrowheads="1"/>
          </p:cNvSpPr>
          <p:nvPr>
            <p:ph type="title"/>
          </p:nvPr>
        </p:nvSpPr>
        <p:spPr>
          <a:xfrm>
            <a:off x="914400" y="609600"/>
            <a:ext cx="7378700" cy="1143000"/>
          </a:xfrm>
        </p:spPr>
        <p:txBody>
          <a:bodyPr/>
          <a:lstStyle/>
          <a:p>
            <a:r>
              <a:rPr lang="fa-IR" altLang="fa-IR" b="0">
                <a:cs typeface="B Nazanin" panose="00000400000000000000" pitchFamily="2" charset="-78"/>
              </a:rPr>
              <a:t>روشهاي گزارشگري جريانهاي نقدي ناشي از فعاليتهاي عملياتي</a:t>
            </a:r>
            <a:endParaRPr lang="en-US" altLang="fa-IR" b="0">
              <a:cs typeface="B Nazanin" panose="00000400000000000000" pitchFamily="2" charset="-78"/>
            </a:endParaRPr>
          </a:p>
        </p:txBody>
      </p:sp>
      <p:sp>
        <p:nvSpPr>
          <p:cNvPr id="654339" name="Text Box 3"/>
          <p:cNvSpPr txBox="1">
            <a:spLocks noChangeArrowheads="1"/>
          </p:cNvSpPr>
          <p:nvPr/>
        </p:nvSpPr>
        <p:spPr bwMode="auto">
          <a:xfrm>
            <a:off x="1752600" y="2590800"/>
            <a:ext cx="5562600" cy="641350"/>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0066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eaLnBrk="1" hangingPunct="1">
              <a:spcBef>
                <a:spcPct val="50000"/>
              </a:spcBef>
              <a:buFont typeface="Wingdings" panose="05000000000000000000" pitchFamily="2" charset="2"/>
              <a:buNone/>
            </a:pPr>
            <a:r>
              <a:rPr lang="fa-IR" altLang="fa-IR" sz="3600" b="1">
                <a:latin typeface="Times New Roman" panose="02020603050405020304" pitchFamily="18" charset="0"/>
                <a:cs typeface="B Nazanin" panose="00000400000000000000" pitchFamily="2" charset="-78"/>
              </a:rPr>
              <a:t>1- </a:t>
            </a:r>
            <a:r>
              <a:rPr lang="fa-IR" altLang="fa-IR" sz="2800" b="1">
                <a:latin typeface="Times New Roman" panose="02020603050405020304" pitchFamily="18" charset="0"/>
                <a:cs typeface="B Nazanin" panose="00000400000000000000" pitchFamily="2" charset="-78"/>
              </a:rPr>
              <a:t>روش</a:t>
            </a:r>
            <a:r>
              <a:rPr lang="fa-IR" altLang="fa-IR" sz="3600" b="1">
                <a:latin typeface="Times New Roman" panose="02020603050405020304" pitchFamily="18" charset="0"/>
                <a:cs typeface="B Nazanin" panose="00000400000000000000" pitchFamily="2" charset="-78"/>
              </a:rPr>
              <a:t> مستقيم</a:t>
            </a:r>
          </a:p>
        </p:txBody>
      </p:sp>
      <p:sp>
        <p:nvSpPr>
          <p:cNvPr id="654340" name="Text Box 4"/>
          <p:cNvSpPr txBox="1">
            <a:spLocks noChangeArrowheads="1"/>
          </p:cNvSpPr>
          <p:nvPr/>
        </p:nvSpPr>
        <p:spPr bwMode="auto">
          <a:xfrm>
            <a:off x="1752600" y="3168650"/>
            <a:ext cx="5562600" cy="519113"/>
          </a:xfrm>
          <a:prstGeom prst="rect">
            <a:avLst/>
          </a:prstGeom>
          <a:noFill/>
          <a:ln>
            <a:noFill/>
          </a:ln>
          <a:effectLst/>
          <a:extLst>
            <a:ext uri="{909E8E84-426E-40DD-AFC4-6F175D3DCCD1}">
              <a14:hiddenFill xmlns:a14="http://schemas.microsoft.com/office/drawing/2010/main">
                <a:gradFill rotWithShape="0">
                  <a:gsLst>
                    <a:gs pos="0">
                      <a:srgbClr val="FFFFCC"/>
                    </a:gs>
                    <a:gs pos="100000">
                      <a:srgbClr val="0066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rtl="1" eaLnBrk="1" hangingPunct="1">
              <a:spcBef>
                <a:spcPct val="50000"/>
              </a:spcBef>
              <a:buFont typeface="Wingdings" panose="05000000000000000000" pitchFamily="2" charset="2"/>
              <a:buNone/>
            </a:pPr>
            <a:r>
              <a:rPr lang="fa-IR" altLang="fa-IR" sz="2800" b="1">
                <a:latin typeface="Times New Roman" panose="02020603050405020304" pitchFamily="18" charset="0"/>
                <a:cs typeface="B Nazanin" panose="00000400000000000000" pitchFamily="2" charset="-78"/>
              </a:rPr>
              <a:t>2- روش غيرمستقيم</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654339"/>
                                        </p:tgtEl>
                                        <p:attrNameLst>
                                          <p:attrName>style.visibility</p:attrName>
                                        </p:attrNameLst>
                                      </p:cBhvr>
                                      <p:to>
                                        <p:strVal val="visible"/>
                                      </p:to>
                                    </p:set>
                                    <p:animEffect transition="in" filter="checkerboard(down)">
                                      <p:cBhvr>
                                        <p:cTn id="7" dur="500"/>
                                        <p:tgtEl>
                                          <p:spTgt spid="654339"/>
                                        </p:tgtEl>
                                      </p:cBhvr>
                                    </p:animEffect>
                                  </p:childTnLst>
                                </p:cTn>
                              </p:par>
                            </p:childTnLst>
                          </p:cTn>
                        </p:par>
                        <p:par>
                          <p:cTn id="8" fill="hold" nodeType="afterGroup">
                            <p:stCondLst>
                              <p:cond delay="500"/>
                            </p:stCondLst>
                            <p:childTnLst>
                              <p:par>
                                <p:cTn id="9" presetID="5" presetClass="entr" presetSubtype="5" fill="hold" grpId="0" nodeType="afterEffect">
                                  <p:stCondLst>
                                    <p:cond delay="0"/>
                                  </p:stCondLst>
                                  <p:childTnLst>
                                    <p:set>
                                      <p:cBhvr>
                                        <p:cTn id="10" dur="1" fill="hold">
                                          <p:stCondLst>
                                            <p:cond delay="0"/>
                                          </p:stCondLst>
                                        </p:cTn>
                                        <p:tgtEl>
                                          <p:spTgt spid="654340"/>
                                        </p:tgtEl>
                                        <p:attrNameLst>
                                          <p:attrName>style.visibility</p:attrName>
                                        </p:attrNameLst>
                                      </p:cBhvr>
                                      <p:to>
                                        <p:strVal val="visible"/>
                                      </p:to>
                                    </p:set>
                                    <p:animEffect transition="in" filter="checkerboard(down)">
                                      <p:cBhvr>
                                        <p:cTn id="11" dur="500"/>
                                        <p:tgtEl>
                                          <p:spTgt spid="65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9" grpId="0" autoUpdateAnimBg="0"/>
      <p:bldP spid="654340"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9C8116C-F132-4429-9765-1D296E1A4576}" type="slidenum">
              <a:rPr lang="ar-SA" altLang="fa-IR"/>
              <a:pPr/>
              <a:t>15</a:t>
            </a:fld>
            <a:endParaRPr lang="en-US" altLang="fa-IR"/>
          </a:p>
        </p:txBody>
      </p:sp>
      <p:sp>
        <p:nvSpPr>
          <p:cNvPr id="523266" name="Rectangle 2"/>
          <p:cNvSpPr>
            <a:spLocks noGrp="1" noChangeArrowheads="1"/>
          </p:cNvSpPr>
          <p:nvPr>
            <p:ph type="title" idx="4294967295"/>
          </p:nvPr>
        </p:nvSpPr>
        <p:spPr/>
        <p:txBody>
          <a:bodyPr/>
          <a:lstStyle/>
          <a:p>
            <a:r>
              <a:rPr lang="fa-IR" altLang="fa-IR">
                <a:cs typeface="B Nazanin" panose="00000400000000000000" pitchFamily="2" charset="-78"/>
              </a:rPr>
              <a:t>مفروضات بنیادی حسابداری</a:t>
            </a:r>
            <a:endParaRPr lang="en-US" altLang="fa-IR">
              <a:cs typeface="B Nazanin" panose="00000400000000000000" pitchFamily="2" charset="-78"/>
            </a:endParaRPr>
          </a:p>
        </p:txBody>
      </p:sp>
      <p:sp>
        <p:nvSpPr>
          <p:cNvPr id="523268" name="Rectangle 4"/>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فرض تفکیک شخصیت</a:t>
            </a:r>
          </a:p>
          <a:p>
            <a:pPr algn="just" eaLnBrk="1" hangingPunct="1"/>
            <a:r>
              <a:rPr lang="fa-IR" altLang="fa-IR">
                <a:cs typeface="B Nazanin" panose="00000400000000000000" pitchFamily="2" charset="-78"/>
              </a:rPr>
              <a:t>فرض تداوم فعالیت</a:t>
            </a:r>
          </a:p>
          <a:p>
            <a:pPr algn="just" eaLnBrk="1" hangingPunct="1"/>
            <a:r>
              <a:rPr lang="fa-IR" altLang="fa-IR">
                <a:cs typeface="B Nazanin" panose="00000400000000000000" pitchFamily="2" charset="-78"/>
              </a:rPr>
              <a:t>فرض واحد اندازه گیری</a:t>
            </a:r>
          </a:p>
          <a:p>
            <a:pPr algn="just" eaLnBrk="1" hangingPunct="1"/>
            <a:r>
              <a:rPr lang="fa-IR" altLang="fa-IR">
                <a:cs typeface="B Nazanin" panose="00000400000000000000" pitchFamily="2" charset="-78"/>
              </a:rPr>
              <a:t>فرض دوره مالی</a:t>
            </a:r>
          </a:p>
          <a:p>
            <a:pPr algn="just" eaLnBrk="1" hangingPunct="1"/>
            <a:r>
              <a:rPr lang="fa-IR" altLang="fa-IR">
                <a:cs typeface="B Nazanin" panose="00000400000000000000" pitchFamily="2" charset="-78"/>
              </a:rPr>
              <a:t>فرض تعهدی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3268">
                                            <p:txEl>
                                              <p:pRg st="0" end="0"/>
                                            </p:txEl>
                                          </p:spTgt>
                                        </p:tgtEl>
                                        <p:attrNameLst>
                                          <p:attrName>style.visibility</p:attrName>
                                        </p:attrNameLst>
                                      </p:cBhvr>
                                      <p:to>
                                        <p:strVal val="visible"/>
                                      </p:to>
                                    </p:set>
                                    <p:animEffect transition="in" filter="diamond(in)">
                                      <p:cBhvr>
                                        <p:cTn id="7" dur="2000"/>
                                        <p:tgtEl>
                                          <p:spTgt spid="523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23268">
                                            <p:txEl>
                                              <p:pRg st="1" end="1"/>
                                            </p:txEl>
                                          </p:spTgt>
                                        </p:tgtEl>
                                        <p:attrNameLst>
                                          <p:attrName>style.visibility</p:attrName>
                                        </p:attrNameLst>
                                      </p:cBhvr>
                                      <p:to>
                                        <p:strVal val="visible"/>
                                      </p:to>
                                    </p:set>
                                    <p:animEffect transition="in" filter="diamond(in)">
                                      <p:cBhvr>
                                        <p:cTn id="12" dur="2000"/>
                                        <p:tgtEl>
                                          <p:spTgt spid="5232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23268">
                                            <p:txEl>
                                              <p:pRg st="2" end="2"/>
                                            </p:txEl>
                                          </p:spTgt>
                                        </p:tgtEl>
                                        <p:attrNameLst>
                                          <p:attrName>style.visibility</p:attrName>
                                        </p:attrNameLst>
                                      </p:cBhvr>
                                      <p:to>
                                        <p:strVal val="visible"/>
                                      </p:to>
                                    </p:set>
                                    <p:animEffect transition="in" filter="diamond(in)">
                                      <p:cBhvr>
                                        <p:cTn id="17" dur="2000"/>
                                        <p:tgtEl>
                                          <p:spTgt spid="52326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23268">
                                            <p:txEl>
                                              <p:pRg st="3" end="3"/>
                                            </p:txEl>
                                          </p:spTgt>
                                        </p:tgtEl>
                                        <p:attrNameLst>
                                          <p:attrName>style.visibility</p:attrName>
                                        </p:attrNameLst>
                                      </p:cBhvr>
                                      <p:to>
                                        <p:strVal val="visible"/>
                                      </p:to>
                                    </p:set>
                                    <p:animEffect transition="in" filter="diamond(in)">
                                      <p:cBhvr>
                                        <p:cTn id="22" dur="2000"/>
                                        <p:tgtEl>
                                          <p:spTgt spid="52326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523268">
                                            <p:txEl>
                                              <p:pRg st="4" end="4"/>
                                            </p:txEl>
                                          </p:spTgt>
                                        </p:tgtEl>
                                        <p:attrNameLst>
                                          <p:attrName>style.visibility</p:attrName>
                                        </p:attrNameLst>
                                      </p:cBhvr>
                                      <p:to>
                                        <p:strVal val="visible"/>
                                      </p:to>
                                    </p:set>
                                    <p:animEffect transition="in" filter="diamond(in)">
                                      <p:cBhvr>
                                        <p:cTn id="27" dur="2000"/>
                                        <p:tgtEl>
                                          <p:spTgt spid="5232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54888F7-585B-4A65-A771-A345433B6C89}" type="slidenum">
              <a:rPr lang="ar-SA" altLang="fa-IR"/>
              <a:pPr/>
              <a:t>150</a:t>
            </a:fld>
            <a:endParaRPr lang="en-US" altLang="fa-IR"/>
          </a:p>
        </p:txBody>
      </p:sp>
      <p:sp>
        <p:nvSpPr>
          <p:cNvPr id="655362" name="Rectangle 2"/>
          <p:cNvSpPr>
            <a:spLocks noGrp="1" noChangeArrowheads="1"/>
          </p:cNvSpPr>
          <p:nvPr>
            <p:ph type="title"/>
          </p:nvPr>
        </p:nvSpPr>
        <p:spPr>
          <a:xfrm>
            <a:off x="838200" y="609600"/>
            <a:ext cx="7378700" cy="1143000"/>
          </a:xfrm>
        </p:spPr>
        <p:txBody>
          <a:bodyPr/>
          <a:lstStyle/>
          <a:p>
            <a:r>
              <a:rPr lang="fa-IR" altLang="fa-IR">
                <a:cs typeface="B Nazanin" panose="00000400000000000000" pitchFamily="2" charset="-78"/>
              </a:rPr>
              <a:t>فعالیتهای عملیاتی – روش مستقیم</a:t>
            </a:r>
            <a:r>
              <a:rPr lang="en-US" altLang="fa-IR">
                <a:cs typeface="B Nazanin" panose="00000400000000000000" pitchFamily="2" charset="-78"/>
              </a:rPr>
              <a:t> </a:t>
            </a:r>
          </a:p>
        </p:txBody>
      </p:sp>
      <p:sp>
        <p:nvSpPr>
          <p:cNvPr id="655363" name="Rectangle 3"/>
          <p:cNvSpPr>
            <a:spLocks noGrp="1" noChangeArrowheads="1"/>
          </p:cNvSpPr>
          <p:nvPr>
            <p:ph type="body" idx="1"/>
          </p:nvPr>
        </p:nvSpPr>
        <p:spPr>
          <a:noFill/>
          <a:ln/>
        </p:spPr>
        <p:txBody>
          <a:bodyPr/>
          <a:lstStyle/>
          <a:p>
            <a:pPr algn="just"/>
            <a:r>
              <a:rPr lang="fa-IR" altLang="fa-IR">
                <a:cs typeface="B Nazanin" panose="00000400000000000000" pitchFamily="2" charset="-78"/>
              </a:rPr>
              <a:t>در روش مستقیم با بررسی هر یک از اقلام صورت سود و زیان، وجه نقد دریافتی یا پرداختی حاصل از فعالیتهای عملیاتی را مشخص می شود. به همین منظور از اولین رقم صورت حساب سود و زیان یعنی فروش شروع کرده و به سمت پایین حرکت می شود.</a:t>
            </a:r>
            <a:r>
              <a:rPr lang="en-US" altLang="fa-IR">
                <a:cs typeface="B Nazanin" panose="00000400000000000000" pitchFamily="2" charset="-78"/>
              </a:rPr>
              <a:t> </a:t>
            </a:r>
          </a:p>
        </p:txBody>
      </p:sp>
    </p:spTree>
  </p:cSld>
  <p:clrMapOvr>
    <a:masterClrMapping/>
  </p:clrMapOvr>
  <p:transition>
    <p:zoom dir="in"/>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AD601B8-499D-4EA0-BBCC-8DC0E472B6FB}" type="slidenum">
              <a:rPr lang="ar-SA" altLang="fa-IR"/>
              <a:pPr/>
              <a:t>151</a:t>
            </a:fld>
            <a:endParaRPr lang="en-US" altLang="fa-IR"/>
          </a:p>
        </p:txBody>
      </p:sp>
      <p:sp>
        <p:nvSpPr>
          <p:cNvPr id="656386" name="Rectangle 2"/>
          <p:cNvSpPr>
            <a:spLocks noGrp="1" noChangeArrowheads="1"/>
          </p:cNvSpPr>
          <p:nvPr>
            <p:ph type="title"/>
          </p:nvPr>
        </p:nvSpPr>
        <p:spPr>
          <a:xfrm>
            <a:off x="762000" y="609600"/>
            <a:ext cx="7378700" cy="1143000"/>
          </a:xfrm>
        </p:spPr>
        <p:txBody>
          <a:bodyPr/>
          <a:lstStyle/>
          <a:p>
            <a:r>
              <a:rPr lang="fa-IR" altLang="fa-IR">
                <a:cs typeface="B Nazanin" panose="00000400000000000000" pitchFamily="2" charset="-78"/>
              </a:rPr>
              <a:t>فعالیتهای عملیاتی – روش مستقیم</a:t>
            </a:r>
            <a:r>
              <a:rPr lang="en-US" altLang="fa-IR">
                <a:cs typeface="B Nazanin" panose="00000400000000000000" pitchFamily="2" charset="-78"/>
              </a:rPr>
              <a:t> </a:t>
            </a:r>
          </a:p>
        </p:txBody>
      </p:sp>
      <p:sp>
        <p:nvSpPr>
          <p:cNvPr id="656387" name="Rectangle 3"/>
          <p:cNvSpPr>
            <a:spLocks noGrp="1" noChangeArrowheads="1"/>
          </p:cNvSpPr>
          <p:nvPr>
            <p:ph type="body" idx="1"/>
          </p:nvPr>
        </p:nvSpPr>
        <p:spPr>
          <a:noFill/>
          <a:ln/>
        </p:spPr>
        <p:txBody>
          <a:bodyPr/>
          <a:lstStyle/>
          <a:p>
            <a:pPr algn="just"/>
            <a:r>
              <a:rPr lang="fa-IR" altLang="fa-IR">
                <a:cs typeface="B Nazanin" panose="00000400000000000000" pitchFamily="2" charset="-78"/>
              </a:rPr>
              <a:t>وجه نقد دریافتی از مشتریان	 	  </a:t>
            </a:r>
            <a:r>
              <a:rPr lang="en-US" altLang="fa-IR">
                <a:cs typeface="B Nazanin" panose="00000400000000000000" pitchFamily="2" charset="-78"/>
              </a:rPr>
              <a:t>×××</a:t>
            </a:r>
            <a:r>
              <a:rPr lang="fa-IR" altLang="fa-IR">
                <a:cs typeface="B Nazanin" panose="00000400000000000000" pitchFamily="2" charset="-78"/>
              </a:rPr>
              <a:t>		</a:t>
            </a:r>
          </a:p>
          <a:p>
            <a:pPr algn="just"/>
            <a:r>
              <a:rPr lang="fa-IR" altLang="fa-IR">
                <a:cs typeface="B Nazanin" panose="00000400000000000000" pitchFamily="2" charset="-78"/>
              </a:rPr>
              <a:t>وجه نقد پرداختی بابت خرید کالا</a:t>
            </a:r>
            <a:r>
              <a:rPr lang="en-US" altLang="fa-IR">
                <a:cs typeface="B Nazanin" panose="00000400000000000000" pitchFamily="2" charset="-78"/>
              </a:rPr>
              <a:t> 		 </a:t>
            </a:r>
            <a:r>
              <a:rPr lang="fa-IR" altLang="fa-IR">
                <a:cs typeface="B Nazanin" panose="00000400000000000000" pitchFamily="2" charset="-78"/>
              </a:rPr>
              <a:t>(</a:t>
            </a:r>
            <a:r>
              <a:rPr lang="en-US" altLang="fa-IR">
                <a:cs typeface="B Nazanin" panose="00000400000000000000" pitchFamily="2" charset="-78"/>
              </a:rPr>
              <a:t>×××</a:t>
            </a:r>
            <a:r>
              <a:rPr lang="fa-IR" altLang="fa-IR">
                <a:cs typeface="B Nazanin" panose="00000400000000000000" pitchFamily="2" charset="-78"/>
              </a:rPr>
              <a:t>)</a:t>
            </a:r>
            <a:endParaRPr lang="en-US" altLang="fa-IR">
              <a:cs typeface="B Nazanin" panose="00000400000000000000" pitchFamily="2" charset="-78"/>
            </a:endParaRPr>
          </a:p>
          <a:p>
            <a:pPr algn="just"/>
            <a:r>
              <a:rPr lang="fa-IR" altLang="fa-IR">
                <a:cs typeface="B Nazanin" panose="00000400000000000000" pitchFamily="2" charset="-78"/>
              </a:rPr>
              <a:t>وجه نقد پرداختی بابت هزینه ها		 (</a:t>
            </a:r>
            <a:r>
              <a:rPr lang="en-US" altLang="fa-IR">
                <a:cs typeface="B Nazanin" panose="00000400000000000000" pitchFamily="2" charset="-78"/>
              </a:rPr>
              <a:t>×××</a:t>
            </a:r>
            <a:r>
              <a:rPr lang="fa-IR" altLang="fa-IR">
                <a:cs typeface="B Nazanin" panose="00000400000000000000" pitchFamily="2" charset="-78"/>
              </a:rPr>
              <a:t>)</a:t>
            </a:r>
            <a:endParaRPr lang="en-US" altLang="fa-IR">
              <a:cs typeface="B Nazanin" panose="00000400000000000000" pitchFamily="2" charset="-78"/>
            </a:endParaRPr>
          </a:p>
          <a:p>
            <a:pPr algn="just"/>
            <a:r>
              <a:rPr lang="fa-IR" altLang="fa-IR" sz="2800">
                <a:cs typeface="B Nazanin" panose="00000400000000000000" pitchFamily="2" charset="-78"/>
              </a:rPr>
              <a:t>خالص وجه نقد ورودی(خروجی) ناشی از فعالیت عملیاتی:</a:t>
            </a:r>
            <a:r>
              <a:rPr lang="en-US" altLang="fa-IR">
                <a:cs typeface="B Nazanin" panose="00000400000000000000" pitchFamily="2" charset="-78"/>
              </a:rPr>
              <a:t> ×××    </a:t>
            </a:r>
          </a:p>
        </p:txBody>
      </p:sp>
      <p:sp>
        <p:nvSpPr>
          <p:cNvPr id="656388" name="Line 4"/>
          <p:cNvSpPr>
            <a:spLocks noChangeShapeType="1"/>
          </p:cNvSpPr>
          <p:nvPr/>
        </p:nvSpPr>
        <p:spPr bwMode="auto">
          <a:xfrm>
            <a:off x="2438400" y="39624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335FE1F6-1C3E-4054-AEE4-75C82A8067D7}" type="slidenum">
              <a:rPr lang="ar-SA" altLang="fa-IR"/>
              <a:pPr/>
              <a:t>152</a:t>
            </a:fld>
            <a:endParaRPr lang="en-US" altLang="fa-IR"/>
          </a:p>
        </p:txBody>
      </p:sp>
      <p:sp>
        <p:nvSpPr>
          <p:cNvPr id="657410" name="Rectangle 2"/>
          <p:cNvSpPr>
            <a:spLocks noGrp="1" noChangeArrowheads="1"/>
          </p:cNvSpPr>
          <p:nvPr>
            <p:ph type="title"/>
          </p:nvPr>
        </p:nvSpPr>
        <p:spPr>
          <a:xfrm>
            <a:off x="838200" y="609600"/>
            <a:ext cx="7378700" cy="1143000"/>
          </a:xfrm>
        </p:spPr>
        <p:txBody>
          <a:bodyPr/>
          <a:lstStyle/>
          <a:p>
            <a:r>
              <a:rPr lang="fa-IR" altLang="fa-IR">
                <a:cs typeface="B Nazanin" panose="00000400000000000000" pitchFamily="2" charset="-78"/>
              </a:rPr>
              <a:t>فعالیتهای عملیاتی – روش مستقیم</a:t>
            </a:r>
            <a:r>
              <a:rPr lang="en-US" altLang="fa-IR">
                <a:cs typeface="B Nazanin" panose="00000400000000000000" pitchFamily="2" charset="-78"/>
              </a:rPr>
              <a:t> </a:t>
            </a:r>
          </a:p>
        </p:txBody>
      </p:sp>
      <p:sp>
        <p:nvSpPr>
          <p:cNvPr id="657411" name="Rectangle 3"/>
          <p:cNvSpPr>
            <a:spLocks noGrp="1" noChangeArrowheads="1"/>
          </p:cNvSpPr>
          <p:nvPr>
            <p:ph type="body" idx="1"/>
          </p:nvPr>
        </p:nvSpPr>
        <p:spPr>
          <a:noFill/>
          <a:ln/>
        </p:spPr>
        <p:txBody>
          <a:bodyPr/>
          <a:lstStyle/>
          <a:p>
            <a:pPr algn="justLow"/>
            <a:r>
              <a:rPr lang="fa-IR" altLang="fa-IR" sz="2800" b="1">
                <a:solidFill>
                  <a:srgbClr val="FFFFCC"/>
                </a:solidFill>
                <a:cs typeface="B Nazanin" panose="00000400000000000000" pitchFamily="2" charset="-78"/>
              </a:rPr>
              <a:t>وجه نقد دریافتی از مشتریان</a:t>
            </a:r>
            <a:endParaRPr lang="en-US" altLang="fa-IR" sz="2800" b="1">
              <a:solidFill>
                <a:srgbClr val="FFFFCC"/>
              </a:solidFill>
              <a:cs typeface="B Nazanin" panose="00000400000000000000" pitchFamily="2" charset="-78"/>
            </a:endParaRPr>
          </a:p>
        </p:txBody>
      </p:sp>
      <p:sp>
        <p:nvSpPr>
          <p:cNvPr id="657412" name="Text Box 4"/>
          <p:cNvSpPr txBox="1">
            <a:spLocks noChangeArrowheads="1"/>
          </p:cNvSpPr>
          <p:nvPr/>
        </p:nvSpPr>
        <p:spPr bwMode="auto">
          <a:xfrm>
            <a:off x="838200" y="3962400"/>
            <a:ext cx="15843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فروش خالص</a:t>
            </a:r>
            <a:endParaRPr lang="en-US" altLang="fa-IR" sz="2400">
              <a:cs typeface="B Nazanin" panose="00000400000000000000" pitchFamily="2" charset="-78"/>
            </a:endParaRPr>
          </a:p>
        </p:txBody>
      </p:sp>
      <p:sp>
        <p:nvSpPr>
          <p:cNvPr id="657413" name="Text Box 5"/>
          <p:cNvSpPr txBox="1">
            <a:spLocks noChangeArrowheads="1"/>
          </p:cNvSpPr>
          <p:nvPr/>
        </p:nvSpPr>
        <p:spPr bwMode="auto">
          <a:xfrm>
            <a:off x="2971800" y="2819400"/>
            <a:ext cx="2519363"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a:cs typeface="B Nazanin" panose="00000400000000000000" pitchFamily="2" charset="-78"/>
              </a:rPr>
              <a:t>بعلاوه کاهش حسابهای دریافتنی </a:t>
            </a:r>
            <a:endParaRPr lang="en-US" altLang="fa-IR" sz="2800">
              <a:cs typeface="B Nazanin" panose="00000400000000000000" pitchFamily="2" charset="-78"/>
            </a:endParaRPr>
          </a:p>
        </p:txBody>
      </p:sp>
      <p:sp>
        <p:nvSpPr>
          <p:cNvPr id="657414" name="Text Box 6"/>
          <p:cNvSpPr txBox="1">
            <a:spLocks noChangeArrowheads="1"/>
          </p:cNvSpPr>
          <p:nvPr/>
        </p:nvSpPr>
        <p:spPr bwMode="auto">
          <a:xfrm>
            <a:off x="2971800" y="4530725"/>
            <a:ext cx="2519363"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a:cs typeface="B Nazanin" panose="00000400000000000000" pitchFamily="2" charset="-78"/>
              </a:rPr>
              <a:t>منهای افزایش حسابهای دریافتنی </a:t>
            </a:r>
            <a:endParaRPr lang="en-US" altLang="fa-IR" sz="2800">
              <a:cs typeface="B Nazanin" panose="00000400000000000000" pitchFamily="2" charset="-78"/>
            </a:endParaRPr>
          </a:p>
        </p:txBody>
      </p:sp>
      <p:sp>
        <p:nvSpPr>
          <p:cNvPr id="657415" name="Text Box 7"/>
          <p:cNvSpPr txBox="1">
            <a:spLocks noChangeArrowheads="1"/>
          </p:cNvSpPr>
          <p:nvPr/>
        </p:nvSpPr>
        <p:spPr bwMode="auto">
          <a:xfrm>
            <a:off x="6019800" y="3581400"/>
            <a:ext cx="3048000" cy="10144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مساوی است با</a:t>
            </a:r>
          </a:p>
          <a:p>
            <a:pPr algn="ctr" rtl="1" eaLnBrk="1" hangingPunct="1">
              <a:spcBef>
                <a:spcPct val="50000"/>
              </a:spcBef>
            </a:pPr>
            <a:r>
              <a:rPr lang="fa-IR" altLang="fa-IR" sz="2400">
                <a:cs typeface="B Nazanin" panose="00000400000000000000" pitchFamily="2" charset="-78"/>
              </a:rPr>
              <a:t> وجه نقد دریافتی از مشتریان</a:t>
            </a:r>
            <a:endParaRPr lang="en-US" altLang="fa-IR" sz="2400">
              <a:cs typeface="B Nazanin" panose="00000400000000000000" pitchFamily="2" charset="-78"/>
            </a:endParaRPr>
          </a:p>
        </p:txBody>
      </p:sp>
      <p:grpSp>
        <p:nvGrpSpPr>
          <p:cNvPr id="657416" name="Group 8"/>
          <p:cNvGrpSpPr>
            <a:grpSpLocks/>
          </p:cNvGrpSpPr>
          <p:nvPr/>
        </p:nvGrpSpPr>
        <p:grpSpPr bwMode="auto">
          <a:xfrm>
            <a:off x="2438400" y="3200400"/>
            <a:ext cx="533400" cy="1828800"/>
            <a:chOff x="1536" y="2016"/>
            <a:chExt cx="336" cy="1152"/>
          </a:xfrm>
        </p:grpSpPr>
        <p:sp>
          <p:nvSpPr>
            <p:cNvPr id="657417" name="Line 9"/>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57418" name="Line 10"/>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657419" name="Group 11"/>
          <p:cNvGrpSpPr>
            <a:grpSpLocks/>
          </p:cNvGrpSpPr>
          <p:nvPr/>
        </p:nvGrpSpPr>
        <p:grpSpPr bwMode="auto">
          <a:xfrm>
            <a:off x="5486400" y="3200400"/>
            <a:ext cx="533400" cy="1828800"/>
            <a:chOff x="3456" y="2016"/>
            <a:chExt cx="336" cy="1152"/>
          </a:xfrm>
        </p:grpSpPr>
        <p:sp>
          <p:nvSpPr>
            <p:cNvPr id="657420" name="Line 12"/>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57421" name="Line 13"/>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57412"/>
                                        </p:tgtEl>
                                        <p:attrNameLst>
                                          <p:attrName>style.visibility</p:attrName>
                                        </p:attrNameLst>
                                      </p:cBhvr>
                                      <p:to>
                                        <p:strVal val="visible"/>
                                      </p:to>
                                    </p:set>
                                    <p:animEffect transition="in" filter="blinds(vertical)">
                                      <p:cBhvr>
                                        <p:cTn id="7" dur="500"/>
                                        <p:tgtEl>
                                          <p:spTgt spid="657412"/>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657416"/>
                                        </p:tgtEl>
                                        <p:attrNameLst>
                                          <p:attrName>style.visibility</p:attrName>
                                        </p:attrNameLst>
                                      </p:cBhvr>
                                      <p:to>
                                        <p:strVal val="visible"/>
                                      </p:to>
                                    </p:set>
                                    <p:animEffect transition="in" filter="blinds(vertical)">
                                      <p:cBhvr>
                                        <p:cTn id="11" dur="500"/>
                                        <p:tgtEl>
                                          <p:spTgt spid="657416"/>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657413"/>
                                        </p:tgtEl>
                                        <p:attrNameLst>
                                          <p:attrName>style.visibility</p:attrName>
                                        </p:attrNameLst>
                                      </p:cBhvr>
                                      <p:to>
                                        <p:strVal val="visible"/>
                                      </p:to>
                                    </p:set>
                                    <p:animEffect transition="in" filter="blinds(vertical)">
                                      <p:cBhvr>
                                        <p:cTn id="15" dur="500"/>
                                        <p:tgtEl>
                                          <p:spTgt spid="657413"/>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657414"/>
                                        </p:tgtEl>
                                        <p:attrNameLst>
                                          <p:attrName>style.visibility</p:attrName>
                                        </p:attrNameLst>
                                      </p:cBhvr>
                                      <p:to>
                                        <p:strVal val="visible"/>
                                      </p:to>
                                    </p:set>
                                    <p:animEffect transition="in" filter="blinds(vertical)">
                                      <p:cBhvr>
                                        <p:cTn id="18" dur="500"/>
                                        <p:tgtEl>
                                          <p:spTgt spid="657414"/>
                                        </p:tgtEl>
                                      </p:cBhvr>
                                    </p:animEffect>
                                  </p:childTnLst>
                                </p:cTn>
                              </p:par>
                            </p:childTnLst>
                          </p:cTn>
                        </p:par>
                        <p:par>
                          <p:cTn id="19" fill="hold" nodeType="afterGroup">
                            <p:stCondLst>
                              <p:cond delay="1500"/>
                            </p:stCondLst>
                            <p:childTnLst>
                              <p:par>
                                <p:cTn id="20" presetID="3" presetClass="entr" presetSubtype="5" fill="hold" nodeType="afterEffect">
                                  <p:stCondLst>
                                    <p:cond delay="0"/>
                                  </p:stCondLst>
                                  <p:childTnLst>
                                    <p:set>
                                      <p:cBhvr>
                                        <p:cTn id="21" dur="1" fill="hold">
                                          <p:stCondLst>
                                            <p:cond delay="0"/>
                                          </p:stCondLst>
                                        </p:cTn>
                                        <p:tgtEl>
                                          <p:spTgt spid="657419"/>
                                        </p:tgtEl>
                                        <p:attrNameLst>
                                          <p:attrName>style.visibility</p:attrName>
                                        </p:attrNameLst>
                                      </p:cBhvr>
                                      <p:to>
                                        <p:strVal val="visible"/>
                                      </p:to>
                                    </p:set>
                                    <p:animEffect transition="in" filter="blinds(vertical)">
                                      <p:cBhvr>
                                        <p:cTn id="22" dur="500"/>
                                        <p:tgtEl>
                                          <p:spTgt spid="657419"/>
                                        </p:tgtEl>
                                      </p:cBhvr>
                                    </p:animEffect>
                                  </p:childTnLst>
                                </p:cTn>
                              </p:par>
                            </p:childTnLst>
                          </p:cTn>
                        </p:par>
                        <p:par>
                          <p:cTn id="23" fill="hold" nodeType="afterGroup">
                            <p:stCondLst>
                              <p:cond delay="2000"/>
                            </p:stCondLst>
                            <p:childTnLst>
                              <p:par>
                                <p:cTn id="24" presetID="3" presetClass="entr" presetSubtype="5" fill="hold" grpId="0" nodeType="afterEffect">
                                  <p:stCondLst>
                                    <p:cond delay="0"/>
                                  </p:stCondLst>
                                  <p:childTnLst>
                                    <p:set>
                                      <p:cBhvr>
                                        <p:cTn id="25" dur="1" fill="hold">
                                          <p:stCondLst>
                                            <p:cond delay="0"/>
                                          </p:stCondLst>
                                        </p:cTn>
                                        <p:tgtEl>
                                          <p:spTgt spid="657415"/>
                                        </p:tgtEl>
                                        <p:attrNameLst>
                                          <p:attrName>style.visibility</p:attrName>
                                        </p:attrNameLst>
                                      </p:cBhvr>
                                      <p:to>
                                        <p:strVal val="visible"/>
                                      </p:to>
                                    </p:set>
                                    <p:animEffect transition="in" filter="blinds(vertical)">
                                      <p:cBhvr>
                                        <p:cTn id="26" dur="500"/>
                                        <p:tgtEl>
                                          <p:spTgt spid="65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2" grpId="0" animBg="1"/>
      <p:bldP spid="657413" grpId="0" animBg="1"/>
      <p:bldP spid="657414" grpId="0" animBg="1"/>
      <p:bldP spid="657415"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Slide Number Placeholder 3"/>
          <p:cNvSpPr>
            <a:spLocks noGrp="1"/>
          </p:cNvSpPr>
          <p:nvPr>
            <p:ph type="sldNum" sz="quarter" idx="10"/>
          </p:nvPr>
        </p:nvSpPr>
        <p:spPr/>
        <p:txBody>
          <a:bodyPr/>
          <a:lstStyle/>
          <a:p>
            <a:fld id="{C8B2FE60-9200-4361-B995-757153E5B430}" type="slidenum">
              <a:rPr lang="ar-SA" altLang="fa-IR"/>
              <a:pPr/>
              <a:t>153</a:t>
            </a:fld>
            <a:endParaRPr lang="en-US" altLang="fa-IR"/>
          </a:p>
        </p:txBody>
      </p:sp>
      <p:sp>
        <p:nvSpPr>
          <p:cNvPr id="660482" name="Rectangle 2"/>
          <p:cNvSpPr>
            <a:spLocks noGrp="1" noChangeArrowheads="1"/>
          </p:cNvSpPr>
          <p:nvPr>
            <p:ph type="title"/>
          </p:nvPr>
        </p:nvSpPr>
        <p:spPr>
          <a:xfrm>
            <a:off x="838200" y="609600"/>
            <a:ext cx="7378700" cy="1143000"/>
          </a:xfrm>
        </p:spPr>
        <p:txBody>
          <a:bodyPr/>
          <a:lstStyle/>
          <a:p>
            <a:r>
              <a:rPr lang="fa-IR" altLang="fa-IR">
                <a:cs typeface="B Nazanin" panose="00000400000000000000" pitchFamily="2" charset="-78"/>
              </a:rPr>
              <a:t>فعالیتهای عملیاتی – روش مستقیم</a:t>
            </a:r>
            <a:r>
              <a:rPr lang="en-US" altLang="fa-IR">
                <a:cs typeface="B Nazanin" panose="00000400000000000000" pitchFamily="2" charset="-78"/>
              </a:rPr>
              <a:t> </a:t>
            </a:r>
          </a:p>
        </p:txBody>
      </p:sp>
      <p:sp>
        <p:nvSpPr>
          <p:cNvPr id="660483" name="Rectangle 3"/>
          <p:cNvSpPr>
            <a:spLocks noGrp="1" noChangeArrowheads="1"/>
          </p:cNvSpPr>
          <p:nvPr>
            <p:ph type="body" idx="1"/>
          </p:nvPr>
        </p:nvSpPr>
        <p:spPr>
          <a:xfrm>
            <a:off x="885825" y="2057400"/>
            <a:ext cx="7958138" cy="3881438"/>
          </a:xfrm>
          <a:noFill/>
          <a:ln/>
        </p:spPr>
        <p:txBody>
          <a:bodyPr/>
          <a:lstStyle/>
          <a:p>
            <a:pPr algn="justLow"/>
            <a:r>
              <a:rPr lang="fa-IR" altLang="fa-IR" sz="2800" b="1">
                <a:solidFill>
                  <a:srgbClr val="FFFFCC"/>
                </a:solidFill>
                <a:cs typeface="B Nazanin" panose="00000400000000000000" pitchFamily="2" charset="-78"/>
              </a:rPr>
              <a:t>وجه نقد پرداختی بابت خرید کالا</a:t>
            </a:r>
            <a:endParaRPr lang="en-US" altLang="fa-IR" sz="2800" b="1">
              <a:solidFill>
                <a:srgbClr val="FFFFCC"/>
              </a:solidFill>
              <a:cs typeface="B Nazanin" panose="00000400000000000000" pitchFamily="2" charset="-78"/>
            </a:endParaRPr>
          </a:p>
        </p:txBody>
      </p:sp>
      <p:sp>
        <p:nvSpPr>
          <p:cNvPr id="660484" name="Text Box 4"/>
          <p:cNvSpPr txBox="1">
            <a:spLocks noChangeArrowheads="1"/>
          </p:cNvSpPr>
          <p:nvPr/>
        </p:nvSpPr>
        <p:spPr bwMode="auto">
          <a:xfrm>
            <a:off x="304800" y="3165475"/>
            <a:ext cx="2041525"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بهای تمام شده کالای فروش رفته</a:t>
            </a:r>
            <a:endParaRPr lang="en-US" altLang="fa-IR" sz="2400">
              <a:cs typeface="B Nazanin" panose="00000400000000000000" pitchFamily="2" charset="-78"/>
            </a:endParaRPr>
          </a:p>
        </p:txBody>
      </p:sp>
      <p:sp>
        <p:nvSpPr>
          <p:cNvPr id="660485" name="Text Box 5"/>
          <p:cNvSpPr txBox="1">
            <a:spLocks noChangeArrowheads="1"/>
          </p:cNvSpPr>
          <p:nvPr/>
        </p:nvSpPr>
        <p:spPr bwMode="auto">
          <a:xfrm>
            <a:off x="2895600" y="2514600"/>
            <a:ext cx="2519363"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a:cs typeface="B Nazanin" panose="00000400000000000000" pitchFamily="2" charset="-78"/>
              </a:rPr>
              <a:t>بعلاوه افزایش موجودی کالا</a:t>
            </a:r>
            <a:endParaRPr lang="en-US" altLang="fa-IR" sz="2800">
              <a:cs typeface="B Nazanin" panose="00000400000000000000" pitchFamily="2" charset="-78"/>
            </a:endParaRPr>
          </a:p>
        </p:txBody>
      </p:sp>
      <p:sp>
        <p:nvSpPr>
          <p:cNvPr id="660486" name="Text Box 6"/>
          <p:cNvSpPr txBox="1">
            <a:spLocks noChangeArrowheads="1"/>
          </p:cNvSpPr>
          <p:nvPr/>
        </p:nvSpPr>
        <p:spPr bwMode="auto">
          <a:xfrm>
            <a:off x="2895600" y="3622675"/>
            <a:ext cx="2519363"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a:cs typeface="B Nazanin" panose="00000400000000000000" pitchFamily="2" charset="-78"/>
              </a:rPr>
              <a:t>منهای کاهش موجودی کالا </a:t>
            </a:r>
            <a:endParaRPr lang="en-US" altLang="fa-IR" sz="2800">
              <a:cs typeface="B Nazanin" panose="00000400000000000000" pitchFamily="2" charset="-78"/>
            </a:endParaRPr>
          </a:p>
        </p:txBody>
      </p:sp>
      <p:sp>
        <p:nvSpPr>
          <p:cNvPr id="660487" name="Text Box 7"/>
          <p:cNvSpPr txBox="1">
            <a:spLocks noChangeArrowheads="1"/>
          </p:cNvSpPr>
          <p:nvPr/>
        </p:nvSpPr>
        <p:spPr bwMode="auto">
          <a:xfrm>
            <a:off x="5943600" y="3200400"/>
            <a:ext cx="2895600"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مساوی است با خرید  خالص</a:t>
            </a:r>
            <a:endParaRPr lang="en-US" altLang="fa-IR" sz="2400">
              <a:cs typeface="B Nazanin" panose="00000400000000000000" pitchFamily="2" charset="-78"/>
            </a:endParaRPr>
          </a:p>
        </p:txBody>
      </p:sp>
      <p:grpSp>
        <p:nvGrpSpPr>
          <p:cNvPr id="660488" name="Group 8"/>
          <p:cNvGrpSpPr>
            <a:grpSpLocks/>
          </p:cNvGrpSpPr>
          <p:nvPr/>
        </p:nvGrpSpPr>
        <p:grpSpPr bwMode="auto">
          <a:xfrm>
            <a:off x="2362200" y="2632075"/>
            <a:ext cx="533400" cy="1828800"/>
            <a:chOff x="1536" y="2016"/>
            <a:chExt cx="336" cy="1152"/>
          </a:xfrm>
        </p:grpSpPr>
        <p:sp>
          <p:nvSpPr>
            <p:cNvPr id="660489" name="Line 9"/>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0490" name="Line 10"/>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660491" name="Group 11"/>
          <p:cNvGrpSpPr>
            <a:grpSpLocks/>
          </p:cNvGrpSpPr>
          <p:nvPr/>
        </p:nvGrpSpPr>
        <p:grpSpPr bwMode="auto">
          <a:xfrm>
            <a:off x="5410200" y="2632075"/>
            <a:ext cx="533400" cy="1828800"/>
            <a:chOff x="3456" y="2016"/>
            <a:chExt cx="336" cy="1152"/>
          </a:xfrm>
        </p:grpSpPr>
        <p:sp>
          <p:nvSpPr>
            <p:cNvPr id="660492" name="Line 12"/>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0493" name="Line 13"/>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660494" name="Text Box 14"/>
          <p:cNvSpPr txBox="1">
            <a:spLocks noChangeArrowheads="1"/>
          </p:cNvSpPr>
          <p:nvPr/>
        </p:nvSpPr>
        <p:spPr bwMode="auto">
          <a:xfrm>
            <a:off x="304800" y="5705475"/>
            <a:ext cx="20415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خرید خالص</a:t>
            </a:r>
            <a:endParaRPr lang="en-US" altLang="fa-IR" sz="2400">
              <a:cs typeface="B Nazanin" panose="00000400000000000000" pitchFamily="2" charset="-78"/>
            </a:endParaRPr>
          </a:p>
        </p:txBody>
      </p:sp>
      <p:sp>
        <p:nvSpPr>
          <p:cNvPr id="660495" name="Text Box 15"/>
          <p:cNvSpPr txBox="1">
            <a:spLocks noChangeArrowheads="1"/>
          </p:cNvSpPr>
          <p:nvPr/>
        </p:nvSpPr>
        <p:spPr bwMode="auto">
          <a:xfrm>
            <a:off x="2895600" y="4800600"/>
            <a:ext cx="2519363"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a:cs typeface="B Nazanin" panose="00000400000000000000" pitchFamily="2" charset="-78"/>
              </a:rPr>
              <a:t>بعلاوه کاهش حسابهای پرداختنی </a:t>
            </a:r>
            <a:endParaRPr lang="en-US" altLang="fa-IR" sz="2800">
              <a:cs typeface="B Nazanin" panose="00000400000000000000" pitchFamily="2" charset="-78"/>
            </a:endParaRPr>
          </a:p>
        </p:txBody>
      </p:sp>
      <p:sp>
        <p:nvSpPr>
          <p:cNvPr id="660496" name="Text Box 16"/>
          <p:cNvSpPr txBox="1">
            <a:spLocks noChangeArrowheads="1"/>
          </p:cNvSpPr>
          <p:nvPr/>
        </p:nvSpPr>
        <p:spPr bwMode="auto">
          <a:xfrm>
            <a:off x="2895600" y="5908675"/>
            <a:ext cx="2519363"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a:cs typeface="B Nazanin" panose="00000400000000000000" pitchFamily="2" charset="-78"/>
              </a:rPr>
              <a:t>منهای افزایش حسابهای پرداختنی</a:t>
            </a:r>
            <a:endParaRPr lang="en-US" altLang="fa-IR" sz="2800">
              <a:cs typeface="B Nazanin" panose="00000400000000000000" pitchFamily="2" charset="-78"/>
            </a:endParaRPr>
          </a:p>
        </p:txBody>
      </p:sp>
      <p:sp>
        <p:nvSpPr>
          <p:cNvPr id="660497" name="Text Box 17"/>
          <p:cNvSpPr txBox="1">
            <a:spLocks noChangeArrowheads="1"/>
          </p:cNvSpPr>
          <p:nvPr/>
        </p:nvSpPr>
        <p:spPr bwMode="auto">
          <a:xfrm>
            <a:off x="5943600" y="5299075"/>
            <a:ext cx="3048000"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مساوی است با وجه نقد پرداختی بابت خرید کالا</a:t>
            </a:r>
            <a:endParaRPr lang="en-US" altLang="fa-IR" sz="2400">
              <a:cs typeface="B Nazanin" panose="00000400000000000000" pitchFamily="2" charset="-78"/>
            </a:endParaRPr>
          </a:p>
        </p:txBody>
      </p:sp>
      <p:grpSp>
        <p:nvGrpSpPr>
          <p:cNvPr id="660498" name="Group 18"/>
          <p:cNvGrpSpPr>
            <a:grpSpLocks/>
          </p:cNvGrpSpPr>
          <p:nvPr/>
        </p:nvGrpSpPr>
        <p:grpSpPr bwMode="auto">
          <a:xfrm>
            <a:off x="2362200" y="4918075"/>
            <a:ext cx="533400" cy="1828800"/>
            <a:chOff x="1536" y="2016"/>
            <a:chExt cx="336" cy="1152"/>
          </a:xfrm>
        </p:grpSpPr>
        <p:sp>
          <p:nvSpPr>
            <p:cNvPr id="660499" name="Line 19"/>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0500" name="Line 20"/>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660501" name="Group 21"/>
          <p:cNvGrpSpPr>
            <a:grpSpLocks/>
          </p:cNvGrpSpPr>
          <p:nvPr/>
        </p:nvGrpSpPr>
        <p:grpSpPr bwMode="auto">
          <a:xfrm>
            <a:off x="5410200" y="4918075"/>
            <a:ext cx="533400" cy="1828800"/>
            <a:chOff x="3456" y="2016"/>
            <a:chExt cx="336" cy="1152"/>
          </a:xfrm>
        </p:grpSpPr>
        <p:sp>
          <p:nvSpPr>
            <p:cNvPr id="660502" name="Line 22"/>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0503" name="Line 23"/>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660504" name="Group 24"/>
          <p:cNvGrpSpPr>
            <a:grpSpLocks/>
          </p:cNvGrpSpPr>
          <p:nvPr/>
        </p:nvGrpSpPr>
        <p:grpSpPr bwMode="auto">
          <a:xfrm>
            <a:off x="76200" y="3421063"/>
            <a:ext cx="8915400" cy="2522537"/>
            <a:chOff x="0" y="2160"/>
            <a:chExt cx="5616" cy="1589"/>
          </a:xfrm>
        </p:grpSpPr>
        <p:sp>
          <p:nvSpPr>
            <p:cNvPr id="660505" name="Line 25"/>
            <p:cNvSpPr>
              <a:spLocks noChangeShapeType="1"/>
            </p:cNvSpPr>
            <p:nvPr/>
          </p:nvSpPr>
          <p:spPr bwMode="auto">
            <a:xfrm>
              <a:off x="5520" y="2160"/>
              <a:ext cx="96" cy="0"/>
            </a:xfrm>
            <a:prstGeom prst="line">
              <a:avLst/>
            </a:prstGeom>
            <a:noFill/>
            <a:ln w="2857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0506" name="Line 26"/>
            <p:cNvSpPr>
              <a:spLocks noChangeShapeType="1"/>
            </p:cNvSpPr>
            <p:nvPr/>
          </p:nvSpPr>
          <p:spPr bwMode="auto">
            <a:xfrm>
              <a:off x="5616" y="2160"/>
              <a:ext cx="0" cy="816"/>
            </a:xfrm>
            <a:prstGeom prst="line">
              <a:avLst/>
            </a:prstGeom>
            <a:noFill/>
            <a:ln w="2857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0507" name="Line 27"/>
            <p:cNvSpPr>
              <a:spLocks noChangeShapeType="1"/>
            </p:cNvSpPr>
            <p:nvPr/>
          </p:nvSpPr>
          <p:spPr bwMode="auto">
            <a:xfrm flipH="1">
              <a:off x="0" y="2976"/>
              <a:ext cx="5616" cy="0"/>
            </a:xfrm>
            <a:prstGeom prst="line">
              <a:avLst/>
            </a:prstGeom>
            <a:noFill/>
            <a:ln w="28575">
              <a:solidFill>
                <a:srgbClr val="FFFF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0508" name="Freeform 28"/>
            <p:cNvSpPr>
              <a:spLocks/>
            </p:cNvSpPr>
            <p:nvPr/>
          </p:nvSpPr>
          <p:spPr bwMode="auto">
            <a:xfrm>
              <a:off x="0" y="2976"/>
              <a:ext cx="1" cy="773"/>
            </a:xfrm>
            <a:custGeom>
              <a:avLst/>
              <a:gdLst>
                <a:gd name="T0" fmla="*/ 0 w 1"/>
                <a:gd name="T1" fmla="*/ 0 h 773"/>
                <a:gd name="T2" fmla="*/ 0 w 1"/>
                <a:gd name="T3" fmla="*/ 773 h 773"/>
              </a:gdLst>
              <a:ahLst/>
              <a:cxnLst>
                <a:cxn ang="0">
                  <a:pos x="T0" y="T1"/>
                </a:cxn>
                <a:cxn ang="0">
                  <a:pos x="T2" y="T3"/>
                </a:cxn>
              </a:cxnLst>
              <a:rect l="0" t="0" r="r" b="b"/>
              <a:pathLst>
                <a:path w="1" h="773">
                  <a:moveTo>
                    <a:pt x="0" y="0"/>
                  </a:moveTo>
                  <a:lnTo>
                    <a:pt x="0" y="773"/>
                  </a:lnTo>
                </a:path>
              </a:pathLst>
            </a:custGeom>
            <a:noFill/>
            <a:ln w="28575" cap="flat" cmpd="sng">
              <a:solidFill>
                <a:srgbClr val="FFFF6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0509" name="Line 29"/>
            <p:cNvSpPr>
              <a:spLocks noChangeShapeType="1"/>
            </p:cNvSpPr>
            <p:nvPr/>
          </p:nvSpPr>
          <p:spPr bwMode="auto">
            <a:xfrm>
              <a:off x="0" y="3744"/>
              <a:ext cx="144" cy="0"/>
            </a:xfrm>
            <a:prstGeom prst="line">
              <a:avLst/>
            </a:prstGeom>
            <a:noFill/>
            <a:ln w="28575">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afterEffect">
                                  <p:stCondLst>
                                    <p:cond delay="0"/>
                                  </p:stCondLst>
                                  <p:childTnLst>
                                    <p:set>
                                      <p:cBhvr>
                                        <p:cTn id="6" dur="1" fill="hold">
                                          <p:stCondLst>
                                            <p:cond delay="0"/>
                                          </p:stCondLst>
                                        </p:cTn>
                                        <p:tgtEl>
                                          <p:spTgt spid="660484"/>
                                        </p:tgtEl>
                                        <p:attrNameLst>
                                          <p:attrName>style.visibility</p:attrName>
                                        </p:attrNameLst>
                                      </p:cBhvr>
                                      <p:to>
                                        <p:strVal val="visible"/>
                                      </p:to>
                                    </p:set>
                                    <p:animEffect transition="in" filter="blinds(vertical)">
                                      <p:cBhvr>
                                        <p:cTn id="7" dur="500"/>
                                        <p:tgtEl>
                                          <p:spTgt spid="660484"/>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660488"/>
                                        </p:tgtEl>
                                        <p:attrNameLst>
                                          <p:attrName>style.visibility</p:attrName>
                                        </p:attrNameLst>
                                      </p:cBhvr>
                                      <p:to>
                                        <p:strVal val="visible"/>
                                      </p:to>
                                    </p:set>
                                    <p:animEffect transition="in" filter="blinds(vertical)">
                                      <p:cBhvr>
                                        <p:cTn id="11" dur="500"/>
                                        <p:tgtEl>
                                          <p:spTgt spid="660488"/>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660485"/>
                                        </p:tgtEl>
                                        <p:attrNameLst>
                                          <p:attrName>style.visibility</p:attrName>
                                        </p:attrNameLst>
                                      </p:cBhvr>
                                      <p:to>
                                        <p:strVal val="visible"/>
                                      </p:to>
                                    </p:set>
                                    <p:animEffect transition="in" filter="blinds(vertical)">
                                      <p:cBhvr>
                                        <p:cTn id="15" dur="500"/>
                                        <p:tgtEl>
                                          <p:spTgt spid="660485"/>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660486"/>
                                        </p:tgtEl>
                                        <p:attrNameLst>
                                          <p:attrName>style.visibility</p:attrName>
                                        </p:attrNameLst>
                                      </p:cBhvr>
                                      <p:to>
                                        <p:strVal val="visible"/>
                                      </p:to>
                                    </p:set>
                                    <p:animEffect transition="in" filter="blinds(vertical)">
                                      <p:cBhvr>
                                        <p:cTn id="18" dur="500"/>
                                        <p:tgtEl>
                                          <p:spTgt spid="660486"/>
                                        </p:tgtEl>
                                      </p:cBhvr>
                                    </p:animEffect>
                                  </p:childTnLst>
                                </p:cTn>
                              </p:par>
                            </p:childTnLst>
                          </p:cTn>
                        </p:par>
                        <p:par>
                          <p:cTn id="19" fill="hold" nodeType="afterGroup">
                            <p:stCondLst>
                              <p:cond delay="1500"/>
                            </p:stCondLst>
                            <p:childTnLst>
                              <p:par>
                                <p:cTn id="20" presetID="3" presetClass="entr" presetSubtype="5" fill="hold" nodeType="afterEffect">
                                  <p:stCondLst>
                                    <p:cond delay="0"/>
                                  </p:stCondLst>
                                  <p:childTnLst>
                                    <p:set>
                                      <p:cBhvr>
                                        <p:cTn id="21" dur="1" fill="hold">
                                          <p:stCondLst>
                                            <p:cond delay="0"/>
                                          </p:stCondLst>
                                        </p:cTn>
                                        <p:tgtEl>
                                          <p:spTgt spid="660491"/>
                                        </p:tgtEl>
                                        <p:attrNameLst>
                                          <p:attrName>style.visibility</p:attrName>
                                        </p:attrNameLst>
                                      </p:cBhvr>
                                      <p:to>
                                        <p:strVal val="visible"/>
                                      </p:to>
                                    </p:set>
                                    <p:animEffect transition="in" filter="blinds(vertical)">
                                      <p:cBhvr>
                                        <p:cTn id="22" dur="500"/>
                                        <p:tgtEl>
                                          <p:spTgt spid="660491"/>
                                        </p:tgtEl>
                                      </p:cBhvr>
                                    </p:animEffect>
                                  </p:childTnLst>
                                </p:cTn>
                              </p:par>
                            </p:childTnLst>
                          </p:cTn>
                        </p:par>
                        <p:par>
                          <p:cTn id="23" fill="hold" nodeType="afterGroup">
                            <p:stCondLst>
                              <p:cond delay="2000"/>
                            </p:stCondLst>
                            <p:childTnLst>
                              <p:par>
                                <p:cTn id="24" presetID="3" presetClass="entr" presetSubtype="5" fill="hold" grpId="0" nodeType="afterEffect">
                                  <p:stCondLst>
                                    <p:cond delay="0"/>
                                  </p:stCondLst>
                                  <p:childTnLst>
                                    <p:set>
                                      <p:cBhvr>
                                        <p:cTn id="25" dur="1" fill="hold">
                                          <p:stCondLst>
                                            <p:cond delay="0"/>
                                          </p:stCondLst>
                                        </p:cTn>
                                        <p:tgtEl>
                                          <p:spTgt spid="660487"/>
                                        </p:tgtEl>
                                        <p:attrNameLst>
                                          <p:attrName>style.visibility</p:attrName>
                                        </p:attrNameLst>
                                      </p:cBhvr>
                                      <p:to>
                                        <p:strVal val="visible"/>
                                      </p:to>
                                    </p:set>
                                    <p:animEffect transition="in" filter="blinds(vertical)">
                                      <p:cBhvr>
                                        <p:cTn id="26" dur="500"/>
                                        <p:tgtEl>
                                          <p:spTgt spid="660487"/>
                                        </p:tgtEl>
                                      </p:cBhvr>
                                    </p:animEffect>
                                  </p:childTnLst>
                                </p:cTn>
                              </p:par>
                            </p:childTnLst>
                          </p:cTn>
                        </p:par>
                        <p:par>
                          <p:cTn id="27" fill="hold" nodeType="afterGroup">
                            <p:stCondLst>
                              <p:cond delay="2500"/>
                            </p:stCondLst>
                            <p:childTnLst>
                              <p:par>
                                <p:cTn id="28" presetID="9" presetClass="entr" presetSubtype="0" fill="hold" nodeType="afterEffect">
                                  <p:stCondLst>
                                    <p:cond delay="0"/>
                                  </p:stCondLst>
                                  <p:childTnLst>
                                    <p:set>
                                      <p:cBhvr>
                                        <p:cTn id="29" dur="1" fill="hold">
                                          <p:stCondLst>
                                            <p:cond delay="0"/>
                                          </p:stCondLst>
                                        </p:cTn>
                                        <p:tgtEl>
                                          <p:spTgt spid="660504"/>
                                        </p:tgtEl>
                                        <p:attrNameLst>
                                          <p:attrName>style.visibility</p:attrName>
                                        </p:attrNameLst>
                                      </p:cBhvr>
                                      <p:to>
                                        <p:strVal val="visible"/>
                                      </p:to>
                                    </p:set>
                                    <p:animEffect transition="in" filter="dissolve">
                                      <p:cBhvr>
                                        <p:cTn id="30" dur="500"/>
                                        <p:tgtEl>
                                          <p:spTgt spid="66050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5" fill="hold" grpId="0" nodeType="clickEffect">
                                  <p:stCondLst>
                                    <p:cond delay="0"/>
                                  </p:stCondLst>
                                  <p:childTnLst>
                                    <p:set>
                                      <p:cBhvr>
                                        <p:cTn id="34" dur="1" fill="hold">
                                          <p:stCondLst>
                                            <p:cond delay="0"/>
                                          </p:stCondLst>
                                        </p:cTn>
                                        <p:tgtEl>
                                          <p:spTgt spid="660494"/>
                                        </p:tgtEl>
                                        <p:attrNameLst>
                                          <p:attrName>style.visibility</p:attrName>
                                        </p:attrNameLst>
                                      </p:cBhvr>
                                      <p:to>
                                        <p:strVal val="visible"/>
                                      </p:to>
                                    </p:set>
                                    <p:animEffect transition="in" filter="blinds(vertical)">
                                      <p:cBhvr>
                                        <p:cTn id="35" dur="500"/>
                                        <p:tgtEl>
                                          <p:spTgt spid="660494"/>
                                        </p:tgtEl>
                                      </p:cBhvr>
                                    </p:animEffect>
                                  </p:childTnLst>
                                </p:cTn>
                              </p:par>
                            </p:childTnLst>
                          </p:cTn>
                        </p:par>
                        <p:par>
                          <p:cTn id="36" fill="hold" nodeType="afterGroup">
                            <p:stCondLst>
                              <p:cond delay="500"/>
                            </p:stCondLst>
                            <p:childTnLst>
                              <p:par>
                                <p:cTn id="37" presetID="3" presetClass="entr" presetSubtype="5" fill="hold" nodeType="afterEffect">
                                  <p:stCondLst>
                                    <p:cond delay="0"/>
                                  </p:stCondLst>
                                  <p:childTnLst>
                                    <p:set>
                                      <p:cBhvr>
                                        <p:cTn id="38" dur="1" fill="hold">
                                          <p:stCondLst>
                                            <p:cond delay="0"/>
                                          </p:stCondLst>
                                        </p:cTn>
                                        <p:tgtEl>
                                          <p:spTgt spid="660498"/>
                                        </p:tgtEl>
                                        <p:attrNameLst>
                                          <p:attrName>style.visibility</p:attrName>
                                        </p:attrNameLst>
                                      </p:cBhvr>
                                      <p:to>
                                        <p:strVal val="visible"/>
                                      </p:to>
                                    </p:set>
                                    <p:animEffect transition="in" filter="blinds(vertical)">
                                      <p:cBhvr>
                                        <p:cTn id="39" dur="500"/>
                                        <p:tgtEl>
                                          <p:spTgt spid="660498"/>
                                        </p:tgtEl>
                                      </p:cBhvr>
                                    </p:animEffect>
                                  </p:childTnLst>
                                </p:cTn>
                              </p:par>
                            </p:childTnLst>
                          </p:cTn>
                        </p:par>
                        <p:par>
                          <p:cTn id="40" fill="hold" nodeType="afterGroup">
                            <p:stCondLst>
                              <p:cond delay="1000"/>
                            </p:stCondLst>
                            <p:childTnLst>
                              <p:par>
                                <p:cTn id="41" presetID="3" presetClass="entr" presetSubtype="5" fill="hold" grpId="0" nodeType="afterEffect">
                                  <p:stCondLst>
                                    <p:cond delay="0"/>
                                  </p:stCondLst>
                                  <p:childTnLst>
                                    <p:set>
                                      <p:cBhvr>
                                        <p:cTn id="42" dur="1" fill="hold">
                                          <p:stCondLst>
                                            <p:cond delay="0"/>
                                          </p:stCondLst>
                                        </p:cTn>
                                        <p:tgtEl>
                                          <p:spTgt spid="660495"/>
                                        </p:tgtEl>
                                        <p:attrNameLst>
                                          <p:attrName>style.visibility</p:attrName>
                                        </p:attrNameLst>
                                      </p:cBhvr>
                                      <p:to>
                                        <p:strVal val="visible"/>
                                      </p:to>
                                    </p:set>
                                    <p:animEffect transition="in" filter="blinds(vertical)">
                                      <p:cBhvr>
                                        <p:cTn id="43" dur="500"/>
                                        <p:tgtEl>
                                          <p:spTgt spid="660495"/>
                                        </p:tgtEl>
                                      </p:cBhvr>
                                    </p:animEffect>
                                  </p:childTnLst>
                                </p:cTn>
                              </p:par>
                              <p:par>
                                <p:cTn id="44" presetID="3" presetClass="entr" presetSubtype="5" fill="hold" grpId="0" nodeType="withEffect">
                                  <p:stCondLst>
                                    <p:cond delay="0"/>
                                  </p:stCondLst>
                                  <p:childTnLst>
                                    <p:set>
                                      <p:cBhvr>
                                        <p:cTn id="45" dur="1" fill="hold">
                                          <p:stCondLst>
                                            <p:cond delay="0"/>
                                          </p:stCondLst>
                                        </p:cTn>
                                        <p:tgtEl>
                                          <p:spTgt spid="660496"/>
                                        </p:tgtEl>
                                        <p:attrNameLst>
                                          <p:attrName>style.visibility</p:attrName>
                                        </p:attrNameLst>
                                      </p:cBhvr>
                                      <p:to>
                                        <p:strVal val="visible"/>
                                      </p:to>
                                    </p:set>
                                    <p:animEffect transition="in" filter="blinds(vertical)">
                                      <p:cBhvr>
                                        <p:cTn id="46" dur="500"/>
                                        <p:tgtEl>
                                          <p:spTgt spid="660496"/>
                                        </p:tgtEl>
                                      </p:cBhvr>
                                    </p:animEffect>
                                  </p:childTnLst>
                                </p:cTn>
                              </p:par>
                            </p:childTnLst>
                          </p:cTn>
                        </p:par>
                        <p:par>
                          <p:cTn id="47" fill="hold" nodeType="afterGroup">
                            <p:stCondLst>
                              <p:cond delay="1500"/>
                            </p:stCondLst>
                            <p:childTnLst>
                              <p:par>
                                <p:cTn id="48" presetID="3" presetClass="entr" presetSubtype="5" fill="hold" nodeType="afterEffect">
                                  <p:stCondLst>
                                    <p:cond delay="0"/>
                                  </p:stCondLst>
                                  <p:childTnLst>
                                    <p:set>
                                      <p:cBhvr>
                                        <p:cTn id="49" dur="1" fill="hold">
                                          <p:stCondLst>
                                            <p:cond delay="0"/>
                                          </p:stCondLst>
                                        </p:cTn>
                                        <p:tgtEl>
                                          <p:spTgt spid="660501"/>
                                        </p:tgtEl>
                                        <p:attrNameLst>
                                          <p:attrName>style.visibility</p:attrName>
                                        </p:attrNameLst>
                                      </p:cBhvr>
                                      <p:to>
                                        <p:strVal val="visible"/>
                                      </p:to>
                                    </p:set>
                                    <p:animEffect transition="in" filter="blinds(vertical)">
                                      <p:cBhvr>
                                        <p:cTn id="50" dur="500"/>
                                        <p:tgtEl>
                                          <p:spTgt spid="660501"/>
                                        </p:tgtEl>
                                      </p:cBhvr>
                                    </p:animEffect>
                                  </p:childTnLst>
                                </p:cTn>
                              </p:par>
                            </p:childTnLst>
                          </p:cTn>
                        </p:par>
                        <p:par>
                          <p:cTn id="51" fill="hold" nodeType="afterGroup">
                            <p:stCondLst>
                              <p:cond delay="2000"/>
                            </p:stCondLst>
                            <p:childTnLst>
                              <p:par>
                                <p:cTn id="52" presetID="3" presetClass="entr" presetSubtype="5" fill="hold" grpId="0" nodeType="afterEffect">
                                  <p:stCondLst>
                                    <p:cond delay="0"/>
                                  </p:stCondLst>
                                  <p:childTnLst>
                                    <p:set>
                                      <p:cBhvr>
                                        <p:cTn id="53" dur="1" fill="hold">
                                          <p:stCondLst>
                                            <p:cond delay="0"/>
                                          </p:stCondLst>
                                        </p:cTn>
                                        <p:tgtEl>
                                          <p:spTgt spid="660497"/>
                                        </p:tgtEl>
                                        <p:attrNameLst>
                                          <p:attrName>style.visibility</p:attrName>
                                        </p:attrNameLst>
                                      </p:cBhvr>
                                      <p:to>
                                        <p:strVal val="visible"/>
                                      </p:to>
                                    </p:set>
                                    <p:animEffect transition="in" filter="blinds(vertical)">
                                      <p:cBhvr>
                                        <p:cTn id="54" dur="500"/>
                                        <p:tgtEl>
                                          <p:spTgt spid="66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4" grpId="0" animBg="1"/>
      <p:bldP spid="660485" grpId="0" animBg="1"/>
      <p:bldP spid="660486" grpId="0" animBg="1"/>
      <p:bldP spid="660487" grpId="0" animBg="1"/>
      <p:bldP spid="660494" grpId="0" animBg="1"/>
      <p:bldP spid="660495" grpId="0" animBg="1"/>
      <p:bldP spid="660496" grpId="0" animBg="1"/>
      <p:bldP spid="660497"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A3B90270-AB13-4D71-952F-9D4FCC6CCBE2}" type="slidenum">
              <a:rPr lang="ar-SA" altLang="fa-IR"/>
              <a:pPr/>
              <a:t>154</a:t>
            </a:fld>
            <a:endParaRPr lang="en-US" altLang="fa-IR"/>
          </a:p>
        </p:txBody>
      </p:sp>
      <p:sp>
        <p:nvSpPr>
          <p:cNvPr id="661506" name="Rectangle 2"/>
          <p:cNvSpPr>
            <a:spLocks noGrp="1" noChangeArrowheads="1"/>
          </p:cNvSpPr>
          <p:nvPr>
            <p:ph type="title"/>
          </p:nvPr>
        </p:nvSpPr>
        <p:spPr>
          <a:xfrm>
            <a:off x="838200" y="609600"/>
            <a:ext cx="7378700" cy="1143000"/>
          </a:xfrm>
        </p:spPr>
        <p:txBody>
          <a:bodyPr/>
          <a:lstStyle/>
          <a:p>
            <a:r>
              <a:rPr lang="fa-IR" altLang="fa-IR">
                <a:cs typeface="B Nazanin" panose="00000400000000000000" pitchFamily="2" charset="-78"/>
              </a:rPr>
              <a:t>فعالیتهای عملیاتی – روش مستقیم</a:t>
            </a:r>
            <a:r>
              <a:rPr lang="en-US" altLang="fa-IR">
                <a:cs typeface="B Nazanin" panose="00000400000000000000" pitchFamily="2" charset="-78"/>
              </a:rPr>
              <a:t> </a:t>
            </a:r>
          </a:p>
        </p:txBody>
      </p:sp>
      <p:sp>
        <p:nvSpPr>
          <p:cNvPr id="661507" name="Rectangle 3"/>
          <p:cNvSpPr>
            <a:spLocks noGrp="1" noChangeArrowheads="1"/>
          </p:cNvSpPr>
          <p:nvPr>
            <p:ph type="body" idx="1"/>
          </p:nvPr>
        </p:nvSpPr>
        <p:spPr>
          <a:noFill/>
          <a:ln/>
        </p:spPr>
        <p:txBody>
          <a:bodyPr/>
          <a:lstStyle/>
          <a:p>
            <a:pPr algn="justLow"/>
            <a:r>
              <a:rPr lang="fa-IR" altLang="fa-IR" sz="2800" b="1">
                <a:solidFill>
                  <a:srgbClr val="FFFFCC"/>
                </a:solidFill>
                <a:cs typeface="B Nazanin" panose="00000400000000000000" pitchFamily="2" charset="-78"/>
              </a:rPr>
              <a:t>وجه نقد پرداختی بابت هزینه ها</a:t>
            </a:r>
            <a:endParaRPr lang="en-US" altLang="fa-IR" sz="2800" b="1">
              <a:solidFill>
                <a:srgbClr val="FFFFCC"/>
              </a:solidFill>
              <a:cs typeface="B Nazanin" panose="00000400000000000000" pitchFamily="2" charset="-78"/>
            </a:endParaRPr>
          </a:p>
        </p:txBody>
      </p:sp>
      <p:sp>
        <p:nvSpPr>
          <p:cNvPr id="661508" name="Text Box 4"/>
          <p:cNvSpPr txBox="1">
            <a:spLocks noChangeArrowheads="1"/>
          </p:cNvSpPr>
          <p:nvPr/>
        </p:nvSpPr>
        <p:spPr bwMode="auto">
          <a:xfrm>
            <a:off x="152400" y="3581400"/>
            <a:ext cx="2270125"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هزینه ها به استثناء هزینه های غیر نقدی، بهره و مالیات</a:t>
            </a:r>
            <a:endParaRPr lang="en-US" altLang="fa-IR" sz="2400">
              <a:cs typeface="B Nazanin" panose="00000400000000000000" pitchFamily="2" charset="-78"/>
            </a:endParaRPr>
          </a:p>
        </p:txBody>
      </p:sp>
      <p:sp>
        <p:nvSpPr>
          <p:cNvPr id="661509" name="Text Box 5"/>
          <p:cNvSpPr txBox="1">
            <a:spLocks noChangeArrowheads="1"/>
          </p:cNvSpPr>
          <p:nvPr/>
        </p:nvSpPr>
        <p:spPr bwMode="auto">
          <a:xfrm>
            <a:off x="2971800" y="4530725"/>
            <a:ext cx="3657600"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altLang="fa-IR" sz="2800">
                <a:cs typeface="B Nazanin" panose="00000400000000000000" pitchFamily="2" charset="-78"/>
              </a:rPr>
              <a:t>منهای کاهش پیش پرداختها</a:t>
            </a:r>
          </a:p>
          <a:p>
            <a:pPr algn="r" rtl="1"/>
            <a:r>
              <a:rPr lang="fa-IR" altLang="fa-IR" sz="2800">
                <a:cs typeface="B Nazanin" panose="00000400000000000000" pitchFamily="2" charset="-78"/>
              </a:rPr>
              <a:t>منهای افزایش هزینه پرداختنی</a:t>
            </a:r>
            <a:endParaRPr lang="en-US" altLang="fa-IR" sz="2800">
              <a:cs typeface="B Nazanin" panose="00000400000000000000" pitchFamily="2" charset="-78"/>
            </a:endParaRPr>
          </a:p>
        </p:txBody>
      </p:sp>
      <p:sp>
        <p:nvSpPr>
          <p:cNvPr id="661510" name="Text Box 6"/>
          <p:cNvSpPr txBox="1">
            <a:spLocks noChangeArrowheads="1"/>
          </p:cNvSpPr>
          <p:nvPr/>
        </p:nvSpPr>
        <p:spPr bwMode="auto">
          <a:xfrm>
            <a:off x="7162800" y="3429000"/>
            <a:ext cx="1828800"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مساوی است با وجه نقد پرداختی بابت هزینه ها</a:t>
            </a:r>
            <a:endParaRPr lang="en-US" altLang="fa-IR" sz="2400">
              <a:cs typeface="B Nazanin" panose="00000400000000000000" pitchFamily="2" charset="-78"/>
            </a:endParaRPr>
          </a:p>
        </p:txBody>
      </p:sp>
      <p:grpSp>
        <p:nvGrpSpPr>
          <p:cNvPr id="661511" name="Group 7"/>
          <p:cNvGrpSpPr>
            <a:grpSpLocks/>
          </p:cNvGrpSpPr>
          <p:nvPr/>
        </p:nvGrpSpPr>
        <p:grpSpPr bwMode="auto">
          <a:xfrm>
            <a:off x="2438400" y="3200400"/>
            <a:ext cx="533400" cy="1828800"/>
            <a:chOff x="1536" y="2016"/>
            <a:chExt cx="336" cy="1152"/>
          </a:xfrm>
        </p:grpSpPr>
        <p:sp>
          <p:nvSpPr>
            <p:cNvPr id="661512" name="Line 8"/>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1513" name="Line 9"/>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661514" name="Group 10"/>
          <p:cNvGrpSpPr>
            <a:grpSpLocks/>
          </p:cNvGrpSpPr>
          <p:nvPr/>
        </p:nvGrpSpPr>
        <p:grpSpPr bwMode="auto">
          <a:xfrm>
            <a:off x="6629400" y="3200400"/>
            <a:ext cx="533400" cy="1828800"/>
            <a:chOff x="3456" y="2016"/>
            <a:chExt cx="336" cy="1152"/>
          </a:xfrm>
        </p:grpSpPr>
        <p:sp>
          <p:nvSpPr>
            <p:cNvPr id="661515" name="Line 11"/>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1516" name="Line 12"/>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661517" name="Text Box 13"/>
          <p:cNvSpPr txBox="1">
            <a:spLocks noChangeArrowheads="1"/>
          </p:cNvSpPr>
          <p:nvPr/>
        </p:nvSpPr>
        <p:spPr bwMode="auto">
          <a:xfrm>
            <a:off x="2971800" y="2743200"/>
            <a:ext cx="3657600"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altLang="fa-IR" sz="2800">
                <a:cs typeface="B Nazanin" panose="00000400000000000000" pitchFamily="2" charset="-78"/>
              </a:rPr>
              <a:t>بعلاوه افزایش پیش پرداختها</a:t>
            </a:r>
          </a:p>
          <a:p>
            <a:pPr algn="r" rtl="1"/>
            <a:r>
              <a:rPr lang="fa-IR" altLang="fa-IR" sz="2800">
                <a:cs typeface="B Nazanin" panose="00000400000000000000" pitchFamily="2" charset="-78"/>
              </a:rPr>
              <a:t>بعلاوه کاهش هزینه پرداختنی</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61508"/>
                                        </p:tgtEl>
                                        <p:attrNameLst>
                                          <p:attrName>style.visibility</p:attrName>
                                        </p:attrNameLst>
                                      </p:cBhvr>
                                      <p:to>
                                        <p:strVal val="visible"/>
                                      </p:to>
                                    </p:set>
                                    <p:animEffect transition="in" filter="blinds(vertical)">
                                      <p:cBhvr>
                                        <p:cTn id="7" dur="500"/>
                                        <p:tgtEl>
                                          <p:spTgt spid="661508"/>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661511"/>
                                        </p:tgtEl>
                                        <p:attrNameLst>
                                          <p:attrName>style.visibility</p:attrName>
                                        </p:attrNameLst>
                                      </p:cBhvr>
                                      <p:to>
                                        <p:strVal val="visible"/>
                                      </p:to>
                                    </p:set>
                                    <p:animEffect transition="in" filter="blinds(vertical)">
                                      <p:cBhvr>
                                        <p:cTn id="11" dur="500"/>
                                        <p:tgtEl>
                                          <p:spTgt spid="661511"/>
                                        </p:tgtEl>
                                      </p:cBhvr>
                                    </p:animEffect>
                                  </p:childTnLst>
                                </p:cTn>
                              </p:par>
                              <p:par>
                                <p:cTn id="12" presetID="3" presetClass="entr" presetSubtype="5" fill="hold" grpId="0" nodeType="withEffect">
                                  <p:stCondLst>
                                    <p:cond delay="0"/>
                                  </p:stCondLst>
                                  <p:childTnLst>
                                    <p:set>
                                      <p:cBhvr>
                                        <p:cTn id="13" dur="1" fill="hold">
                                          <p:stCondLst>
                                            <p:cond delay="0"/>
                                          </p:stCondLst>
                                        </p:cTn>
                                        <p:tgtEl>
                                          <p:spTgt spid="661509"/>
                                        </p:tgtEl>
                                        <p:attrNameLst>
                                          <p:attrName>style.visibility</p:attrName>
                                        </p:attrNameLst>
                                      </p:cBhvr>
                                      <p:to>
                                        <p:strVal val="visible"/>
                                      </p:to>
                                    </p:set>
                                    <p:animEffect transition="in" filter="blinds(vertical)">
                                      <p:cBhvr>
                                        <p:cTn id="14" dur="500"/>
                                        <p:tgtEl>
                                          <p:spTgt spid="661509"/>
                                        </p:tgtEl>
                                      </p:cBhvr>
                                    </p:animEffect>
                                  </p:childTnLst>
                                </p:cTn>
                              </p:par>
                              <p:par>
                                <p:cTn id="15" presetID="3" presetClass="entr" presetSubtype="5" fill="hold" grpId="0" nodeType="withEffect">
                                  <p:stCondLst>
                                    <p:cond delay="0"/>
                                  </p:stCondLst>
                                  <p:childTnLst>
                                    <p:set>
                                      <p:cBhvr>
                                        <p:cTn id="16" dur="1" fill="hold">
                                          <p:stCondLst>
                                            <p:cond delay="0"/>
                                          </p:stCondLst>
                                        </p:cTn>
                                        <p:tgtEl>
                                          <p:spTgt spid="661517"/>
                                        </p:tgtEl>
                                        <p:attrNameLst>
                                          <p:attrName>style.visibility</p:attrName>
                                        </p:attrNameLst>
                                      </p:cBhvr>
                                      <p:to>
                                        <p:strVal val="visible"/>
                                      </p:to>
                                    </p:set>
                                    <p:animEffect transition="in" filter="blinds(vertical)">
                                      <p:cBhvr>
                                        <p:cTn id="17" dur="500"/>
                                        <p:tgtEl>
                                          <p:spTgt spid="661517"/>
                                        </p:tgtEl>
                                      </p:cBhvr>
                                    </p:animEffect>
                                  </p:childTnLst>
                                </p:cTn>
                              </p:par>
                            </p:childTnLst>
                          </p:cTn>
                        </p:par>
                        <p:par>
                          <p:cTn id="18" fill="hold" nodeType="afterGroup">
                            <p:stCondLst>
                              <p:cond delay="1000"/>
                            </p:stCondLst>
                            <p:childTnLst>
                              <p:par>
                                <p:cTn id="19" presetID="3" presetClass="entr" presetSubtype="5" fill="hold" nodeType="afterEffect">
                                  <p:stCondLst>
                                    <p:cond delay="0"/>
                                  </p:stCondLst>
                                  <p:childTnLst>
                                    <p:set>
                                      <p:cBhvr>
                                        <p:cTn id="20" dur="1" fill="hold">
                                          <p:stCondLst>
                                            <p:cond delay="0"/>
                                          </p:stCondLst>
                                        </p:cTn>
                                        <p:tgtEl>
                                          <p:spTgt spid="661514"/>
                                        </p:tgtEl>
                                        <p:attrNameLst>
                                          <p:attrName>style.visibility</p:attrName>
                                        </p:attrNameLst>
                                      </p:cBhvr>
                                      <p:to>
                                        <p:strVal val="visible"/>
                                      </p:to>
                                    </p:set>
                                    <p:animEffect transition="in" filter="blinds(vertical)">
                                      <p:cBhvr>
                                        <p:cTn id="21" dur="500"/>
                                        <p:tgtEl>
                                          <p:spTgt spid="661514"/>
                                        </p:tgtEl>
                                      </p:cBhvr>
                                    </p:animEffect>
                                  </p:childTnLst>
                                </p:cTn>
                              </p:par>
                            </p:childTnLst>
                          </p:cTn>
                        </p:par>
                        <p:par>
                          <p:cTn id="22" fill="hold" nodeType="afterGroup">
                            <p:stCondLst>
                              <p:cond delay="1500"/>
                            </p:stCondLst>
                            <p:childTnLst>
                              <p:par>
                                <p:cTn id="23" presetID="3" presetClass="entr" presetSubtype="5" fill="hold" grpId="0" nodeType="afterEffect">
                                  <p:stCondLst>
                                    <p:cond delay="0"/>
                                  </p:stCondLst>
                                  <p:childTnLst>
                                    <p:set>
                                      <p:cBhvr>
                                        <p:cTn id="24" dur="1" fill="hold">
                                          <p:stCondLst>
                                            <p:cond delay="0"/>
                                          </p:stCondLst>
                                        </p:cTn>
                                        <p:tgtEl>
                                          <p:spTgt spid="661510"/>
                                        </p:tgtEl>
                                        <p:attrNameLst>
                                          <p:attrName>style.visibility</p:attrName>
                                        </p:attrNameLst>
                                      </p:cBhvr>
                                      <p:to>
                                        <p:strVal val="visible"/>
                                      </p:to>
                                    </p:set>
                                    <p:animEffect transition="in" filter="blinds(vertical)">
                                      <p:cBhvr>
                                        <p:cTn id="25" dur="500"/>
                                        <p:tgtEl>
                                          <p:spTgt spid="66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08" grpId="0" animBg="1"/>
      <p:bldP spid="661509" grpId="0" animBg="1"/>
      <p:bldP spid="661510" grpId="0" animBg="1"/>
      <p:bldP spid="661517"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80988A8-803F-4B76-A015-16B076D8128B}" type="slidenum">
              <a:rPr lang="ar-SA" altLang="fa-IR"/>
              <a:pPr/>
              <a:t>155</a:t>
            </a:fld>
            <a:endParaRPr lang="en-US" altLang="fa-IR"/>
          </a:p>
        </p:txBody>
      </p:sp>
      <p:sp>
        <p:nvSpPr>
          <p:cNvPr id="674819" name="Rectangle 3"/>
          <p:cNvSpPr>
            <a:spLocks noGrp="1" noChangeArrowheads="1"/>
          </p:cNvSpPr>
          <p:nvPr>
            <p:ph type="body" idx="1"/>
          </p:nvPr>
        </p:nvSpPr>
        <p:spPr>
          <a:noFill/>
          <a:ln/>
        </p:spPr>
        <p:txBody>
          <a:bodyPr/>
          <a:lstStyle/>
          <a:p>
            <a:pPr algn="just"/>
            <a:r>
              <a:rPr lang="fa-IR" altLang="fa-IR">
                <a:cs typeface="B Nazanin" panose="00000400000000000000" pitchFamily="2" charset="-78"/>
              </a:rPr>
              <a:t>وجه نقد دریافتی بابت بهره		 	  </a:t>
            </a:r>
            <a:r>
              <a:rPr lang="en-US" altLang="fa-IR">
                <a:cs typeface="B Nazanin" panose="00000400000000000000" pitchFamily="2" charset="-78"/>
              </a:rPr>
              <a:t>×××</a:t>
            </a:r>
            <a:r>
              <a:rPr lang="fa-IR" altLang="fa-IR">
                <a:cs typeface="B Nazanin" panose="00000400000000000000" pitchFamily="2" charset="-78"/>
              </a:rPr>
              <a:t>		</a:t>
            </a:r>
          </a:p>
          <a:p>
            <a:pPr algn="just"/>
            <a:r>
              <a:rPr lang="fa-IR" altLang="fa-IR">
                <a:cs typeface="B Nazanin" panose="00000400000000000000" pitchFamily="2" charset="-78"/>
              </a:rPr>
              <a:t>وجه نقد دریافتی بابت سود سهام	 	  </a:t>
            </a:r>
            <a:r>
              <a:rPr lang="en-US" altLang="fa-IR">
                <a:cs typeface="B Nazanin" panose="00000400000000000000" pitchFamily="2" charset="-78"/>
              </a:rPr>
              <a:t>×××</a:t>
            </a:r>
            <a:r>
              <a:rPr lang="fa-IR" altLang="fa-IR">
                <a:cs typeface="B Nazanin" panose="00000400000000000000" pitchFamily="2" charset="-78"/>
              </a:rPr>
              <a:t>		</a:t>
            </a:r>
          </a:p>
          <a:p>
            <a:pPr algn="just"/>
            <a:r>
              <a:rPr lang="fa-IR" altLang="fa-IR">
                <a:cs typeface="B Nazanin" panose="00000400000000000000" pitchFamily="2" charset="-78"/>
              </a:rPr>
              <a:t>وجه نقد پرداختی بابت بهره</a:t>
            </a:r>
            <a:r>
              <a:rPr lang="en-US" altLang="fa-IR">
                <a:cs typeface="B Nazanin" panose="00000400000000000000" pitchFamily="2" charset="-78"/>
              </a:rPr>
              <a:t> 		 </a:t>
            </a:r>
            <a:r>
              <a:rPr lang="fa-IR" altLang="fa-IR">
                <a:cs typeface="B Nazanin" panose="00000400000000000000" pitchFamily="2" charset="-78"/>
              </a:rPr>
              <a:t>(</a:t>
            </a:r>
            <a:r>
              <a:rPr lang="en-US" altLang="fa-IR">
                <a:cs typeface="B Nazanin" panose="00000400000000000000" pitchFamily="2" charset="-78"/>
              </a:rPr>
              <a:t>×××</a:t>
            </a:r>
            <a:r>
              <a:rPr lang="fa-IR" altLang="fa-IR">
                <a:cs typeface="B Nazanin" panose="00000400000000000000" pitchFamily="2" charset="-78"/>
              </a:rPr>
              <a:t>)</a:t>
            </a:r>
            <a:endParaRPr lang="en-US" altLang="fa-IR">
              <a:cs typeface="B Nazanin" panose="00000400000000000000" pitchFamily="2" charset="-78"/>
            </a:endParaRPr>
          </a:p>
          <a:p>
            <a:pPr algn="just"/>
            <a:r>
              <a:rPr lang="fa-IR" altLang="fa-IR">
                <a:cs typeface="B Nazanin" panose="00000400000000000000" pitchFamily="2" charset="-78"/>
              </a:rPr>
              <a:t>وجه نقد پرداختی بابت سود سهام		 (</a:t>
            </a:r>
            <a:r>
              <a:rPr lang="en-US" altLang="fa-IR">
                <a:cs typeface="B Nazanin" panose="00000400000000000000" pitchFamily="2" charset="-78"/>
              </a:rPr>
              <a:t>×××</a:t>
            </a:r>
            <a:r>
              <a:rPr lang="fa-IR" altLang="fa-IR">
                <a:cs typeface="B Nazanin" panose="00000400000000000000" pitchFamily="2" charset="-78"/>
              </a:rPr>
              <a:t>)</a:t>
            </a:r>
            <a:endParaRPr lang="en-US" altLang="fa-IR">
              <a:cs typeface="B Nazanin" panose="00000400000000000000" pitchFamily="2" charset="-78"/>
            </a:endParaRPr>
          </a:p>
          <a:p>
            <a:pPr algn="just"/>
            <a:r>
              <a:rPr lang="fa-IR" altLang="fa-IR" sz="2800">
                <a:cs typeface="B Nazanin" panose="00000400000000000000" pitchFamily="2" charset="-78"/>
              </a:rPr>
              <a:t>خالص وجه نقد ورودی(خروجی) ناشی از </a:t>
            </a:r>
          </a:p>
          <a:p>
            <a:pPr algn="just">
              <a:buFont typeface="Wingdings" panose="05000000000000000000" pitchFamily="2" charset="2"/>
              <a:buNone/>
            </a:pPr>
            <a:r>
              <a:rPr lang="fa-IR" altLang="fa-IR" sz="2800">
                <a:cs typeface="B Nazanin" panose="00000400000000000000" pitchFamily="2" charset="-78"/>
              </a:rPr>
              <a:t> بازده سرمایه گذاریها و سود پرداختی بابت تامین مالی :</a:t>
            </a:r>
            <a:r>
              <a:rPr lang="en-US" altLang="fa-IR">
                <a:cs typeface="B Nazanin" panose="00000400000000000000" pitchFamily="2" charset="-78"/>
              </a:rPr>
              <a:t> ×××    </a:t>
            </a:r>
          </a:p>
        </p:txBody>
      </p:sp>
      <p:sp>
        <p:nvSpPr>
          <p:cNvPr id="674820" name="Line 4"/>
          <p:cNvSpPr>
            <a:spLocks noChangeShapeType="1"/>
          </p:cNvSpPr>
          <p:nvPr/>
        </p:nvSpPr>
        <p:spPr bwMode="auto">
          <a:xfrm>
            <a:off x="2362200" y="45720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74822" name="Rectangle 6"/>
          <p:cNvSpPr>
            <a:spLocks noGrp="1" noChangeArrowheads="1"/>
          </p:cNvSpPr>
          <p:nvPr>
            <p:ph type="title"/>
          </p:nvPr>
        </p:nvSpPr>
        <p:spPr>
          <a:xfrm>
            <a:off x="762000" y="609600"/>
            <a:ext cx="7378700" cy="1143000"/>
          </a:xfrm>
          <a:noFill/>
          <a:ln/>
        </p:spPr>
        <p:txBody>
          <a:bodyPr/>
          <a:lstStyle/>
          <a:p>
            <a:r>
              <a:rPr lang="fa-IR" altLang="fa-IR">
                <a:cs typeface="B Nazanin" panose="00000400000000000000" pitchFamily="2" charset="-78"/>
              </a:rPr>
              <a:t>بازده سرمایه گذاریها و سود پرداختنی</a:t>
            </a:r>
            <a:br>
              <a:rPr lang="fa-IR" altLang="fa-IR">
                <a:cs typeface="B Nazanin" panose="00000400000000000000" pitchFamily="2" charset="-78"/>
              </a:rPr>
            </a:br>
            <a:r>
              <a:rPr lang="fa-IR" altLang="fa-IR">
                <a:cs typeface="B Nazanin" panose="00000400000000000000" pitchFamily="2" charset="-78"/>
              </a:rPr>
              <a:t> بابت تامین مالی</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6F5F93AA-45D2-4FFD-BBE2-0F49CB932699}" type="slidenum">
              <a:rPr lang="ar-SA" altLang="fa-IR"/>
              <a:pPr/>
              <a:t>156</a:t>
            </a:fld>
            <a:endParaRPr lang="en-US" altLang="fa-IR"/>
          </a:p>
        </p:txBody>
      </p:sp>
      <p:sp>
        <p:nvSpPr>
          <p:cNvPr id="658435" name="Rectangle 3"/>
          <p:cNvSpPr>
            <a:spLocks noGrp="1" noChangeArrowheads="1"/>
          </p:cNvSpPr>
          <p:nvPr>
            <p:ph type="body" idx="1"/>
          </p:nvPr>
        </p:nvSpPr>
        <p:spPr>
          <a:noFill/>
          <a:ln/>
        </p:spPr>
        <p:txBody>
          <a:bodyPr/>
          <a:lstStyle/>
          <a:p>
            <a:pPr algn="justLow"/>
            <a:r>
              <a:rPr lang="fa-IR" altLang="fa-IR" sz="2800" b="1">
                <a:solidFill>
                  <a:srgbClr val="FFFFCC"/>
                </a:solidFill>
                <a:cs typeface="B Nazanin" panose="00000400000000000000" pitchFamily="2" charset="-78"/>
              </a:rPr>
              <a:t>وجه نقد دریافتی بابت بهره</a:t>
            </a:r>
            <a:endParaRPr lang="en-US" altLang="fa-IR" sz="2800" b="1">
              <a:solidFill>
                <a:srgbClr val="FFFFCC"/>
              </a:solidFill>
              <a:cs typeface="B Nazanin" panose="00000400000000000000" pitchFamily="2" charset="-78"/>
            </a:endParaRPr>
          </a:p>
        </p:txBody>
      </p:sp>
      <p:sp>
        <p:nvSpPr>
          <p:cNvPr id="658436" name="Text Box 4"/>
          <p:cNvSpPr txBox="1">
            <a:spLocks noChangeArrowheads="1"/>
          </p:cNvSpPr>
          <p:nvPr/>
        </p:nvSpPr>
        <p:spPr bwMode="auto">
          <a:xfrm>
            <a:off x="838200" y="3962400"/>
            <a:ext cx="15843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درآمد بهره</a:t>
            </a:r>
            <a:endParaRPr lang="en-US" altLang="fa-IR" sz="2400">
              <a:cs typeface="B Nazanin" panose="00000400000000000000" pitchFamily="2" charset="-78"/>
            </a:endParaRPr>
          </a:p>
        </p:txBody>
      </p:sp>
      <p:sp>
        <p:nvSpPr>
          <p:cNvPr id="658437" name="Text Box 5"/>
          <p:cNvSpPr txBox="1">
            <a:spLocks noChangeArrowheads="1"/>
          </p:cNvSpPr>
          <p:nvPr/>
        </p:nvSpPr>
        <p:spPr bwMode="auto">
          <a:xfrm>
            <a:off x="2971800" y="2819400"/>
            <a:ext cx="2519363"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a:cs typeface="B Nazanin" panose="00000400000000000000" pitchFamily="2" charset="-78"/>
              </a:rPr>
              <a:t>بعلاوه کاهش بهره دریافتنی </a:t>
            </a:r>
            <a:endParaRPr lang="en-US" altLang="fa-IR" sz="2800">
              <a:cs typeface="B Nazanin" panose="00000400000000000000" pitchFamily="2" charset="-78"/>
            </a:endParaRPr>
          </a:p>
        </p:txBody>
      </p:sp>
      <p:sp>
        <p:nvSpPr>
          <p:cNvPr id="658438" name="Text Box 6"/>
          <p:cNvSpPr txBox="1">
            <a:spLocks noChangeArrowheads="1"/>
          </p:cNvSpPr>
          <p:nvPr/>
        </p:nvSpPr>
        <p:spPr bwMode="auto">
          <a:xfrm>
            <a:off x="2971800" y="4530725"/>
            <a:ext cx="2519363"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a:cs typeface="B Nazanin" panose="00000400000000000000" pitchFamily="2" charset="-78"/>
              </a:rPr>
              <a:t>منهای افزایش بهره دریافتنی </a:t>
            </a:r>
            <a:endParaRPr lang="en-US" altLang="fa-IR" sz="2800">
              <a:cs typeface="B Nazanin" panose="00000400000000000000" pitchFamily="2" charset="-78"/>
            </a:endParaRPr>
          </a:p>
        </p:txBody>
      </p:sp>
      <p:sp>
        <p:nvSpPr>
          <p:cNvPr id="658439" name="Text Box 7"/>
          <p:cNvSpPr txBox="1">
            <a:spLocks noChangeArrowheads="1"/>
          </p:cNvSpPr>
          <p:nvPr/>
        </p:nvSpPr>
        <p:spPr bwMode="auto">
          <a:xfrm>
            <a:off x="6019800" y="3581400"/>
            <a:ext cx="3048000" cy="10144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مساوی است با</a:t>
            </a:r>
          </a:p>
          <a:p>
            <a:pPr algn="ctr" rtl="1" eaLnBrk="1" hangingPunct="1">
              <a:spcBef>
                <a:spcPct val="50000"/>
              </a:spcBef>
            </a:pPr>
            <a:r>
              <a:rPr lang="fa-IR" altLang="fa-IR" sz="2400">
                <a:cs typeface="B Nazanin" panose="00000400000000000000" pitchFamily="2" charset="-78"/>
              </a:rPr>
              <a:t> وجه نقد دریافتی بابت بهره</a:t>
            </a:r>
            <a:endParaRPr lang="en-US" altLang="fa-IR" sz="2400">
              <a:cs typeface="B Nazanin" panose="00000400000000000000" pitchFamily="2" charset="-78"/>
            </a:endParaRPr>
          </a:p>
        </p:txBody>
      </p:sp>
      <p:grpSp>
        <p:nvGrpSpPr>
          <p:cNvPr id="658440" name="Group 8"/>
          <p:cNvGrpSpPr>
            <a:grpSpLocks/>
          </p:cNvGrpSpPr>
          <p:nvPr/>
        </p:nvGrpSpPr>
        <p:grpSpPr bwMode="auto">
          <a:xfrm>
            <a:off x="2438400" y="3200400"/>
            <a:ext cx="533400" cy="1828800"/>
            <a:chOff x="1536" y="2016"/>
            <a:chExt cx="336" cy="1152"/>
          </a:xfrm>
        </p:grpSpPr>
        <p:sp>
          <p:nvSpPr>
            <p:cNvPr id="658441" name="Line 9"/>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58442" name="Line 10"/>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658443" name="Group 11"/>
          <p:cNvGrpSpPr>
            <a:grpSpLocks/>
          </p:cNvGrpSpPr>
          <p:nvPr/>
        </p:nvGrpSpPr>
        <p:grpSpPr bwMode="auto">
          <a:xfrm>
            <a:off x="5486400" y="3200400"/>
            <a:ext cx="533400" cy="1828800"/>
            <a:chOff x="3456" y="2016"/>
            <a:chExt cx="336" cy="1152"/>
          </a:xfrm>
        </p:grpSpPr>
        <p:sp>
          <p:nvSpPr>
            <p:cNvPr id="658444" name="Line 12"/>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58445" name="Line 13"/>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658447" name="Rectangle 15"/>
          <p:cNvSpPr>
            <a:spLocks noGrp="1" noChangeArrowheads="1"/>
          </p:cNvSpPr>
          <p:nvPr>
            <p:ph type="title"/>
          </p:nvPr>
        </p:nvSpPr>
        <p:spPr>
          <a:xfrm>
            <a:off x="838200" y="609600"/>
            <a:ext cx="7378700" cy="1143000"/>
          </a:xfrm>
          <a:noFill/>
          <a:ln/>
        </p:spPr>
        <p:txBody>
          <a:bodyPr/>
          <a:lstStyle/>
          <a:p>
            <a:r>
              <a:rPr lang="fa-IR" altLang="fa-IR">
                <a:cs typeface="B Nazanin" panose="00000400000000000000" pitchFamily="2" charset="-78"/>
              </a:rPr>
              <a:t>بازده سرمایه گذاریها و سود پرداختنی </a:t>
            </a:r>
            <a:br>
              <a:rPr lang="fa-IR" altLang="fa-IR">
                <a:cs typeface="B Nazanin" panose="00000400000000000000" pitchFamily="2" charset="-78"/>
              </a:rPr>
            </a:br>
            <a:r>
              <a:rPr lang="fa-IR" altLang="fa-IR">
                <a:cs typeface="B Nazanin" panose="00000400000000000000" pitchFamily="2" charset="-78"/>
              </a:rPr>
              <a:t>بابت تامین مالی</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58436"/>
                                        </p:tgtEl>
                                        <p:attrNameLst>
                                          <p:attrName>style.visibility</p:attrName>
                                        </p:attrNameLst>
                                      </p:cBhvr>
                                      <p:to>
                                        <p:strVal val="visible"/>
                                      </p:to>
                                    </p:set>
                                    <p:animEffect transition="in" filter="blinds(vertical)">
                                      <p:cBhvr>
                                        <p:cTn id="7" dur="500"/>
                                        <p:tgtEl>
                                          <p:spTgt spid="658436"/>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658440"/>
                                        </p:tgtEl>
                                        <p:attrNameLst>
                                          <p:attrName>style.visibility</p:attrName>
                                        </p:attrNameLst>
                                      </p:cBhvr>
                                      <p:to>
                                        <p:strVal val="visible"/>
                                      </p:to>
                                    </p:set>
                                    <p:animEffect transition="in" filter="blinds(vertical)">
                                      <p:cBhvr>
                                        <p:cTn id="11" dur="500"/>
                                        <p:tgtEl>
                                          <p:spTgt spid="658440"/>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658437"/>
                                        </p:tgtEl>
                                        <p:attrNameLst>
                                          <p:attrName>style.visibility</p:attrName>
                                        </p:attrNameLst>
                                      </p:cBhvr>
                                      <p:to>
                                        <p:strVal val="visible"/>
                                      </p:to>
                                    </p:set>
                                    <p:animEffect transition="in" filter="blinds(vertical)">
                                      <p:cBhvr>
                                        <p:cTn id="15" dur="500"/>
                                        <p:tgtEl>
                                          <p:spTgt spid="658437"/>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658438"/>
                                        </p:tgtEl>
                                        <p:attrNameLst>
                                          <p:attrName>style.visibility</p:attrName>
                                        </p:attrNameLst>
                                      </p:cBhvr>
                                      <p:to>
                                        <p:strVal val="visible"/>
                                      </p:to>
                                    </p:set>
                                    <p:animEffect transition="in" filter="blinds(vertical)">
                                      <p:cBhvr>
                                        <p:cTn id="18" dur="500"/>
                                        <p:tgtEl>
                                          <p:spTgt spid="658438"/>
                                        </p:tgtEl>
                                      </p:cBhvr>
                                    </p:animEffect>
                                  </p:childTnLst>
                                </p:cTn>
                              </p:par>
                            </p:childTnLst>
                          </p:cTn>
                        </p:par>
                        <p:par>
                          <p:cTn id="19" fill="hold" nodeType="afterGroup">
                            <p:stCondLst>
                              <p:cond delay="1500"/>
                            </p:stCondLst>
                            <p:childTnLst>
                              <p:par>
                                <p:cTn id="20" presetID="3" presetClass="entr" presetSubtype="5" fill="hold" nodeType="afterEffect">
                                  <p:stCondLst>
                                    <p:cond delay="0"/>
                                  </p:stCondLst>
                                  <p:childTnLst>
                                    <p:set>
                                      <p:cBhvr>
                                        <p:cTn id="21" dur="1" fill="hold">
                                          <p:stCondLst>
                                            <p:cond delay="0"/>
                                          </p:stCondLst>
                                        </p:cTn>
                                        <p:tgtEl>
                                          <p:spTgt spid="658443"/>
                                        </p:tgtEl>
                                        <p:attrNameLst>
                                          <p:attrName>style.visibility</p:attrName>
                                        </p:attrNameLst>
                                      </p:cBhvr>
                                      <p:to>
                                        <p:strVal val="visible"/>
                                      </p:to>
                                    </p:set>
                                    <p:animEffect transition="in" filter="blinds(vertical)">
                                      <p:cBhvr>
                                        <p:cTn id="22" dur="500"/>
                                        <p:tgtEl>
                                          <p:spTgt spid="658443"/>
                                        </p:tgtEl>
                                      </p:cBhvr>
                                    </p:animEffect>
                                  </p:childTnLst>
                                </p:cTn>
                              </p:par>
                            </p:childTnLst>
                          </p:cTn>
                        </p:par>
                        <p:par>
                          <p:cTn id="23" fill="hold" nodeType="afterGroup">
                            <p:stCondLst>
                              <p:cond delay="2000"/>
                            </p:stCondLst>
                            <p:childTnLst>
                              <p:par>
                                <p:cTn id="24" presetID="3" presetClass="entr" presetSubtype="5" fill="hold" grpId="0" nodeType="afterEffect">
                                  <p:stCondLst>
                                    <p:cond delay="0"/>
                                  </p:stCondLst>
                                  <p:childTnLst>
                                    <p:set>
                                      <p:cBhvr>
                                        <p:cTn id="25" dur="1" fill="hold">
                                          <p:stCondLst>
                                            <p:cond delay="0"/>
                                          </p:stCondLst>
                                        </p:cTn>
                                        <p:tgtEl>
                                          <p:spTgt spid="658439"/>
                                        </p:tgtEl>
                                        <p:attrNameLst>
                                          <p:attrName>style.visibility</p:attrName>
                                        </p:attrNameLst>
                                      </p:cBhvr>
                                      <p:to>
                                        <p:strVal val="visible"/>
                                      </p:to>
                                    </p:set>
                                    <p:animEffect transition="in" filter="blinds(vertical)">
                                      <p:cBhvr>
                                        <p:cTn id="26" dur="500"/>
                                        <p:tgtEl>
                                          <p:spTgt spid="65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6" grpId="0" animBg="1"/>
      <p:bldP spid="658437" grpId="0" animBg="1"/>
      <p:bldP spid="658438" grpId="0" animBg="1"/>
      <p:bldP spid="658439"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C30A5248-5934-40A1-A530-94FA34475653}" type="slidenum">
              <a:rPr lang="ar-SA" altLang="fa-IR"/>
              <a:pPr/>
              <a:t>157</a:t>
            </a:fld>
            <a:endParaRPr lang="en-US" altLang="fa-IR"/>
          </a:p>
        </p:txBody>
      </p:sp>
      <p:sp>
        <p:nvSpPr>
          <p:cNvPr id="659459" name="Rectangle 3"/>
          <p:cNvSpPr>
            <a:spLocks noGrp="1" noChangeArrowheads="1"/>
          </p:cNvSpPr>
          <p:nvPr>
            <p:ph type="body" idx="1"/>
          </p:nvPr>
        </p:nvSpPr>
        <p:spPr>
          <a:noFill/>
          <a:ln/>
        </p:spPr>
        <p:txBody>
          <a:bodyPr/>
          <a:lstStyle/>
          <a:p>
            <a:pPr algn="justLow"/>
            <a:r>
              <a:rPr lang="fa-IR" altLang="fa-IR" sz="2800" b="1">
                <a:solidFill>
                  <a:srgbClr val="FFFFCC"/>
                </a:solidFill>
                <a:cs typeface="B Nazanin" panose="00000400000000000000" pitchFamily="2" charset="-78"/>
              </a:rPr>
              <a:t>وجه نقد دریافتی بابت سود سهام</a:t>
            </a:r>
            <a:endParaRPr lang="en-US" altLang="fa-IR" sz="2800" b="1">
              <a:solidFill>
                <a:srgbClr val="FFFFCC"/>
              </a:solidFill>
              <a:cs typeface="B Nazanin" panose="00000400000000000000" pitchFamily="2" charset="-78"/>
            </a:endParaRPr>
          </a:p>
        </p:txBody>
      </p:sp>
      <p:sp>
        <p:nvSpPr>
          <p:cNvPr id="659460" name="Text Box 4"/>
          <p:cNvSpPr txBox="1">
            <a:spLocks noChangeArrowheads="1"/>
          </p:cNvSpPr>
          <p:nvPr/>
        </p:nvSpPr>
        <p:spPr bwMode="auto">
          <a:xfrm>
            <a:off x="838200" y="3733800"/>
            <a:ext cx="1584325"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درآمد سرمایه گذاری</a:t>
            </a:r>
            <a:endParaRPr lang="en-US" altLang="fa-IR" sz="2400">
              <a:cs typeface="B Nazanin" panose="00000400000000000000" pitchFamily="2" charset="-78"/>
            </a:endParaRPr>
          </a:p>
        </p:txBody>
      </p:sp>
      <p:sp>
        <p:nvSpPr>
          <p:cNvPr id="659461" name="Text Box 5"/>
          <p:cNvSpPr txBox="1">
            <a:spLocks noChangeArrowheads="1"/>
          </p:cNvSpPr>
          <p:nvPr/>
        </p:nvSpPr>
        <p:spPr bwMode="auto">
          <a:xfrm>
            <a:off x="2971800" y="2819400"/>
            <a:ext cx="2519363"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a:cs typeface="B Nazanin" panose="00000400000000000000" pitchFamily="2" charset="-78"/>
              </a:rPr>
              <a:t>بعلاوه کاهش سود سهام دریافتنی </a:t>
            </a:r>
            <a:endParaRPr lang="en-US" altLang="fa-IR" sz="2800">
              <a:cs typeface="B Nazanin" panose="00000400000000000000" pitchFamily="2" charset="-78"/>
            </a:endParaRPr>
          </a:p>
        </p:txBody>
      </p:sp>
      <p:sp>
        <p:nvSpPr>
          <p:cNvPr id="659462" name="Text Box 6"/>
          <p:cNvSpPr txBox="1">
            <a:spLocks noChangeArrowheads="1"/>
          </p:cNvSpPr>
          <p:nvPr/>
        </p:nvSpPr>
        <p:spPr bwMode="auto">
          <a:xfrm>
            <a:off x="2971800" y="4530725"/>
            <a:ext cx="2519363"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800">
                <a:cs typeface="B Nazanin" panose="00000400000000000000" pitchFamily="2" charset="-78"/>
              </a:rPr>
              <a:t>منهای افزایش سود سهام دریافتنی </a:t>
            </a:r>
            <a:endParaRPr lang="en-US" altLang="fa-IR" sz="2800">
              <a:cs typeface="B Nazanin" panose="00000400000000000000" pitchFamily="2" charset="-78"/>
            </a:endParaRPr>
          </a:p>
        </p:txBody>
      </p:sp>
      <p:sp>
        <p:nvSpPr>
          <p:cNvPr id="659463" name="Text Box 7"/>
          <p:cNvSpPr txBox="1">
            <a:spLocks noChangeArrowheads="1"/>
          </p:cNvSpPr>
          <p:nvPr/>
        </p:nvSpPr>
        <p:spPr bwMode="auto">
          <a:xfrm>
            <a:off x="6019800" y="3663950"/>
            <a:ext cx="3048000" cy="8318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مساوی است با وجه نقد دریافتی بابت سود سهام</a:t>
            </a:r>
            <a:endParaRPr lang="en-US" altLang="fa-IR" sz="2400">
              <a:cs typeface="B Nazanin" panose="00000400000000000000" pitchFamily="2" charset="-78"/>
            </a:endParaRPr>
          </a:p>
        </p:txBody>
      </p:sp>
      <p:grpSp>
        <p:nvGrpSpPr>
          <p:cNvPr id="659464" name="Group 8"/>
          <p:cNvGrpSpPr>
            <a:grpSpLocks/>
          </p:cNvGrpSpPr>
          <p:nvPr/>
        </p:nvGrpSpPr>
        <p:grpSpPr bwMode="auto">
          <a:xfrm>
            <a:off x="2438400" y="3200400"/>
            <a:ext cx="533400" cy="1828800"/>
            <a:chOff x="1536" y="2016"/>
            <a:chExt cx="336" cy="1152"/>
          </a:xfrm>
        </p:grpSpPr>
        <p:sp>
          <p:nvSpPr>
            <p:cNvPr id="659465" name="Line 9"/>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59466" name="Line 10"/>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659467" name="Group 11"/>
          <p:cNvGrpSpPr>
            <a:grpSpLocks/>
          </p:cNvGrpSpPr>
          <p:nvPr/>
        </p:nvGrpSpPr>
        <p:grpSpPr bwMode="auto">
          <a:xfrm>
            <a:off x="5486400" y="3200400"/>
            <a:ext cx="533400" cy="1828800"/>
            <a:chOff x="3456" y="2016"/>
            <a:chExt cx="336" cy="1152"/>
          </a:xfrm>
        </p:grpSpPr>
        <p:sp>
          <p:nvSpPr>
            <p:cNvPr id="659468" name="Line 12"/>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59469" name="Line 13"/>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659471" name="Rectangle 15"/>
          <p:cNvSpPr>
            <a:spLocks noGrp="1" noChangeArrowheads="1"/>
          </p:cNvSpPr>
          <p:nvPr>
            <p:ph type="title"/>
          </p:nvPr>
        </p:nvSpPr>
        <p:spPr>
          <a:xfrm>
            <a:off x="838200" y="609600"/>
            <a:ext cx="7378700" cy="1143000"/>
          </a:xfrm>
          <a:noFill/>
          <a:ln/>
        </p:spPr>
        <p:txBody>
          <a:bodyPr/>
          <a:lstStyle/>
          <a:p>
            <a:r>
              <a:rPr lang="fa-IR" altLang="fa-IR">
                <a:cs typeface="B Nazanin" panose="00000400000000000000" pitchFamily="2" charset="-78"/>
              </a:rPr>
              <a:t>بازده سرمایه گذاریها و سود پرداختنی</a:t>
            </a:r>
            <a:br>
              <a:rPr lang="fa-IR" altLang="fa-IR">
                <a:cs typeface="B Nazanin" panose="00000400000000000000" pitchFamily="2" charset="-78"/>
              </a:rPr>
            </a:br>
            <a:r>
              <a:rPr lang="fa-IR" altLang="fa-IR">
                <a:cs typeface="B Nazanin" panose="00000400000000000000" pitchFamily="2" charset="-78"/>
              </a:rPr>
              <a:t> بابت تامین مالی</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59460"/>
                                        </p:tgtEl>
                                        <p:attrNameLst>
                                          <p:attrName>style.visibility</p:attrName>
                                        </p:attrNameLst>
                                      </p:cBhvr>
                                      <p:to>
                                        <p:strVal val="visible"/>
                                      </p:to>
                                    </p:set>
                                    <p:animEffect transition="in" filter="blinds(vertical)">
                                      <p:cBhvr>
                                        <p:cTn id="7" dur="500"/>
                                        <p:tgtEl>
                                          <p:spTgt spid="659460"/>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659464"/>
                                        </p:tgtEl>
                                        <p:attrNameLst>
                                          <p:attrName>style.visibility</p:attrName>
                                        </p:attrNameLst>
                                      </p:cBhvr>
                                      <p:to>
                                        <p:strVal val="visible"/>
                                      </p:to>
                                    </p:set>
                                    <p:animEffect transition="in" filter="blinds(vertical)">
                                      <p:cBhvr>
                                        <p:cTn id="11" dur="500"/>
                                        <p:tgtEl>
                                          <p:spTgt spid="659464"/>
                                        </p:tgtEl>
                                      </p:cBhvr>
                                    </p:animEffect>
                                  </p:childTnLst>
                                </p:cTn>
                              </p:par>
                            </p:childTnLst>
                          </p:cTn>
                        </p:par>
                        <p:par>
                          <p:cTn id="12" fill="hold" nodeType="afterGroup">
                            <p:stCondLst>
                              <p:cond delay="1000"/>
                            </p:stCondLst>
                            <p:childTnLst>
                              <p:par>
                                <p:cTn id="13" presetID="3" presetClass="entr" presetSubtype="5" fill="hold" grpId="0" nodeType="afterEffect">
                                  <p:stCondLst>
                                    <p:cond delay="0"/>
                                  </p:stCondLst>
                                  <p:childTnLst>
                                    <p:set>
                                      <p:cBhvr>
                                        <p:cTn id="14" dur="1" fill="hold">
                                          <p:stCondLst>
                                            <p:cond delay="0"/>
                                          </p:stCondLst>
                                        </p:cTn>
                                        <p:tgtEl>
                                          <p:spTgt spid="659461"/>
                                        </p:tgtEl>
                                        <p:attrNameLst>
                                          <p:attrName>style.visibility</p:attrName>
                                        </p:attrNameLst>
                                      </p:cBhvr>
                                      <p:to>
                                        <p:strVal val="visible"/>
                                      </p:to>
                                    </p:set>
                                    <p:animEffect transition="in" filter="blinds(vertical)">
                                      <p:cBhvr>
                                        <p:cTn id="15" dur="500"/>
                                        <p:tgtEl>
                                          <p:spTgt spid="659461"/>
                                        </p:tgtEl>
                                      </p:cBhvr>
                                    </p:animEffect>
                                  </p:childTnLst>
                                </p:cTn>
                              </p:par>
                              <p:par>
                                <p:cTn id="16" presetID="3" presetClass="entr" presetSubtype="5" fill="hold" grpId="0" nodeType="withEffect">
                                  <p:stCondLst>
                                    <p:cond delay="0"/>
                                  </p:stCondLst>
                                  <p:childTnLst>
                                    <p:set>
                                      <p:cBhvr>
                                        <p:cTn id="17" dur="1" fill="hold">
                                          <p:stCondLst>
                                            <p:cond delay="0"/>
                                          </p:stCondLst>
                                        </p:cTn>
                                        <p:tgtEl>
                                          <p:spTgt spid="659462"/>
                                        </p:tgtEl>
                                        <p:attrNameLst>
                                          <p:attrName>style.visibility</p:attrName>
                                        </p:attrNameLst>
                                      </p:cBhvr>
                                      <p:to>
                                        <p:strVal val="visible"/>
                                      </p:to>
                                    </p:set>
                                    <p:animEffect transition="in" filter="blinds(vertical)">
                                      <p:cBhvr>
                                        <p:cTn id="18" dur="500"/>
                                        <p:tgtEl>
                                          <p:spTgt spid="659462"/>
                                        </p:tgtEl>
                                      </p:cBhvr>
                                    </p:animEffect>
                                  </p:childTnLst>
                                </p:cTn>
                              </p:par>
                            </p:childTnLst>
                          </p:cTn>
                        </p:par>
                        <p:par>
                          <p:cTn id="19" fill="hold" nodeType="afterGroup">
                            <p:stCondLst>
                              <p:cond delay="1500"/>
                            </p:stCondLst>
                            <p:childTnLst>
                              <p:par>
                                <p:cTn id="20" presetID="3" presetClass="entr" presetSubtype="5" fill="hold" nodeType="afterEffect">
                                  <p:stCondLst>
                                    <p:cond delay="0"/>
                                  </p:stCondLst>
                                  <p:childTnLst>
                                    <p:set>
                                      <p:cBhvr>
                                        <p:cTn id="21" dur="1" fill="hold">
                                          <p:stCondLst>
                                            <p:cond delay="0"/>
                                          </p:stCondLst>
                                        </p:cTn>
                                        <p:tgtEl>
                                          <p:spTgt spid="659467"/>
                                        </p:tgtEl>
                                        <p:attrNameLst>
                                          <p:attrName>style.visibility</p:attrName>
                                        </p:attrNameLst>
                                      </p:cBhvr>
                                      <p:to>
                                        <p:strVal val="visible"/>
                                      </p:to>
                                    </p:set>
                                    <p:animEffect transition="in" filter="blinds(vertical)">
                                      <p:cBhvr>
                                        <p:cTn id="22" dur="500"/>
                                        <p:tgtEl>
                                          <p:spTgt spid="659467"/>
                                        </p:tgtEl>
                                      </p:cBhvr>
                                    </p:animEffect>
                                  </p:childTnLst>
                                </p:cTn>
                              </p:par>
                            </p:childTnLst>
                          </p:cTn>
                        </p:par>
                        <p:par>
                          <p:cTn id="23" fill="hold" nodeType="afterGroup">
                            <p:stCondLst>
                              <p:cond delay="2000"/>
                            </p:stCondLst>
                            <p:childTnLst>
                              <p:par>
                                <p:cTn id="24" presetID="3" presetClass="entr" presetSubtype="5" fill="hold" grpId="0" nodeType="afterEffect">
                                  <p:stCondLst>
                                    <p:cond delay="0"/>
                                  </p:stCondLst>
                                  <p:childTnLst>
                                    <p:set>
                                      <p:cBhvr>
                                        <p:cTn id="25" dur="1" fill="hold">
                                          <p:stCondLst>
                                            <p:cond delay="0"/>
                                          </p:stCondLst>
                                        </p:cTn>
                                        <p:tgtEl>
                                          <p:spTgt spid="659463"/>
                                        </p:tgtEl>
                                        <p:attrNameLst>
                                          <p:attrName>style.visibility</p:attrName>
                                        </p:attrNameLst>
                                      </p:cBhvr>
                                      <p:to>
                                        <p:strVal val="visible"/>
                                      </p:to>
                                    </p:set>
                                    <p:animEffect transition="in" filter="blinds(vertical)">
                                      <p:cBhvr>
                                        <p:cTn id="26" dur="500"/>
                                        <p:tgtEl>
                                          <p:spTgt spid="65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460" grpId="0" animBg="1"/>
      <p:bldP spid="659461" grpId="0" animBg="1"/>
      <p:bldP spid="659462" grpId="0" animBg="1"/>
      <p:bldP spid="659463"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7B88326B-0CAC-4937-ABF6-F24771EC60C3}" type="slidenum">
              <a:rPr lang="ar-SA" altLang="fa-IR"/>
              <a:pPr/>
              <a:t>158</a:t>
            </a:fld>
            <a:endParaRPr lang="en-US" altLang="fa-IR"/>
          </a:p>
        </p:txBody>
      </p:sp>
      <p:sp>
        <p:nvSpPr>
          <p:cNvPr id="662531" name="Rectangle 3"/>
          <p:cNvSpPr>
            <a:spLocks noGrp="1" noChangeArrowheads="1"/>
          </p:cNvSpPr>
          <p:nvPr>
            <p:ph type="body" idx="1"/>
          </p:nvPr>
        </p:nvSpPr>
        <p:spPr>
          <a:noFill/>
          <a:ln/>
        </p:spPr>
        <p:txBody>
          <a:bodyPr/>
          <a:lstStyle/>
          <a:p>
            <a:pPr algn="justLow"/>
            <a:r>
              <a:rPr lang="fa-IR" altLang="fa-IR" sz="2800" b="1">
                <a:solidFill>
                  <a:srgbClr val="FFFFCC"/>
                </a:solidFill>
                <a:cs typeface="B Nazanin" panose="00000400000000000000" pitchFamily="2" charset="-78"/>
              </a:rPr>
              <a:t>وجه نقد پرداختی بابت بهره</a:t>
            </a:r>
            <a:endParaRPr lang="en-US" altLang="fa-IR" sz="2800" b="1">
              <a:solidFill>
                <a:srgbClr val="FFFFCC"/>
              </a:solidFill>
              <a:cs typeface="B Nazanin" panose="00000400000000000000" pitchFamily="2" charset="-78"/>
            </a:endParaRPr>
          </a:p>
        </p:txBody>
      </p:sp>
      <p:sp>
        <p:nvSpPr>
          <p:cNvPr id="662532" name="Text Box 4"/>
          <p:cNvSpPr txBox="1">
            <a:spLocks noChangeArrowheads="1"/>
          </p:cNvSpPr>
          <p:nvPr/>
        </p:nvSpPr>
        <p:spPr bwMode="auto">
          <a:xfrm>
            <a:off x="914400" y="3952875"/>
            <a:ext cx="15081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هزینه بهره</a:t>
            </a:r>
            <a:endParaRPr lang="en-US" altLang="fa-IR" sz="2400">
              <a:cs typeface="B Nazanin" panose="00000400000000000000" pitchFamily="2" charset="-78"/>
            </a:endParaRPr>
          </a:p>
        </p:txBody>
      </p:sp>
      <p:sp>
        <p:nvSpPr>
          <p:cNvPr id="662533" name="Text Box 5"/>
          <p:cNvSpPr txBox="1">
            <a:spLocks noChangeArrowheads="1"/>
          </p:cNvSpPr>
          <p:nvPr/>
        </p:nvSpPr>
        <p:spPr bwMode="auto">
          <a:xfrm>
            <a:off x="2971800" y="4729163"/>
            <a:ext cx="3657600" cy="528637"/>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altLang="fa-IR" sz="2800">
                <a:cs typeface="B Nazanin" panose="00000400000000000000" pitchFamily="2" charset="-78"/>
              </a:rPr>
              <a:t>منهای افزایش بهره پرداختنی</a:t>
            </a:r>
            <a:endParaRPr lang="en-US" altLang="fa-IR" sz="2800">
              <a:cs typeface="B Nazanin" panose="00000400000000000000" pitchFamily="2" charset="-78"/>
            </a:endParaRPr>
          </a:p>
        </p:txBody>
      </p:sp>
      <p:sp>
        <p:nvSpPr>
          <p:cNvPr id="662534" name="Text Box 6"/>
          <p:cNvSpPr txBox="1">
            <a:spLocks noChangeArrowheads="1"/>
          </p:cNvSpPr>
          <p:nvPr/>
        </p:nvSpPr>
        <p:spPr bwMode="auto">
          <a:xfrm>
            <a:off x="7162800" y="3429000"/>
            <a:ext cx="1828800"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مساوی است با وجه نقد پرداختی بابت هزینه بهره</a:t>
            </a:r>
            <a:endParaRPr lang="en-US" altLang="fa-IR" sz="2400">
              <a:cs typeface="B Nazanin" panose="00000400000000000000" pitchFamily="2" charset="-78"/>
            </a:endParaRPr>
          </a:p>
        </p:txBody>
      </p:sp>
      <p:grpSp>
        <p:nvGrpSpPr>
          <p:cNvPr id="662535" name="Group 7"/>
          <p:cNvGrpSpPr>
            <a:grpSpLocks/>
          </p:cNvGrpSpPr>
          <p:nvPr/>
        </p:nvGrpSpPr>
        <p:grpSpPr bwMode="auto">
          <a:xfrm>
            <a:off x="2438400" y="3200400"/>
            <a:ext cx="533400" cy="1828800"/>
            <a:chOff x="1536" y="2016"/>
            <a:chExt cx="336" cy="1152"/>
          </a:xfrm>
        </p:grpSpPr>
        <p:sp>
          <p:nvSpPr>
            <p:cNvPr id="662536" name="Line 8"/>
            <p:cNvSpPr>
              <a:spLocks noChangeShapeType="1"/>
            </p:cNvSpPr>
            <p:nvPr/>
          </p:nvSpPr>
          <p:spPr bwMode="auto">
            <a:xfrm flipV="1">
              <a:off x="1536" y="2016"/>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2537" name="Line 9"/>
            <p:cNvSpPr>
              <a:spLocks noChangeShapeType="1"/>
            </p:cNvSpPr>
            <p:nvPr/>
          </p:nvSpPr>
          <p:spPr bwMode="auto">
            <a:xfrm>
              <a:off x="1536" y="2640"/>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662538" name="Group 10"/>
          <p:cNvGrpSpPr>
            <a:grpSpLocks/>
          </p:cNvGrpSpPr>
          <p:nvPr/>
        </p:nvGrpSpPr>
        <p:grpSpPr bwMode="auto">
          <a:xfrm>
            <a:off x="6629400" y="3200400"/>
            <a:ext cx="533400" cy="1828800"/>
            <a:chOff x="3456" y="2016"/>
            <a:chExt cx="336" cy="1152"/>
          </a:xfrm>
        </p:grpSpPr>
        <p:sp>
          <p:nvSpPr>
            <p:cNvPr id="662539" name="Line 11"/>
            <p:cNvSpPr>
              <a:spLocks noChangeShapeType="1"/>
            </p:cNvSpPr>
            <p:nvPr/>
          </p:nvSpPr>
          <p:spPr bwMode="auto">
            <a:xfrm flipV="1">
              <a:off x="3456" y="2544"/>
              <a:ext cx="336" cy="6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2540" name="Line 12"/>
            <p:cNvSpPr>
              <a:spLocks noChangeShapeType="1"/>
            </p:cNvSpPr>
            <p:nvPr/>
          </p:nvSpPr>
          <p:spPr bwMode="auto">
            <a:xfrm>
              <a:off x="3456" y="2016"/>
              <a:ext cx="336" cy="52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662541" name="Text Box 13"/>
          <p:cNvSpPr txBox="1">
            <a:spLocks noChangeArrowheads="1"/>
          </p:cNvSpPr>
          <p:nvPr/>
        </p:nvSpPr>
        <p:spPr bwMode="auto">
          <a:xfrm>
            <a:off x="2971800" y="2900363"/>
            <a:ext cx="3657600" cy="528637"/>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r>
              <a:rPr lang="fa-IR" altLang="fa-IR" sz="2800">
                <a:cs typeface="B Nazanin" panose="00000400000000000000" pitchFamily="2" charset="-78"/>
              </a:rPr>
              <a:t>بعلاوه کاهش بهره پرداختنی</a:t>
            </a:r>
            <a:endParaRPr lang="en-US" altLang="fa-IR" sz="2800">
              <a:cs typeface="B Nazanin" panose="00000400000000000000" pitchFamily="2" charset="-78"/>
            </a:endParaRPr>
          </a:p>
        </p:txBody>
      </p:sp>
      <p:sp>
        <p:nvSpPr>
          <p:cNvPr id="662544" name="Rectangle 16"/>
          <p:cNvSpPr>
            <a:spLocks noGrp="1" noChangeArrowheads="1"/>
          </p:cNvSpPr>
          <p:nvPr>
            <p:ph type="title"/>
          </p:nvPr>
        </p:nvSpPr>
        <p:spPr>
          <a:xfrm>
            <a:off x="838200" y="609600"/>
            <a:ext cx="7378700" cy="1143000"/>
          </a:xfrm>
          <a:noFill/>
          <a:ln/>
        </p:spPr>
        <p:txBody>
          <a:bodyPr/>
          <a:lstStyle/>
          <a:p>
            <a:r>
              <a:rPr lang="fa-IR" altLang="fa-IR">
                <a:cs typeface="B Nazanin" panose="00000400000000000000" pitchFamily="2" charset="-78"/>
              </a:rPr>
              <a:t>بازده سرمایه گذاریها و سود پرداختنی</a:t>
            </a:r>
            <a:br>
              <a:rPr lang="fa-IR" altLang="fa-IR">
                <a:cs typeface="B Nazanin" panose="00000400000000000000" pitchFamily="2" charset="-78"/>
              </a:rPr>
            </a:br>
            <a:r>
              <a:rPr lang="fa-IR" altLang="fa-IR">
                <a:cs typeface="B Nazanin" panose="00000400000000000000" pitchFamily="2" charset="-78"/>
              </a:rPr>
              <a:t>بابت تامین مالی</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662532"/>
                                        </p:tgtEl>
                                        <p:attrNameLst>
                                          <p:attrName>style.visibility</p:attrName>
                                        </p:attrNameLst>
                                      </p:cBhvr>
                                      <p:to>
                                        <p:strVal val="visible"/>
                                      </p:to>
                                    </p:set>
                                    <p:animEffect transition="in" filter="blinds(vertical)">
                                      <p:cBhvr>
                                        <p:cTn id="7" dur="500"/>
                                        <p:tgtEl>
                                          <p:spTgt spid="662532"/>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662535"/>
                                        </p:tgtEl>
                                        <p:attrNameLst>
                                          <p:attrName>style.visibility</p:attrName>
                                        </p:attrNameLst>
                                      </p:cBhvr>
                                      <p:to>
                                        <p:strVal val="visible"/>
                                      </p:to>
                                    </p:set>
                                    <p:animEffect transition="in" filter="blinds(vertical)">
                                      <p:cBhvr>
                                        <p:cTn id="11" dur="500"/>
                                        <p:tgtEl>
                                          <p:spTgt spid="662535"/>
                                        </p:tgtEl>
                                      </p:cBhvr>
                                    </p:animEffect>
                                  </p:childTnLst>
                                </p:cTn>
                              </p:par>
                              <p:par>
                                <p:cTn id="12" presetID="3" presetClass="entr" presetSubtype="5" fill="hold" grpId="0" nodeType="withEffect">
                                  <p:stCondLst>
                                    <p:cond delay="0"/>
                                  </p:stCondLst>
                                  <p:childTnLst>
                                    <p:set>
                                      <p:cBhvr>
                                        <p:cTn id="13" dur="1" fill="hold">
                                          <p:stCondLst>
                                            <p:cond delay="0"/>
                                          </p:stCondLst>
                                        </p:cTn>
                                        <p:tgtEl>
                                          <p:spTgt spid="662533"/>
                                        </p:tgtEl>
                                        <p:attrNameLst>
                                          <p:attrName>style.visibility</p:attrName>
                                        </p:attrNameLst>
                                      </p:cBhvr>
                                      <p:to>
                                        <p:strVal val="visible"/>
                                      </p:to>
                                    </p:set>
                                    <p:animEffect transition="in" filter="blinds(vertical)">
                                      <p:cBhvr>
                                        <p:cTn id="14" dur="500"/>
                                        <p:tgtEl>
                                          <p:spTgt spid="662533"/>
                                        </p:tgtEl>
                                      </p:cBhvr>
                                    </p:animEffect>
                                  </p:childTnLst>
                                </p:cTn>
                              </p:par>
                              <p:par>
                                <p:cTn id="15" presetID="3" presetClass="entr" presetSubtype="5" fill="hold" grpId="0" nodeType="withEffect">
                                  <p:stCondLst>
                                    <p:cond delay="0"/>
                                  </p:stCondLst>
                                  <p:childTnLst>
                                    <p:set>
                                      <p:cBhvr>
                                        <p:cTn id="16" dur="1" fill="hold">
                                          <p:stCondLst>
                                            <p:cond delay="0"/>
                                          </p:stCondLst>
                                        </p:cTn>
                                        <p:tgtEl>
                                          <p:spTgt spid="662541"/>
                                        </p:tgtEl>
                                        <p:attrNameLst>
                                          <p:attrName>style.visibility</p:attrName>
                                        </p:attrNameLst>
                                      </p:cBhvr>
                                      <p:to>
                                        <p:strVal val="visible"/>
                                      </p:to>
                                    </p:set>
                                    <p:animEffect transition="in" filter="blinds(vertical)">
                                      <p:cBhvr>
                                        <p:cTn id="17" dur="500"/>
                                        <p:tgtEl>
                                          <p:spTgt spid="662541"/>
                                        </p:tgtEl>
                                      </p:cBhvr>
                                    </p:animEffect>
                                  </p:childTnLst>
                                </p:cTn>
                              </p:par>
                            </p:childTnLst>
                          </p:cTn>
                        </p:par>
                        <p:par>
                          <p:cTn id="18" fill="hold" nodeType="afterGroup">
                            <p:stCondLst>
                              <p:cond delay="1000"/>
                            </p:stCondLst>
                            <p:childTnLst>
                              <p:par>
                                <p:cTn id="19" presetID="3" presetClass="entr" presetSubtype="5" fill="hold" nodeType="afterEffect">
                                  <p:stCondLst>
                                    <p:cond delay="0"/>
                                  </p:stCondLst>
                                  <p:childTnLst>
                                    <p:set>
                                      <p:cBhvr>
                                        <p:cTn id="20" dur="1" fill="hold">
                                          <p:stCondLst>
                                            <p:cond delay="0"/>
                                          </p:stCondLst>
                                        </p:cTn>
                                        <p:tgtEl>
                                          <p:spTgt spid="662538"/>
                                        </p:tgtEl>
                                        <p:attrNameLst>
                                          <p:attrName>style.visibility</p:attrName>
                                        </p:attrNameLst>
                                      </p:cBhvr>
                                      <p:to>
                                        <p:strVal val="visible"/>
                                      </p:to>
                                    </p:set>
                                    <p:animEffect transition="in" filter="blinds(vertical)">
                                      <p:cBhvr>
                                        <p:cTn id="21" dur="500"/>
                                        <p:tgtEl>
                                          <p:spTgt spid="662538"/>
                                        </p:tgtEl>
                                      </p:cBhvr>
                                    </p:animEffect>
                                  </p:childTnLst>
                                </p:cTn>
                              </p:par>
                            </p:childTnLst>
                          </p:cTn>
                        </p:par>
                        <p:par>
                          <p:cTn id="22" fill="hold" nodeType="afterGroup">
                            <p:stCondLst>
                              <p:cond delay="1500"/>
                            </p:stCondLst>
                            <p:childTnLst>
                              <p:par>
                                <p:cTn id="23" presetID="3" presetClass="entr" presetSubtype="5" fill="hold" grpId="0" nodeType="afterEffect">
                                  <p:stCondLst>
                                    <p:cond delay="0"/>
                                  </p:stCondLst>
                                  <p:childTnLst>
                                    <p:set>
                                      <p:cBhvr>
                                        <p:cTn id="24" dur="1" fill="hold">
                                          <p:stCondLst>
                                            <p:cond delay="0"/>
                                          </p:stCondLst>
                                        </p:cTn>
                                        <p:tgtEl>
                                          <p:spTgt spid="662534"/>
                                        </p:tgtEl>
                                        <p:attrNameLst>
                                          <p:attrName>style.visibility</p:attrName>
                                        </p:attrNameLst>
                                      </p:cBhvr>
                                      <p:to>
                                        <p:strVal val="visible"/>
                                      </p:to>
                                    </p:set>
                                    <p:animEffect transition="in" filter="blinds(vertical)">
                                      <p:cBhvr>
                                        <p:cTn id="25" dur="500"/>
                                        <p:tgtEl>
                                          <p:spTgt spid="66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2" grpId="0" animBg="1"/>
      <p:bldP spid="662533" grpId="0" animBg="1"/>
      <p:bldP spid="662534" grpId="0" animBg="1"/>
      <p:bldP spid="662541"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47C25B5-0E74-41FD-93CD-40858EBD216B}" type="slidenum">
              <a:rPr lang="ar-SA" altLang="fa-IR"/>
              <a:pPr/>
              <a:t>159</a:t>
            </a:fld>
            <a:endParaRPr lang="en-US" altLang="fa-IR"/>
          </a:p>
        </p:txBody>
      </p:sp>
      <p:sp>
        <p:nvSpPr>
          <p:cNvPr id="675842" name="Rectangle 2"/>
          <p:cNvSpPr>
            <a:spLocks noGrp="1" noChangeArrowheads="1"/>
          </p:cNvSpPr>
          <p:nvPr>
            <p:ph type="body" idx="1"/>
          </p:nvPr>
        </p:nvSpPr>
        <p:spPr>
          <a:noFill/>
          <a:ln/>
        </p:spPr>
        <p:txBody>
          <a:bodyPr/>
          <a:lstStyle/>
          <a:p>
            <a:pPr algn="just"/>
            <a:r>
              <a:rPr lang="fa-IR" altLang="fa-IR">
                <a:cs typeface="B Nazanin" panose="00000400000000000000" pitchFamily="2" charset="-78"/>
              </a:rPr>
              <a:t>وجه نقد دریافتی بابت بهره		 	  </a:t>
            </a:r>
            <a:r>
              <a:rPr lang="en-US" altLang="fa-IR">
                <a:cs typeface="B Nazanin" panose="00000400000000000000" pitchFamily="2" charset="-78"/>
              </a:rPr>
              <a:t>×××</a:t>
            </a:r>
            <a:r>
              <a:rPr lang="fa-IR" altLang="fa-IR">
                <a:cs typeface="B Nazanin" panose="00000400000000000000" pitchFamily="2" charset="-78"/>
              </a:rPr>
              <a:t>		</a:t>
            </a:r>
          </a:p>
          <a:p>
            <a:pPr algn="just"/>
            <a:r>
              <a:rPr lang="fa-IR" altLang="fa-IR">
                <a:cs typeface="B Nazanin" panose="00000400000000000000" pitchFamily="2" charset="-78"/>
              </a:rPr>
              <a:t>وجه نقد دریافتی بابت سود سهام	 	  </a:t>
            </a:r>
            <a:r>
              <a:rPr lang="en-US" altLang="fa-IR">
                <a:cs typeface="B Nazanin" panose="00000400000000000000" pitchFamily="2" charset="-78"/>
              </a:rPr>
              <a:t>×××</a:t>
            </a:r>
            <a:r>
              <a:rPr lang="fa-IR" altLang="fa-IR">
                <a:cs typeface="B Nazanin" panose="00000400000000000000" pitchFamily="2" charset="-78"/>
              </a:rPr>
              <a:t>		</a:t>
            </a:r>
          </a:p>
          <a:p>
            <a:pPr algn="just"/>
            <a:r>
              <a:rPr lang="fa-IR" altLang="fa-IR">
                <a:cs typeface="B Nazanin" panose="00000400000000000000" pitchFamily="2" charset="-78"/>
              </a:rPr>
              <a:t>وجه نقد پرداختی بابت بهره</a:t>
            </a:r>
            <a:r>
              <a:rPr lang="en-US" altLang="fa-IR">
                <a:cs typeface="B Nazanin" panose="00000400000000000000" pitchFamily="2" charset="-78"/>
              </a:rPr>
              <a:t> 		 </a:t>
            </a:r>
            <a:r>
              <a:rPr lang="fa-IR" altLang="fa-IR">
                <a:cs typeface="B Nazanin" panose="00000400000000000000" pitchFamily="2" charset="-78"/>
              </a:rPr>
              <a:t>(</a:t>
            </a:r>
            <a:r>
              <a:rPr lang="en-US" altLang="fa-IR">
                <a:cs typeface="B Nazanin" panose="00000400000000000000" pitchFamily="2" charset="-78"/>
              </a:rPr>
              <a:t>×××</a:t>
            </a:r>
            <a:r>
              <a:rPr lang="fa-IR" altLang="fa-IR">
                <a:cs typeface="B Nazanin" panose="00000400000000000000" pitchFamily="2" charset="-78"/>
              </a:rPr>
              <a:t>)</a:t>
            </a:r>
            <a:endParaRPr lang="en-US" altLang="fa-IR">
              <a:cs typeface="B Nazanin" panose="00000400000000000000" pitchFamily="2" charset="-78"/>
            </a:endParaRPr>
          </a:p>
          <a:p>
            <a:pPr algn="just"/>
            <a:r>
              <a:rPr lang="fa-IR" altLang="fa-IR">
                <a:cs typeface="B Nazanin" panose="00000400000000000000" pitchFamily="2" charset="-78"/>
              </a:rPr>
              <a:t>وجه نقد پرداختی بابت سود سهام		 (</a:t>
            </a:r>
            <a:r>
              <a:rPr lang="en-US" altLang="fa-IR">
                <a:cs typeface="B Nazanin" panose="00000400000000000000" pitchFamily="2" charset="-78"/>
              </a:rPr>
              <a:t>×××</a:t>
            </a:r>
            <a:r>
              <a:rPr lang="fa-IR" altLang="fa-IR">
                <a:cs typeface="B Nazanin" panose="00000400000000000000" pitchFamily="2" charset="-78"/>
              </a:rPr>
              <a:t>)</a:t>
            </a:r>
            <a:endParaRPr lang="en-US" altLang="fa-IR">
              <a:cs typeface="B Nazanin" panose="00000400000000000000" pitchFamily="2" charset="-78"/>
            </a:endParaRPr>
          </a:p>
          <a:p>
            <a:pPr algn="just"/>
            <a:r>
              <a:rPr lang="fa-IR" altLang="fa-IR" sz="2800">
                <a:cs typeface="B Nazanin" panose="00000400000000000000" pitchFamily="2" charset="-78"/>
              </a:rPr>
              <a:t>خالص وجه نقد ورودی(خروجی) ناشی از </a:t>
            </a:r>
          </a:p>
          <a:p>
            <a:pPr algn="just">
              <a:buFont typeface="Wingdings" panose="05000000000000000000" pitchFamily="2" charset="2"/>
              <a:buNone/>
            </a:pPr>
            <a:r>
              <a:rPr lang="fa-IR" altLang="fa-IR" sz="2800">
                <a:cs typeface="B Nazanin" panose="00000400000000000000" pitchFamily="2" charset="-78"/>
              </a:rPr>
              <a:t> بازده سرمایه گذاریها و سود پرداختی بابت تامین مالی :</a:t>
            </a:r>
            <a:r>
              <a:rPr lang="en-US" altLang="fa-IR">
                <a:cs typeface="B Nazanin" panose="00000400000000000000" pitchFamily="2" charset="-78"/>
              </a:rPr>
              <a:t> ×××    </a:t>
            </a:r>
          </a:p>
        </p:txBody>
      </p:sp>
      <p:sp>
        <p:nvSpPr>
          <p:cNvPr id="675843" name="Line 3"/>
          <p:cNvSpPr>
            <a:spLocks noChangeShapeType="1"/>
          </p:cNvSpPr>
          <p:nvPr/>
        </p:nvSpPr>
        <p:spPr bwMode="auto">
          <a:xfrm>
            <a:off x="2438400" y="45720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75844" name="Rectangle 4"/>
          <p:cNvSpPr>
            <a:spLocks noGrp="1" noChangeArrowheads="1"/>
          </p:cNvSpPr>
          <p:nvPr>
            <p:ph type="title"/>
          </p:nvPr>
        </p:nvSpPr>
        <p:spPr>
          <a:noFill/>
          <a:ln/>
        </p:spPr>
        <p:txBody>
          <a:bodyPr/>
          <a:lstStyle/>
          <a:p>
            <a:r>
              <a:rPr lang="fa-IR" altLang="fa-IR" sz="3200">
                <a:cs typeface="B Nazanin" panose="00000400000000000000" pitchFamily="2" charset="-78"/>
              </a:rPr>
              <a:t>مالیات بر درآمد</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E3397D5-AFB2-45EC-98CA-9BC6D437A05A}" type="slidenum">
              <a:rPr lang="ar-SA" altLang="fa-IR"/>
              <a:pPr/>
              <a:t>16</a:t>
            </a:fld>
            <a:endParaRPr lang="en-US" altLang="fa-IR"/>
          </a:p>
        </p:txBody>
      </p:sp>
      <p:sp>
        <p:nvSpPr>
          <p:cNvPr id="524290" name="Rectangle 2"/>
          <p:cNvSpPr>
            <a:spLocks noGrp="1" noChangeArrowheads="1"/>
          </p:cNvSpPr>
          <p:nvPr>
            <p:ph type="title" idx="4294967295"/>
          </p:nvPr>
        </p:nvSpPr>
        <p:spPr/>
        <p:txBody>
          <a:bodyPr/>
          <a:lstStyle/>
          <a:p>
            <a:r>
              <a:rPr lang="fa-IR" altLang="fa-IR">
                <a:cs typeface="B Nazanin" panose="00000400000000000000" pitchFamily="2" charset="-78"/>
              </a:rPr>
              <a:t>فرض تفکیک شخصیت</a:t>
            </a:r>
            <a:endParaRPr lang="en-US" altLang="fa-IR">
              <a:cs typeface="B Nazanin" panose="00000400000000000000" pitchFamily="2" charset="-78"/>
            </a:endParaRPr>
          </a:p>
        </p:txBody>
      </p:sp>
      <p:sp>
        <p:nvSpPr>
          <p:cNvPr id="524291"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طبق این فرض هر واحد اقتصادی ( اعم از اینکه دارای شخصیت حقوقی یا فاقد آن باشد) به عنوان یک واحد مستقل از مالک یا مالکان آن و نیز جدا از موسسات دیگر در نظر گرفته می شود.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animEffect transition="in" filter="diamond(in)">
                                      <p:cBhvr>
                                        <p:cTn id="7" dur="2000"/>
                                        <p:tgtEl>
                                          <p:spTgt spid="524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A735D0C3-C4AF-40EA-81D0-1DF9E7222D98}" type="slidenum">
              <a:rPr lang="ar-SA" altLang="fa-IR"/>
              <a:pPr/>
              <a:t>160</a:t>
            </a:fld>
            <a:endParaRPr lang="en-US" altLang="fa-IR"/>
          </a:p>
        </p:txBody>
      </p:sp>
      <p:sp>
        <p:nvSpPr>
          <p:cNvPr id="663554" name="Rectangle 2"/>
          <p:cNvSpPr>
            <a:spLocks noGrp="1" noChangeArrowheads="1"/>
          </p:cNvSpPr>
          <p:nvPr>
            <p:ph type="title"/>
          </p:nvPr>
        </p:nvSpPr>
        <p:spPr/>
        <p:txBody>
          <a:bodyPr/>
          <a:lstStyle/>
          <a:p>
            <a:r>
              <a:rPr lang="fa-IR" altLang="fa-IR">
                <a:cs typeface="B Nazanin" panose="00000400000000000000" pitchFamily="2" charset="-78"/>
              </a:rPr>
              <a:t>مالیات بر درآمد</a:t>
            </a:r>
            <a:endParaRPr lang="en-US" altLang="fa-IR">
              <a:cs typeface="B Nazanin" panose="00000400000000000000" pitchFamily="2" charset="-78"/>
            </a:endParaRPr>
          </a:p>
        </p:txBody>
      </p:sp>
      <p:sp>
        <p:nvSpPr>
          <p:cNvPr id="663555" name="Rectangle 3"/>
          <p:cNvSpPr>
            <a:spLocks noGrp="1" noChangeArrowheads="1"/>
          </p:cNvSpPr>
          <p:nvPr>
            <p:ph type="body" idx="1"/>
          </p:nvPr>
        </p:nvSpPr>
        <p:spPr>
          <a:xfrm>
            <a:off x="609600" y="2214563"/>
            <a:ext cx="7958138" cy="3881437"/>
          </a:xfrm>
          <a:noFill/>
          <a:ln/>
        </p:spPr>
        <p:txBody>
          <a:bodyPr/>
          <a:lstStyle/>
          <a:p>
            <a:pPr algn="justLow"/>
            <a:r>
              <a:rPr lang="fa-IR" altLang="fa-IR" sz="2800" b="1">
                <a:solidFill>
                  <a:srgbClr val="FFFFCC"/>
                </a:solidFill>
                <a:cs typeface="B Nazanin" panose="00000400000000000000" pitchFamily="2" charset="-78"/>
              </a:rPr>
              <a:t>وجه نقد پرداختی بابت مالیات</a:t>
            </a:r>
            <a:endParaRPr lang="en-US" altLang="fa-IR" sz="2800" b="1">
              <a:solidFill>
                <a:srgbClr val="FFFFCC"/>
              </a:solidFill>
              <a:cs typeface="B Nazanin" panose="00000400000000000000" pitchFamily="2" charset="-78"/>
            </a:endParaRPr>
          </a:p>
        </p:txBody>
      </p:sp>
      <p:sp>
        <p:nvSpPr>
          <p:cNvPr id="663556" name="Text Box 4"/>
          <p:cNvSpPr txBox="1">
            <a:spLocks noChangeArrowheads="1"/>
          </p:cNvSpPr>
          <p:nvPr/>
        </p:nvSpPr>
        <p:spPr bwMode="auto">
          <a:xfrm>
            <a:off x="714375" y="4029075"/>
            <a:ext cx="1508125"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هزینه مالیات</a:t>
            </a:r>
            <a:endParaRPr lang="en-US" altLang="fa-IR" sz="2400">
              <a:cs typeface="B Nazanin" panose="00000400000000000000" pitchFamily="2" charset="-78"/>
            </a:endParaRPr>
          </a:p>
        </p:txBody>
      </p:sp>
      <p:sp>
        <p:nvSpPr>
          <p:cNvPr id="663557" name="Text Box 5"/>
          <p:cNvSpPr txBox="1">
            <a:spLocks noChangeArrowheads="1"/>
          </p:cNvSpPr>
          <p:nvPr/>
        </p:nvSpPr>
        <p:spPr bwMode="auto">
          <a:xfrm>
            <a:off x="2562225" y="4729163"/>
            <a:ext cx="3990975" cy="955675"/>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altLang="fa-IR" sz="2800">
                <a:cs typeface="B Nazanin" panose="00000400000000000000" pitchFamily="2" charset="-78"/>
              </a:rPr>
              <a:t>منهای افزایش مالیات پرداختنی</a:t>
            </a:r>
          </a:p>
          <a:p>
            <a:pPr algn="ctr" rtl="1"/>
            <a:r>
              <a:rPr lang="fa-IR" altLang="fa-IR" sz="2800">
                <a:cs typeface="B Nazanin" panose="00000400000000000000" pitchFamily="2" charset="-78"/>
              </a:rPr>
              <a:t>منهای کاهش پیش پرداخت مالیات</a:t>
            </a:r>
            <a:endParaRPr lang="en-US" altLang="fa-IR" sz="2800">
              <a:cs typeface="B Nazanin" panose="00000400000000000000" pitchFamily="2" charset="-78"/>
            </a:endParaRPr>
          </a:p>
        </p:txBody>
      </p:sp>
      <p:sp>
        <p:nvSpPr>
          <p:cNvPr id="663558" name="Text Box 6"/>
          <p:cNvSpPr txBox="1">
            <a:spLocks noChangeArrowheads="1"/>
          </p:cNvSpPr>
          <p:nvPr/>
        </p:nvSpPr>
        <p:spPr bwMode="auto">
          <a:xfrm>
            <a:off x="6926263" y="3679825"/>
            <a:ext cx="1981200" cy="1196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eaLnBrk="1" hangingPunct="1">
              <a:spcBef>
                <a:spcPct val="50000"/>
              </a:spcBef>
            </a:pPr>
            <a:r>
              <a:rPr lang="fa-IR" altLang="fa-IR" sz="2400">
                <a:cs typeface="B Nazanin" panose="00000400000000000000" pitchFamily="2" charset="-78"/>
              </a:rPr>
              <a:t>مساوی است با وجه نقد پرداختی بابت هزینه مالیات</a:t>
            </a:r>
            <a:endParaRPr lang="en-US" altLang="fa-IR" sz="2400">
              <a:cs typeface="B Nazanin" panose="00000400000000000000" pitchFamily="2" charset="-78"/>
            </a:endParaRPr>
          </a:p>
        </p:txBody>
      </p:sp>
      <p:sp>
        <p:nvSpPr>
          <p:cNvPr id="663565" name="Text Box 13"/>
          <p:cNvSpPr txBox="1">
            <a:spLocks noChangeArrowheads="1"/>
          </p:cNvSpPr>
          <p:nvPr/>
        </p:nvSpPr>
        <p:spPr bwMode="auto">
          <a:xfrm>
            <a:off x="2562225" y="2900363"/>
            <a:ext cx="3990975" cy="955675"/>
          </a:xfrm>
          <a:prstGeom prst="rect">
            <a:avLst/>
          </a:prstGeom>
          <a:solidFill>
            <a:srgbClr val="00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r>
              <a:rPr lang="fa-IR" altLang="fa-IR" sz="2800">
                <a:cs typeface="B Nazanin" panose="00000400000000000000" pitchFamily="2" charset="-78"/>
              </a:rPr>
              <a:t>بعلاوه کاهش مالیات پرداختنی</a:t>
            </a:r>
          </a:p>
          <a:p>
            <a:pPr algn="ctr" rtl="1"/>
            <a:r>
              <a:rPr lang="fa-IR" altLang="fa-IR" sz="2800">
                <a:cs typeface="B Nazanin" panose="00000400000000000000" pitchFamily="2" charset="-78"/>
              </a:rPr>
              <a:t>بعلاوه افزایش پیش پرداخت مالیات</a:t>
            </a:r>
            <a:endParaRPr lang="en-US" altLang="fa-IR" sz="2800">
              <a:cs typeface="B Nazanin" panose="00000400000000000000" pitchFamily="2" charset="-78"/>
            </a:endParaRPr>
          </a:p>
        </p:txBody>
      </p:sp>
      <p:grpSp>
        <p:nvGrpSpPr>
          <p:cNvPr id="663572" name="Group 20"/>
          <p:cNvGrpSpPr>
            <a:grpSpLocks/>
          </p:cNvGrpSpPr>
          <p:nvPr/>
        </p:nvGrpSpPr>
        <p:grpSpPr bwMode="auto">
          <a:xfrm>
            <a:off x="2209800" y="3513138"/>
            <a:ext cx="344488" cy="1566862"/>
            <a:chOff x="1392" y="2213"/>
            <a:chExt cx="217" cy="987"/>
          </a:xfrm>
        </p:grpSpPr>
        <p:sp>
          <p:nvSpPr>
            <p:cNvPr id="663568" name="Freeform 16"/>
            <p:cNvSpPr>
              <a:spLocks/>
            </p:cNvSpPr>
            <p:nvPr/>
          </p:nvSpPr>
          <p:spPr bwMode="auto">
            <a:xfrm>
              <a:off x="1392" y="2213"/>
              <a:ext cx="217" cy="475"/>
            </a:xfrm>
            <a:custGeom>
              <a:avLst/>
              <a:gdLst>
                <a:gd name="T0" fmla="*/ 0 w 217"/>
                <a:gd name="T1" fmla="*/ 475 h 475"/>
                <a:gd name="T2" fmla="*/ 217 w 217"/>
                <a:gd name="T3" fmla="*/ 0 h 475"/>
              </a:gdLst>
              <a:ahLst/>
              <a:cxnLst>
                <a:cxn ang="0">
                  <a:pos x="T0" y="T1"/>
                </a:cxn>
                <a:cxn ang="0">
                  <a:pos x="T2" y="T3"/>
                </a:cxn>
              </a:cxnLst>
              <a:rect l="0" t="0" r="r" b="b"/>
              <a:pathLst>
                <a:path w="217" h="475">
                  <a:moveTo>
                    <a:pt x="0" y="475"/>
                  </a:moveTo>
                  <a:lnTo>
                    <a:pt x="217" y="0"/>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3569" name="Freeform 17"/>
            <p:cNvSpPr>
              <a:spLocks/>
            </p:cNvSpPr>
            <p:nvPr/>
          </p:nvSpPr>
          <p:spPr bwMode="auto">
            <a:xfrm>
              <a:off x="1392" y="2688"/>
              <a:ext cx="217" cy="512"/>
            </a:xfrm>
            <a:custGeom>
              <a:avLst/>
              <a:gdLst>
                <a:gd name="T0" fmla="*/ 0 w 217"/>
                <a:gd name="T1" fmla="*/ 0 h 512"/>
                <a:gd name="T2" fmla="*/ 217 w 217"/>
                <a:gd name="T3" fmla="*/ 512 h 512"/>
              </a:gdLst>
              <a:ahLst/>
              <a:cxnLst>
                <a:cxn ang="0">
                  <a:pos x="T0" y="T1"/>
                </a:cxn>
                <a:cxn ang="0">
                  <a:pos x="T2" y="T3"/>
                </a:cxn>
              </a:cxnLst>
              <a:rect l="0" t="0" r="r" b="b"/>
              <a:pathLst>
                <a:path w="217" h="512">
                  <a:moveTo>
                    <a:pt x="0" y="0"/>
                  </a:moveTo>
                  <a:lnTo>
                    <a:pt x="217" y="512"/>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663573" name="Group 21"/>
          <p:cNvGrpSpPr>
            <a:grpSpLocks/>
          </p:cNvGrpSpPr>
          <p:nvPr/>
        </p:nvGrpSpPr>
        <p:grpSpPr bwMode="auto">
          <a:xfrm>
            <a:off x="6553200" y="3505200"/>
            <a:ext cx="344488" cy="1592263"/>
            <a:chOff x="4128" y="2208"/>
            <a:chExt cx="217" cy="1003"/>
          </a:xfrm>
        </p:grpSpPr>
        <p:sp>
          <p:nvSpPr>
            <p:cNvPr id="663570" name="Freeform 18"/>
            <p:cNvSpPr>
              <a:spLocks/>
            </p:cNvSpPr>
            <p:nvPr/>
          </p:nvSpPr>
          <p:spPr bwMode="auto">
            <a:xfrm>
              <a:off x="4128" y="2208"/>
              <a:ext cx="217" cy="512"/>
            </a:xfrm>
            <a:custGeom>
              <a:avLst/>
              <a:gdLst>
                <a:gd name="T0" fmla="*/ 0 w 217"/>
                <a:gd name="T1" fmla="*/ 0 h 512"/>
                <a:gd name="T2" fmla="*/ 217 w 217"/>
                <a:gd name="T3" fmla="*/ 512 h 512"/>
              </a:gdLst>
              <a:ahLst/>
              <a:cxnLst>
                <a:cxn ang="0">
                  <a:pos x="T0" y="T1"/>
                </a:cxn>
                <a:cxn ang="0">
                  <a:pos x="T2" y="T3"/>
                </a:cxn>
              </a:cxnLst>
              <a:rect l="0" t="0" r="r" b="b"/>
              <a:pathLst>
                <a:path w="217" h="512">
                  <a:moveTo>
                    <a:pt x="0" y="0"/>
                  </a:moveTo>
                  <a:lnTo>
                    <a:pt x="217" y="512"/>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3571" name="Freeform 19"/>
            <p:cNvSpPr>
              <a:spLocks/>
            </p:cNvSpPr>
            <p:nvPr/>
          </p:nvSpPr>
          <p:spPr bwMode="auto">
            <a:xfrm>
              <a:off x="4128" y="2736"/>
              <a:ext cx="217" cy="475"/>
            </a:xfrm>
            <a:custGeom>
              <a:avLst/>
              <a:gdLst>
                <a:gd name="T0" fmla="*/ 0 w 217"/>
                <a:gd name="T1" fmla="*/ 475 h 475"/>
                <a:gd name="T2" fmla="*/ 217 w 217"/>
                <a:gd name="T3" fmla="*/ 0 h 475"/>
              </a:gdLst>
              <a:ahLst/>
              <a:cxnLst>
                <a:cxn ang="0">
                  <a:pos x="T0" y="T1"/>
                </a:cxn>
                <a:cxn ang="0">
                  <a:pos x="T2" y="T3"/>
                </a:cxn>
              </a:cxnLst>
              <a:rect l="0" t="0" r="r" b="b"/>
              <a:pathLst>
                <a:path w="217" h="475">
                  <a:moveTo>
                    <a:pt x="0" y="475"/>
                  </a:moveTo>
                  <a:lnTo>
                    <a:pt x="217" y="0"/>
                  </a:lnTo>
                </a:path>
              </a:pathLst>
            </a:custGeom>
            <a:noFill/>
            <a:ln w="28575"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1" nodeType="afterEffect">
                                  <p:stCondLst>
                                    <p:cond delay="0"/>
                                  </p:stCondLst>
                                  <p:childTnLst>
                                    <p:set>
                                      <p:cBhvr>
                                        <p:cTn id="6" dur="1" fill="hold">
                                          <p:stCondLst>
                                            <p:cond delay="0"/>
                                          </p:stCondLst>
                                        </p:cTn>
                                        <p:tgtEl>
                                          <p:spTgt spid="663556"/>
                                        </p:tgtEl>
                                        <p:attrNameLst>
                                          <p:attrName>style.visibility</p:attrName>
                                        </p:attrNameLst>
                                      </p:cBhvr>
                                      <p:to>
                                        <p:strVal val="visible"/>
                                      </p:to>
                                    </p:set>
                                    <p:animEffect transition="in" filter="checkerboard(across)">
                                      <p:cBhvr>
                                        <p:cTn id="7" dur="500"/>
                                        <p:tgtEl>
                                          <p:spTgt spid="663556"/>
                                        </p:tgtEl>
                                      </p:cBhvr>
                                    </p:animEffect>
                                  </p:childTnLst>
                                </p:cTn>
                              </p:par>
                              <p:par>
                                <p:cTn id="8" presetID="5" presetClass="entr" presetSubtype="10" fill="hold" nodeType="withEffect">
                                  <p:stCondLst>
                                    <p:cond delay="0"/>
                                  </p:stCondLst>
                                  <p:childTnLst>
                                    <p:set>
                                      <p:cBhvr>
                                        <p:cTn id="9" dur="1" fill="hold">
                                          <p:stCondLst>
                                            <p:cond delay="0"/>
                                          </p:stCondLst>
                                        </p:cTn>
                                        <p:tgtEl>
                                          <p:spTgt spid="663572"/>
                                        </p:tgtEl>
                                        <p:attrNameLst>
                                          <p:attrName>style.visibility</p:attrName>
                                        </p:attrNameLst>
                                      </p:cBhvr>
                                      <p:to>
                                        <p:strVal val="visible"/>
                                      </p:to>
                                    </p:set>
                                    <p:animEffect transition="in" filter="checkerboard(across)">
                                      <p:cBhvr>
                                        <p:cTn id="10" dur="500"/>
                                        <p:tgtEl>
                                          <p:spTgt spid="663572"/>
                                        </p:tgtEl>
                                      </p:cBhvr>
                                    </p:animEffect>
                                  </p:childTnLst>
                                </p:cTn>
                              </p:par>
                              <p:par>
                                <p:cTn id="11" presetID="5" presetClass="entr" presetSubtype="10" fill="hold" grpId="1" nodeType="withEffect">
                                  <p:stCondLst>
                                    <p:cond delay="0"/>
                                  </p:stCondLst>
                                  <p:childTnLst>
                                    <p:set>
                                      <p:cBhvr>
                                        <p:cTn id="12" dur="1" fill="hold">
                                          <p:stCondLst>
                                            <p:cond delay="0"/>
                                          </p:stCondLst>
                                        </p:cTn>
                                        <p:tgtEl>
                                          <p:spTgt spid="663565"/>
                                        </p:tgtEl>
                                        <p:attrNameLst>
                                          <p:attrName>style.visibility</p:attrName>
                                        </p:attrNameLst>
                                      </p:cBhvr>
                                      <p:to>
                                        <p:strVal val="visible"/>
                                      </p:to>
                                    </p:set>
                                    <p:animEffect transition="in" filter="checkerboard(across)">
                                      <p:cBhvr>
                                        <p:cTn id="13" dur="500"/>
                                        <p:tgtEl>
                                          <p:spTgt spid="663565"/>
                                        </p:tgtEl>
                                      </p:cBhvr>
                                    </p:animEffect>
                                  </p:childTnLst>
                                </p:cTn>
                              </p:par>
                              <p:par>
                                <p:cTn id="14" presetID="5" presetClass="entr" presetSubtype="10" fill="hold" grpId="1" nodeType="withEffect">
                                  <p:stCondLst>
                                    <p:cond delay="0"/>
                                  </p:stCondLst>
                                  <p:childTnLst>
                                    <p:set>
                                      <p:cBhvr>
                                        <p:cTn id="15" dur="1" fill="hold">
                                          <p:stCondLst>
                                            <p:cond delay="0"/>
                                          </p:stCondLst>
                                        </p:cTn>
                                        <p:tgtEl>
                                          <p:spTgt spid="663557"/>
                                        </p:tgtEl>
                                        <p:attrNameLst>
                                          <p:attrName>style.visibility</p:attrName>
                                        </p:attrNameLst>
                                      </p:cBhvr>
                                      <p:to>
                                        <p:strVal val="visible"/>
                                      </p:to>
                                    </p:set>
                                    <p:animEffect transition="in" filter="checkerboard(across)">
                                      <p:cBhvr>
                                        <p:cTn id="16" dur="500"/>
                                        <p:tgtEl>
                                          <p:spTgt spid="663557"/>
                                        </p:tgtEl>
                                      </p:cBhvr>
                                    </p:animEffect>
                                  </p:childTnLst>
                                </p:cTn>
                              </p:par>
                              <p:par>
                                <p:cTn id="17" presetID="5" presetClass="entr" presetSubtype="10" fill="hold" nodeType="withEffect">
                                  <p:stCondLst>
                                    <p:cond delay="0"/>
                                  </p:stCondLst>
                                  <p:childTnLst>
                                    <p:set>
                                      <p:cBhvr>
                                        <p:cTn id="18" dur="1" fill="hold">
                                          <p:stCondLst>
                                            <p:cond delay="0"/>
                                          </p:stCondLst>
                                        </p:cTn>
                                        <p:tgtEl>
                                          <p:spTgt spid="663573"/>
                                        </p:tgtEl>
                                        <p:attrNameLst>
                                          <p:attrName>style.visibility</p:attrName>
                                        </p:attrNameLst>
                                      </p:cBhvr>
                                      <p:to>
                                        <p:strVal val="visible"/>
                                      </p:to>
                                    </p:set>
                                    <p:animEffect transition="in" filter="checkerboard(across)">
                                      <p:cBhvr>
                                        <p:cTn id="19" dur="500"/>
                                        <p:tgtEl>
                                          <p:spTgt spid="663573"/>
                                        </p:tgtEl>
                                      </p:cBhvr>
                                    </p:animEffect>
                                  </p:childTnLst>
                                </p:cTn>
                              </p:par>
                              <p:par>
                                <p:cTn id="20" presetID="5" presetClass="entr" presetSubtype="10" fill="hold" grpId="1" nodeType="withEffect">
                                  <p:stCondLst>
                                    <p:cond delay="0"/>
                                  </p:stCondLst>
                                  <p:childTnLst>
                                    <p:set>
                                      <p:cBhvr>
                                        <p:cTn id="21" dur="1" fill="hold">
                                          <p:stCondLst>
                                            <p:cond delay="0"/>
                                          </p:stCondLst>
                                        </p:cTn>
                                        <p:tgtEl>
                                          <p:spTgt spid="663558"/>
                                        </p:tgtEl>
                                        <p:attrNameLst>
                                          <p:attrName>style.visibility</p:attrName>
                                        </p:attrNameLst>
                                      </p:cBhvr>
                                      <p:to>
                                        <p:strVal val="visible"/>
                                      </p:to>
                                    </p:set>
                                    <p:animEffect transition="in" filter="checkerboard(across)">
                                      <p:cBhvr>
                                        <p:cTn id="22" dur="500"/>
                                        <p:tgtEl>
                                          <p:spTgt spid="66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6" grpId="1" animBg="1"/>
      <p:bldP spid="663557" grpId="1" animBg="1"/>
      <p:bldP spid="663558" grpId="1" animBg="1"/>
      <p:bldP spid="663565" grpId="1"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7A9149B-8858-4A53-A8AD-F4E37A4E21AF}" type="slidenum">
              <a:rPr lang="ar-SA" altLang="fa-IR"/>
              <a:pPr/>
              <a:t>161</a:t>
            </a:fld>
            <a:endParaRPr lang="en-US" altLang="fa-IR"/>
          </a:p>
        </p:txBody>
      </p:sp>
      <p:sp>
        <p:nvSpPr>
          <p:cNvPr id="664578" name="Rectangle 2"/>
          <p:cNvSpPr>
            <a:spLocks noGrp="1" noChangeArrowheads="1"/>
          </p:cNvSpPr>
          <p:nvPr>
            <p:ph type="title"/>
          </p:nvPr>
        </p:nvSpPr>
        <p:spPr/>
        <p:txBody>
          <a:bodyPr/>
          <a:lstStyle/>
          <a:p>
            <a:r>
              <a:rPr lang="fa-IR" altLang="fa-IR">
                <a:cs typeface="B Nazanin" panose="00000400000000000000" pitchFamily="2" charset="-78"/>
              </a:rPr>
              <a:t>فعالیتهای سرمایه گذاری</a:t>
            </a:r>
            <a:r>
              <a:rPr lang="en-US" altLang="fa-IR">
                <a:cs typeface="B Nazanin" panose="00000400000000000000" pitchFamily="2" charset="-78"/>
              </a:rPr>
              <a:t> </a:t>
            </a:r>
          </a:p>
        </p:txBody>
      </p:sp>
      <p:sp>
        <p:nvSpPr>
          <p:cNvPr id="664579" name="Rectangle 3"/>
          <p:cNvSpPr>
            <a:spLocks noGrp="1" noChangeArrowheads="1"/>
          </p:cNvSpPr>
          <p:nvPr>
            <p:ph type="body" idx="1"/>
          </p:nvPr>
        </p:nvSpPr>
        <p:spPr>
          <a:xfrm>
            <a:off x="533400" y="2214563"/>
            <a:ext cx="8458200" cy="3881437"/>
          </a:xfrm>
          <a:noFill/>
          <a:ln/>
        </p:spPr>
        <p:txBody>
          <a:bodyPr/>
          <a:lstStyle/>
          <a:p>
            <a:r>
              <a:rPr lang="fa-IR" altLang="fa-IR">
                <a:cs typeface="B Nazanin" panose="00000400000000000000" pitchFamily="2" charset="-78"/>
              </a:rPr>
              <a:t>وجه نقد دریافتی بابت فروش دارایی ثابت	 	  </a:t>
            </a:r>
            <a:r>
              <a:rPr lang="en-US" altLang="fa-IR">
                <a:cs typeface="B Nazanin" panose="00000400000000000000" pitchFamily="2" charset="-78"/>
              </a:rPr>
              <a:t>×××</a:t>
            </a:r>
            <a:r>
              <a:rPr lang="fa-IR" altLang="fa-IR">
                <a:cs typeface="B Nazanin" panose="00000400000000000000" pitchFamily="2" charset="-78"/>
              </a:rPr>
              <a:t>	</a:t>
            </a:r>
          </a:p>
          <a:p>
            <a:r>
              <a:rPr lang="fa-IR" altLang="fa-IR">
                <a:cs typeface="B Nazanin" panose="00000400000000000000" pitchFamily="2" charset="-78"/>
              </a:rPr>
              <a:t>وجه نقد دریافتی بابت فروش سرمایه گذاریها و ...	</a:t>
            </a:r>
            <a:r>
              <a:rPr lang="en-US" altLang="fa-IR">
                <a:cs typeface="B Nazanin" panose="00000400000000000000" pitchFamily="2" charset="-78"/>
              </a:rPr>
              <a:t>×××  </a:t>
            </a:r>
          </a:p>
          <a:p>
            <a:r>
              <a:rPr lang="fa-IR" altLang="fa-IR">
                <a:cs typeface="B Nazanin" panose="00000400000000000000" pitchFamily="2" charset="-78"/>
              </a:rPr>
              <a:t>وجه نقد پرداختی بابت خرید دارایی ثابت   </a:t>
            </a:r>
            <a:r>
              <a:rPr lang="en-US" altLang="fa-IR">
                <a:cs typeface="B Nazanin" panose="00000400000000000000" pitchFamily="2" charset="-78"/>
              </a:rPr>
              <a:t> 	 </a:t>
            </a:r>
            <a:r>
              <a:rPr lang="fa-IR" altLang="fa-IR">
                <a:cs typeface="B Nazanin" panose="00000400000000000000" pitchFamily="2" charset="-78"/>
              </a:rPr>
              <a:t>(</a:t>
            </a:r>
            <a:r>
              <a:rPr lang="en-US" altLang="fa-IR">
                <a:cs typeface="B Nazanin" panose="00000400000000000000" pitchFamily="2" charset="-78"/>
              </a:rPr>
              <a:t>×××</a:t>
            </a:r>
            <a:r>
              <a:rPr lang="fa-IR" altLang="fa-IR">
                <a:cs typeface="B Nazanin" panose="00000400000000000000" pitchFamily="2" charset="-78"/>
              </a:rPr>
              <a:t>)</a:t>
            </a:r>
            <a:endParaRPr lang="en-US" altLang="fa-IR">
              <a:cs typeface="B Nazanin" panose="00000400000000000000" pitchFamily="2" charset="-78"/>
            </a:endParaRPr>
          </a:p>
          <a:p>
            <a:r>
              <a:rPr lang="fa-IR" altLang="fa-IR">
                <a:cs typeface="B Nazanin" panose="00000400000000000000" pitchFamily="2" charset="-78"/>
              </a:rPr>
              <a:t>وجه نقد پرداختی بابت اعطای وام و .....		 (</a:t>
            </a:r>
            <a:r>
              <a:rPr lang="en-US" altLang="fa-IR">
                <a:cs typeface="B Nazanin" panose="00000400000000000000" pitchFamily="2" charset="-78"/>
              </a:rPr>
              <a:t>×××</a:t>
            </a:r>
            <a:r>
              <a:rPr lang="fa-IR" altLang="fa-IR">
                <a:cs typeface="B Nazanin" panose="00000400000000000000" pitchFamily="2" charset="-78"/>
              </a:rPr>
              <a:t>)</a:t>
            </a:r>
            <a:endParaRPr lang="en-US" altLang="fa-IR">
              <a:cs typeface="B Nazanin" panose="00000400000000000000" pitchFamily="2" charset="-78"/>
            </a:endParaRPr>
          </a:p>
          <a:p>
            <a:r>
              <a:rPr lang="fa-IR" altLang="fa-IR" sz="3000">
                <a:cs typeface="B Nazanin" panose="00000400000000000000" pitchFamily="2" charset="-78"/>
              </a:rPr>
              <a:t>خالص وجه نقد ورودی(خروجی) ناشی از فعالیت سرمایه گذاری:</a:t>
            </a:r>
            <a:r>
              <a:rPr lang="en-US" altLang="fa-IR">
                <a:cs typeface="B Nazanin" panose="00000400000000000000" pitchFamily="2" charset="-78"/>
              </a:rPr>
              <a:t> ×××    </a:t>
            </a:r>
          </a:p>
        </p:txBody>
      </p:sp>
      <p:sp>
        <p:nvSpPr>
          <p:cNvPr id="664580" name="Line 4"/>
          <p:cNvSpPr>
            <a:spLocks noChangeShapeType="1"/>
          </p:cNvSpPr>
          <p:nvPr/>
        </p:nvSpPr>
        <p:spPr bwMode="auto">
          <a:xfrm>
            <a:off x="1600200" y="449580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CD900A3-130A-4082-9F9E-4A5C373EEBED}" type="slidenum">
              <a:rPr lang="ar-SA" altLang="fa-IR"/>
              <a:pPr/>
              <a:t>162</a:t>
            </a:fld>
            <a:endParaRPr lang="en-US" altLang="fa-IR"/>
          </a:p>
        </p:txBody>
      </p:sp>
      <p:sp>
        <p:nvSpPr>
          <p:cNvPr id="665602" name="Rectangle 2"/>
          <p:cNvSpPr>
            <a:spLocks noGrp="1" noChangeArrowheads="1"/>
          </p:cNvSpPr>
          <p:nvPr>
            <p:ph type="title"/>
          </p:nvPr>
        </p:nvSpPr>
        <p:spPr/>
        <p:txBody>
          <a:bodyPr/>
          <a:lstStyle/>
          <a:p>
            <a:r>
              <a:rPr lang="fa-IR" altLang="fa-IR">
                <a:cs typeface="B Nazanin" panose="00000400000000000000" pitchFamily="2" charset="-78"/>
              </a:rPr>
              <a:t>فعالیتهای تامین مالی</a:t>
            </a:r>
            <a:r>
              <a:rPr lang="en-US" altLang="fa-IR">
                <a:cs typeface="B Nazanin" panose="00000400000000000000" pitchFamily="2" charset="-78"/>
              </a:rPr>
              <a:t> </a:t>
            </a:r>
          </a:p>
        </p:txBody>
      </p:sp>
      <p:sp>
        <p:nvSpPr>
          <p:cNvPr id="665603" name="Rectangle 3"/>
          <p:cNvSpPr>
            <a:spLocks noGrp="1" noChangeArrowheads="1"/>
          </p:cNvSpPr>
          <p:nvPr>
            <p:ph type="body" idx="1"/>
          </p:nvPr>
        </p:nvSpPr>
        <p:spPr>
          <a:xfrm>
            <a:off x="533400" y="2214563"/>
            <a:ext cx="8458200" cy="3881437"/>
          </a:xfrm>
          <a:noFill/>
          <a:ln/>
        </p:spPr>
        <p:txBody>
          <a:bodyPr/>
          <a:lstStyle/>
          <a:p>
            <a:r>
              <a:rPr lang="fa-IR" altLang="fa-IR">
                <a:cs typeface="B Nazanin" panose="00000400000000000000" pitchFamily="2" charset="-78"/>
              </a:rPr>
              <a:t>وجه نقد دریافتی بابت استقراض		 	  </a:t>
            </a:r>
            <a:r>
              <a:rPr lang="en-US" altLang="fa-IR">
                <a:cs typeface="B Nazanin" panose="00000400000000000000" pitchFamily="2" charset="-78"/>
              </a:rPr>
              <a:t>×××</a:t>
            </a:r>
            <a:r>
              <a:rPr lang="fa-IR" altLang="fa-IR">
                <a:cs typeface="B Nazanin" panose="00000400000000000000" pitchFamily="2" charset="-78"/>
              </a:rPr>
              <a:t>	</a:t>
            </a:r>
          </a:p>
          <a:p>
            <a:r>
              <a:rPr lang="fa-IR" altLang="fa-IR">
                <a:cs typeface="B Nazanin" panose="00000400000000000000" pitchFamily="2" charset="-78"/>
              </a:rPr>
              <a:t>وجه نقد دریافتی بابت افزایش سرمایه		</a:t>
            </a:r>
            <a:r>
              <a:rPr lang="en-US" altLang="fa-IR">
                <a:cs typeface="B Nazanin" panose="00000400000000000000" pitchFamily="2" charset="-78"/>
              </a:rPr>
              <a:t>×××  </a:t>
            </a:r>
          </a:p>
          <a:p>
            <a:r>
              <a:rPr lang="fa-IR" altLang="fa-IR">
                <a:cs typeface="B Nazanin" panose="00000400000000000000" pitchFamily="2" charset="-78"/>
              </a:rPr>
              <a:t>وجه نقد پرداختی بابت استقراض		   </a:t>
            </a:r>
            <a:r>
              <a:rPr lang="en-US" altLang="fa-IR">
                <a:cs typeface="B Nazanin" panose="00000400000000000000" pitchFamily="2" charset="-78"/>
              </a:rPr>
              <a:t> 	 </a:t>
            </a:r>
            <a:r>
              <a:rPr lang="fa-IR" altLang="fa-IR">
                <a:cs typeface="B Nazanin" panose="00000400000000000000" pitchFamily="2" charset="-78"/>
              </a:rPr>
              <a:t>(</a:t>
            </a:r>
            <a:r>
              <a:rPr lang="en-US" altLang="fa-IR">
                <a:cs typeface="B Nazanin" panose="00000400000000000000" pitchFamily="2" charset="-78"/>
              </a:rPr>
              <a:t>×××</a:t>
            </a:r>
            <a:r>
              <a:rPr lang="fa-IR" altLang="fa-IR">
                <a:cs typeface="B Nazanin" panose="00000400000000000000" pitchFamily="2" charset="-78"/>
              </a:rPr>
              <a:t>)</a:t>
            </a:r>
            <a:endParaRPr lang="en-US" altLang="fa-IR">
              <a:cs typeface="B Nazanin" panose="00000400000000000000" pitchFamily="2" charset="-78"/>
            </a:endParaRPr>
          </a:p>
          <a:p>
            <a:r>
              <a:rPr lang="fa-IR" altLang="fa-IR" sz="3000">
                <a:cs typeface="B Nazanin" panose="00000400000000000000" pitchFamily="2" charset="-78"/>
              </a:rPr>
              <a:t>خالص وجه نقد ورودی(خروجی) ناشی از فعالیت تامین مالی:</a:t>
            </a:r>
            <a:r>
              <a:rPr lang="en-US" altLang="fa-IR">
                <a:cs typeface="B Nazanin" panose="00000400000000000000" pitchFamily="2" charset="-78"/>
              </a:rPr>
              <a:t> ×××    </a:t>
            </a:r>
          </a:p>
        </p:txBody>
      </p:sp>
      <p:sp>
        <p:nvSpPr>
          <p:cNvPr id="665604" name="Line 4"/>
          <p:cNvSpPr>
            <a:spLocks noChangeShapeType="1"/>
          </p:cNvSpPr>
          <p:nvPr/>
        </p:nvSpPr>
        <p:spPr bwMode="auto">
          <a:xfrm>
            <a:off x="1600200" y="396240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EDAF1724-3F31-426E-BDC3-3AA6CD1936CB}" type="slidenum">
              <a:rPr lang="ar-SA" altLang="fa-IR"/>
              <a:pPr/>
              <a:t>163</a:t>
            </a:fld>
            <a:endParaRPr lang="en-US" altLang="fa-IR"/>
          </a:p>
        </p:txBody>
      </p:sp>
      <p:sp>
        <p:nvSpPr>
          <p:cNvPr id="666626" name="Rectangle 2"/>
          <p:cNvSpPr>
            <a:spLocks noGrp="1" noChangeArrowheads="1"/>
          </p:cNvSpPr>
          <p:nvPr>
            <p:ph type="title"/>
          </p:nvPr>
        </p:nvSpPr>
        <p:spPr/>
        <p:txBody>
          <a:bodyPr/>
          <a:lstStyle/>
          <a:p>
            <a:r>
              <a:rPr lang="fa-IR" altLang="fa-IR">
                <a:cs typeface="B Nazanin" panose="00000400000000000000" pitchFamily="2" charset="-78"/>
              </a:rPr>
              <a:t>صورت گردش وجوه نقد</a:t>
            </a:r>
            <a:endParaRPr lang="en-US" altLang="fa-IR">
              <a:cs typeface="B Nazanin" panose="00000400000000000000" pitchFamily="2" charset="-78"/>
            </a:endParaRPr>
          </a:p>
        </p:txBody>
      </p:sp>
      <p:sp>
        <p:nvSpPr>
          <p:cNvPr id="666627" name="Rectangle 3"/>
          <p:cNvSpPr>
            <a:spLocks noGrp="1" noChangeArrowheads="1"/>
          </p:cNvSpPr>
          <p:nvPr>
            <p:ph type="body" idx="1"/>
          </p:nvPr>
        </p:nvSpPr>
        <p:spPr>
          <a:xfrm>
            <a:off x="533400" y="2214563"/>
            <a:ext cx="8458200" cy="3881437"/>
          </a:xfrm>
          <a:noFill/>
          <a:ln/>
        </p:spPr>
        <p:txBody>
          <a:bodyPr/>
          <a:lstStyle/>
          <a:p>
            <a:pPr>
              <a:lnSpc>
                <a:spcPct val="90000"/>
              </a:lnSpc>
              <a:buFont typeface="Wingdings" panose="05000000000000000000" pitchFamily="2" charset="2"/>
              <a:buNone/>
            </a:pPr>
            <a:r>
              <a:rPr lang="fa-IR" altLang="fa-IR" sz="2600">
                <a:cs typeface="B Nazanin" panose="00000400000000000000" pitchFamily="2" charset="-78"/>
              </a:rPr>
              <a:t>خالص وجه نقد ورودی(خروجی) ناشی از فعالیت عملیاتی  </a:t>
            </a:r>
            <a:r>
              <a:rPr lang="en-US" altLang="fa-IR" sz="2800">
                <a:cs typeface="B Nazanin" panose="00000400000000000000" pitchFamily="2" charset="-78"/>
              </a:rPr>
              <a:t>  ×××        </a:t>
            </a:r>
          </a:p>
          <a:p>
            <a:pPr>
              <a:lnSpc>
                <a:spcPct val="90000"/>
              </a:lnSpc>
              <a:buFont typeface="Wingdings" panose="05000000000000000000" pitchFamily="2" charset="2"/>
              <a:buNone/>
            </a:pPr>
            <a:r>
              <a:rPr lang="fa-IR" altLang="fa-IR" sz="2600">
                <a:cs typeface="B Nazanin" panose="00000400000000000000" pitchFamily="2" charset="-78"/>
              </a:rPr>
              <a:t>خالص وجه نقد ورودی(خروجی) ناشی از بازده سرمایه گذاری  </a:t>
            </a:r>
            <a:r>
              <a:rPr lang="en-US" altLang="fa-IR" sz="2800">
                <a:cs typeface="B Nazanin" panose="00000400000000000000" pitchFamily="2" charset="-78"/>
              </a:rPr>
              <a:t>×××   </a:t>
            </a:r>
          </a:p>
          <a:p>
            <a:pPr>
              <a:lnSpc>
                <a:spcPct val="90000"/>
              </a:lnSpc>
              <a:buFont typeface="Wingdings" panose="05000000000000000000" pitchFamily="2" charset="2"/>
              <a:buNone/>
            </a:pPr>
            <a:r>
              <a:rPr lang="fa-IR" altLang="fa-IR" sz="2600">
                <a:cs typeface="B Nazanin" panose="00000400000000000000" pitchFamily="2" charset="-78"/>
              </a:rPr>
              <a:t>خالص وجه نقد ورودی(خروجی) ناشی از مالیات	      </a:t>
            </a:r>
            <a:r>
              <a:rPr lang="en-US" altLang="fa-IR" sz="2800">
                <a:cs typeface="B Nazanin" panose="00000400000000000000" pitchFamily="2" charset="-78"/>
              </a:rPr>
              <a:t>×××      </a:t>
            </a:r>
          </a:p>
          <a:p>
            <a:pPr>
              <a:lnSpc>
                <a:spcPct val="90000"/>
              </a:lnSpc>
              <a:buFont typeface="Wingdings" panose="05000000000000000000" pitchFamily="2" charset="2"/>
              <a:buNone/>
            </a:pPr>
            <a:r>
              <a:rPr lang="fa-IR" altLang="fa-IR" sz="2600">
                <a:cs typeface="B Nazanin" panose="00000400000000000000" pitchFamily="2" charset="-78"/>
              </a:rPr>
              <a:t>خالص وجه نقد ورودی(خروجی) ناشی از فعالیت سرمایه گذاری  </a:t>
            </a:r>
            <a:r>
              <a:rPr lang="en-US" altLang="fa-IR" sz="2800">
                <a:cs typeface="B Nazanin" panose="00000400000000000000" pitchFamily="2" charset="-78"/>
              </a:rPr>
              <a:t>××× </a:t>
            </a:r>
          </a:p>
          <a:p>
            <a:pPr>
              <a:lnSpc>
                <a:spcPct val="90000"/>
              </a:lnSpc>
              <a:buFont typeface="Wingdings" panose="05000000000000000000" pitchFamily="2" charset="2"/>
              <a:buNone/>
            </a:pPr>
            <a:r>
              <a:rPr lang="fa-IR" altLang="fa-IR" sz="2600">
                <a:cs typeface="B Nazanin" panose="00000400000000000000" pitchFamily="2" charset="-78"/>
              </a:rPr>
              <a:t>خالص وجه نقد ورودی(خروجی) ناشی از فعالیت تامین مالی     </a:t>
            </a:r>
            <a:r>
              <a:rPr lang="en-US" altLang="fa-IR" sz="2800">
                <a:cs typeface="B Nazanin" panose="00000400000000000000" pitchFamily="2" charset="-78"/>
              </a:rPr>
              <a:t>×××  </a:t>
            </a:r>
          </a:p>
          <a:p>
            <a:pPr>
              <a:lnSpc>
                <a:spcPct val="90000"/>
              </a:lnSpc>
              <a:buFont typeface="Wingdings" panose="05000000000000000000" pitchFamily="2" charset="2"/>
              <a:buNone/>
            </a:pPr>
            <a:r>
              <a:rPr lang="fa-IR" altLang="fa-IR" sz="2600">
                <a:cs typeface="B Nazanin" panose="00000400000000000000" pitchFamily="2" charset="-78"/>
              </a:rPr>
              <a:t>خالص افزایش (کاهش) در وجه نقد                                    </a:t>
            </a:r>
            <a:r>
              <a:rPr lang="en-US" altLang="fa-IR" sz="2800">
                <a:cs typeface="B Nazanin" panose="00000400000000000000" pitchFamily="2" charset="-78"/>
              </a:rPr>
              <a:t>   ××× </a:t>
            </a:r>
          </a:p>
          <a:p>
            <a:pPr>
              <a:lnSpc>
                <a:spcPct val="90000"/>
              </a:lnSpc>
              <a:buFont typeface="Wingdings" panose="05000000000000000000" pitchFamily="2" charset="2"/>
              <a:buNone/>
            </a:pPr>
            <a:r>
              <a:rPr lang="fa-IR" altLang="fa-IR" sz="2600">
                <a:cs typeface="B Nazanin" panose="00000400000000000000" pitchFamily="2" charset="-78"/>
              </a:rPr>
              <a:t>وجه نقد ابتدای دوره</a:t>
            </a:r>
            <a:r>
              <a:rPr lang="en-US" altLang="fa-IR" sz="2800">
                <a:cs typeface="B Nazanin" panose="00000400000000000000" pitchFamily="2" charset="-78"/>
              </a:rPr>
              <a:t> ×××                                                  	 </a:t>
            </a:r>
          </a:p>
          <a:p>
            <a:pPr>
              <a:lnSpc>
                <a:spcPct val="90000"/>
              </a:lnSpc>
              <a:buFont typeface="Wingdings" panose="05000000000000000000" pitchFamily="2" charset="2"/>
              <a:buNone/>
            </a:pPr>
            <a:r>
              <a:rPr lang="fa-IR" altLang="fa-IR" sz="2600">
                <a:cs typeface="B Nazanin" panose="00000400000000000000" pitchFamily="2" charset="-78"/>
              </a:rPr>
              <a:t>وجه نقد پایان دوره</a:t>
            </a:r>
            <a:r>
              <a:rPr lang="en-US" altLang="fa-IR" sz="2800">
                <a:cs typeface="B Nazanin" panose="00000400000000000000" pitchFamily="2" charset="-78"/>
              </a:rPr>
              <a:t> ×××                                                   	</a:t>
            </a:r>
          </a:p>
          <a:p>
            <a:pPr>
              <a:lnSpc>
                <a:spcPct val="90000"/>
              </a:lnSpc>
              <a:buFont typeface="Wingdings" panose="05000000000000000000" pitchFamily="2" charset="2"/>
              <a:buNone/>
            </a:pPr>
            <a:endParaRPr lang="en-US" altLang="fa-IR" sz="2800">
              <a:cs typeface="B Nazanin" panose="00000400000000000000" pitchFamily="2" charset="-78"/>
            </a:endParaRPr>
          </a:p>
        </p:txBody>
      </p:sp>
      <p:sp>
        <p:nvSpPr>
          <p:cNvPr id="666628" name="Line 4"/>
          <p:cNvSpPr>
            <a:spLocks noChangeShapeType="1"/>
          </p:cNvSpPr>
          <p:nvPr/>
        </p:nvSpPr>
        <p:spPr bwMode="auto">
          <a:xfrm>
            <a:off x="1752600" y="457200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6629" name="Line 5"/>
          <p:cNvSpPr>
            <a:spLocks noChangeShapeType="1"/>
          </p:cNvSpPr>
          <p:nvPr/>
        </p:nvSpPr>
        <p:spPr bwMode="auto">
          <a:xfrm>
            <a:off x="1752600" y="5486400"/>
            <a:ext cx="914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66630" name="Line 6"/>
          <p:cNvSpPr>
            <a:spLocks noChangeShapeType="1"/>
          </p:cNvSpPr>
          <p:nvPr/>
        </p:nvSpPr>
        <p:spPr bwMode="auto">
          <a:xfrm>
            <a:off x="1752600" y="6019800"/>
            <a:ext cx="9144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animEffect transition="in" filter="blinds(horizontal)">
                                      <p:cBhvr>
                                        <p:cTn id="7" dur="1000"/>
                                        <p:tgtEl>
                                          <p:spTgt spid="666627">
                                            <p:txEl>
                                              <p:pRg st="0" end="0"/>
                                            </p:txEl>
                                          </p:spTgt>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66627">
                                            <p:txEl>
                                              <p:pRg st="1" end="1"/>
                                            </p:txEl>
                                          </p:spTgt>
                                        </p:tgtEl>
                                        <p:attrNameLst>
                                          <p:attrName>style.visibility</p:attrName>
                                        </p:attrNameLst>
                                      </p:cBhvr>
                                      <p:to>
                                        <p:strVal val="visible"/>
                                      </p:to>
                                    </p:set>
                                    <p:animEffect transition="in" filter="blinds(horizontal)">
                                      <p:cBhvr>
                                        <p:cTn id="11" dur="1000"/>
                                        <p:tgtEl>
                                          <p:spTgt spid="666627">
                                            <p:txEl>
                                              <p:pRg st="1" end="1"/>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666627">
                                            <p:txEl>
                                              <p:pRg st="2" end="2"/>
                                            </p:txEl>
                                          </p:spTgt>
                                        </p:tgtEl>
                                        <p:attrNameLst>
                                          <p:attrName>style.visibility</p:attrName>
                                        </p:attrNameLst>
                                      </p:cBhvr>
                                      <p:to>
                                        <p:strVal val="visible"/>
                                      </p:to>
                                    </p:set>
                                    <p:animEffect transition="in" filter="blinds(horizontal)">
                                      <p:cBhvr>
                                        <p:cTn id="15" dur="1000"/>
                                        <p:tgtEl>
                                          <p:spTgt spid="666627">
                                            <p:txEl>
                                              <p:pRg st="2" end="2"/>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666627">
                                            <p:txEl>
                                              <p:pRg st="3" end="3"/>
                                            </p:txEl>
                                          </p:spTgt>
                                        </p:tgtEl>
                                        <p:attrNameLst>
                                          <p:attrName>style.visibility</p:attrName>
                                        </p:attrNameLst>
                                      </p:cBhvr>
                                      <p:to>
                                        <p:strVal val="visible"/>
                                      </p:to>
                                    </p:set>
                                    <p:animEffect transition="in" filter="blinds(horizontal)">
                                      <p:cBhvr>
                                        <p:cTn id="19" dur="1000"/>
                                        <p:tgtEl>
                                          <p:spTgt spid="666627">
                                            <p:txEl>
                                              <p:pRg st="3" end="3"/>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666627">
                                            <p:txEl>
                                              <p:pRg st="4" end="4"/>
                                            </p:txEl>
                                          </p:spTgt>
                                        </p:tgtEl>
                                        <p:attrNameLst>
                                          <p:attrName>style.visibility</p:attrName>
                                        </p:attrNameLst>
                                      </p:cBhvr>
                                      <p:to>
                                        <p:strVal val="visible"/>
                                      </p:to>
                                    </p:set>
                                    <p:animEffect transition="in" filter="blinds(horizontal)">
                                      <p:cBhvr>
                                        <p:cTn id="23" dur="1000"/>
                                        <p:tgtEl>
                                          <p:spTgt spid="666627">
                                            <p:txEl>
                                              <p:pRg st="4" end="4"/>
                                            </p:txEl>
                                          </p:spTgt>
                                        </p:tgtEl>
                                      </p:cBhvr>
                                    </p:animEffect>
                                  </p:childTnLst>
                                </p:cTn>
                              </p:par>
                            </p:childTnLst>
                          </p:cTn>
                        </p:par>
                        <p:par>
                          <p:cTn id="24" fill="hold" nodeType="afterGroup">
                            <p:stCondLst>
                              <p:cond delay="5000"/>
                            </p:stCondLst>
                            <p:childTnLst>
                              <p:par>
                                <p:cTn id="25" presetID="3" presetClass="entr" presetSubtype="10" fill="hold" nodeType="afterEffect">
                                  <p:stCondLst>
                                    <p:cond delay="0"/>
                                  </p:stCondLst>
                                  <p:childTnLst>
                                    <p:set>
                                      <p:cBhvr>
                                        <p:cTn id="26" dur="1" fill="hold">
                                          <p:stCondLst>
                                            <p:cond delay="0"/>
                                          </p:stCondLst>
                                        </p:cTn>
                                        <p:tgtEl>
                                          <p:spTgt spid="666628"/>
                                        </p:tgtEl>
                                        <p:attrNameLst>
                                          <p:attrName>style.visibility</p:attrName>
                                        </p:attrNameLst>
                                      </p:cBhvr>
                                      <p:to>
                                        <p:strVal val="visible"/>
                                      </p:to>
                                    </p:set>
                                    <p:animEffect transition="in" filter="blinds(horizontal)">
                                      <p:cBhvr>
                                        <p:cTn id="27" dur="1000"/>
                                        <p:tgtEl>
                                          <p:spTgt spid="666628"/>
                                        </p:tgtEl>
                                      </p:cBhvr>
                                    </p:animEffect>
                                  </p:childTnLst>
                                </p:cTn>
                              </p:par>
                            </p:childTnLst>
                          </p:cTn>
                        </p:par>
                        <p:par>
                          <p:cTn id="28" fill="hold" nodeType="afterGroup">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666627">
                                            <p:txEl>
                                              <p:pRg st="5" end="5"/>
                                            </p:txEl>
                                          </p:spTgt>
                                        </p:tgtEl>
                                        <p:attrNameLst>
                                          <p:attrName>style.visibility</p:attrName>
                                        </p:attrNameLst>
                                      </p:cBhvr>
                                      <p:to>
                                        <p:strVal val="visible"/>
                                      </p:to>
                                    </p:set>
                                    <p:animEffect transition="in" filter="blinds(horizontal)">
                                      <p:cBhvr>
                                        <p:cTn id="31" dur="1000"/>
                                        <p:tgtEl>
                                          <p:spTgt spid="666627">
                                            <p:txEl>
                                              <p:pRg st="5" end="5"/>
                                            </p:txEl>
                                          </p:spTgt>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666627">
                                            <p:txEl>
                                              <p:pRg st="6" end="6"/>
                                            </p:txEl>
                                          </p:spTgt>
                                        </p:tgtEl>
                                        <p:attrNameLst>
                                          <p:attrName>style.visibility</p:attrName>
                                        </p:attrNameLst>
                                      </p:cBhvr>
                                      <p:to>
                                        <p:strVal val="visible"/>
                                      </p:to>
                                    </p:set>
                                    <p:animEffect transition="in" filter="blinds(horizontal)">
                                      <p:cBhvr>
                                        <p:cTn id="35" dur="1000"/>
                                        <p:tgtEl>
                                          <p:spTgt spid="666627">
                                            <p:txEl>
                                              <p:pRg st="6" end="6"/>
                                            </p:txEl>
                                          </p:spTgt>
                                        </p:tgtEl>
                                      </p:cBhvr>
                                    </p:animEffect>
                                  </p:childTnLst>
                                </p:cTn>
                              </p:par>
                            </p:childTnLst>
                          </p:cTn>
                        </p:par>
                        <p:par>
                          <p:cTn id="36" fill="hold" nodeType="afterGroup">
                            <p:stCondLst>
                              <p:cond delay="8000"/>
                            </p:stCondLst>
                            <p:childTnLst>
                              <p:par>
                                <p:cTn id="37" presetID="3" presetClass="entr" presetSubtype="10" fill="hold" nodeType="afterEffect">
                                  <p:stCondLst>
                                    <p:cond delay="0"/>
                                  </p:stCondLst>
                                  <p:childTnLst>
                                    <p:set>
                                      <p:cBhvr>
                                        <p:cTn id="38" dur="1" fill="hold">
                                          <p:stCondLst>
                                            <p:cond delay="0"/>
                                          </p:stCondLst>
                                        </p:cTn>
                                        <p:tgtEl>
                                          <p:spTgt spid="666629"/>
                                        </p:tgtEl>
                                        <p:attrNameLst>
                                          <p:attrName>style.visibility</p:attrName>
                                        </p:attrNameLst>
                                      </p:cBhvr>
                                      <p:to>
                                        <p:strVal val="visible"/>
                                      </p:to>
                                    </p:set>
                                    <p:animEffect transition="in" filter="blinds(horizontal)">
                                      <p:cBhvr>
                                        <p:cTn id="39" dur="1000"/>
                                        <p:tgtEl>
                                          <p:spTgt spid="666629"/>
                                        </p:tgtEl>
                                      </p:cBhvr>
                                    </p:animEffect>
                                  </p:childTnLst>
                                </p:cTn>
                              </p:par>
                            </p:childTnLst>
                          </p:cTn>
                        </p:par>
                        <p:par>
                          <p:cTn id="40" fill="hold" nodeType="afterGroup">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666627">
                                            <p:txEl>
                                              <p:pRg st="7" end="7"/>
                                            </p:txEl>
                                          </p:spTgt>
                                        </p:tgtEl>
                                        <p:attrNameLst>
                                          <p:attrName>style.visibility</p:attrName>
                                        </p:attrNameLst>
                                      </p:cBhvr>
                                      <p:to>
                                        <p:strVal val="visible"/>
                                      </p:to>
                                    </p:set>
                                    <p:animEffect transition="in" filter="blinds(horizontal)">
                                      <p:cBhvr>
                                        <p:cTn id="43" dur="1000"/>
                                        <p:tgtEl>
                                          <p:spTgt spid="666627">
                                            <p:txEl>
                                              <p:pRg st="7" end="7"/>
                                            </p:txEl>
                                          </p:spTgt>
                                        </p:tgtEl>
                                      </p:cBhvr>
                                    </p:animEffect>
                                  </p:childTnLst>
                                </p:cTn>
                              </p:par>
                            </p:childTnLst>
                          </p:cTn>
                        </p:par>
                        <p:par>
                          <p:cTn id="44" fill="hold" nodeType="afterGroup">
                            <p:stCondLst>
                              <p:cond delay="10000"/>
                            </p:stCondLst>
                            <p:childTnLst>
                              <p:par>
                                <p:cTn id="45" presetID="3" presetClass="entr" presetSubtype="10" fill="hold" nodeType="afterEffect">
                                  <p:stCondLst>
                                    <p:cond delay="0"/>
                                  </p:stCondLst>
                                  <p:childTnLst>
                                    <p:set>
                                      <p:cBhvr>
                                        <p:cTn id="46" dur="1" fill="hold">
                                          <p:stCondLst>
                                            <p:cond delay="0"/>
                                          </p:stCondLst>
                                        </p:cTn>
                                        <p:tgtEl>
                                          <p:spTgt spid="666630"/>
                                        </p:tgtEl>
                                        <p:attrNameLst>
                                          <p:attrName>style.visibility</p:attrName>
                                        </p:attrNameLst>
                                      </p:cBhvr>
                                      <p:to>
                                        <p:strVal val="visible"/>
                                      </p:to>
                                    </p:set>
                                    <p:animEffect transition="in" filter="blinds(horizontal)">
                                      <p:cBhvr>
                                        <p:cTn id="47" dur="1000"/>
                                        <p:tgtEl>
                                          <p:spTgt spid="66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p:bld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258" name="Rectangle 2"/>
          <p:cNvSpPr>
            <a:spLocks noGrp="1" noChangeArrowheads="1"/>
          </p:cNvSpPr>
          <p:nvPr>
            <p:ph type="ctrTitle"/>
          </p:nvPr>
        </p:nvSpPr>
        <p:spPr/>
        <p:txBody>
          <a:bodyPr/>
          <a:lstStyle/>
          <a:p>
            <a:r>
              <a:rPr lang="fa-IR" altLang="fa-IR" b="0">
                <a:cs typeface="B Nazanin" panose="00000400000000000000" pitchFamily="2" charset="-78"/>
              </a:rPr>
              <a:t>فصل پنجم</a:t>
            </a:r>
            <a:br>
              <a:rPr lang="fa-IR" altLang="fa-IR" b="0">
                <a:cs typeface="B Nazanin" panose="00000400000000000000" pitchFamily="2" charset="-78"/>
              </a:rPr>
            </a:br>
            <a:r>
              <a:rPr lang="fa-IR" altLang="fa-IR" sz="3200">
                <a:cs typeface="B Nazanin" panose="00000400000000000000" pitchFamily="2" charset="-78"/>
              </a:rPr>
              <a:t>حسابداری وجه نقد</a:t>
            </a:r>
            <a:endParaRPr lang="en-US" altLang="fa-IR" sz="3200">
              <a:cs typeface="B Nazanin" panose="00000400000000000000" pitchFamily="2" charset="-78"/>
            </a:endParaRPr>
          </a:p>
        </p:txBody>
      </p:sp>
      <p:sp>
        <p:nvSpPr>
          <p:cNvPr id="736259" name="Rectangle 3"/>
          <p:cNvSpPr>
            <a:spLocks noGrp="1" noChangeArrowheads="1"/>
          </p:cNvSpPr>
          <p:nvPr>
            <p:ph type="subTitle" idx="1"/>
          </p:nvPr>
        </p:nvSpPr>
        <p:spPr>
          <a:xfrm>
            <a:off x="1566863" y="2693988"/>
            <a:ext cx="7196137" cy="3554412"/>
          </a:xfrm>
        </p:spPr>
        <p:txBody>
          <a:bodyPr/>
          <a:lstStyle/>
          <a:p>
            <a:pPr algn="r"/>
            <a:r>
              <a:rPr lang="fa-IR" altLang="fa-IR">
                <a:cs typeface="B Nazanin" panose="00000400000000000000" pitchFamily="2" charset="-78"/>
              </a:rPr>
              <a:t>هدف کلی :</a:t>
            </a:r>
          </a:p>
          <a:p>
            <a:pPr marL="457200" lvl="1" indent="0"/>
            <a:r>
              <a:rPr lang="en-US" altLang="fa-IR">
                <a:cs typeface="B Nazanin" panose="00000400000000000000" pitchFamily="2" charset="-78"/>
              </a:rPr>
              <a:t> </a:t>
            </a:r>
            <a:r>
              <a:rPr lang="fa-IR" altLang="fa-IR">
                <a:cs typeface="B Nazanin" panose="00000400000000000000" pitchFamily="2" charset="-78"/>
              </a:rPr>
              <a:t>آشنایی با مفهوم وجه نقد و اجزای تشکیل دهنده آن</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36259">
                                            <p:txEl>
                                              <p:pRg st="0" end="0"/>
                                            </p:txEl>
                                          </p:spTgt>
                                        </p:tgtEl>
                                        <p:attrNameLst>
                                          <p:attrName>style.visibility</p:attrName>
                                        </p:attrNameLst>
                                      </p:cBhvr>
                                      <p:to>
                                        <p:strVal val="visible"/>
                                      </p:to>
                                    </p:set>
                                    <p:animEffect transition="in" filter="slide(fromBottom)">
                                      <p:cBhvr>
                                        <p:cTn id="7" dur="500"/>
                                        <p:tgtEl>
                                          <p:spTgt spid="736259">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36259">
                                            <p:txEl>
                                              <p:pRg st="1" end="1"/>
                                            </p:txEl>
                                          </p:spTgt>
                                        </p:tgtEl>
                                        <p:attrNameLst>
                                          <p:attrName>style.visibility</p:attrName>
                                        </p:attrNameLst>
                                      </p:cBhvr>
                                      <p:to>
                                        <p:strVal val="visible"/>
                                      </p:to>
                                    </p:set>
                                    <p:animEffect transition="in" filter="slide(fromBottom)">
                                      <p:cBhvr>
                                        <p:cTn id="10" dur="500"/>
                                        <p:tgtEl>
                                          <p:spTgt spid="736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259" grpId="0" build="p"/>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32AE78-6154-4336-985B-5A718BE31B00}" type="slidenum">
              <a:rPr lang="ar-SA" altLang="fa-IR"/>
              <a:pPr/>
              <a:t>165</a:t>
            </a:fld>
            <a:endParaRPr lang="en-US" altLang="fa-IR"/>
          </a:p>
        </p:txBody>
      </p:sp>
      <p:sp>
        <p:nvSpPr>
          <p:cNvPr id="676866" name="Rectangle 2"/>
          <p:cNvSpPr>
            <a:spLocks noGrp="1" noChangeArrowheads="1"/>
          </p:cNvSpPr>
          <p:nvPr>
            <p:ph type="body" idx="1"/>
          </p:nvPr>
        </p:nvSpPr>
        <p:spPr>
          <a:noFill/>
          <a:ln/>
        </p:spPr>
        <p:txBody>
          <a:bodyPr/>
          <a:lstStyle/>
          <a:p>
            <a:pPr algn="just"/>
            <a:r>
              <a:rPr lang="fa-IR" altLang="fa-IR">
                <a:cs typeface="B Nazanin" panose="00000400000000000000" pitchFamily="2" charset="-78"/>
              </a:rPr>
              <a:t>وجه نقد پول نقد نزد موسسه، سپرده های دیداری متعلق به موسسه که نزد بانکها و یا موسسات مالی دیگر نگهداری شده و هر آنچه که در ازاء ارائه آن به واحدهای مالی فورا</a:t>
            </a:r>
            <a:r>
              <a:rPr lang="fa-IR" altLang="fa-IR">
                <a:cs typeface="Times New Roman" panose="02020603050405020304" pitchFamily="18" charset="0"/>
              </a:rPr>
              <a:t>ً</a:t>
            </a:r>
            <a:r>
              <a:rPr lang="fa-IR" altLang="fa-IR">
                <a:cs typeface="B Nazanin" panose="00000400000000000000" pitchFamily="2" charset="-78"/>
              </a:rPr>
              <a:t> و بدون قید و شرط پرداخت شود را شامل می گردد.</a:t>
            </a:r>
          </a:p>
          <a:p>
            <a:pPr lvl="1" algn="just"/>
            <a:endParaRPr lang="fa-IR" altLang="fa-IR">
              <a:cs typeface="B Nazanin" panose="00000400000000000000" pitchFamily="2" charset="-78"/>
            </a:endParaRPr>
          </a:p>
          <a:p>
            <a:pPr algn="just"/>
            <a:endParaRPr lang="en-US" altLang="fa-IR">
              <a:cs typeface="B Nazanin" panose="00000400000000000000" pitchFamily="2" charset="-78"/>
            </a:endParaRPr>
          </a:p>
        </p:txBody>
      </p:sp>
      <p:sp>
        <p:nvSpPr>
          <p:cNvPr id="676868" name="Rectangle 4"/>
          <p:cNvSpPr>
            <a:spLocks noGrp="1" noChangeArrowheads="1"/>
          </p:cNvSpPr>
          <p:nvPr>
            <p:ph type="title"/>
          </p:nvPr>
        </p:nvSpPr>
        <p:spPr>
          <a:noFill/>
          <a:ln/>
        </p:spPr>
        <p:txBody>
          <a:bodyPr/>
          <a:lstStyle/>
          <a:p>
            <a:r>
              <a:rPr lang="fa-IR" altLang="fa-IR" sz="3200">
                <a:cs typeface="B Nazanin" panose="00000400000000000000" pitchFamily="2" charset="-78"/>
              </a:rPr>
              <a:t>تعریف وجوه نقد</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6915A3-969A-4790-8DFF-C6EA078FFE99}" type="slidenum">
              <a:rPr lang="ar-SA" altLang="fa-IR"/>
              <a:pPr/>
              <a:t>166</a:t>
            </a:fld>
            <a:endParaRPr lang="en-US" altLang="fa-IR"/>
          </a:p>
        </p:txBody>
      </p:sp>
      <p:sp>
        <p:nvSpPr>
          <p:cNvPr id="677890" name="Rectangle 2"/>
          <p:cNvSpPr>
            <a:spLocks noGrp="1" noChangeArrowheads="1"/>
          </p:cNvSpPr>
          <p:nvPr>
            <p:ph type="body" idx="1"/>
          </p:nvPr>
        </p:nvSpPr>
        <p:spPr>
          <a:noFill/>
          <a:ln/>
        </p:spPr>
        <p:txBody>
          <a:bodyPr/>
          <a:lstStyle/>
          <a:p>
            <a:pPr algn="just"/>
            <a:r>
              <a:rPr lang="fa-IR" altLang="fa-IR">
                <a:cs typeface="B Nazanin" panose="00000400000000000000" pitchFamily="2" charset="-78"/>
              </a:rPr>
              <a:t>وجه نقد شامل :</a:t>
            </a:r>
          </a:p>
          <a:p>
            <a:pPr lvl="1" algn="just"/>
            <a:r>
              <a:rPr lang="fa-IR" altLang="fa-IR">
                <a:cs typeface="B Nazanin" panose="00000400000000000000" pitchFamily="2" charset="-78"/>
              </a:rPr>
              <a:t>تنخواه گردان</a:t>
            </a:r>
          </a:p>
          <a:p>
            <a:pPr lvl="1" algn="just"/>
            <a:r>
              <a:rPr lang="fa-IR" altLang="fa-IR">
                <a:cs typeface="B Nazanin" panose="00000400000000000000" pitchFamily="2" charset="-78"/>
              </a:rPr>
              <a:t>صندوق</a:t>
            </a:r>
          </a:p>
          <a:p>
            <a:pPr lvl="1" algn="just"/>
            <a:r>
              <a:rPr lang="fa-IR" altLang="fa-IR">
                <a:cs typeface="B Nazanin" panose="00000400000000000000" pitchFamily="2" charset="-78"/>
              </a:rPr>
              <a:t>موجودی نزد بانک</a:t>
            </a:r>
          </a:p>
          <a:p>
            <a:pPr lvl="1" algn="just"/>
            <a:endParaRPr lang="fa-IR" altLang="fa-IR">
              <a:cs typeface="B Nazanin" panose="00000400000000000000" pitchFamily="2" charset="-78"/>
            </a:endParaRPr>
          </a:p>
          <a:p>
            <a:pPr algn="just"/>
            <a:endParaRPr lang="en-US" altLang="fa-IR">
              <a:cs typeface="B Nazanin" panose="00000400000000000000" pitchFamily="2" charset="-78"/>
            </a:endParaRPr>
          </a:p>
        </p:txBody>
      </p:sp>
      <p:sp>
        <p:nvSpPr>
          <p:cNvPr id="677891" name="Rectangle 3"/>
          <p:cNvSpPr>
            <a:spLocks noGrp="1" noChangeArrowheads="1"/>
          </p:cNvSpPr>
          <p:nvPr>
            <p:ph type="title"/>
          </p:nvPr>
        </p:nvSpPr>
        <p:spPr>
          <a:noFill/>
          <a:ln/>
        </p:spPr>
        <p:txBody>
          <a:bodyPr/>
          <a:lstStyle/>
          <a:p>
            <a:r>
              <a:rPr lang="fa-IR" altLang="fa-IR" sz="3200">
                <a:cs typeface="B Nazanin" panose="00000400000000000000" pitchFamily="2" charset="-78"/>
              </a:rPr>
              <a:t>وجوه نقد</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B144F5E-7D5D-404F-A3B7-556A8F7B6B58}" type="slidenum">
              <a:rPr lang="ar-SA" altLang="fa-IR"/>
              <a:pPr/>
              <a:t>167</a:t>
            </a:fld>
            <a:endParaRPr lang="en-US" altLang="fa-IR"/>
          </a:p>
        </p:txBody>
      </p:sp>
      <p:sp>
        <p:nvSpPr>
          <p:cNvPr id="678914" name="Rectangle 2"/>
          <p:cNvSpPr>
            <a:spLocks noGrp="1" noChangeArrowheads="1"/>
          </p:cNvSpPr>
          <p:nvPr>
            <p:ph type="body" idx="1"/>
          </p:nvPr>
        </p:nvSpPr>
        <p:spPr>
          <a:noFill/>
          <a:ln/>
        </p:spPr>
        <p:txBody>
          <a:bodyPr/>
          <a:lstStyle/>
          <a:p>
            <a:pPr algn="just"/>
            <a:r>
              <a:rPr lang="fa-IR" altLang="fa-IR">
                <a:cs typeface="B Nazanin" panose="00000400000000000000" pitchFamily="2" charset="-78"/>
              </a:rPr>
              <a:t>واحدهای تجاری به منظور سهولت در انجام پرداختها مقداری وجه نقد را در اختیار شخصی به نام کار پرداز قرار می دهند تا از محل ان هزینه های انجام شده شرکت را پرداخت نماید.</a:t>
            </a:r>
          </a:p>
          <a:p>
            <a:pPr lvl="1" algn="just"/>
            <a:endParaRPr lang="fa-IR" altLang="fa-IR">
              <a:cs typeface="B Nazanin" panose="00000400000000000000" pitchFamily="2" charset="-78"/>
            </a:endParaRPr>
          </a:p>
          <a:p>
            <a:pPr algn="just"/>
            <a:endParaRPr lang="en-US" altLang="fa-IR">
              <a:cs typeface="B Nazanin" panose="00000400000000000000" pitchFamily="2" charset="-78"/>
            </a:endParaRPr>
          </a:p>
        </p:txBody>
      </p:sp>
      <p:sp>
        <p:nvSpPr>
          <p:cNvPr id="678915" name="Rectangle 3"/>
          <p:cNvSpPr>
            <a:spLocks noGrp="1" noChangeArrowheads="1"/>
          </p:cNvSpPr>
          <p:nvPr>
            <p:ph type="title"/>
          </p:nvPr>
        </p:nvSpPr>
        <p:spPr>
          <a:noFill/>
          <a:ln/>
        </p:spPr>
        <p:txBody>
          <a:bodyPr/>
          <a:lstStyle/>
          <a:p>
            <a:r>
              <a:rPr lang="fa-IR" altLang="fa-IR" sz="3200">
                <a:cs typeface="B Nazanin" panose="00000400000000000000" pitchFamily="2" charset="-78"/>
              </a:rPr>
              <a:t>تنخواه گردان</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5AF4BC4-04C8-4E20-8A26-46C6DC92EFB1}" type="slidenum">
              <a:rPr lang="ar-SA" altLang="fa-IR"/>
              <a:pPr/>
              <a:t>168</a:t>
            </a:fld>
            <a:endParaRPr lang="en-US" altLang="fa-IR"/>
          </a:p>
        </p:txBody>
      </p:sp>
      <p:sp>
        <p:nvSpPr>
          <p:cNvPr id="679938" name="Rectangle 2"/>
          <p:cNvSpPr>
            <a:spLocks noGrp="1" noChangeArrowheads="1"/>
          </p:cNvSpPr>
          <p:nvPr>
            <p:ph type="body" idx="1"/>
          </p:nvPr>
        </p:nvSpPr>
        <p:spPr>
          <a:noFill/>
          <a:ln/>
        </p:spPr>
        <p:txBody>
          <a:bodyPr/>
          <a:lstStyle/>
          <a:p>
            <a:pPr algn="just"/>
            <a:r>
              <a:rPr lang="fa-IR" altLang="fa-IR">
                <a:cs typeface="B Nazanin" panose="00000400000000000000" pitchFamily="2" charset="-78"/>
              </a:rPr>
              <a:t>روش تنخواه گردان ثابت</a:t>
            </a:r>
          </a:p>
          <a:p>
            <a:pPr algn="just"/>
            <a:r>
              <a:rPr lang="fa-IR" altLang="fa-IR">
                <a:cs typeface="B Nazanin" panose="00000400000000000000" pitchFamily="2" charset="-78"/>
              </a:rPr>
              <a:t>روش تنخواه گردان متغیر</a:t>
            </a:r>
          </a:p>
          <a:p>
            <a:pPr lvl="1" algn="just"/>
            <a:endParaRPr lang="fa-IR" altLang="fa-IR">
              <a:cs typeface="B Nazanin" panose="00000400000000000000" pitchFamily="2" charset="-78"/>
            </a:endParaRPr>
          </a:p>
          <a:p>
            <a:pPr algn="just"/>
            <a:endParaRPr lang="en-US" altLang="fa-IR">
              <a:cs typeface="B Nazanin" panose="00000400000000000000" pitchFamily="2" charset="-78"/>
            </a:endParaRPr>
          </a:p>
        </p:txBody>
      </p:sp>
      <p:sp>
        <p:nvSpPr>
          <p:cNvPr id="679939" name="Rectangle 3"/>
          <p:cNvSpPr>
            <a:spLocks noGrp="1" noChangeArrowheads="1"/>
          </p:cNvSpPr>
          <p:nvPr>
            <p:ph type="title"/>
          </p:nvPr>
        </p:nvSpPr>
        <p:spPr>
          <a:noFill/>
          <a:ln/>
        </p:spPr>
        <p:txBody>
          <a:bodyPr/>
          <a:lstStyle/>
          <a:p>
            <a:r>
              <a:rPr lang="fa-IR" altLang="fa-IR" sz="3200">
                <a:cs typeface="B Nazanin" panose="00000400000000000000" pitchFamily="2" charset="-78"/>
              </a:rPr>
              <a:t> روشهای حسابداری تنخواه گردان</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D2C0C86-B3C1-43E5-9556-4CC909E6AEA8}" type="slidenum">
              <a:rPr lang="ar-SA" altLang="fa-IR"/>
              <a:pPr/>
              <a:t>169</a:t>
            </a:fld>
            <a:endParaRPr lang="en-US" altLang="fa-IR"/>
          </a:p>
        </p:txBody>
      </p:sp>
      <p:sp>
        <p:nvSpPr>
          <p:cNvPr id="681986" name="Rectangle 2"/>
          <p:cNvSpPr>
            <a:spLocks noGrp="1" noChangeArrowheads="1"/>
          </p:cNvSpPr>
          <p:nvPr>
            <p:ph type="body" idx="1"/>
          </p:nvPr>
        </p:nvSpPr>
        <p:spPr>
          <a:noFill/>
          <a:ln/>
        </p:spPr>
        <p:txBody>
          <a:bodyPr/>
          <a:lstStyle/>
          <a:p>
            <a:pPr algn="just"/>
            <a:r>
              <a:rPr lang="fa-IR" altLang="fa-IR">
                <a:cs typeface="B Nazanin" panose="00000400000000000000" pitchFamily="2" charset="-78"/>
              </a:rPr>
              <a:t>در این روش در هنگام اولین پرداخت وجه به کار پرداز حساب تنخواه بدهکار می شود و در نهایت در پایان سال هنگام بستن حسابها،حساب تنخواه گردان بستانکار می گردد.</a:t>
            </a:r>
          </a:p>
          <a:p>
            <a:pPr lvl="1" algn="just"/>
            <a:endParaRPr lang="fa-IR" altLang="fa-IR">
              <a:cs typeface="B Nazanin" panose="00000400000000000000" pitchFamily="2" charset="-78"/>
            </a:endParaRPr>
          </a:p>
          <a:p>
            <a:pPr algn="just"/>
            <a:endParaRPr lang="en-US" altLang="fa-IR">
              <a:cs typeface="B Nazanin" panose="00000400000000000000" pitchFamily="2" charset="-78"/>
            </a:endParaRPr>
          </a:p>
        </p:txBody>
      </p:sp>
      <p:sp>
        <p:nvSpPr>
          <p:cNvPr id="681987" name="Rectangle 3"/>
          <p:cNvSpPr>
            <a:spLocks noGrp="1" noChangeArrowheads="1"/>
          </p:cNvSpPr>
          <p:nvPr>
            <p:ph type="title"/>
          </p:nvPr>
        </p:nvSpPr>
        <p:spPr>
          <a:noFill/>
          <a:ln/>
        </p:spPr>
        <p:txBody>
          <a:bodyPr/>
          <a:lstStyle/>
          <a:p>
            <a:r>
              <a:rPr lang="fa-IR" altLang="fa-IR" sz="3200">
                <a:cs typeface="B Nazanin" panose="00000400000000000000" pitchFamily="2" charset="-78"/>
              </a:rPr>
              <a:t> روش تنخواه گردان ثابت</a:t>
            </a:r>
            <a:endParaRPr lang="en-US" altLang="fa-IR" sz="3200">
              <a:cs typeface="B Nazanin" panose="00000400000000000000" pitchFamily="2" charset="-78"/>
            </a:endParaRPr>
          </a:p>
        </p:txBody>
      </p:sp>
      <p:pic>
        <p:nvPicPr>
          <p:cNvPr id="681988" name="Picture 4"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67200"/>
            <a:ext cx="7165975" cy="1581150"/>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1988"/>
                                        </p:tgtEl>
                                        <p:attrNameLst>
                                          <p:attrName>style.visibility</p:attrName>
                                        </p:attrNameLst>
                                      </p:cBhvr>
                                      <p:to>
                                        <p:strVal val="visible"/>
                                      </p:to>
                                    </p:set>
                                    <p:animEffect transition="in" filter="dissolve">
                                      <p:cBhvr>
                                        <p:cTn id="7" dur="500"/>
                                        <p:tgtEl>
                                          <p:spTgt spid="68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635194D-5A76-4EFE-AC5D-B9E509BC9E0D}" type="slidenum">
              <a:rPr lang="ar-SA" altLang="fa-IR"/>
              <a:pPr/>
              <a:t>17</a:t>
            </a:fld>
            <a:endParaRPr lang="en-US" altLang="fa-IR"/>
          </a:p>
        </p:txBody>
      </p:sp>
      <p:sp>
        <p:nvSpPr>
          <p:cNvPr id="526338" name="Rectangle 2"/>
          <p:cNvSpPr>
            <a:spLocks noGrp="1" noChangeArrowheads="1"/>
          </p:cNvSpPr>
          <p:nvPr>
            <p:ph type="title" idx="4294967295"/>
          </p:nvPr>
        </p:nvSpPr>
        <p:spPr/>
        <p:txBody>
          <a:bodyPr/>
          <a:lstStyle/>
          <a:p>
            <a:r>
              <a:rPr lang="fa-IR" altLang="fa-IR">
                <a:cs typeface="B Nazanin" panose="00000400000000000000" pitchFamily="2" charset="-78"/>
              </a:rPr>
              <a:t>فرض تداوم فعالیت</a:t>
            </a:r>
            <a:endParaRPr lang="en-US" altLang="fa-IR">
              <a:cs typeface="B Nazanin" panose="00000400000000000000" pitchFamily="2" charset="-78"/>
            </a:endParaRPr>
          </a:p>
        </p:txBody>
      </p:sp>
      <p:sp>
        <p:nvSpPr>
          <p:cNvPr id="526339"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طبق این فرض هر واحد اقتصادی تا آینده قابل پیش بینی به فعالیتهای خود ادامه خواهد داد مگر آنکه عکس آن ثابت شود.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animEffect transition="in" filter="diamond(in)">
                                      <p:cBhvr>
                                        <p:cTn id="7" dur="2000"/>
                                        <p:tgtEl>
                                          <p:spTgt spid="526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E33FFB7-CFE2-42CB-BA99-A63DEE738991}" type="slidenum">
              <a:rPr lang="ar-SA" altLang="fa-IR"/>
              <a:pPr/>
              <a:t>170</a:t>
            </a:fld>
            <a:endParaRPr lang="en-US" altLang="fa-IR"/>
          </a:p>
        </p:txBody>
      </p:sp>
      <p:sp>
        <p:nvSpPr>
          <p:cNvPr id="680963" name="Rectangle 3"/>
          <p:cNvSpPr>
            <a:spLocks noGrp="1" noChangeArrowheads="1"/>
          </p:cNvSpPr>
          <p:nvPr>
            <p:ph type="title"/>
          </p:nvPr>
        </p:nvSpPr>
        <p:spPr>
          <a:noFill/>
          <a:ln/>
        </p:spPr>
        <p:txBody>
          <a:bodyPr/>
          <a:lstStyle/>
          <a:p>
            <a:r>
              <a:rPr lang="fa-IR" altLang="fa-IR" sz="3200">
                <a:cs typeface="B Nazanin" panose="00000400000000000000" pitchFamily="2" charset="-78"/>
              </a:rPr>
              <a:t> روش تنخواه گردان ثابت</a:t>
            </a:r>
            <a:endParaRPr lang="en-US" altLang="fa-IR" sz="3200">
              <a:cs typeface="B Nazanin" panose="00000400000000000000" pitchFamily="2" charset="-78"/>
            </a:endParaRPr>
          </a:p>
        </p:txBody>
      </p:sp>
      <p:pic>
        <p:nvPicPr>
          <p:cNvPr id="680966" name="Picture 6"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7165975" cy="1581150"/>
          </a:xfrm>
          <a:prstGeom prst="rect">
            <a:avLst/>
          </a:prstGeom>
          <a:solidFill>
            <a:srgbClr val="99CCFF"/>
          </a:solidFill>
        </p:spPr>
      </p:pic>
      <p:pic>
        <p:nvPicPr>
          <p:cNvPr id="680967" name="Picture 7"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43400"/>
            <a:ext cx="7158038" cy="158115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95112B1-4E05-447A-9FB6-1A77F2016C88}" type="slidenum">
              <a:rPr lang="ar-SA" altLang="fa-IR"/>
              <a:pPr/>
              <a:t>171</a:t>
            </a:fld>
            <a:endParaRPr lang="en-US" altLang="fa-IR"/>
          </a:p>
        </p:txBody>
      </p:sp>
      <p:sp>
        <p:nvSpPr>
          <p:cNvPr id="683010" name="Rectangle 2"/>
          <p:cNvSpPr>
            <a:spLocks noGrp="1" noChangeArrowheads="1"/>
          </p:cNvSpPr>
          <p:nvPr>
            <p:ph type="body" idx="1"/>
          </p:nvPr>
        </p:nvSpPr>
        <p:spPr>
          <a:noFill/>
          <a:ln/>
        </p:spPr>
        <p:txBody>
          <a:bodyPr/>
          <a:lstStyle/>
          <a:p>
            <a:pPr algn="just"/>
            <a:r>
              <a:rPr lang="fa-IR" altLang="fa-IR">
                <a:cs typeface="B Nazanin" panose="00000400000000000000" pitchFamily="2" charset="-78"/>
              </a:rPr>
              <a:t>در این روش در هنگام ارائه اسناد هزینه توسط کارپرداز حساب تنخواه گردان بستانکار می گردد و پس از بررسی هزینه ها مجددا حساب تنخواه گردان ترمیم شده و بدهکار می گردد.</a:t>
            </a:r>
          </a:p>
          <a:p>
            <a:pPr lvl="1" algn="just"/>
            <a:endParaRPr lang="fa-IR" altLang="fa-IR">
              <a:cs typeface="B Nazanin" panose="00000400000000000000" pitchFamily="2" charset="-78"/>
            </a:endParaRPr>
          </a:p>
          <a:p>
            <a:pPr algn="just"/>
            <a:endParaRPr lang="en-US" altLang="fa-IR">
              <a:cs typeface="B Nazanin" panose="00000400000000000000" pitchFamily="2" charset="-78"/>
            </a:endParaRPr>
          </a:p>
        </p:txBody>
      </p:sp>
      <p:sp>
        <p:nvSpPr>
          <p:cNvPr id="683011" name="Rectangle 3"/>
          <p:cNvSpPr>
            <a:spLocks noGrp="1" noChangeArrowheads="1"/>
          </p:cNvSpPr>
          <p:nvPr>
            <p:ph type="title"/>
          </p:nvPr>
        </p:nvSpPr>
        <p:spPr>
          <a:noFill/>
          <a:ln/>
        </p:spPr>
        <p:txBody>
          <a:bodyPr/>
          <a:lstStyle/>
          <a:p>
            <a:r>
              <a:rPr lang="fa-IR" altLang="fa-IR" sz="3200">
                <a:cs typeface="B Nazanin" panose="00000400000000000000" pitchFamily="2" charset="-78"/>
              </a:rPr>
              <a:t> روش تنخواه گردان متغیر</a:t>
            </a:r>
            <a:endParaRPr lang="en-US" altLang="fa-IR" sz="3200">
              <a:cs typeface="B Nazanin" panose="00000400000000000000" pitchFamily="2" charset="-78"/>
            </a:endParaRPr>
          </a:p>
        </p:txBody>
      </p:sp>
      <p:pic>
        <p:nvPicPr>
          <p:cNvPr id="683013" name="Picture 5"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67200"/>
            <a:ext cx="7165975" cy="1581150"/>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3013"/>
                                        </p:tgtEl>
                                        <p:attrNameLst>
                                          <p:attrName>style.visibility</p:attrName>
                                        </p:attrNameLst>
                                      </p:cBhvr>
                                      <p:to>
                                        <p:strVal val="visible"/>
                                      </p:to>
                                    </p:set>
                                    <p:animEffect transition="in" filter="dissolve">
                                      <p:cBhvr>
                                        <p:cTn id="7" dur="500"/>
                                        <p:tgtEl>
                                          <p:spTgt spid="68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428AE25A-43C5-4C4E-A559-3910FF984DC6}" type="slidenum">
              <a:rPr lang="ar-SA" altLang="fa-IR"/>
              <a:pPr/>
              <a:t>172</a:t>
            </a:fld>
            <a:endParaRPr lang="en-US" altLang="fa-IR"/>
          </a:p>
        </p:txBody>
      </p:sp>
      <p:sp>
        <p:nvSpPr>
          <p:cNvPr id="684035" name="Rectangle 3"/>
          <p:cNvSpPr>
            <a:spLocks noGrp="1" noChangeArrowheads="1"/>
          </p:cNvSpPr>
          <p:nvPr>
            <p:ph type="title"/>
          </p:nvPr>
        </p:nvSpPr>
        <p:spPr>
          <a:noFill/>
          <a:ln/>
        </p:spPr>
        <p:txBody>
          <a:bodyPr/>
          <a:lstStyle/>
          <a:p>
            <a:r>
              <a:rPr lang="fa-IR" altLang="fa-IR" sz="3200">
                <a:cs typeface="B Nazanin" panose="00000400000000000000" pitchFamily="2" charset="-78"/>
              </a:rPr>
              <a:t> روش تنخواه گردان متغیر</a:t>
            </a:r>
            <a:endParaRPr lang="en-US" altLang="fa-IR" sz="3200">
              <a:cs typeface="B Nazanin" panose="00000400000000000000" pitchFamily="2" charset="-78"/>
            </a:endParaRPr>
          </a:p>
        </p:txBody>
      </p:sp>
      <p:pic>
        <p:nvPicPr>
          <p:cNvPr id="684038" name="Picture 6"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438400"/>
            <a:ext cx="7165975" cy="1581150"/>
          </a:xfrm>
          <a:prstGeom prst="rect">
            <a:avLst/>
          </a:prstGeom>
          <a:solidFill>
            <a:srgbClr val="99CCFF"/>
          </a:solidFill>
        </p:spPr>
      </p:pic>
      <p:pic>
        <p:nvPicPr>
          <p:cNvPr id="684039" name="Picture 7"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4267200"/>
            <a:ext cx="7165975" cy="158115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B43C12E-43F1-4847-900E-3C8FE2F65B02}" type="slidenum">
              <a:rPr lang="ar-SA" altLang="fa-IR"/>
              <a:pPr/>
              <a:t>173</a:t>
            </a:fld>
            <a:endParaRPr lang="en-US" altLang="fa-IR"/>
          </a:p>
        </p:txBody>
      </p:sp>
      <p:sp>
        <p:nvSpPr>
          <p:cNvPr id="685058" name="Rectangle 2"/>
          <p:cNvSpPr>
            <a:spLocks noGrp="1" noChangeArrowheads="1"/>
          </p:cNvSpPr>
          <p:nvPr>
            <p:ph type="body" idx="1"/>
          </p:nvPr>
        </p:nvSpPr>
        <p:spPr>
          <a:noFill/>
          <a:ln/>
        </p:spPr>
        <p:txBody>
          <a:bodyPr/>
          <a:lstStyle/>
          <a:p>
            <a:pPr algn="just"/>
            <a:r>
              <a:rPr lang="fa-IR" altLang="fa-IR">
                <a:cs typeface="B Nazanin" panose="00000400000000000000" pitchFamily="2" charset="-78"/>
              </a:rPr>
              <a:t>شامل وجوه نقدی است که نزد موسسه و در صندوق آن نگهداری می شود.</a:t>
            </a:r>
          </a:p>
          <a:p>
            <a:pPr algn="just"/>
            <a:r>
              <a:rPr lang="fa-IR" altLang="fa-IR">
                <a:cs typeface="B Nazanin" panose="00000400000000000000" pitchFamily="2" charset="-78"/>
              </a:rPr>
              <a:t>با توجه به حجم بالای عملیات دریافت و پرداخت وجه نقد ممکن است صندوقدار در پایان هر ماه با کسری یا اضافه صندوق مواجه شود.</a:t>
            </a:r>
          </a:p>
          <a:p>
            <a:pPr lvl="1" algn="just"/>
            <a:endParaRPr lang="fa-IR" altLang="fa-IR">
              <a:cs typeface="B Nazanin" panose="00000400000000000000" pitchFamily="2" charset="-78"/>
            </a:endParaRPr>
          </a:p>
          <a:p>
            <a:pPr algn="just"/>
            <a:endParaRPr lang="en-US" altLang="fa-IR">
              <a:cs typeface="B Nazanin" panose="00000400000000000000" pitchFamily="2" charset="-78"/>
            </a:endParaRPr>
          </a:p>
        </p:txBody>
      </p:sp>
      <p:sp>
        <p:nvSpPr>
          <p:cNvPr id="685059" name="Rectangle 3"/>
          <p:cNvSpPr>
            <a:spLocks noGrp="1" noChangeArrowheads="1"/>
          </p:cNvSpPr>
          <p:nvPr>
            <p:ph type="title"/>
          </p:nvPr>
        </p:nvSpPr>
        <p:spPr>
          <a:noFill/>
          <a:ln/>
        </p:spPr>
        <p:txBody>
          <a:bodyPr/>
          <a:lstStyle/>
          <a:p>
            <a:r>
              <a:rPr lang="fa-IR" altLang="fa-IR" sz="3200">
                <a:cs typeface="B Nazanin" panose="00000400000000000000" pitchFamily="2" charset="-78"/>
              </a:rPr>
              <a:t>صندوق</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29EA070-631A-4922-9610-9316C4C85CF4}" type="slidenum">
              <a:rPr lang="ar-SA" altLang="fa-IR"/>
              <a:pPr/>
              <a:t>174</a:t>
            </a:fld>
            <a:endParaRPr lang="en-US" altLang="fa-IR"/>
          </a:p>
        </p:txBody>
      </p:sp>
      <p:sp>
        <p:nvSpPr>
          <p:cNvPr id="686083" name="Rectangle 3"/>
          <p:cNvSpPr>
            <a:spLocks noGrp="1" noChangeArrowheads="1"/>
          </p:cNvSpPr>
          <p:nvPr>
            <p:ph type="title"/>
          </p:nvPr>
        </p:nvSpPr>
        <p:spPr>
          <a:noFill/>
          <a:ln/>
        </p:spPr>
        <p:txBody>
          <a:bodyPr/>
          <a:lstStyle/>
          <a:p>
            <a:r>
              <a:rPr lang="fa-IR" altLang="fa-IR" sz="3200">
                <a:cs typeface="B Nazanin" panose="00000400000000000000" pitchFamily="2" charset="-78"/>
              </a:rPr>
              <a:t> کسری و اضافه صندوق</a:t>
            </a:r>
            <a:endParaRPr lang="en-US" altLang="fa-IR" sz="3200">
              <a:cs typeface="B Nazanin" panose="00000400000000000000" pitchFamily="2" charset="-78"/>
            </a:endParaRPr>
          </a:p>
        </p:txBody>
      </p:sp>
      <p:pic>
        <p:nvPicPr>
          <p:cNvPr id="686085" name="Picture 5"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7165975" cy="1581150"/>
          </a:xfrm>
          <a:prstGeom prst="rect">
            <a:avLst/>
          </a:prstGeom>
          <a:solidFill>
            <a:srgbClr val="99CCFF"/>
          </a:solidFill>
        </p:spPr>
      </p:pic>
      <p:pic>
        <p:nvPicPr>
          <p:cNvPr id="686086" name="Picture 6"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475" y="4343400"/>
            <a:ext cx="7165975" cy="158115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C535035D-2D52-4F76-81B4-C6F98D7BEE59}" type="slidenum">
              <a:rPr lang="ar-SA" altLang="fa-IR"/>
              <a:pPr/>
              <a:t>175</a:t>
            </a:fld>
            <a:endParaRPr lang="en-US" altLang="fa-IR"/>
          </a:p>
        </p:txBody>
      </p:sp>
      <p:sp>
        <p:nvSpPr>
          <p:cNvPr id="687106" name="Rectangle 2"/>
          <p:cNvSpPr>
            <a:spLocks noGrp="1" noChangeArrowheads="1"/>
          </p:cNvSpPr>
          <p:nvPr>
            <p:ph type="title"/>
          </p:nvPr>
        </p:nvSpPr>
        <p:spPr>
          <a:noFill/>
          <a:ln/>
        </p:spPr>
        <p:txBody>
          <a:bodyPr/>
          <a:lstStyle/>
          <a:p>
            <a:r>
              <a:rPr lang="fa-IR" altLang="fa-IR" sz="3200">
                <a:cs typeface="B Nazanin" panose="00000400000000000000" pitchFamily="2" charset="-78"/>
              </a:rPr>
              <a:t> کسری و اضافه صندوق</a:t>
            </a:r>
            <a:endParaRPr lang="en-US" altLang="fa-IR" sz="3200">
              <a:cs typeface="B Nazanin" panose="00000400000000000000" pitchFamily="2" charset="-78"/>
            </a:endParaRPr>
          </a:p>
        </p:txBody>
      </p:sp>
      <p:pic>
        <p:nvPicPr>
          <p:cNvPr id="687111" name="Picture 7" descr="Pictur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7165975" cy="1938338"/>
          </a:xfrm>
          <a:prstGeom prst="rect">
            <a:avLst/>
          </a:prstGeom>
          <a:solidFill>
            <a:srgbClr val="99CCFF"/>
          </a:solidFill>
        </p:spPr>
      </p:pic>
      <p:pic>
        <p:nvPicPr>
          <p:cNvPr id="687112" name="Picture 8" descr="Pi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19600"/>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9DBE9B-FEDB-4933-877B-2D326CA1C084}" type="slidenum">
              <a:rPr lang="ar-SA" altLang="fa-IR"/>
              <a:pPr/>
              <a:t>176</a:t>
            </a:fld>
            <a:endParaRPr lang="en-US" altLang="fa-IR"/>
          </a:p>
        </p:txBody>
      </p:sp>
      <p:sp>
        <p:nvSpPr>
          <p:cNvPr id="689154" name="Rectangle 2"/>
          <p:cNvSpPr>
            <a:spLocks noGrp="1" noChangeArrowheads="1"/>
          </p:cNvSpPr>
          <p:nvPr>
            <p:ph type="body" idx="1"/>
          </p:nvPr>
        </p:nvSpPr>
        <p:spPr>
          <a:noFill/>
          <a:ln/>
        </p:spPr>
        <p:txBody>
          <a:bodyPr/>
          <a:lstStyle/>
          <a:p>
            <a:pPr algn="just"/>
            <a:r>
              <a:rPr lang="fa-IR" altLang="fa-IR">
                <a:cs typeface="B Nazanin" panose="00000400000000000000" pitchFamily="2" charset="-78"/>
              </a:rPr>
              <a:t>شامل وجوه نقدی است که نزد موسسه و در صندوق آن نگهداری می شود.</a:t>
            </a:r>
          </a:p>
          <a:p>
            <a:pPr lvl="1" algn="just"/>
            <a:endParaRPr lang="fa-IR" altLang="fa-IR">
              <a:cs typeface="B Nazanin" panose="00000400000000000000" pitchFamily="2" charset="-78"/>
            </a:endParaRPr>
          </a:p>
          <a:p>
            <a:pPr algn="just"/>
            <a:endParaRPr lang="en-US" altLang="fa-IR">
              <a:cs typeface="B Nazanin" panose="00000400000000000000" pitchFamily="2" charset="-78"/>
            </a:endParaRPr>
          </a:p>
        </p:txBody>
      </p:sp>
      <p:sp>
        <p:nvSpPr>
          <p:cNvPr id="689155" name="Rectangle 3"/>
          <p:cNvSpPr>
            <a:spLocks noGrp="1" noChangeArrowheads="1"/>
          </p:cNvSpPr>
          <p:nvPr>
            <p:ph type="title"/>
          </p:nvPr>
        </p:nvSpPr>
        <p:spPr>
          <a:noFill/>
          <a:ln/>
        </p:spPr>
        <p:txBody>
          <a:bodyPr/>
          <a:lstStyle/>
          <a:p>
            <a:r>
              <a:rPr lang="fa-IR" altLang="fa-IR" sz="3200">
                <a:cs typeface="B Nazanin" panose="00000400000000000000" pitchFamily="2" charset="-78"/>
              </a:rPr>
              <a:t>حساب بانک</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C640078-80AE-44A6-9EC4-28EBAA180338}" type="slidenum">
              <a:rPr lang="ar-SA" altLang="fa-IR"/>
              <a:pPr/>
              <a:t>177</a:t>
            </a:fld>
            <a:endParaRPr lang="en-US" altLang="fa-IR"/>
          </a:p>
        </p:txBody>
      </p:sp>
      <p:sp>
        <p:nvSpPr>
          <p:cNvPr id="934914" name="Rectangle 2"/>
          <p:cNvSpPr>
            <a:spLocks noGrp="1" noChangeArrowheads="1"/>
          </p:cNvSpPr>
          <p:nvPr>
            <p:ph type="body" idx="1"/>
          </p:nvPr>
        </p:nvSpPr>
        <p:spPr>
          <a:noFill/>
          <a:ln/>
        </p:spPr>
        <p:txBody>
          <a:bodyPr/>
          <a:lstStyle/>
          <a:p>
            <a:pPr algn="just"/>
            <a:r>
              <a:rPr lang="fa-IR" altLang="fa-IR">
                <a:cs typeface="B Nazanin" panose="00000400000000000000" pitchFamily="2" charset="-78"/>
              </a:rPr>
              <a:t>با توجه به حجم بالای عملیات دریافت و پرداخت وجه نقد ممکن است صندوقدار در پایان هر ماه با کسری یا اضافه صندوق مواجه شود.</a:t>
            </a:r>
          </a:p>
          <a:p>
            <a:pPr lvl="1" algn="just"/>
            <a:endParaRPr lang="fa-IR" altLang="fa-IR">
              <a:cs typeface="B Nazanin" panose="00000400000000000000" pitchFamily="2" charset="-78"/>
            </a:endParaRPr>
          </a:p>
          <a:p>
            <a:pPr algn="just"/>
            <a:endParaRPr lang="en-US" altLang="fa-IR">
              <a:cs typeface="B Nazanin" panose="00000400000000000000" pitchFamily="2" charset="-78"/>
            </a:endParaRPr>
          </a:p>
        </p:txBody>
      </p:sp>
      <p:sp>
        <p:nvSpPr>
          <p:cNvPr id="934915" name="Rectangle 3"/>
          <p:cNvSpPr>
            <a:spLocks noGrp="1" noChangeArrowheads="1"/>
          </p:cNvSpPr>
          <p:nvPr>
            <p:ph type="title"/>
          </p:nvPr>
        </p:nvSpPr>
        <p:spPr>
          <a:noFill/>
          <a:ln/>
        </p:spPr>
        <p:txBody>
          <a:bodyPr/>
          <a:lstStyle/>
          <a:p>
            <a:r>
              <a:rPr lang="fa-IR" altLang="fa-IR" sz="3200">
                <a:cs typeface="B Nazanin" panose="00000400000000000000" pitchFamily="2" charset="-78"/>
              </a:rPr>
              <a:t>حساب بانک</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fld id="{B5A8E949-AE99-4E7F-A5F5-F5247C1CDD81}" type="slidenum">
              <a:rPr lang="ar-SA" altLang="fa-IR"/>
              <a:pPr/>
              <a:t>178</a:t>
            </a:fld>
            <a:endParaRPr lang="en-US" altLang="fa-IR"/>
          </a:p>
        </p:txBody>
      </p:sp>
      <p:sp>
        <p:nvSpPr>
          <p:cNvPr id="691203" name="Oval 3"/>
          <p:cNvSpPr>
            <a:spLocks noChangeArrowheads="1"/>
          </p:cNvSpPr>
          <p:nvPr/>
        </p:nvSpPr>
        <p:spPr bwMode="auto">
          <a:xfrm>
            <a:off x="3124200" y="2173288"/>
            <a:ext cx="3505200" cy="1103312"/>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rtl="1"/>
            <a:r>
              <a:rPr lang="fa-IR" altLang="fa-IR" sz="2400" b="1">
                <a:cs typeface="B Nazanin" panose="00000400000000000000" pitchFamily="2" charset="-78"/>
              </a:rPr>
              <a:t>امنیت بیشتر وجه نقد نزد بانکها</a:t>
            </a:r>
            <a:endParaRPr lang="en-US" altLang="fa-IR" sz="2400" b="1">
              <a:cs typeface="B Nazanin" panose="00000400000000000000" pitchFamily="2" charset="-78"/>
            </a:endParaRPr>
          </a:p>
        </p:txBody>
      </p:sp>
      <p:grpSp>
        <p:nvGrpSpPr>
          <p:cNvPr id="691211" name="Group 11"/>
          <p:cNvGrpSpPr>
            <a:grpSpLocks/>
          </p:cNvGrpSpPr>
          <p:nvPr/>
        </p:nvGrpSpPr>
        <p:grpSpPr bwMode="auto">
          <a:xfrm>
            <a:off x="3795713" y="3276600"/>
            <a:ext cx="2143125" cy="2362200"/>
            <a:chOff x="2199" y="1943"/>
            <a:chExt cx="1350" cy="1488"/>
          </a:xfrm>
        </p:grpSpPr>
        <p:sp>
          <p:nvSpPr>
            <p:cNvPr id="691207" name="Rectangle 7"/>
            <p:cNvSpPr>
              <a:spLocks noChangeArrowheads="1"/>
            </p:cNvSpPr>
            <p:nvPr/>
          </p:nvSpPr>
          <p:spPr bwMode="auto">
            <a:xfrm>
              <a:off x="2199" y="2445"/>
              <a:ext cx="1350" cy="294"/>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rtl="1">
                <a:spcBef>
                  <a:spcPct val="50000"/>
                </a:spcBef>
              </a:pPr>
              <a:r>
                <a:rPr lang="fa-IR" altLang="fa-IR" sz="2400" b="1">
                  <a:solidFill>
                    <a:srgbClr val="000000"/>
                  </a:solidFill>
                  <a:cs typeface="B Nazanin" panose="00000400000000000000" pitchFamily="2" charset="-78"/>
                </a:rPr>
                <a:t>حساب بانک</a:t>
              </a:r>
              <a:endParaRPr lang="en-US" altLang="fa-IR" sz="2400" b="1">
                <a:solidFill>
                  <a:srgbClr val="000000"/>
                </a:solidFill>
                <a:cs typeface="B Nazanin" panose="00000400000000000000" pitchFamily="2" charset="-78"/>
              </a:endParaRPr>
            </a:p>
          </p:txBody>
        </p:sp>
        <p:cxnSp>
          <p:nvCxnSpPr>
            <p:cNvPr id="691208" name="AutoShape 8"/>
            <p:cNvCxnSpPr>
              <a:cxnSpLocks noChangeShapeType="1"/>
              <a:stCxn id="691207" idx="2"/>
            </p:cNvCxnSpPr>
            <p:nvPr/>
          </p:nvCxnSpPr>
          <p:spPr bwMode="auto">
            <a:xfrm flipH="1">
              <a:off x="2282" y="2739"/>
              <a:ext cx="592" cy="692"/>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1209" name="AutoShape 9"/>
            <p:cNvCxnSpPr>
              <a:cxnSpLocks noChangeShapeType="1"/>
              <a:stCxn id="691207" idx="2"/>
            </p:cNvCxnSpPr>
            <p:nvPr/>
          </p:nvCxnSpPr>
          <p:spPr bwMode="auto">
            <a:xfrm>
              <a:off x="2874" y="2739"/>
              <a:ext cx="604" cy="692"/>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1210" name="AutoShape 10"/>
            <p:cNvCxnSpPr>
              <a:cxnSpLocks noChangeShapeType="1"/>
              <a:stCxn id="691207" idx="0"/>
              <a:endCxn id="691203" idx="4"/>
            </p:cNvCxnSpPr>
            <p:nvPr/>
          </p:nvCxnSpPr>
          <p:spPr bwMode="auto">
            <a:xfrm flipV="1">
              <a:off x="2874" y="1943"/>
              <a:ext cx="0" cy="502"/>
            </a:xfrm>
            <a:prstGeom prst="straightConnector1">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91212" name="Oval 12"/>
          <p:cNvSpPr>
            <a:spLocks noChangeArrowheads="1"/>
          </p:cNvSpPr>
          <p:nvPr/>
        </p:nvSpPr>
        <p:spPr bwMode="auto">
          <a:xfrm>
            <a:off x="990600" y="5489575"/>
            <a:ext cx="3505200" cy="1103313"/>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rtl="1"/>
            <a:r>
              <a:rPr lang="fa-IR" altLang="fa-IR" sz="2400" b="1">
                <a:cs typeface="B Nazanin" panose="00000400000000000000" pitchFamily="2" charset="-78"/>
              </a:rPr>
              <a:t>کاهش هزینه نگهداری وجوه نقد</a:t>
            </a:r>
            <a:endParaRPr lang="en-US" altLang="fa-IR" sz="2400" b="1">
              <a:cs typeface="B Nazanin" panose="00000400000000000000" pitchFamily="2" charset="-78"/>
            </a:endParaRPr>
          </a:p>
        </p:txBody>
      </p:sp>
      <p:sp>
        <p:nvSpPr>
          <p:cNvPr id="691213" name="Oval 13"/>
          <p:cNvSpPr>
            <a:spLocks noChangeArrowheads="1"/>
          </p:cNvSpPr>
          <p:nvPr/>
        </p:nvSpPr>
        <p:spPr bwMode="auto">
          <a:xfrm>
            <a:off x="5181600" y="5526088"/>
            <a:ext cx="3505200" cy="1103312"/>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rtl="1"/>
            <a:r>
              <a:rPr lang="fa-IR" altLang="fa-IR" sz="2400" b="1">
                <a:cs typeface="B Nazanin" panose="00000400000000000000" pitchFamily="2" charset="-78"/>
              </a:rPr>
              <a:t>تسهیل در دریافت و پرداخت وجوه نقد</a:t>
            </a:r>
            <a:endParaRPr lang="en-US" altLang="fa-IR" sz="2400" b="1">
              <a:cs typeface="B Nazanin" panose="00000400000000000000" pitchFamily="2" charset="-78"/>
            </a:endParaRPr>
          </a:p>
        </p:txBody>
      </p:sp>
      <p:sp>
        <p:nvSpPr>
          <p:cNvPr id="691214" name="Rectangle 14"/>
          <p:cNvSpPr>
            <a:spLocks noChangeArrowheads="1"/>
          </p:cNvSpPr>
          <p:nvPr/>
        </p:nvSpPr>
        <p:spPr bwMode="auto">
          <a:xfrm>
            <a:off x="1524000" y="6096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1">
              <a:lnSpc>
                <a:spcPct val="85000"/>
              </a:lnSpc>
              <a:defRPr sz="3600" b="1">
                <a:solidFill>
                  <a:schemeClr val="tx2"/>
                </a:solidFill>
                <a:latin typeface="Times New Roman" panose="02020603050405020304" pitchFamily="18" charset="0"/>
                <a:cs typeface="Arial" panose="020B0604020202020204" pitchFamily="34" charset="0"/>
              </a:defRPr>
            </a:lvl1pPr>
            <a:lvl2pPr algn="ctr" rtl="1">
              <a:lnSpc>
                <a:spcPct val="85000"/>
              </a:lnSpc>
              <a:defRPr sz="3600" b="1">
                <a:solidFill>
                  <a:schemeClr val="tx2"/>
                </a:solidFill>
                <a:latin typeface="Times New Roman" panose="02020603050405020304" pitchFamily="18" charset="0"/>
                <a:cs typeface="Arial" panose="020B0604020202020204" pitchFamily="34" charset="0"/>
              </a:defRPr>
            </a:lvl2pPr>
            <a:lvl3pPr algn="ctr" rtl="1">
              <a:lnSpc>
                <a:spcPct val="85000"/>
              </a:lnSpc>
              <a:defRPr sz="3600" b="1">
                <a:solidFill>
                  <a:schemeClr val="tx2"/>
                </a:solidFill>
                <a:latin typeface="Times New Roman" panose="02020603050405020304" pitchFamily="18" charset="0"/>
                <a:cs typeface="Arial" panose="020B0604020202020204" pitchFamily="34" charset="0"/>
              </a:defRPr>
            </a:lvl3pPr>
            <a:lvl4pPr algn="ctr" rtl="1">
              <a:lnSpc>
                <a:spcPct val="85000"/>
              </a:lnSpc>
              <a:defRPr sz="3600" b="1">
                <a:solidFill>
                  <a:schemeClr val="tx2"/>
                </a:solidFill>
                <a:latin typeface="Times New Roman" panose="02020603050405020304" pitchFamily="18" charset="0"/>
                <a:cs typeface="Arial" panose="020B0604020202020204" pitchFamily="34" charset="0"/>
              </a:defRPr>
            </a:lvl4pPr>
            <a:lvl5pPr algn="ctr" rtl="1">
              <a:lnSpc>
                <a:spcPct val="85000"/>
              </a:lnSpc>
              <a:defRPr sz="3600" b="1">
                <a:solidFill>
                  <a:schemeClr val="tx2"/>
                </a:solidFill>
                <a:latin typeface="Times New Roman" panose="02020603050405020304" pitchFamily="18" charset="0"/>
                <a:cs typeface="Arial" panose="020B0604020202020204" pitchFamily="34" charset="0"/>
              </a:defRPr>
            </a:lvl5pPr>
            <a:lvl6pPr marL="4572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6pPr>
            <a:lvl7pPr marL="9144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7pPr>
            <a:lvl8pPr marL="13716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8pPr>
            <a:lvl9pPr marL="1828800" algn="ctr" rtl="1" fontAlgn="base">
              <a:lnSpc>
                <a:spcPct val="85000"/>
              </a:lnSpc>
              <a:spcBef>
                <a:spcPct val="0"/>
              </a:spcBef>
              <a:spcAft>
                <a:spcPct val="0"/>
              </a:spcAft>
              <a:defRPr sz="3600" b="1">
                <a:solidFill>
                  <a:schemeClr val="tx2"/>
                </a:solidFill>
                <a:latin typeface="Times New Roman" panose="02020603050405020304" pitchFamily="18" charset="0"/>
                <a:cs typeface="Arial" panose="020B0604020202020204" pitchFamily="34" charset="0"/>
              </a:defRPr>
            </a:lvl9pPr>
          </a:lstStyle>
          <a:p>
            <a:pPr eaLnBrk="1" hangingPunct="1"/>
            <a:r>
              <a:rPr lang="fa-IR" altLang="fa-IR">
                <a:cs typeface="B Nazanin" panose="00000400000000000000" pitchFamily="2" charset="-78"/>
              </a:rPr>
              <a:t>دلایل استفاده از حساب بانک</a:t>
            </a:r>
            <a:endParaRPr lang="en-US" altLang="fa-IR" sz="3200">
              <a:cs typeface="B Nazanin" panose="00000400000000000000" pitchFamily="2" charset="-78"/>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91203"/>
                                        </p:tgtEl>
                                        <p:attrNameLst>
                                          <p:attrName>style.visibility</p:attrName>
                                        </p:attrNameLst>
                                      </p:cBhvr>
                                      <p:to>
                                        <p:strVal val="visible"/>
                                      </p:to>
                                    </p:set>
                                    <p:anim calcmode="lin" valueType="num">
                                      <p:cBhvr additive="base">
                                        <p:cTn id="7" dur="500" fill="hold"/>
                                        <p:tgtEl>
                                          <p:spTgt spid="691203"/>
                                        </p:tgtEl>
                                        <p:attrNameLst>
                                          <p:attrName>ppt_x</p:attrName>
                                        </p:attrNameLst>
                                      </p:cBhvr>
                                      <p:tavLst>
                                        <p:tav tm="0">
                                          <p:val>
                                            <p:strVal val="#ppt_x"/>
                                          </p:val>
                                        </p:tav>
                                        <p:tav tm="100000">
                                          <p:val>
                                            <p:strVal val="#ppt_x"/>
                                          </p:val>
                                        </p:tav>
                                      </p:tavLst>
                                    </p:anim>
                                    <p:anim calcmode="lin" valueType="num">
                                      <p:cBhvr additive="base">
                                        <p:cTn id="8" dur="500" fill="hold"/>
                                        <p:tgtEl>
                                          <p:spTgt spid="69120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91212"/>
                                        </p:tgtEl>
                                        <p:attrNameLst>
                                          <p:attrName>style.visibility</p:attrName>
                                        </p:attrNameLst>
                                      </p:cBhvr>
                                      <p:to>
                                        <p:strVal val="visible"/>
                                      </p:to>
                                    </p:set>
                                    <p:anim calcmode="lin" valueType="num">
                                      <p:cBhvr additive="base">
                                        <p:cTn id="12" dur="500" fill="hold"/>
                                        <p:tgtEl>
                                          <p:spTgt spid="691212"/>
                                        </p:tgtEl>
                                        <p:attrNameLst>
                                          <p:attrName>ppt_x</p:attrName>
                                        </p:attrNameLst>
                                      </p:cBhvr>
                                      <p:tavLst>
                                        <p:tav tm="0">
                                          <p:val>
                                            <p:strVal val="#ppt_x"/>
                                          </p:val>
                                        </p:tav>
                                        <p:tav tm="100000">
                                          <p:val>
                                            <p:strVal val="#ppt_x"/>
                                          </p:val>
                                        </p:tav>
                                      </p:tavLst>
                                    </p:anim>
                                    <p:anim calcmode="lin" valueType="num">
                                      <p:cBhvr additive="base">
                                        <p:cTn id="13" dur="500" fill="hold"/>
                                        <p:tgtEl>
                                          <p:spTgt spid="69121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91213"/>
                                        </p:tgtEl>
                                        <p:attrNameLst>
                                          <p:attrName>style.visibility</p:attrName>
                                        </p:attrNameLst>
                                      </p:cBhvr>
                                      <p:to>
                                        <p:strVal val="visible"/>
                                      </p:to>
                                    </p:set>
                                    <p:anim calcmode="lin" valueType="num">
                                      <p:cBhvr additive="base">
                                        <p:cTn id="17" dur="500" fill="hold"/>
                                        <p:tgtEl>
                                          <p:spTgt spid="691213"/>
                                        </p:tgtEl>
                                        <p:attrNameLst>
                                          <p:attrName>ppt_x</p:attrName>
                                        </p:attrNameLst>
                                      </p:cBhvr>
                                      <p:tavLst>
                                        <p:tav tm="0">
                                          <p:val>
                                            <p:strVal val="#ppt_x"/>
                                          </p:val>
                                        </p:tav>
                                        <p:tav tm="100000">
                                          <p:val>
                                            <p:strVal val="#ppt_x"/>
                                          </p:val>
                                        </p:tav>
                                      </p:tavLst>
                                    </p:anim>
                                    <p:anim calcmode="lin" valueType="num">
                                      <p:cBhvr additive="base">
                                        <p:cTn id="18" dur="500" fill="hold"/>
                                        <p:tgtEl>
                                          <p:spTgt spid="69121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691211"/>
                                        </p:tgtEl>
                                        <p:attrNameLst>
                                          <p:attrName>style.visibility</p:attrName>
                                        </p:attrNameLst>
                                      </p:cBhvr>
                                      <p:to>
                                        <p:strVal val="visible"/>
                                      </p:to>
                                    </p:set>
                                    <p:anim calcmode="lin" valueType="num">
                                      <p:cBhvr>
                                        <p:cTn id="22" dur="500" fill="hold"/>
                                        <p:tgtEl>
                                          <p:spTgt spid="691211"/>
                                        </p:tgtEl>
                                        <p:attrNameLst>
                                          <p:attrName>ppt_w</p:attrName>
                                        </p:attrNameLst>
                                      </p:cBhvr>
                                      <p:tavLst>
                                        <p:tav tm="0">
                                          <p:val>
                                            <p:fltVal val="0"/>
                                          </p:val>
                                        </p:tav>
                                        <p:tav tm="100000">
                                          <p:val>
                                            <p:strVal val="#ppt_w"/>
                                          </p:val>
                                        </p:tav>
                                      </p:tavLst>
                                    </p:anim>
                                    <p:anim calcmode="lin" valueType="num">
                                      <p:cBhvr>
                                        <p:cTn id="23" dur="500" fill="hold"/>
                                        <p:tgtEl>
                                          <p:spTgt spid="6912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animBg="1"/>
      <p:bldP spid="691212" grpId="0" animBg="1"/>
      <p:bldP spid="691213"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21AE4D6-9DA0-4195-8110-2455165DDA73}" type="slidenum">
              <a:rPr lang="ar-SA" altLang="fa-IR"/>
              <a:pPr/>
              <a:t>179</a:t>
            </a:fld>
            <a:endParaRPr lang="en-US" altLang="fa-IR"/>
          </a:p>
        </p:txBody>
      </p:sp>
      <p:sp>
        <p:nvSpPr>
          <p:cNvPr id="693250" name="Rectangle 2"/>
          <p:cNvSpPr>
            <a:spLocks noGrp="1" noChangeArrowheads="1"/>
          </p:cNvSpPr>
          <p:nvPr>
            <p:ph type="body" idx="1"/>
          </p:nvPr>
        </p:nvSpPr>
        <p:spPr>
          <a:noFill/>
          <a:ln/>
        </p:spPr>
        <p:txBody>
          <a:bodyPr/>
          <a:lstStyle/>
          <a:p>
            <a:pPr algn="just">
              <a:buFont typeface="Wingdings" panose="05000000000000000000" pitchFamily="2" charset="2"/>
              <a:buNone/>
            </a:pPr>
            <a:r>
              <a:rPr lang="fa-IR" altLang="fa-IR">
                <a:cs typeface="B Nazanin" panose="00000400000000000000" pitchFamily="2" charset="-78"/>
              </a:rPr>
              <a:t>1. عملیاتی که در دفاتر شرکت انجام شده ولی هنوز در دفاتر بانک انجام نشده است.</a:t>
            </a:r>
          </a:p>
          <a:p>
            <a:pPr lvl="1" algn="just"/>
            <a:r>
              <a:rPr lang="fa-IR" altLang="fa-IR">
                <a:cs typeface="B Nazanin" panose="00000400000000000000" pitchFamily="2" charset="-78"/>
              </a:rPr>
              <a:t>چکهای معوق</a:t>
            </a:r>
          </a:p>
          <a:p>
            <a:pPr lvl="1" algn="just"/>
            <a:r>
              <a:rPr lang="fa-IR" altLang="fa-IR">
                <a:cs typeface="B Nazanin" panose="00000400000000000000" pitchFamily="2" charset="-78"/>
              </a:rPr>
              <a:t>چکها و اسناد در جریان وصول</a:t>
            </a:r>
          </a:p>
          <a:p>
            <a:pPr lvl="1" algn="just"/>
            <a:r>
              <a:rPr lang="fa-IR" altLang="fa-IR">
                <a:cs typeface="B Nazanin" panose="00000400000000000000" pitchFamily="2" charset="-78"/>
              </a:rPr>
              <a:t>وجوه بین راهی</a:t>
            </a:r>
          </a:p>
          <a:p>
            <a:pPr lvl="1" algn="just"/>
            <a:r>
              <a:rPr lang="fa-IR" altLang="fa-IR">
                <a:cs typeface="B Nazanin" panose="00000400000000000000" pitchFamily="2" charset="-78"/>
              </a:rPr>
              <a:t>چکهای لاوصول</a:t>
            </a:r>
          </a:p>
          <a:p>
            <a:pPr lvl="1" algn="just"/>
            <a:r>
              <a:rPr lang="fa-IR" altLang="fa-IR">
                <a:cs typeface="B Nazanin" panose="00000400000000000000" pitchFamily="2" charset="-78"/>
              </a:rPr>
              <a:t>اشتباهات</a:t>
            </a:r>
            <a:endParaRPr lang="en-US" altLang="fa-IR">
              <a:cs typeface="B Nazanin" panose="00000400000000000000" pitchFamily="2" charset="-78"/>
            </a:endParaRPr>
          </a:p>
        </p:txBody>
      </p:sp>
      <p:sp>
        <p:nvSpPr>
          <p:cNvPr id="693251" name="Rectangle 3"/>
          <p:cNvSpPr>
            <a:spLocks noGrp="1" noChangeArrowheads="1"/>
          </p:cNvSpPr>
          <p:nvPr>
            <p:ph type="title"/>
          </p:nvPr>
        </p:nvSpPr>
        <p:spPr>
          <a:noFill/>
          <a:ln/>
        </p:spPr>
        <p:txBody>
          <a:bodyPr/>
          <a:lstStyle/>
          <a:p>
            <a:r>
              <a:rPr lang="fa-IR" altLang="fa-IR" sz="3200">
                <a:cs typeface="B Nazanin" panose="00000400000000000000" pitchFamily="2" charset="-78"/>
              </a:rPr>
              <a:t>دلایل ایجاد مغایرت بانکی</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93250">
                                            <p:txEl>
                                              <p:pRg st="0" end="0"/>
                                            </p:txEl>
                                          </p:spTgt>
                                        </p:tgtEl>
                                        <p:attrNameLst>
                                          <p:attrName>style.visibility</p:attrName>
                                        </p:attrNameLst>
                                      </p:cBhvr>
                                      <p:to>
                                        <p:strVal val="visible"/>
                                      </p:to>
                                    </p:set>
                                    <p:animEffect transition="in" filter="blinds(horizontal)">
                                      <p:cBhvr>
                                        <p:cTn id="7" dur="500"/>
                                        <p:tgtEl>
                                          <p:spTgt spid="693250">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693250">
                                            <p:txEl>
                                              <p:pRg st="1" end="1"/>
                                            </p:txEl>
                                          </p:spTgt>
                                        </p:tgtEl>
                                        <p:attrNameLst>
                                          <p:attrName>style.visibility</p:attrName>
                                        </p:attrNameLst>
                                      </p:cBhvr>
                                      <p:to>
                                        <p:strVal val="visible"/>
                                      </p:to>
                                    </p:set>
                                    <p:animEffect transition="in" filter="blinds(horizontal)">
                                      <p:cBhvr>
                                        <p:cTn id="11" dur="500"/>
                                        <p:tgtEl>
                                          <p:spTgt spid="693250">
                                            <p:txEl>
                                              <p:pRg st="1" end="1"/>
                                            </p:txEl>
                                          </p:spTgt>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693250">
                                            <p:txEl>
                                              <p:pRg st="2" end="2"/>
                                            </p:txEl>
                                          </p:spTgt>
                                        </p:tgtEl>
                                        <p:attrNameLst>
                                          <p:attrName>style.visibility</p:attrName>
                                        </p:attrNameLst>
                                      </p:cBhvr>
                                      <p:to>
                                        <p:strVal val="visible"/>
                                      </p:to>
                                    </p:set>
                                    <p:anim calcmode="lin" valueType="num">
                                      <p:cBhvr additive="base">
                                        <p:cTn id="15" dur="500" fill="hold"/>
                                        <p:tgtEl>
                                          <p:spTgt spid="69325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93250">
                                            <p:txEl>
                                              <p:pRg st="2" end="2"/>
                                            </p:txEl>
                                          </p:spTgt>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17" presetClass="entr" presetSubtype="10" fill="hold" nodeType="afterEffect">
                                  <p:stCondLst>
                                    <p:cond delay="0"/>
                                  </p:stCondLst>
                                  <p:childTnLst>
                                    <p:set>
                                      <p:cBhvr>
                                        <p:cTn id="19" dur="1" fill="hold">
                                          <p:stCondLst>
                                            <p:cond delay="0"/>
                                          </p:stCondLst>
                                        </p:cTn>
                                        <p:tgtEl>
                                          <p:spTgt spid="693250">
                                            <p:txEl>
                                              <p:pRg st="3" end="3"/>
                                            </p:txEl>
                                          </p:spTgt>
                                        </p:tgtEl>
                                        <p:attrNameLst>
                                          <p:attrName>style.visibility</p:attrName>
                                        </p:attrNameLst>
                                      </p:cBhvr>
                                      <p:to>
                                        <p:strVal val="visible"/>
                                      </p:to>
                                    </p:set>
                                    <p:anim calcmode="lin" valueType="num">
                                      <p:cBhvr>
                                        <p:cTn id="20" dur="500" fill="hold"/>
                                        <p:tgtEl>
                                          <p:spTgt spid="693250">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693250">
                                            <p:txEl>
                                              <p:pRg st="3" end="3"/>
                                            </p:txEl>
                                          </p:spTgt>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2000"/>
                            </p:stCondLst>
                            <p:childTnLst>
                              <p:par>
                                <p:cTn id="23" presetID="3" presetClass="entr" presetSubtype="10" fill="hold" nodeType="afterEffect">
                                  <p:stCondLst>
                                    <p:cond delay="0"/>
                                  </p:stCondLst>
                                  <p:childTnLst>
                                    <p:set>
                                      <p:cBhvr>
                                        <p:cTn id="24" dur="1" fill="hold">
                                          <p:stCondLst>
                                            <p:cond delay="0"/>
                                          </p:stCondLst>
                                        </p:cTn>
                                        <p:tgtEl>
                                          <p:spTgt spid="693250">
                                            <p:txEl>
                                              <p:pRg st="4" end="4"/>
                                            </p:txEl>
                                          </p:spTgt>
                                        </p:tgtEl>
                                        <p:attrNameLst>
                                          <p:attrName>style.visibility</p:attrName>
                                        </p:attrNameLst>
                                      </p:cBhvr>
                                      <p:to>
                                        <p:strVal val="visible"/>
                                      </p:to>
                                    </p:set>
                                    <p:animEffect transition="in" filter="blinds(horizontal)">
                                      <p:cBhvr>
                                        <p:cTn id="25" dur="500"/>
                                        <p:tgtEl>
                                          <p:spTgt spid="693250">
                                            <p:txEl>
                                              <p:pRg st="4" end="4"/>
                                            </p:txEl>
                                          </p:spTgt>
                                        </p:tgtEl>
                                      </p:cBhvr>
                                    </p:animEffect>
                                  </p:childTnLst>
                                </p:cTn>
                              </p:par>
                            </p:childTnLst>
                          </p:cTn>
                        </p:par>
                        <p:par>
                          <p:cTn id="26" fill="hold" nodeType="afterGroup">
                            <p:stCondLst>
                              <p:cond delay="2500"/>
                            </p:stCondLst>
                            <p:childTnLst>
                              <p:par>
                                <p:cTn id="27" presetID="23" presetClass="entr" presetSubtype="16" fill="hold" nodeType="afterEffect">
                                  <p:stCondLst>
                                    <p:cond delay="0"/>
                                  </p:stCondLst>
                                  <p:childTnLst>
                                    <p:set>
                                      <p:cBhvr>
                                        <p:cTn id="28" dur="1" fill="hold">
                                          <p:stCondLst>
                                            <p:cond delay="0"/>
                                          </p:stCondLst>
                                        </p:cTn>
                                        <p:tgtEl>
                                          <p:spTgt spid="693250">
                                            <p:txEl>
                                              <p:pRg st="5" end="5"/>
                                            </p:txEl>
                                          </p:spTgt>
                                        </p:tgtEl>
                                        <p:attrNameLst>
                                          <p:attrName>style.visibility</p:attrName>
                                        </p:attrNameLst>
                                      </p:cBhvr>
                                      <p:to>
                                        <p:strVal val="visible"/>
                                      </p:to>
                                    </p:set>
                                    <p:anim calcmode="lin" valueType="num">
                                      <p:cBhvr>
                                        <p:cTn id="29" dur="500" fill="hold"/>
                                        <p:tgtEl>
                                          <p:spTgt spid="693250">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693250">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ACC509B-6AEB-4D8D-96A1-DC0BF576C3A2}" type="slidenum">
              <a:rPr lang="ar-SA" altLang="fa-IR"/>
              <a:pPr/>
              <a:t>18</a:t>
            </a:fld>
            <a:endParaRPr lang="en-US" altLang="fa-IR"/>
          </a:p>
        </p:txBody>
      </p:sp>
      <p:sp>
        <p:nvSpPr>
          <p:cNvPr id="527362" name="Rectangle 2"/>
          <p:cNvSpPr>
            <a:spLocks noGrp="1" noChangeArrowheads="1"/>
          </p:cNvSpPr>
          <p:nvPr>
            <p:ph type="title" idx="4294967295"/>
          </p:nvPr>
        </p:nvSpPr>
        <p:spPr/>
        <p:txBody>
          <a:bodyPr/>
          <a:lstStyle/>
          <a:p>
            <a:r>
              <a:rPr lang="fa-IR" altLang="fa-IR">
                <a:cs typeface="B Nazanin" panose="00000400000000000000" pitchFamily="2" charset="-78"/>
              </a:rPr>
              <a:t>مثالهایی از فرض تداوم فعالیت</a:t>
            </a:r>
            <a:endParaRPr lang="en-US" altLang="fa-IR">
              <a:cs typeface="B Nazanin" panose="00000400000000000000" pitchFamily="2" charset="-78"/>
            </a:endParaRPr>
          </a:p>
        </p:txBody>
      </p:sp>
      <p:sp>
        <p:nvSpPr>
          <p:cNvPr id="527363"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بر اساس این فرض دارایی ها و بدهی ها به جاری و بلندمدت طبقه بندی می گردد.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7363">
                                            <p:txEl>
                                              <p:pRg st="0" end="0"/>
                                            </p:txEl>
                                          </p:spTgt>
                                        </p:tgtEl>
                                        <p:attrNameLst>
                                          <p:attrName>style.visibility</p:attrName>
                                        </p:attrNameLst>
                                      </p:cBhvr>
                                      <p:to>
                                        <p:strVal val="visible"/>
                                      </p:to>
                                    </p:set>
                                    <p:animEffect transition="in" filter="diamond(in)">
                                      <p:cBhvr>
                                        <p:cTn id="7" dur="2000"/>
                                        <p:tgtEl>
                                          <p:spTgt spid="527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34A729E-6CA1-4773-8359-81FE6BB0DBF1}" type="slidenum">
              <a:rPr lang="ar-SA" altLang="fa-IR"/>
              <a:pPr/>
              <a:t>180</a:t>
            </a:fld>
            <a:endParaRPr lang="en-US" altLang="fa-IR"/>
          </a:p>
        </p:txBody>
      </p:sp>
      <p:sp>
        <p:nvSpPr>
          <p:cNvPr id="694274"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buFont typeface="Wingdings" panose="05000000000000000000" pitchFamily="2" charset="2"/>
              <a:buNone/>
            </a:pPr>
            <a:r>
              <a:rPr lang="fa-IR" altLang="fa-IR">
                <a:cs typeface="B Nazanin" panose="00000400000000000000" pitchFamily="2" charset="-78"/>
              </a:rPr>
              <a:t>2. عملیاتی که در دفاتر بانک انجام شده ولی هنوز در دفاتر شرکت انجام نشده است.</a:t>
            </a:r>
          </a:p>
          <a:p>
            <a:pPr lvl="1" algn="just"/>
            <a:r>
              <a:rPr lang="fa-IR" altLang="fa-IR">
                <a:cs typeface="B Nazanin" panose="00000400000000000000" pitchFamily="2" charset="-78"/>
              </a:rPr>
              <a:t>وجوه دریافتی توسط بانک</a:t>
            </a:r>
          </a:p>
          <a:p>
            <a:pPr lvl="1" algn="just"/>
            <a:r>
              <a:rPr lang="fa-IR" altLang="fa-IR">
                <a:cs typeface="B Nazanin" panose="00000400000000000000" pitchFamily="2" charset="-78"/>
              </a:rPr>
              <a:t>واخواست اسناد تجاری تنزیل شده</a:t>
            </a:r>
          </a:p>
          <a:p>
            <a:pPr lvl="1" algn="just"/>
            <a:r>
              <a:rPr lang="fa-IR" altLang="fa-IR">
                <a:cs typeface="B Nazanin" panose="00000400000000000000" pitchFamily="2" charset="-78"/>
              </a:rPr>
              <a:t>کارمزد و هزینه های بانکی</a:t>
            </a:r>
          </a:p>
          <a:p>
            <a:pPr lvl="1" algn="just"/>
            <a:r>
              <a:rPr lang="fa-IR" altLang="fa-IR">
                <a:cs typeface="B Nazanin" panose="00000400000000000000" pitchFamily="2" charset="-78"/>
              </a:rPr>
              <a:t>اشتباه در برداشت یا ثبت فعالیت مالی</a:t>
            </a:r>
            <a:endParaRPr lang="en-US" altLang="fa-IR">
              <a:cs typeface="B Nazanin" panose="00000400000000000000" pitchFamily="2" charset="-78"/>
            </a:endParaRPr>
          </a:p>
        </p:txBody>
      </p:sp>
      <p:sp>
        <p:nvSpPr>
          <p:cNvPr id="694275" name="Rectangle 3"/>
          <p:cNvSpPr>
            <a:spLocks noGrp="1" noChangeArrowheads="1"/>
          </p:cNvSpPr>
          <p:nvPr>
            <p:ph type="title"/>
          </p:nvPr>
        </p:nvSpPr>
        <p:spPr>
          <a:noFill/>
          <a:ln/>
        </p:spPr>
        <p:txBody>
          <a:bodyPr/>
          <a:lstStyle/>
          <a:p>
            <a:r>
              <a:rPr lang="fa-IR" altLang="fa-IR" sz="3200">
                <a:cs typeface="B Nazanin" panose="00000400000000000000" pitchFamily="2" charset="-78"/>
              </a:rPr>
              <a:t>دلایل ایجاد مغایرت بانکی</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561A6A3-5BFF-46DE-8F21-9C038D69B119}" type="slidenum">
              <a:rPr lang="ar-SA" altLang="fa-IR"/>
              <a:pPr/>
              <a:t>181</a:t>
            </a:fld>
            <a:endParaRPr lang="en-US" altLang="fa-IR"/>
          </a:p>
        </p:txBody>
      </p:sp>
      <p:sp>
        <p:nvSpPr>
          <p:cNvPr id="698370"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به چکهایی اطلاق می شود که دارنده چک تا تاریخ ارسال صورتحساب بانک، برای دریافت وجه آن به بانک مراجعه نکرده است.</a:t>
            </a:r>
            <a:endParaRPr lang="en-US" altLang="fa-IR">
              <a:cs typeface="B Nazanin" panose="00000400000000000000" pitchFamily="2" charset="-78"/>
            </a:endParaRPr>
          </a:p>
        </p:txBody>
      </p:sp>
      <p:sp>
        <p:nvSpPr>
          <p:cNvPr id="698371" name="Rectangle 3"/>
          <p:cNvSpPr>
            <a:spLocks noGrp="1" noChangeArrowheads="1"/>
          </p:cNvSpPr>
          <p:nvPr>
            <p:ph type="title"/>
          </p:nvPr>
        </p:nvSpPr>
        <p:spPr>
          <a:noFill/>
          <a:ln/>
        </p:spPr>
        <p:txBody>
          <a:bodyPr/>
          <a:lstStyle/>
          <a:p>
            <a:r>
              <a:rPr lang="fa-IR" altLang="fa-IR" sz="3200">
                <a:cs typeface="B Nazanin" panose="00000400000000000000" pitchFamily="2" charset="-78"/>
              </a:rPr>
              <a:t>چکهای معوق</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B0E2679-06F0-48E8-9684-43DB737F002D}" type="slidenum">
              <a:rPr lang="ar-SA" altLang="fa-IR"/>
              <a:pPr/>
              <a:t>182</a:t>
            </a:fld>
            <a:endParaRPr lang="en-US" altLang="fa-IR"/>
          </a:p>
        </p:txBody>
      </p:sp>
      <p:sp>
        <p:nvSpPr>
          <p:cNvPr id="699394"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وجوهی که در آخرین روز ماه توسط شرکت به بانک واریز می گردد و در همان روز در دفاتر شرکت ثبت می شود ولی بانک در دفاتر خود در روز بعد این ثبت را انجام می دهد.</a:t>
            </a:r>
            <a:endParaRPr lang="en-US" altLang="fa-IR">
              <a:cs typeface="B Nazanin" panose="00000400000000000000" pitchFamily="2" charset="-78"/>
            </a:endParaRPr>
          </a:p>
        </p:txBody>
      </p:sp>
      <p:sp>
        <p:nvSpPr>
          <p:cNvPr id="699395" name="Rectangle 3"/>
          <p:cNvSpPr>
            <a:spLocks noGrp="1" noChangeArrowheads="1"/>
          </p:cNvSpPr>
          <p:nvPr>
            <p:ph type="title"/>
          </p:nvPr>
        </p:nvSpPr>
        <p:spPr>
          <a:noFill/>
          <a:ln/>
        </p:spPr>
        <p:txBody>
          <a:bodyPr/>
          <a:lstStyle/>
          <a:p>
            <a:r>
              <a:rPr lang="fa-IR" altLang="fa-IR" sz="3200">
                <a:cs typeface="B Nazanin" panose="00000400000000000000" pitchFamily="2" charset="-78"/>
              </a:rPr>
              <a:t>وجوه بین راهی</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2B0BC86-C509-427C-A25D-50541E18E3E2}" type="slidenum">
              <a:rPr lang="ar-SA" altLang="fa-IR"/>
              <a:pPr/>
              <a:t>183</a:t>
            </a:fld>
            <a:endParaRPr lang="en-US" altLang="fa-IR"/>
          </a:p>
        </p:txBody>
      </p:sp>
      <p:sp>
        <p:nvSpPr>
          <p:cNvPr id="700418"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چکهایی که برای وصول به حساب بانک منظور شده ولی به دلیل عدم موجودی حساب صادر کننده چک، لاوصول تلقی می شود</a:t>
            </a:r>
            <a:endParaRPr lang="en-US" altLang="fa-IR">
              <a:cs typeface="B Nazanin" panose="00000400000000000000" pitchFamily="2" charset="-78"/>
            </a:endParaRPr>
          </a:p>
        </p:txBody>
      </p:sp>
      <p:sp>
        <p:nvSpPr>
          <p:cNvPr id="700419" name="Rectangle 3"/>
          <p:cNvSpPr>
            <a:spLocks noGrp="1" noChangeArrowheads="1"/>
          </p:cNvSpPr>
          <p:nvPr>
            <p:ph type="title"/>
          </p:nvPr>
        </p:nvSpPr>
        <p:spPr>
          <a:noFill/>
          <a:ln/>
        </p:spPr>
        <p:txBody>
          <a:bodyPr/>
          <a:lstStyle/>
          <a:p>
            <a:r>
              <a:rPr lang="fa-IR" altLang="fa-IR" sz="3200">
                <a:cs typeface="B Nazanin" panose="00000400000000000000" pitchFamily="2" charset="-78"/>
              </a:rPr>
              <a:t>چکهای لاوصول</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3DCDAF-A74E-4DBA-B435-FFF6C6796F62}" type="slidenum">
              <a:rPr lang="ar-SA" altLang="fa-IR"/>
              <a:pPr/>
              <a:t>184</a:t>
            </a:fld>
            <a:endParaRPr lang="en-US" altLang="fa-IR"/>
          </a:p>
        </p:txBody>
      </p:sp>
      <p:sp>
        <p:nvSpPr>
          <p:cNvPr id="701442"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حسابدار شرکت ممکن است در هنگام ثبت حسابداری رقم بدهکار یا بستانکار بانک را اشتباه ثبت کرده باشد. در چنین مواردی در هنگام تهیه صورت مغایرت بانکی رقم مذکور اصلاح می گردد</a:t>
            </a:r>
            <a:endParaRPr lang="en-US" altLang="fa-IR">
              <a:cs typeface="B Nazanin" panose="00000400000000000000" pitchFamily="2" charset="-78"/>
            </a:endParaRPr>
          </a:p>
        </p:txBody>
      </p:sp>
      <p:sp>
        <p:nvSpPr>
          <p:cNvPr id="701443" name="Rectangle 3"/>
          <p:cNvSpPr>
            <a:spLocks noGrp="1" noChangeArrowheads="1"/>
          </p:cNvSpPr>
          <p:nvPr>
            <p:ph type="title"/>
          </p:nvPr>
        </p:nvSpPr>
        <p:spPr>
          <a:noFill/>
          <a:ln/>
        </p:spPr>
        <p:txBody>
          <a:bodyPr/>
          <a:lstStyle/>
          <a:p>
            <a:r>
              <a:rPr lang="fa-IR" altLang="fa-IR" sz="3200">
                <a:cs typeface="B Nazanin" panose="00000400000000000000" pitchFamily="2" charset="-78"/>
              </a:rPr>
              <a:t>اشتباهات حسابدار شرکت</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CDC1A50-0994-4E00-A1DC-663BBE961719}" type="slidenum">
              <a:rPr lang="ar-SA" altLang="fa-IR"/>
              <a:pPr/>
              <a:t>185</a:t>
            </a:fld>
            <a:endParaRPr lang="en-US" altLang="fa-IR"/>
          </a:p>
        </p:txBody>
      </p:sp>
      <p:sp>
        <p:nvSpPr>
          <p:cNvPr id="702466"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بانک ممکن است به دلیل تشابه اسمی دارنده حساب ، مبلغی را به صورت اشتباه به حساب شرکت واریز یا از حساب آن برداشت نماید. و یا ممکن است رقم ثبت شده توسط بانک اشتباه باشد</a:t>
            </a:r>
            <a:r>
              <a:rPr lang="en-US" altLang="fa-IR">
                <a:cs typeface="B Nazanin" panose="00000400000000000000" pitchFamily="2" charset="-78"/>
              </a:rPr>
              <a:t>.</a:t>
            </a:r>
          </a:p>
        </p:txBody>
      </p:sp>
      <p:sp>
        <p:nvSpPr>
          <p:cNvPr id="702467" name="Rectangle 3"/>
          <p:cNvSpPr>
            <a:spLocks noGrp="1" noChangeArrowheads="1"/>
          </p:cNvSpPr>
          <p:nvPr>
            <p:ph type="title"/>
          </p:nvPr>
        </p:nvSpPr>
        <p:spPr>
          <a:noFill/>
          <a:ln/>
        </p:spPr>
        <p:txBody>
          <a:bodyPr/>
          <a:lstStyle/>
          <a:p>
            <a:r>
              <a:rPr lang="fa-IR" altLang="fa-IR" sz="3200">
                <a:cs typeface="B Nazanin" panose="00000400000000000000" pitchFamily="2" charset="-78"/>
              </a:rPr>
              <a:t>اشتباهات بانک</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3970CFB-9484-4132-A33D-C056B2B31B04}" type="slidenum">
              <a:rPr lang="ar-SA" altLang="fa-IR"/>
              <a:pPr/>
              <a:t>186</a:t>
            </a:fld>
            <a:endParaRPr lang="en-US" altLang="fa-IR"/>
          </a:p>
        </p:txBody>
      </p:sp>
      <p:sp>
        <p:nvSpPr>
          <p:cNvPr id="703490"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در صورتی که اسناد تجاری مانند سفته توسط شرکت نزد بانک تنزیل شده باشد و صادر کننده آن در تاریخ سررسید از پرداخت آن خوداری نماید، بانک مبلغ اسمی سفته، کارمزد دیرکرد و هزینه بانکی را از حساب شرکت برداشت می کند</a:t>
            </a:r>
            <a:r>
              <a:rPr lang="en-US" altLang="fa-IR">
                <a:cs typeface="B Nazanin" panose="00000400000000000000" pitchFamily="2" charset="-78"/>
              </a:rPr>
              <a:t>.</a:t>
            </a:r>
          </a:p>
        </p:txBody>
      </p:sp>
      <p:sp>
        <p:nvSpPr>
          <p:cNvPr id="703491" name="Rectangle 3"/>
          <p:cNvSpPr>
            <a:spLocks noGrp="1" noChangeArrowheads="1"/>
          </p:cNvSpPr>
          <p:nvPr>
            <p:ph type="title"/>
          </p:nvPr>
        </p:nvSpPr>
        <p:spPr>
          <a:noFill/>
          <a:ln/>
        </p:spPr>
        <p:txBody>
          <a:bodyPr/>
          <a:lstStyle/>
          <a:p>
            <a:r>
              <a:rPr lang="fa-IR" altLang="fa-IR" sz="3200">
                <a:cs typeface="B Nazanin" panose="00000400000000000000" pitchFamily="2" charset="-78"/>
              </a:rPr>
              <a:t>واخواست اسناد تجاری تنزیل شده</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EE72D8C-915D-4E4B-A39A-EDABF9E75E43}" type="slidenum">
              <a:rPr lang="ar-SA" altLang="fa-IR"/>
              <a:pPr/>
              <a:t>187</a:t>
            </a:fld>
            <a:endParaRPr lang="en-US" altLang="fa-IR"/>
          </a:p>
        </p:txBody>
      </p:sp>
      <p:sp>
        <p:nvSpPr>
          <p:cNvPr id="704514"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شامل وجوهی است که به حساب شرکت واریز شده ولی اعلامیه بستانکار آن هنوز به دست شرکت نرسیده است</a:t>
            </a:r>
            <a:endParaRPr lang="en-US" altLang="fa-IR">
              <a:cs typeface="B Nazanin" panose="00000400000000000000" pitchFamily="2" charset="-78"/>
            </a:endParaRPr>
          </a:p>
        </p:txBody>
      </p:sp>
      <p:sp>
        <p:nvSpPr>
          <p:cNvPr id="704515" name="Rectangle 3"/>
          <p:cNvSpPr>
            <a:spLocks noGrp="1" noChangeArrowheads="1"/>
          </p:cNvSpPr>
          <p:nvPr>
            <p:ph type="title"/>
          </p:nvPr>
        </p:nvSpPr>
        <p:spPr>
          <a:noFill/>
          <a:ln/>
        </p:spPr>
        <p:txBody>
          <a:bodyPr/>
          <a:lstStyle/>
          <a:p>
            <a:r>
              <a:rPr lang="fa-IR" altLang="fa-IR" sz="3200">
                <a:cs typeface="B Nazanin" panose="00000400000000000000" pitchFamily="2" charset="-78"/>
              </a:rPr>
              <a:t>وجوه دریافتی توسط بانک</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E02E72-A12A-4ECC-BF4C-C5C8F33C3202}" type="slidenum">
              <a:rPr lang="ar-SA" altLang="fa-IR"/>
              <a:pPr/>
              <a:t>188</a:t>
            </a:fld>
            <a:endParaRPr lang="en-US" altLang="fa-IR"/>
          </a:p>
        </p:txBody>
      </p:sp>
      <p:sp>
        <p:nvSpPr>
          <p:cNvPr id="705538"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شامل انواع هزینه ها و کارمزد بانکی است که بابت ارائه خدمات از حساب شرکت برداشت می شود. </a:t>
            </a:r>
          </a:p>
          <a:p>
            <a:pPr lvl="1" algn="just"/>
            <a:r>
              <a:rPr lang="fa-IR" altLang="fa-IR">
                <a:cs typeface="B Nazanin" panose="00000400000000000000" pitchFamily="2" charset="-78"/>
              </a:rPr>
              <a:t>مانند بهای تمبر و دسته چک ، هزینه حواله</a:t>
            </a:r>
            <a:endParaRPr lang="en-US" altLang="fa-IR">
              <a:cs typeface="B Nazanin" panose="00000400000000000000" pitchFamily="2" charset="-78"/>
            </a:endParaRPr>
          </a:p>
        </p:txBody>
      </p:sp>
      <p:sp>
        <p:nvSpPr>
          <p:cNvPr id="705539" name="Rectangle 3"/>
          <p:cNvSpPr>
            <a:spLocks noGrp="1" noChangeArrowheads="1"/>
          </p:cNvSpPr>
          <p:nvPr>
            <p:ph type="title"/>
          </p:nvPr>
        </p:nvSpPr>
        <p:spPr>
          <a:noFill/>
          <a:ln/>
        </p:spPr>
        <p:txBody>
          <a:bodyPr/>
          <a:lstStyle/>
          <a:p>
            <a:r>
              <a:rPr lang="fa-IR" altLang="fa-IR" sz="3200">
                <a:cs typeface="B Nazanin" panose="00000400000000000000" pitchFamily="2" charset="-78"/>
              </a:rPr>
              <a:t>کارمزد و خدمات بانکی</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224B804-1F57-4CFB-AD8F-D70133D45CE7}" type="slidenum">
              <a:rPr lang="ar-SA" altLang="fa-IR"/>
              <a:pPr/>
              <a:t>189</a:t>
            </a:fld>
            <a:endParaRPr lang="en-US" altLang="fa-IR"/>
          </a:p>
        </p:txBody>
      </p:sp>
      <p:sp>
        <p:nvSpPr>
          <p:cNvPr id="695298"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در صورت مغایرت بانکی موارد اختلاف بین مانده صورتحساب ارسالی بانک و حساب بانک در دفاتر موسسه دارنده حساب جاری نشان داده می شود.</a:t>
            </a:r>
            <a:endParaRPr lang="en-US" altLang="fa-IR">
              <a:cs typeface="B Nazanin" panose="00000400000000000000" pitchFamily="2" charset="-78"/>
            </a:endParaRPr>
          </a:p>
        </p:txBody>
      </p:sp>
      <p:sp>
        <p:nvSpPr>
          <p:cNvPr id="695299" name="Rectangle 3"/>
          <p:cNvSpPr>
            <a:spLocks noGrp="1" noChangeArrowheads="1"/>
          </p:cNvSpPr>
          <p:nvPr>
            <p:ph type="title"/>
          </p:nvPr>
        </p:nvSpPr>
        <p:spPr>
          <a:noFill/>
          <a:ln/>
        </p:spPr>
        <p:txBody>
          <a:bodyPr/>
          <a:lstStyle/>
          <a:p>
            <a:r>
              <a:rPr lang="fa-IR" altLang="fa-IR" sz="3200">
                <a:cs typeface="B Nazanin" panose="00000400000000000000" pitchFamily="2" charset="-78"/>
              </a:rPr>
              <a:t>صورت مغایرت بانکی</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5EDFBB7-FC08-4069-8F37-04A2DEA92BE2}" type="slidenum">
              <a:rPr lang="ar-SA" altLang="fa-IR"/>
              <a:pPr/>
              <a:t>19</a:t>
            </a:fld>
            <a:endParaRPr lang="en-US" altLang="fa-IR"/>
          </a:p>
        </p:txBody>
      </p:sp>
      <p:sp>
        <p:nvSpPr>
          <p:cNvPr id="918530" name="Rectangle 2"/>
          <p:cNvSpPr>
            <a:spLocks noGrp="1" noChangeArrowheads="1"/>
          </p:cNvSpPr>
          <p:nvPr>
            <p:ph type="title" idx="4294967295"/>
          </p:nvPr>
        </p:nvSpPr>
        <p:spPr/>
        <p:txBody>
          <a:bodyPr/>
          <a:lstStyle/>
          <a:p>
            <a:r>
              <a:rPr lang="fa-IR" altLang="fa-IR">
                <a:cs typeface="B Nazanin" panose="00000400000000000000" pitchFamily="2" charset="-78"/>
              </a:rPr>
              <a:t>مثالهایی از فرض تداوم فعالیت</a:t>
            </a:r>
            <a:endParaRPr lang="en-US" altLang="fa-IR">
              <a:cs typeface="B Nazanin" panose="00000400000000000000" pitchFamily="2" charset="-78"/>
            </a:endParaRPr>
          </a:p>
        </p:txBody>
      </p:sp>
      <p:sp>
        <p:nvSpPr>
          <p:cNvPr id="918531"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فرآیند اندازه گیری در حسابداری از قبیل ثبت دارایی ها به بهای تمام شده به جای ارزش جاری متاثر از فرض تداوم فعالیت می باشد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18531">
                                            <p:txEl>
                                              <p:pRg st="0" end="0"/>
                                            </p:txEl>
                                          </p:spTgt>
                                        </p:tgtEl>
                                        <p:attrNameLst>
                                          <p:attrName>style.visibility</p:attrName>
                                        </p:attrNameLst>
                                      </p:cBhvr>
                                      <p:to>
                                        <p:strVal val="visible"/>
                                      </p:to>
                                    </p:set>
                                    <p:animEffect transition="in" filter="diamond(in)">
                                      <p:cBhvr>
                                        <p:cTn id="7" dur="2000"/>
                                        <p:tgtEl>
                                          <p:spTgt spid="918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Slide Number Placeholder 3"/>
          <p:cNvSpPr>
            <a:spLocks noGrp="1"/>
          </p:cNvSpPr>
          <p:nvPr>
            <p:ph type="sldNum" sz="quarter" idx="10"/>
          </p:nvPr>
        </p:nvSpPr>
        <p:spPr/>
        <p:txBody>
          <a:bodyPr/>
          <a:lstStyle/>
          <a:p>
            <a:fld id="{18A49CF3-9809-468D-8DF5-759270BA17C2}" type="slidenum">
              <a:rPr lang="ar-SA" altLang="fa-IR"/>
              <a:pPr/>
              <a:t>190</a:t>
            </a:fld>
            <a:endParaRPr lang="en-US" altLang="fa-IR"/>
          </a:p>
        </p:txBody>
      </p:sp>
      <p:sp>
        <p:nvSpPr>
          <p:cNvPr id="696323" name="Rectangle 3"/>
          <p:cNvSpPr>
            <a:spLocks noGrp="1" noChangeArrowheads="1"/>
          </p:cNvSpPr>
          <p:nvPr>
            <p:ph type="title"/>
          </p:nvPr>
        </p:nvSpPr>
        <p:spPr>
          <a:noFill/>
          <a:ln/>
        </p:spPr>
        <p:txBody>
          <a:bodyPr/>
          <a:lstStyle/>
          <a:p>
            <a:r>
              <a:rPr lang="fa-IR" altLang="fa-IR" sz="3200">
                <a:cs typeface="B Nazanin" panose="00000400000000000000" pitchFamily="2" charset="-78"/>
              </a:rPr>
              <a:t>صورت مغایرت بانکی روش مانده واقعی</a:t>
            </a:r>
            <a:endParaRPr lang="en-US" altLang="fa-IR" sz="3200">
              <a:cs typeface="B Nazanin" panose="00000400000000000000" pitchFamily="2" charset="-78"/>
            </a:endParaRPr>
          </a:p>
        </p:txBody>
      </p:sp>
      <p:sp>
        <p:nvSpPr>
          <p:cNvPr id="696325" name="Text Box 5"/>
          <p:cNvSpPr txBox="1">
            <a:spLocks noChangeArrowheads="1"/>
          </p:cNvSpPr>
          <p:nvPr/>
        </p:nvSpPr>
        <p:spPr bwMode="auto">
          <a:xfrm>
            <a:off x="6096000" y="22860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a-IR" altLang="fa-IR"/>
          </a:p>
        </p:txBody>
      </p:sp>
      <p:grpSp>
        <p:nvGrpSpPr>
          <p:cNvPr id="696374" name="Group 54"/>
          <p:cNvGrpSpPr>
            <a:grpSpLocks/>
          </p:cNvGrpSpPr>
          <p:nvPr/>
        </p:nvGrpSpPr>
        <p:grpSpPr bwMode="auto">
          <a:xfrm>
            <a:off x="685800" y="2071688"/>
            <a:ext cx="8458200" cy="4557712"/>
            <a:chOff x="432" y="1305"/>
            <a:chExt cx="5328" cy="2871"/>
          </a:xfrm>
        </p:grpSpPr>
        <p:sp>
          <p:nvSpPr>
            <p:cNvPr id="696326" name="Text Box 6"/>
            <p:cNvSpPr txBox="1">
              <a:spLocks noChangeArrowheads="1"/>
            </p:cNvSpPr>
            <p:nvPr/>
          </p:nvSpPr>
          <p:spPr bwMode="auto">
            <a:xfrm>
              <a:off x="3312" y="1305"/>
              <a:ext cx="240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solidFill>
                    <a:srgbClr val="FFFFCC"/>
                  </a:solidFill>
                  <a:cs typeface="B Nazanin" panose="00000400000000000000" pitchFamily="2" charset="-78"/>
                </a:rPr>
                <a:t>مانده طبق دفاتر شر کت    </a:t>
              </a:r>
              <a:r>
                <a:rPr lang="en-US" altLang="fa-IR" sz="2800">
                  <a:solidFill>
                    <a:srgbClr val="FFFFCC"/>
                  </a:solidFill>
                  <a:latin typeface="B Nazanin" panose="00000400000000000000" pitchFamily="2" charset="-78"/>
                  <a:cs typeface="B Nazanin" panose="00000400000000000000" pitchFamily="2" charset="-78"/>
                </a:rPr>
                <a:t>××××</a:t>
              </a:r>
              <a:r>
                <a:rPr lang="fa-IR" altLang="fa-IR" sz="2800">
                  <a:solidFill>
                    <a:srgbClr val="FFFFCC"/>
                  </a:solidFill>
                  <a:cs typeface="B Nazanin" panose="00000400000000000000" pitchFamily="2" charset="-78"/>
                </a:rPr>
                <a:t>   </a:t>
              </a:r>
              <a:endParaRPr lang="en-US" altLang="fa-IR" sz="2800">
                <a:solidFill>
                  <a:srgbClr val="FFFFCC"/>
                </a:solidFill>
                <a:cs typeface="B Nazanin" panose="00000400000000000000" pitchFamily="2" charset="-78"/>
              </a:endParaRPr>
            </a:p>
          </p:txBody>
        </p:sp>
        <p:sp>
          <p:nvSpPr>
            <p:cNvPr id="696327" name="Text Box 7"/>
            <p:cNvSpPr txBox="1">
              <a:spLocks noChangeArrowheads="1"/>
            </p:cNvSpPr>
            <p:nvPr/>
          </p:nvSpPr>
          <p:spPr bwMode="auto">
            <a:xfrm>
              <a:off x="576" y="1305"/>
              <a:ext cx="259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solidFill>
                    <a:srgbClr val="FFFFCC"/>
                  </a:solidFill>
                  <a:cs typeface="B Nazanin" panose="00000400000000000000" pitchFamily="2" charset="-78"/>
                </a:rPr>
                <a:t>مانده طبق صورتحساب بانک    </a:t>
              </a:r>
              <a:r>
                <a:rPr lang="en-US" altLang="fa-IR" sz="2800">
                  <a:solidFill>
                    <a:srgbClr val="FFFFCC"/>
                  </a:solidFill>
                  <a:latin typeface="B Nazanin" panose="00000400000000000000" pitchFamily="2" charset="-78"/>
                  <a:cs typeface="B Nazanin" panose="00000400000000000000" pitchFamily="2" charset="-78"/>
                </a:rPr>
                <a:t>××××</a:t>
              </a:r>
              <a:r>
                <a:rPr lang="fa-IR" altLang="fa-IR" sz="2800">
                  <a:solidFill>
                    <a:srgbClr val="FFFFCC"/>
                  </a:solidFill>
                  <a:cs typeface="B Nazanin" panose="00000400000000000000" pitchFamily="2" charset="-78"/>
                </a:rPr>
                <a:t>   </a:t>
              </a:r>
              <a:endParaRPr lang="en-US" altLang="fa-IR" sz="2800">
                <a:solidFill>
                  <a:srgbClr val="FFFFCC"/>
                </a:solidFill>
                <a:cs typeface="B Nazanin" panose="00000400000000000000" pitchFamily="2" charset="-78"/>
              </a:endParaRPr>
            </a:p>
          </p:txBody>
        </p:sp>
        <p:sp>
          <p:nvSpPr>
            <p:cNvPr id="696328" name="Line 8"/>
            <p:cNvSpPr>
              <a:spLocks noChangeShapeType="1"/>
            </p:cNvSpPr>
            <p:nvPr/>
          </p:nvSpPr>
          <p:spPr bwMode="auto">
            <a:xfrm>
              <a:off x="432" y="1344"/>
              <a:ext cx="53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96329" name="Line 9"/>
            <p:cNvSpPr>
              <a:spLocks noChangeShapeType="1"/>
            </p:cNvSpPr>
            <p:nvPr/>
          </p:nvSpPr>
          <p:spPr bwMode="auto">
            <a:xfrm flipH="1">
              <a:off x="3216" y="1344"/>
              <a:ext cx="0" cy="28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696330" name="Text Box 10"/>
          <p:cNvSpPr txBox="1">
            <a:spLocks noChangeArrowheads="1"/>
          </p:cNvSpPr>
          <p:nvPr/>
        </p:nvSpPr>
        <p:spPr bwMode="auto">
          <a:xfrm>
            <a:off x="5257800" y="24384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b="1">
                <a:solidFill>
                  <a:srgbClr val="66CCFF"/>
                </a:solidFill>
                <a:cs typeface="B Nazanin" panose="00000400000000000000" pitchFamily="2" charset="-78"/>
              </a:rPr>
              <a:t>اضافه می شود:</a:t>
            </a:r>
            <a:endParaRPr lang="en-US" altLang="fa-IR" sz="2800" b="1">
              <a:solidFill>
                <a:srgbClr val="66CCFF"/>
              </a:solidFill>
              <a:cs typeface="B Nazanin" panose="00000400000000000000" pitchFamily="2" charset="-78"/>
            </a:endParaRPr>
          </a:p>
        </p:txBody>
      </p:sp>
      <p:sp>
        <p:nvSpPr>
          <p:cNvPr id="696331" name="Text Box 11"/>
          <p:cNvSpPr txBox="1">
            <a:spLocks noChangeArrowheads="1"/>
          </p:cNvSpPr>
          <p:nvPr/>
        </p:nvSpPr>
        <p:spPr bwMode="auto">
          <a:xfrm>
            <a:off x="1219200" y="24384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b="1">
                <a:solidFill>
                  <a:srgbClr val="66CCFF"/>
                </a:solidFill>
                <a:cs typeface="B Nazanin" panose="00000400000000000000" pitchFamily="2" charset="-78"/>
              </a:rPr>
              <a:t>اضافه می شود:</a:t>
            </a:r>
            <a:endParaRPr lang="en-US" altLang="fa-IR" sz="2800" b="1">
              <a:solidFill>
                <a:srgbClr val="66CCFF"/>
              </a:solidFill>
              <a:cs typeface="B Nazanin" panose="00000400000000000000" pitchFamily="2" charset="-78"/>
            </a:endParaRPr>
          </a:p>
        </p:txBody>
      </p:sp>
      <p:sp>
        <p:nvSpPr>
          <p:cNvPr id="696332" name="Text Box 12"/>
          <p:cNvSpPr txBox="1">
            <a:spLocks noChangeArrowheads="1"/>
          </p:cNvSpPr>
          <p:nvPr/>
        </p:nvSpPr>
        <p:spPr bwMode="auto">
          <a:xfrm>
            <a:off x="5257800" y="2924175"/>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وجوه واریزی به بانک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34" name="Text Box 14"/>
          <p:cNvSpPr txBox="1">
            <a:spLocks noChangeArrowheads="1"/>
          </p:cNvSpPr>
          <p:nvPr/>
        </p:nvSpPr>
        <p:spPr bwMode="auto">
          <a:xfrm>
            <a:off x="1143000" y="29098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وجوه بین راهی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35" name="Text Box 15"/>
          <p:cNvSpPr txBox="1">
            <a:spLocks noChangeArrowheads="1"/>
          </p:cNvSpPr>
          <p:nvPr/>
        </p:nvSpPr>
        <p:spPr bwMode="auto">
          <a:xfrm>
            <a:off x="5257800" y="33670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اشتباه در ثبت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36" name="Text Box 16"/>
          <p:cNvSpPr txBox="1">
            <a:spLocks noChangeArrowheads="1"/>
          </p:cNvSpPr>
          <p:nvPr/>
        </p:nvSpPr>
        <p:spPr bwMode="auto">
          <a:xfrm>
            <a:off x="1066800" y="33528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اشتباه بانک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37" name="Text Box 17"/>
          <p:cNvSpPr txBox="1">
            <a:spLocks noChangeArrowheads="1"/>
          </p:cNvSpPr>
          <p:nvPr/>
        </p:nvSpPr>
        <p:spPr bwMode="auto">
          <a:xfrm>
            <a:off x="5257800" y="37480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38" name="Text Box 18"/>
          <p:cNvSpPr txBox="1">
            <a:spLocks noChangeArrowheads="1"/>
          </p:cNvSpPr>
          <p:nvPr/>
        </p:nvSpPr>
        <p:spPr bwMode="auto">
          <a:xfrm>
            <a:off x="838200" y="37338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en-US" altLang="fa-IR" sz="2800">
                <a:latin typeface="B Nazanin" panose="00000400000000000000" pitchFamily="2" charset="-78"/>
                <a:cs typeface="B Nazanin" panose="00000400000000000000" pitchFamily="2" charset="-78"/>
              </a:rPr>
              <a:t>××××                                  </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39" name="Text Box 19"/>
          <p:cNvSpPr txBox="1">
            <a:spLocks noChangeArrowheads="1"/>
          </p:cNvSpPr>
          <p:nvPr/>
        </p:nvSpPr>
        <p:spPr bwMode="auto">
          <a:xfrm>
            <a:off x="5257800" y="41290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b="1">
                <a:solidFill>
                  <a:srgbClr val="FF0000"/>
                </a:solidFill>
                <a:cs typeface="B Nazanin" panose="00000400000000000000" pitchFamily="2" charset="-78"/>
              </a:rPr>
              <a:t>کسر می شود:</a:t>
            </a:r>
            <a:endParaRPr lang="en-US" altLang="fa-IR" sz="2800" b="1">
              <a:solidFill>
                <a:srgbClr val="FF0000"/>
              </a:solidFill>
              <a:cs typeface="B Nazanin" panose="00000400000000000000" pitchFamily="2" charset="-78"/>
            </a:endParaRPr>
          </a:p>
        </p:txBody>
      </p:sp>
      <p:sp>
        <p:nvSpPr>
          <p:cNvPr id="696340" name="Text Box 20"/>
          <p:cNvSpPr txBox="1">
            <a:spLocks noChangeArrowheads="1"/>
          </p:cNvSpPr>
          <p:nvPr/>
        </p:nvSpPr>
        <p:spPr bwMode="auto">
          <a:xfrm>
            <a:off x="1143000" y="41148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b="1">
                <a:solidFill>
                  <a:srgbClr val="FF0000"/>
                </a:solidFill>
                <a:cs typeface="B Nazanin" panose="00000400000000000000" pitchFamily="2" charset="-78"/>
              </a:rPr>
              <a:t>کسر می شود:</a:t>
            </a:r>
            <a:endParaRPr lang="en-US" altLang="fa-IR" sz="2800" b="1">
              <a:solidFill>
                <a:srgbClr val="FF0000"/>
              </a:solidFill>
              <a:cs typeface="B Nazanin" panose="00000400000000000000" pitchFamily="2" charset="-78"/>
            </a:endParaRPr>
          </a:p>
        </p:txBody>
      </p:sp>
      <p:sp>
        <p:nvSpPr>
          <p:cNvPr id="696341" name="Text Box 21"/>
          <p:cNvSpPr txBox="1">
            <a:spLocks noChangeArrowheads="1"/>
          </p:cNvSpPr>
          <p:nvPr/>
        </p:nvSpPr>
        <p:spPr bwMode="auto">
          <a:xfrm>
            <a:off x="5257800" y="45100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نکول سفته تنزیلی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42" name="Text Box 22"/>
          <p:cNvSpPr txBox="1">
            <a:spLocks noChangeArrowheads="1"/>
          </p:cNvSpPr>
          <p:nvPr/>
        </p:nvSpPr>
        <p:spPr bwMode="auto">
          <a:xfrm>
            <a:off x="1143000" y="44958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چکهای معوق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43" name="Text Box 23"/>
          <p:cNvSpPr txBox="1">
            <a:spLocks noChangeArrowheads="1"/>
          </p:cNvSpPr>
          <p:nvPr/>
        </p:nvSpPr>
        <p:spPr bwMode="auto">
          <a:xfrm>
            <a:off x="5257800" y="48910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چک لاوصول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44" name="Text Box 24"/>
          <p:cNvSpPr txBox="1">
            <a:spLocks noChangeArrowheads="1"/>
          </p:cNvSpPr>
          <p:nvPr/>
        </p:nvSpPr>
        <p:spPr bwMode="auto">
          <a:xfrm>
            <a:off x="1143000" y="48768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اشتباه بانک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45" name="Text Box 25"/>
          <p:cNvSpPr txBox="1">
            <a:spLocks noChangeArrowheads="1"/>
          </p:cNvSpPr>
          <p:nvPr/>
        </p:nvSpPr>
        <p:spPr bwMode="auto">
          <a:xfrm>
            <a:off x="5257800" y="52720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هزینه بانکی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47" name="Text Box 27"/>
          <p:cNvSpPr txBox="1">
            <a:spLocks noChangeArrowheads="1"/>
          </p:cNvSpPr>
          <p:nvPr/>
        </p:nvSpPr>
        <p:spPr bwMode="auto">
          <a:xfrm>
            <a:off x="5257800" y="56530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اشتباه در ثبت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49" name="Text Box 29"/>
          <p:cNvSpPr txBox="1">
            <a:spLocks noChangeArrowheads="1"/>
          </p:cNvSpPr>
          <p:nvPr/>
        </p:nvSpPr>
        <p:spPr bwMode="auto">
          <a:xfrm>
            <a:off x="5257800" y="60340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                                 (</a:t>
            </a:r>
            <a:r>
              <a:rPr lang="en-US" altLang="fa-IR" sz="2800">
                <a:latin typeface="B Nazanin" panose="00000400000000000000" pitchFamily="2" charset="-78"/>
                <a:cs typeface="B Nazanin" panose="00000400000000000000" pitchFamily="2" charset="-78"/>
              </a:rPr>
              <a:t>××××</a:t>
            </a:r>
            <a:r>
              <a:rPr lang="fa-IR"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51" name="Text Box 31"/>
          <p:cNvSpPr txBox="1">
            <a:spLocks noChangeArrowheads="1"/>
          </p:cNvSpPr>
          <p:nvPr/>
        </p:nvSpPr>
        <p:spPr bwMode="auto">
          <a:xfrm>
            <a:off x="5257800" y="6338888"/>
            <a:ext cx="3810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b="1">
                <a:cs typeface="B Nazanin" panose="00000400000000000000" pitchFamily="2" charset="-78"/>
              </a:rPr>
              <a:t>مانده واقعی                    </a:t>
            </a:r>
            <a:r>
              <a:rPr lang="en-US" altLang="fa-IR" sz="2800" b="1">
                <a:latin typeface="B Nazanin" panose="00000400000000000000" pitchFamily="2" charset="-78"/>
                <a:cs typeface="B Nazanin" panose="00000400000000000000" pitchFamily="2" charset="-78"/>
              </a:rPr>
              <a:t>××××</a:t>
            </a:r>
            <a:r>
              <a:rPr lang="fa-IR" altLang="fa-IR" sz="2800" b="1">
                <a:cs typeface="B Nazanin" panose="00000400000000000000" pitchFamily="2" charset="-78"/>
              </a:rPr>
              <a:t>   </a:t>
            </a:r>
            <a:endParaRPr lang="en-US" altLang="fa-IR" sz="2800" b="1">
              <a:cs typeface="B Nazanin" panose="00000400000000000000" pitchFamily="2" charset="-78"/>
            </a:endParaRPr>
          </a:p>
        </p:txBody>
      </p:sp>
      <p:sp>
        <p:nvSpPr>
          <p:cNvPr id="696352" name="Text Box 32"/>
          <p:cNvSpPr txBox="1">
            <a:spLocks noChangeArrowheads="1"/>
          </p:cNvSpPr>
          <p:nvPr/>
        </p:nvSpPr>
        <p:spPr bwMode="auto">
          <a:xfrm>
            <a:off x="838200" y="5272088"/>
            <a:ext cx="3810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spcBef>
                <a:spcPct val="50000"/>
              </a:spcBef>
            </a:pPr>
            <a:r>
              <a:rPr lang="en-US" altLang="fa-IR" sz="2800">
                <a:latin typeface="B Nazanin" panose="00000400000000000000" pitchFamily="2" charset="-78"/>
                <a:cs typeface="B Nazanin" panose="00000400000000000000" pitchFamily="2" charset="-78"/>
              </a:rPr>
              <a:t>(××××)                                    </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53" name="Text Box 33"/>
          <p:cNvSpPr txBox="1">
            <a:spLocks noChangeArrowheads="1"/>
          </p:cNvSpPr>
          <p:nvPr/>
        </p:nvSpPr>
        <p:spPr bwMode="auto">
          <a:xfrm>
            <a:off x="838200" y="63246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b="1">
                <a:cs typeface="B Nazanin" panose="00000400000000000000" pitchFamily="2" charset="-78"/>
              </a:rPr>
              <a:t>مانده واقعی</a:t>
            </a:r>
            <a:r>
              <a:rPr lang="fa-IR" altLang="fa-IR" sz="2800">
                <a:cs typeface="B Nazanin" panose="00000400000000000000" pitchFamily="2" charset="-78"/>
              </a:rPr>
              <a:t>                       </a:t>
            </a:r>
            <a:r>
              <a:rPr lang="en-US" altLang="fa-IR" sz="2800">
                <a:latin typeface="B Nazanin" panose="00000400000000000000" pitchFamily="2" charset="-78"/>
                <a:cs typeface="B Nazanin" panose="00000400000000000000" pitchFamily="2" charset="-78"/>
              </a:rPr>
              <a:t>××××</a:t>
            </a:r>
            <a:r>
              <a:rPr lang="fa-IR" altLang="fa-IR" sz="2800">
                <a:cs typeface="B Nazanin" panose="00000400000000000000" pitchFamily="2" charset="-78"/>
              </a:rPr>
              <a:t>   </a:t>
            </a:r>
            <a:endParaRPr lang="en-US" altLang="fa-IR" sz="2800">
              <a:cs typeface="B Nazanin" panose="00000400000000000000" pitchFamily="2" charset="-78"/>
            </a:endParaRPr>
          </a:p>
        </p:txBody>
      </p:sp>
      <p:sp>
        <p:nvSpPr>
          <p:cNvPr id="696354" name="Line 34"/>
          <p:cNvSpPr>
            <a:spLocks noChangeShapeType="1"/>
          </p:cNvSpPr>
          <p:nvPr/>
        </p:nvSpPr>
        <p:spPr bwMode="auto">
          <a:xfrm>
            <a:off x="1981200" y="38100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96355" name="Line 35"/>
          <p:cNvSpPr>
            <a:spLocks noChangeShapeType="1"/>
          </p:cNvSpPr>
          <p:nvPr/>
        </p:nvSpPr>
        <p:spPr bwMode="auto">
          <a:xfrm>
            <a:off x="6019800" y="3810000"/>
            <a:ext cx="609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96356" name="Line 36"/>
          <p:cNvSpPr>
            <a:spLocks noChangeShapeType="1"/>
          </p:cNvSpPr>
          <p:nvPr/>
        </p:nvSpPr>
        <p:spPr bwMode="auto">
          <a:xfrm>
            <a:off x="6096000" y="60960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96357" name="Line 37"/>
          <p:cNvSpPr>
            <a:spLocks noChangeShapeType="1"/>
          </p:cNvSpPr>
          <p:nvPr/>
        </p:nvSpPr>
        <p:spPr bwMode="auto">
          <a:xfrm>
            <a:off x="5486400" y="64770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96358" name="Line 38"/>
          <p:cNvSpPr>
            <a:spLocks noChangeShapeType="1"/>
          </p:cNvSpPr>
          <p:nvPr/>
        </p:nvSpPr>
        <p:spPr bwMode="auto">
          <a:xfrm>
            <a:off x="5486400" y="6705600"/>
            <a:ext cx="5334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96359" name="Line 39"/>
          <p:cNvSpPr>
            <a:spLocks noChangeShapeType="1"/>
          </p:cNvSpPr>
          <p:nvPr/>
        </p:nvSpPr>
        <p:spPr bwMode="auto">
          <a:xfrm>
            <a:off x="1981200" y="52578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96360" name="Line 40"/>
          <p:cNvSpPr>
            <a:spLocks noChangeShapeType="1"/>
          </p:cNvSpPr>
          <p:nvPr/>
        </p:nvSpPr>
        <p:spPr bwMode="auto">
          <a:xfrm>
            <a:off x="1066800" y="6477000"/>
            <a:ext cx="533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696361" name="Line 41"/>
          <p:cNvSpPr>
            <a:spLocks noChangeShapeType="1"/>
          </p:cNvSpPr>
          <p:nvPr/>
        </p:nvSpPr>
        <p:spPr bwMode="auto">
          <a:xfrm>
            <a:off x="1066800" y="6705600"/>
            <a:ext cx="5334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nvGrpSpPr>
          <p:cNvPr id="696383" name="Group 63"/>
          <p:cNvGrpSpPr>
            <a:grpSpLocks/>
          </p:cNvGrpSpPr>
          <p:nvPr/>
        </p:nvGrpSpPr>
        <p:grpSpPr bwMode="auto">
          <a:xfrm>
            <a:off x="990600" y="6400800"/>
            <a:ext cx="8153400" cy="457200"/>
            <a:chOff x="624" y="4032"/>
            <a:chExt cx="5136" cy="288"/>
          </a:xfrm>
        </p:grpSpPr>
        <p:sp>
          <p:nvSpPr>
            <p:cNvPr id="696381" name="AutoShape 61"/>
            <p:cNvSpPr>
              <a:spLocks noChangeArrowheads="1"/>
            </p:cNvSpPr>
            <p:nvPr/>
          </p:nvSpPr>
          <p:spPr bwMode="auto">
            <a:xfrm>
              <a:off x="3312" y="4032"/>
              <a:ext cx="2448" cy="288"/>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96382" name="AutoShape 62"/>
            <p:cNvSpPr>
              <a:spLocks noChangeArrowheads="1"/>
            </p:cNvSpPr>
            <p:nvPr/>
          </p:nvSpPr>
          <p:spPr bwMode="auto">
            <a:xfrm>
              <a:off x="624" y="4032"/>
              <a:ext cx="2448" cy="288"/>
            </a:xfrm>
            <a:prstGeom prst="roundRect">
              <a:avLst>
                <a:gd name="adj" fmla="val 16667"/>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696374"/>
                                        </p:tgtEl>
                                        <p:attrNameLst>
                                          <p:attrName>style.visibility</p:attrName>
                                        </p:attrNameLst>
                                      </p:cBhvr>
                                      <p:to>
                                        <p:strVal val="visible"/>
                                      </p:to>
                                    </p:set>
                                    <p:animEffect transition="in" filter="blinds(horizontal)">
                                      <p:cBhvr>
                                        <p:cTn id="7" dur="500"/>
                                        <p:tgtEl>
                                          <p:spTgt spid="696374"/>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96330"/>
                                        </p:tgtEl>
                                        <p:attrNameLst>
                                          <p:attrName>style.visibility</p:attrName>
                                        </p:attrNameLst>
                                      </p:cBhvr>
                                      <p:to>
                                        <p:strVal val="visible"/>
                                      </p:to>
                                    </p:set>
                                    <p:animEffect transition="in" filter="box(in)">
                                      <p:cBhvr>
                                        <p:cTn id="11" dur="500"/>
                                        <p:tgtEl>
                                          <p:spTgt spid="696330"/>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696332"/>
                                        </p:tgtEl>
                                        <p:attrNameLst>
                                          <p:attrName>style.visibility</p:attrName>
                                        </p:attrNameLst>
                                      </p:cBhvr>
                                      <p:to>
                                        <p:strVal val="visible"/>
                                      </p:to>
                                    </p:set>
                                    <p:animEffect transition="in" filter="box(in)">
                                      <p:cBhvr>
                                        <p:cTn id="15" dur="500"/>
                                        <p:tgtEl>
                                          <p:spTgt spid="696332"/>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696335"/>
                                        </p:tgtEl>
                                        <p:attrNameLst>
                                          <p:attrName>style.visibility</p:attrName>
                                        </p:attrNameLst>
                                      </p:cBhvr>
                                      <p:to>
                                        <p:strVal val="visible"/>
                                      </p:to>
                                    </p:set>
                                    <p:animEffect transition="in" filter="box(in)">
                                      <p:cBhvr>
                                        <p:cTn id="19" dur="500"/>
                                        <p:tgtEl>
                                          <p:spTgt spid="696335"/>
                                        </p:tgtEl>
                                      </p:cBhvr>
                                    </p:animEffect>
                                  </p:child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696355"/>
                                        </p:tgtEl>
                                        <p:attrNameLst>
                                          <p:attrName>style.visibility</p:attrName>
                                        </p:attrNameLst>
                                      </p:cBhvr>
                                      <p:to>
                                        <p:strVal val="visible"/>
                                      </p:to>
                                    </p:set>
                                    <p:animEffect transition="in" filter="box(in)">
                                      <p:cBhvr>
                                        <p:cTn id="23" dur="500"/>
                                        <p:tgtEl>
                                          <p:spTgt spid="696355"/>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696337"/>
                                        </p:tgtEl>
                                        <p:attrNameLst>
                                          <p:attrName>style.visibility</p:attrName>
                                        </p:attrNameLst>
                                      </p:cBhvr>
                                      <p:to>
                                        <p:strVal val="visible"/>
                                      </p:to>
                                    </p:set>
                                    <p:animEffect transition="in" filter="box(in)">
                                      <p:cBhvr>
                                        <p:cTn id="27" dur="500"/>
                                        <p:tgtEl>
                                          <p:spTgt spid="6963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96339"/>
                                        </p:tgtEl>
                                        <p:attrNameLst>
                                          <p:attrName>style.visibility</p:attrName>
                                        </p:attrNameLst>
                                      </p:cBhvr>
                                      <p:to>
                                        <p:strVal val="visible"/>
                                      </p:to>
                                    </p:set>
                                    <p:animEffect transition="in" filter="box(in)">
                                      <p:cBhvr>
                                        <p:cTn id="32" dur="500"/>
                                        <p:tgtEl>
                                          <p:spTgt spid="696339"/>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696341"/>
                                        </p:tgtEl>
                                        <p:attrNameLst>
                                          <p:attrName>style.visibility</p:attrName>
                                        </p:attrNameLst>
                                      </p:cBhvr>
                                      <p:to>
                                        <p:strVal val="visible"/>
                                      </p:to>
                                    </p:set>
                                    <p:animEffect transition="in" filter="box(in)">
                                      <p:cBhvr>
                                        <p:cTn id="35" dur="500"/>
                                        <p:tgtEl>
                                          <p:spTgt spid="69634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696343"/>
                                        </p:tgtEl>
                                        <p:attrNameLst>
                                          <p:attrName>style.visibility</p:attrName>
                                        </p:attrNameLst>
                                      </p:cBhvr>
                                      <p:to>
                                        <p:strVal val="visible"/>
                                      </p:to>
                                    </p:set>
                                    <p:animEffect transition="in" filter="box(in)">
                                      <p:cBhvr>
                                        <p:cTn id="38" dur="500"/>
                                        <p:tgtEl>
                                          <p:spTgt spid="696343"/>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696345"/>
                                        </p:tgtEl>
                                        <p:attrNameLst>
                                          <p:attrName>style.visibility</p:attrName>
                                        </p:attrNameLst>
                                      </p:cBhvr>
                                      <p:to>
                                        <p:strVal val="visible"/>
                                      </p:to>
                                    </p:set>
                                    <p:animEffect transition="in" filter="box(in)">
                                      <p:cBhvr>
                                        <p:cTn id="41" dur="500"/>
                                        <p:tgtEl>
                                          <p:spTgt spid="696345"/>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696347"/>
                                        </p:tgtEl>
                                        <p:attrNameLst>
                                          <p:attrName>style.visibility</p:attrName>
                                        </p:attrNameLst>
                                      </p:cBhvr>
                                      <p:to>
                                        <p:strVal val="visible"/>
                                      </p:to>
                                    </p:set>
                                    <p:animEffect transition="in" filter="box(in)">
                                      <p:cBhvr>
                                        <p:cTn id="44" dur="500"/>
                                        <p:tgtEl>
                                          <p:spTgt spid="696347"/>
                                        </p:tgtEl>
                                      </p:cBhvr>
                                    </p:animEffect>
                                  </p:childTnLst>
                                </p:cTn>
                              </p:par>
                              <p:par>
                                <p:cTn id="45" presetID="4" presetClass="entr" presetSubtype="16" fill="hold" nodeType="withEffect">
                                  <p:stCondLst>
                                    <p:cond delay="0"/>
                                  </p:stCondLst>
                                  <p:childTnLst>
                                    <p:set>
                                      <p:cBhvr>
                                        <p:cTn id="46" dur="1" fill="hold">
                                          <p:stCondLst>
                                            <p:cond delay="0"/>
                                          </p:stCondLst>
                                        </p:cTn>
                                        <p:tgtEl>
                                          <p:spTgt spid="696356"/>
                                        </p:tgtEl>
                                        <p:attrNameLst>
                                          <p:attrName>style.visibility</p:attrName>
                                        </p:attrNameLst>
                                      </p:cBhvr>
                                      <p:to>
                                        <p:strVal val="visible"/>
                                      </p:to>
                                    </p:set>
                                    <p:animEffect transition="in" filter="box(in)">
                                      <p:cBhvr>
                                        <p:cTn id="47" dur="500"/>
                                        <p:tgtEl>
                                          <p:spTgt spid="696356"/>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696349"/>
                                        </p:tgtEl>
                                        <p:attrNameLst>
                                          <p:attrName>style.visibility</p:attrName>
                                        </p:attrNameLst>
                                      </p:cBhvr>
                                      <p:to>
                                        <p:strVal val="visible"/>
                                      </p:to>
                                    </p:set>
                                    <p:animEffect transition="in" filter="box(in)">
                                      <p:cBhvr>
                                        <p:cTn id="50" dur="500"/>
                                        <p:tgtEl>
                                          <p:spTgt spid="69634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696331"/>
                                        </p:tgtEl>
                                        <p:attrNameLst>
                                          <p:attrName>style.visibility</p:attrName>
                                        </p:attrNameLst>
                                      </p:cBhvr>
                                      <p:to>
                                        <p:strVal val="visible"/>
                                      </p:to>
                                    </p:set>
                                    <p:animEffect transition="in" filter="blinds(horizontal)">
                                      <p:cBhvr>
                                        <p:cTn id="55" dur="500"/>
                                        <p:tgtEl>
                                          <p:spTgt spid="69633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96334"/>
                                        </p:tgtEl>
                                        <p:attrNameLst>
                                          <p:attrName>style.visibility</p:attrName>
                                        </p:attrNameLst>
                                      </p:cBhvr>
                                      <p:to>
                                        <p:strVal val="visible"/>
                                      </p:to>
                                    </p:set>
                                    <p:animEffect transition="in" filter="blinds(horizontal)">
                                      <p:cBhvr>
                                        <p:cTn id="58" dur="500"/>
                                        <p:tgtEl>
                                          <p:spTgt spid="69633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696336"/>
                                        </p:tgtEl>
                                        <p:attrNameLst>
                                          <p:attrName>style.visibility</p:attrName>
                                        </p:attrNameLst>
                                      </p:cBhvr>
                                      <p:to>
                                        <p:strVal val="visible"/>
                                      </p:to>
                                    </p:set>
                                    <p:animEffect transition="in" filter="blinds(horizontal)">
                                      <p:cBhvr>
                                        <p:cTn id="61" dur="500"/>
                                        <p:tgtEl>
                                          <p:spTgt spid="696336"/>
                                        </p:tgtEl>
                                      </p:cBhvr>
                                    </p:animEffect>
                                  </p:childTnLst>
                                </p:cTn>
                              </p:par>
                              <p:par>
                                <p:cTn id="62" presetID="3" presetClass="entr" presetSubtype="10" fill="hold" nodeType="withEffect">
                                  <p:stCondLst>
                                    <p:cond delay="0"/>
                                  </p:stCondLst>
                                  <p:childTnLst>
                                    <p:set>
                                      <p:cBhvr>
                                        <p:cTn id="63" dur="1" fill="hold">
                                          <p:stCondLst>
                                            <p:cond delay="0"/>
                                          </p:stCondLst>
                                        </p:cTn>
                                        <p:tgtEl>
                                          <p:spTgt spid="696354"/>
                                        </p:tgtEl>
                                        <p:attrNameLst>
                                          <p:attrName>style.visibility</p:attrName>
                                        </p:attrNameLst>
                                      </p:cBhvr>
                                      <p:to>
                                        <p:strVal val="visible"/>
                                      </p:to>
                                    </p:set>
                                    <p:animEffect transition="in" filter="blinds(horizontal)">
                                      <p:cBhvr>
                                        <p:cTn id="64" dur="500"/>
                                        <p:tgtEl>
                                          <p:spTgt spid="696354"/>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696338"/>
                                        </p:tgtEl>
                                        <p:attrNameLst>
                                          <p:attrName>style.visibility</p:attrName>
                                        </p:attrNameLst>
                                      </p:cBhvr>
                                      <p:to>
                                        <p:strVal val="visible"/>
                                      </p:to>
                                    </p:set>
                                    <p:animEffect transition="in" filter="blinds(horizontal)">
                                      <p:cBhvr>
                                        <p:cTn id="67" dur="500"/>
                                        <p:tgtEl>
                                          <p:spTgt spid="6963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96340"/>
                                        </p:tgtEl>
                                        <p:attrNameLst>
                                          <p:attrName>style.visibility</p:attrName>
                                        </p:attrNameLst>
                                      </p:cBhvr>
                                      <p:to>
                                        <p:strVal val="visible"/>
                                      </p:to>
                                    </p:set>
                                    <p:animEffect transition="in" filter="blinds(horizontal)">
                                      <p:cBhvr>
                                        <p:cTn id="72" dur="500"/>
                                        <p:tgtEl>
                                          <p:spTgt spid="69634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96342"/>
                                        </p:tgtEl>
                                        <p:attrNameLst>
                                          <p:attrName>style.visibility</p:attrName>
                                        </p:attrNameLst>
                                      </p:cBhvr>
                                      <p:to>
                                        <p:strVal val="visible"/>
                                      </p:to>
                                    </p:set>
                                    <p:animEffect transition="in" filter="blinds(horizontal)">
                                      <p:cBhvr>
                                        <p:cTn id="75" dur="500"/>
                                        <p:tgtEl>
                                          <p:spTgt spid="696342"/>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696344"/>
                                        </p:tgtEl>
                                        <p:attrNameLst>
                                          <p:attrName>style.visibility</p:attrName>
                                        </p:attrNameLst>
                                      </p:cBhvr>
                                      <p:to>
                                        <p:strVal val="visible"/>
                                      </p:to>
                                    </p:set>
                                    <p:animEffect transition="in" filter="blinds(horizontal)">
                                      <p:cBhvr>
                                        <p:cTn id="78" dur="500"/>
                                        <p:tgtEl>
                                          <p:spTgt spid="696344"/>
                                        </p:tgtEl>
                                      </p:cBhvr>
                                    </p:animEffect>
                                  </p:childTnLst>
                                </p:cTn>
                              </p:par>
                              <p:par>
                                <p:cTn id="79" presetID="3" presetClass="entr" presetSubtype="10" fill="hold" nodeType="withEffect">
                                  <p:stCondLst>
                                    <p:cond delay="0"/>
                                  </p:stCondLst>
                                  <p:childTnLst>
                                    <p:set>
                                      <p:cBhvr>
                                        <p:cTn id="80" dur="1" fill="hold">
                                          <p:stCondLst>
                                            <p:cond delay="0"/>
                                          </p:stCondLst>
                                        </p:cTn>
                                        <p:tgtEl>
                                          <p:spTgt spid="696359"/>
                                        </p:tgtEl>
                                        <p:attrNameLst>
                                          <p:attrName>style.visibility</p:attrName>
                                        </p:attrNameLst>
                                      </p:cBhvr>
                                      <p:to>
                                        <p:strVal val="visible"/>
                                      </p:to>
                                    </p:set>
                                    <p:animEffect transition="in" filter="blinds(horizontal)">
                                      <p:cBhvr>
                                        <p:cTn id="81" dur="500"/>
                                        <p:tgtEl>
                                          <p:spTgt spid="696359"/>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96352"/>
                                        </p:tgtEl>
                                        <p:attrNameLst>
                                          <p:attrName>style.visibility</p:attrName>
                                        </p:attrNameLst>
                                      </p:cBhvr>
                                      <p:to>
                                        <p:strVal val="visible"/>
                                      </p:to>
                                    </p:set>
                                    <p:animEffect transition="in" filter="blinds(horizontal)">
                                      <p:cBhvr>
                                        <p:cTn id="84" dur="500"/>
                                        <p:tgtEl>
                                          <p:spTgt spid="69635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2" presetClass="entr" presetSubtype="4" fill="hold" nodeType="clickEffect">
                                  <p:stCondLst>
                                    <p:cond delay="0"/>
                                  </p:stCondLst>
                                  <p:childTnLst>
                                    <p:set>
                                      <p:cBhvr>
                                        <p:cTn id="88" dur="1" fill="hold">
                                          <p:stCondLst>
                                            <p:cond delay="0"/>
                                          </p:stCondLst>
                                        </p:cTn>
                                        <p:tgtEl>
                                          <p:spTgt spid="696357"/>
                                        </p:tgtEl>
                                        <p:attrNameLst>
                                          <p:attrName>style.visibility</p:attrName>
                                        </p:attrNameLst>
                                      </p:cBhvr>
                                      <p:to>
                                        <p:strVal val="visible"/>
                                      </p:to>
                                    </p:set>
                                    <p:animEffect transition="in" filter="slide(fromBottom)">
                                      <p:cBhvr>
                                        <p:cTn id="89" dur="500"/>
                                        <p:tgtEl>
                                          <p:spTgt spid="696357"/>
                                        </p:tgtEl>
                                      </p:cBhvr>
                                    </p:animEffect>
                                  </p:childTnLst>
                                </p:cTn>
                              </p:par>
                              <p:par>
                                <p:cTn id="90" presetID="12" presetClass="entr" presetSubtype="4" fill="hold" nodeType="withEffect">
                                  <p:stCondLst>
                                    <p:cond delay="0"/>
                                  </p:stCondLst>
                                  <p:childTnLst>
                                    <p:set>
                                      <p:cBhvr>
                                        <p:cTn id="91" dur="1" fill="hold">
                                          <p:stCondLst>
                                            <p:cond delay="0"/>
                                          </p:stCondLst>
                                        </p:cTn>
                                        <p:tgtEl>
                                          <p:spTgt spid="696360"/>
                                        </p:tgtEl>
                                        <p:attrNameLst>
                                          <p:attrName>style.visibility</p:attrName>
                                        </p:attrNameLst>
                                      </p:cBhvr>
                                      <p:to>
                                        <p:strVal val="visible"/>
                                      </p:to>
                                    </p:set>
                                    <p:animEffect transition="in" filter="slide(fromBottom)">
                                      <p:cBhvr>
                                        <p:cTn id="92" dur="500"/>
                                        <p:tgtEl>
                                          <p:spTgt spid="696360"/>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696351"/>
                                        </p:tgtEl>
                                        <p:attrNameLst>
                                          <p:attrName>style.visibility</p:attrName>
                                        </p:attrNameLst>
                                      </p:cBhvr>
                                      <p:to>
                                        <p:strVal val="visible"/>
                                      </p:to>
                                    </p:set>
                                    <p:animEffect transition="in" filter="slide(fromBottom)">
                                      <p:cBhvr>
                                        <p:cTn id="95" dur="500"/>
                                        <p:tgtEl>
                                          <p:spTgt spid="696351"/>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696353"/>
                                        </p:tgtEl>
                                        <p:attrNameLst>
                                          <p:attrName>style.visibility</p:attrName>
                                        </p:attrNameLst>
                                      </p:cBhvr>
                                      <p:to>
                                        <p:strVal val="visible"/>
                                      </p:to>
                                    </p:set>
                                    <p:animEffect transition="in" filter="slide(fromBottom)">
                                      <p:cBhvr>
                                        <p:cTn id="98" dur="500"/>
                                        <p:tgtEl>
                                          <p:spTgt spid="696353"/>
                                        </p:tgtEl>
                                      </p:cBhvr>
                                    </p:animEffect>
                                  </p:childTnLst>
                                </p:cTn>
                              </p:par>
                              <p:par>
                                <p:cTn id="99" presetID="12" presetClass="entr" presetSubtype="4" fill="hold" nodeType="withEffect">
                                  <p:stCondLst>
                                    <p:cond delay="0"/>
                                  </p:stCondLst>
                                  <p:childTnLst>
                                    <p:set>
                                      <p:cBhvr>
                                        <p:cTn id="100" dur="1" fill="hold">
                                          <p:stCondLst>
                                            <p:cond delay="0"/>
                                          </p:stCondLst>
                                        </p:cTn>
                                        <p:tgtEl>
                                          <p:spTgt spid="696358"/>
                                        </p:tgtEl>
                                        <p:attrNameLst>
                                          <p:attrName>style.visibility</p:attrName>
                                        </p:attrNameLst>
                                      </p:cBhvr>
                                      <p:to>
                                        <p:strVal val="visible"/>
                                      </p:to>
                                    </p:set>
                                    <p:animEffect transition="in" filter="slide(fromBottom)">
                                      <p:cBhvr>
                                        <p:cTn id="101" dur="500"/>
                                        <p:tgtEl>
                                          <p:spTgt spid="696358"/>
                                        </p:tgtEl>
                                      </p:cBhvr>
                                    </p:animEffect>
                                  </p:childTnLst>
                                </p:cTn>
                              </p:par>
                              <p:par>
                                <p:cTn id="102" presetID="12" presetClass="entr" presetSubtype="4" fill="hold" nodeType="withEffect">
                                  <p:stCondLst>
                                    <p:cond delay="0"/>
                                  </p:stCondLst>
                                  <p:childTnLst>
                                    <p:set>
                                      <p:cBhvr>
                                        <p:cTn id="103" dur="1" fill="hold">
                                          <p:stCondLst>
                                            <p:cond delay="0"/>
                                          </p:stCondLst>
                                        </p:cTn>
                                        <p:tgtEl>
                                          <p:spTgt spid="696361"/>
                                        </p:tgtEl>
                                        <p:attrNameLst>
                                          <p:attrName>style.visibility</p:attrName>
                                        </p:attrNameLst>
                                      </p:cBhvr>
                                      <p:to>
                                        <p:strVal val="visible"/>
                                      </p:to>
                                    </p:set>
                                    <p:animEffect transition="in" filter="slide(fromBottom)">
                                      <p:cBhvr>
                                        <p:cTn id="104" dur="500"/>
                                        <p:tgtEl>
                                          <p:spTgt spid="696361"/>
                                        </p:tgtEl>
                                      </p:cBhvr>
                                    </p:animEffect>
                                  </p:childTnLst>
                                </p:cTn>
                              </p:par>
                            </p:childTnLst>
                          </p:cTn>
                        </p:par>
                        <p:par>
                          <p:cTn id="105" fill="hold" nodeType="afterGroup">
                            <p:stCondLst>
                              <p:cond delay="500"/>
                            </p:stCondLst>
                            <p:childTnLst>
                              <p:par>
                                <p:cTn id="106" presetID="12" presetClass="entr" presetSubtype="4" fill="hold" nodeType="afterEffect">
                                  <p:stCondLst>
                                    <p:cond delay="0"/>
                                  </p:stCondLst>
                                  <p:childTnLst>
                                    <p:set>
                                      <p:cBhvr>
                                        <p:cTn id="107" dur="1" fill="hold">
                                          <p:stCondLst>
                                            <p:cond delay="0"/>
                                          </p:stCondLst>
                                        </p:cTn>
                                        <p:tgtEl>
                                          <p:spTgt spid="696383"/>
                                        </p:tgtEl>
                                        <p:attrNameLst>
                                          <p:attrName>style.visibility</p:attrName>
                                        </p:attrNameLst>
                                      </p:cBhvr>
                                      <p:to>
                                        <p:strVal val="visible"/>
                                      </p:to>
                                    </p:set>
                                    <p:animEffect transition="in" filter="slide(fromBottom)">
                                      <p:cBhvr>
                                        <p:cTn id="108" dur="500"/>
                                        <p:tgtEl>
                                          <p:spTgt spid="696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0" grpId="0"/>
      <p:bldP spid="696331" grpId="0"/>
      <p:bldP spid="696332" grpId="0"/>
      <p:bldP spid="696334" grpId="0"/>
      <p:bldP spid="696335" grpId="0"/>
      <p:bldP spid="696336" grpId="0"/>
      <p:bldP spid="696337" grpId="0"/>
      <p:bldP spid="696338" grpId="0"/>
      <p:bldP spid="696339" grpId="0"/>
      <p:bldP spid="696340" grpId="0"/>
      <p:bldP spid="696341" grpId="0"/>
      <p:bldP spid="696342" grpId="0"/>
      <p:bldP spid="696343" grpId="0"/>
      <p:bldP spid="696344" grpId="0"/>
      <p:bldP spid="696345" grpId="0"/>
      <p:bldP spid="696347" grpId="0"/>
      <p:bldP spid="696349" grpId="0"/>
      <p:bldP spid="696351" grpId="0"/>
      <p:bldP spid="696352" grpId="0"/>
      <p:bldP spid="696353" grpId="0"/>
    </p:bld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8306" name="Rectangle 2"/>
          <p:cNvSpPr>
            <a:spLocks noGrp="1" noChangeArrowheads="1"/>
          </p:cNvSpPr>
          <p:nvPr>
            <p:ph type="ctrTitle"/>
          </p:nvPr>
        </p:nvSpPr>
        <p:spPr/>
        <p:txBody>
          <a:bodyPr/>
          <a:lstStyle/>
          <a:p>
            <a:r>
              <a:rPr lang="fa-IR" altLang="fa-IR" b="0">
                <a:cs typeface="B Nazanin" panose="00000400000000000000" pitchFamily="2" charset="-78"/>
              </a:rPr>
              <a:t>فصل ششم</a:t>
            </a:r>
            <a:br>
              <a:rPr lang="fa-IR" altLang="fa-IR" b="0">
                <a:cs typeface="B Nazanin" panose="00000400000000000000" pitchFamily="2" charset="-78"/>
              </a:rPr>
            </a:br>
            <a:r>
              <a:rPr lang="fa-IR" altLang="fa-IR" sz="3200">
                <a:cs typeface="B Nazanin" panose="00000400000000000000" pitchFamily="2" charset="-78"/>
              </a:rPr>
              <a:t>حسابداری سرمایه گذاری کوتاه مدت</a:t>
            </a:r>
            <a:endParaRPr lang="en-US" altLang="fa-IR" sz="3200">
              <a:cs typeface="B Nazanin" panose="00000400000000000000" pitchFamily="2" charset="-78"/>
            </a:endParaRPr>
          </a:p>
        </p:txBody>
      </p:sp>
      <p:sp>
        <p:nvSpPr>
          <p:cNvPr id="738307" name="Rectangle 3"/>
          <p:cNvSpPr>
            <a:spLocks noGrp="1" noChangeArrowheads="1"/>
          </p:cNvSpPr>
          <p:nvPr>
            <p:ph type="subTitle" idx="1"/>
          </p:nvPr>
        </p:nvSpPr>
        <p:spPr>
          <a:xfrm>
            <a:off x="1566863" y="2693988"/>
            <a:ext cx="7196137" cy="3554412"/>
          </a:xfrm>
        </p:spPr>
        <p:txBody>
          <a:bodyPr/>
          <a:lstStyle/>
          <a:p>
            <a:pPr algn="r"/>
            <a:r>
              <a:rPr lang="fa-IR" altLang="fa-IR">
                <a:cs typeface="B Nazanin" panose="00000400000000000000" pitchFamily="2" charset="-78"/>
              </a:rPr>
              <a:t>هدف کلی :</a:t>
            </a:r>
          </a:p>
          <a:p>
            <a:pPr marL="457200" lvl="1" indent="0"/>
            <a:r>
              <a:rPr lang="en-US" altLang="fa-IR">
                <a:cs typeface="B Nazanin" panose="00000400000000000000" pitchFamily="2" charset="-78"/>
              </a:rPr>
              <a:t> </a:t>
            </a:r>
            <a:r>
              <a:rPr lang="fa-IR" altLang="fa-IR">
                <a:cs typeface="B Nazanin" panose="00000400000000000000" pitchFamily="2" charset="-78"/>
              </a:rPr>
              <a:t>آشنایی با مفهوم سرمایه گذاری</a:t>
            </a:r>
          </a:p>
          <a:p>
            <a:pPr marL="457200" lvl="1" indent="0"/>
            <a:r>
              <a:rPr lang="fa-IR" altLang="fa-IR">
                <a:cs typeface="B Nazanin" panose="00000400000000000000" pitchFamily="2" charset="-78"/>
              </a:rPr>
              <a:t>آشنایی با انواع روشهای ثبت سرمایه گذاری</a:t>
            </a:r>
          </a:p>
          <a:p>
            <a:pPr marL="457200" lvl="1" indent="0"/>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38307">
                                            <p:txEl>
                                              <p:pRg st="0" end="0"/>
                                            </p:txEl>
                                          </p:spTgt>
                                        </p:tgtEl>
                                        <p:attrNameLst>
                                          <p:attrName>style.visibility</p:attrName>
                                        </p:attrNameLst>
                                      </p:cBhvr>
                                      <p:to>
                                        <p:strVal val="visible"/>
                                      </p:to>
                                    </p:set>
                                    <p:animEffect transition="in" filter="slide(fromBottom)">
                                      <p:cBhvr>
                                        <p:cTn id="7" dur="500"/>
                                        <p:tgtEl>
                                          <p:spTgt spid="738307">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38307">
                                            <p:txEl>
                                              <p:pRg st="1" end="1"/>
                                            </p:txEl>
                                          </p:spTgt>
                                        </p:tgtEl>
                                        <p:attrNameLst>
                                          <p:attrName>style.visibility</p:attrName>
                                        </p:attrNameLst>
                                      </p:cBhvr>
                                      <p:to>
                                        <p:strVal val="visible"/>
                                      </p:to>
                                    </p:set>
                                    <p:animEffect transition="in" filter="slide(fromBottom)">
                                      <p:cBhvr>
                                        <p:cTn id="10" dur="500"/>
                                        <p:tgtEl>
                                          <p:spTgt spid="738307">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38307">
                                            <p:txEl>
                                              <p:pRg st="2" end="2"/>
                                            </p:txEl>
                                          </p:spTgt>
                                        </p:tgtEl>
                                        <p:attrNameLst>
                                          <p:attrName>style.visibility</p:attrName>
                                        </p:attrNameLst>
                                      </p:cBhvr>
                                      <p:to>
                                        <p:strVal val="visible"/>
                                      </p:to>
                                    </p:set>
                                    <p:animEffect transition="in" filter="slide(fromBottom)">
                                      <p:cBhvr>
                                        <p:cTn id="13" dur="500"/>
                                        <p:tgtEl>
                                          <p:spTgt spid="73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8307" grpId="0" build="p"/>
    </p:bld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3FF3E0-F436-4389-827D-A82C20B0241C}" type="slidenum">
              <a:rPr lang="ar-SA" altLang="fa-IR"/>
              <a:pPr/>
              <a:t>192</a:t>
            </a:fld>
            <a:endParaRPr lang="en-US" altLang="fa-IR"/>
          </a:p>
        </p:txBody>
      </p:sp>
      <p:sp>
        <p:nvSpPr>
          <p:cNvPr id="706562"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براساس استاندارد شماره 15، سرمایه گذاری نوعی دارایی است که واحد سرمایه گذار برای افزایش منافع اقتصادی از طریق توزیع منافع، افزایش ارزش و یا مزایای دیگر نگهداری می کند.</a:t>
            </a:r>
            <a:endParaRPr lang="en-US" altLang="fa-IR">
              <a:cs typeface="B Nazanin" panose="00000400000000000000" pitchFamily="2" charset="-78"/>
            </a:endParaRPr>
          </a:p>
        </p:txBody>
      </p:sp>
      <p:sp>
        <p:nvSpPr>
          <p:cNvPr id="706563" name="Rectangle 3"/>
          <p:cNvSpPr>
            <a:spLocks noGrp="1" noChangeArrowheads="1"/>
          </p:cNvSpPr>
          <p:nvPr>
            <p:ph type="title"/>
          </p:nvPr>
        </p:nvSpPr>
        <p:spPr>
          <a:noFill/>
          <a:ln/>
        </p:spPr>
        <p:txBody>
          <a:bodyPr/>
          <a:lstStyle/>
          <a:p>
            <a:r>
              <a:rPr lang="fa-IR" altLang="fa-IR" sz="3200">
                <a:cs typeface="B Nazanin" panose="00000400000000000000" pitchFamily="2" charset="-78"/>
              </a:rPr>
              <a:t>سرمایه گذاری</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022FA2F-1A1F-4085-859A-C6F5576D9309}" type="slidenum">
              <a:rPr lang="ar-SA" altLang="fa-IR"/>
              <a:pPr/>
              <a:t>193</a:t>
            </a:fld>
            <a:endParaRPr lang="en-US" altLang="fa-IR"/>
          </a:p>
        </p:txBody>
      </p:sp>
      <p:sp>
        <p:nvSpPr>
          <p:cNvPr id="707586"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بهای تمام شده یک سرمایه گذاری شامل قیمت خرید سهام بعلاوه مخارج تحصیل از قبیل کارمزد کارگزار، حق الزحمه ها و عوارض و مالیات خرید می باشد.</a:t>
            </a:r>
            <a:endParaRPr lang="en-US" altLang="fa-IR">
              <a:cs typeface="B Nazanin" panose="00000400000000000000" pitchFamily="2" charset="-78"/>
            </a:endParaRPr>
          </a:p>
        </p:txBody>
      </p:sp>
      <p:sp>
        <p:nvSpPr>
          <p:cNvPr id="707587" name="Rectangle 3"/>
          <p:cNvSpPr>
            <a:spLocks noGrp="1" noChangeArrowheads="1"/>
          </p:cNvSpPr>
          <p:nvPr>
            <p:ph type="title"/>
          </p:nvPr>
        </p:nvSpPr>
        <p:spPr>
          <a:noFill/>
          <a:ln/>
        </p:spPr>
        <p:txBody>
          <a:bodyPr/>
          <a:lstStyle/>
          <a:p>
            <a:r>
              <a:rPr lang="fa-IR" altLang="fa-IR" sz="3200">
                <a:cs typeface="B Nazanin" panose="00000400000000000000" pitchFamily="2" charset="-78"/>
              </a:rPr>
              <a:t> بهای تمام شده سرمایه گذاری</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AD8EB6-076B-43E0-B158-4FC4A02FE196}" type="slidenum">
              <a:rPr lang="ar-SA" altLang="fa-IR"/>
              <a:pPr/>
              <a:t>194</a:t>
            </a:fld>
            <a:endParaRPr lang="en-US" altLang="fa-IR"/>
          </a:p>
        </p:txBody>
      </p:sp>
      <p:sp>
        <p:nvSpPr>
          <p:cNvPr id="708610"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اگر سرمایه گذاری به قصد تبدیل به وجه نقد در طی مدتی کمتر از یکسال از تاریخ ترازنامه و یا در طی مدت چرخع عملیات(هرکدام که طولانی تر باشد) انجام شده باشد، نوعا کوتاه مدت تلقی می شود.</a:t>
            </a:r>
            <a:endParaRPr lang="en-US" altLang="fa-IR">
              <a:cs typeface="B Nazanin" panose="00000400000000000000" pitchFamily="2" charset="-78"/>
            </a:endParaRPr>
          </a:p>
        </p:txBody>
      </p:sp>
      <p:sp>
        <p:nvSpPr>
          <p:cNvPr id="708611" name="Rectangle 3"/>
          <p:cNvSpPr>
            <a:spLocks noGrp="1" noChangeArrowheads="1"/>
          </p:cNvSpPr>
          <p:nvPr>
            <p:ph type="title"/>
          </p:nvPr>
        </p:nvSpPr>
        <p:spPr>
          <a:noFill/>
          <a:ln/>
        </p:spPr>
        <p:txBody>
          <a:bodyPr/>
          <a:lstStyle/>
          <a:p>
            <a:r>
              <a:rPr lang="fa-IR" altLang="fa-IR" sz="3200">
                <a:cs typeface="B Nazanin" panose="00000400000000000000" pitchFamily="2" charset="-78"/>
              </a:rPr>
              <a:t>سرمایه گذاری کوتاه مدت در سهام</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396CE37-117A-40AB-8C27-5F537D73FF3D}" type="slidenum">
              <a:rPr lang="ar-SA" altLang="fa-IR"/>
              <a:pPr/>
              <a:t>195</a:t>
            </a:fld>
            <a:endParaRPr lang="en-US" altLang="fa-IR"/>
          </a:p>
        </p:txBody>
      </p:sp>
      <p:sp>
        <p:nvSpPr>
          <p:cNvPr id="709634"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روش ارزش بازار</a:t>
            </a:r>
          </a:p>
          <a:p>
            <a:pPr algn="just"/>
            <a:r>
              <a:rPr lang="fa-IR" altLang="fa-IR">
                <a:cs typeface="B Nazanin" panose="00000400000000000000" pitchFamily="2" charset="-78"/>
              </a:rPr>
              <a:t>روش اقل بهای تمام شده و خالص ارزش فروش</a:t>
            </a:r>
            <a:endParaRPr lang="en-US" altLang="fa-IR">
              <a:cs typeface="B Nazanin" panose="00000400000000000000" pitchFamily="2" charset="-78"/>
            </a:endParaRPr>
          </a:p>
        </p:txBody>
      </p:sp>
      <p:sp>
        <p:nvSpPr>
          <p:cNvPr id="709635" name="Rectangle 3"/>
          <p:cNvSpPr>
            <a:spLocks noGrp="1" noChangeArrowheads="1"/>
          </p:cNvSpPr>
          <p:nvPr>
            <p:ph type="title"/>
          </p:nvPr>
        </p:nvSpPr>
        <p:spPr>
          <a:noFill/>
          <a:ln/>
        </p:spPr>
        <p:txBody>
          <a:bodyPr/>
          <a:lstStyle/>
          <a:p>
            <a:r>
              <a:rPr lang="fa-IR" altLang="fa-IR" sz="3200">
                <a:cs typeface="B Nazanin" panose="00000400000000000000" pitchFamily="2" charset="-78"/>
              </a:rPr>
              <a:t>روشهای ارزیابی سرمایه گذاریها</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B3240CF-BFB8-4BAF-9BB2-531F38320CEF}" type="slidenum">
              <a:rPr lang="ar-SA" altLang="fa-IR"/>
              <a:pPr/>
              <a:t>196</a:t>
            </a:fld>
            <a:endParaRPr lang="en-US" altLang="fa-IR"/>
          </a:p>
        </p:txBody>
      </p:sp>
      <p:sp>
        <p:nvSpPr>
          <p:cNvPr id="713730"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در این روش کلیه تغییرات در ارزش بازار سرمایه گذاری، صرف نظر از اینکه سرمایه گذاری به فروش رسیده یا نرسیده باشد در صورتهای مالی شناسایی شود.</a:t>
            </a:r>
            <a:endParaRPr lang="en-US" altLang="fa-IR">
              <a:cs typeface="B Nazanin" panose="00000400000000000000" pitchFamily="2" charset="-78"/>
            </a:endParaRPr>
          </a:p>
        </p:txBody>
      </p:sp>
      <p:sp>
        <p:nvSpPr>
          <p:cNvPr id="713731" name="Rectangle 3"/>
          <p:cNvSpPr>
            <a:spLocks noGrp="1" noChangeArrowheads="1"/>
          </p:cNvSpPr>
          <p:nvPr>
            <p:ph type="title"/>
          </p:nvPr>
        </p:nvSpPr>
        <p:spPr>
          <a:noFill/>
          <a:ln/>
        </p:spPr>
        <p:txBody>
          <a:bodyPr/>
          <a:lstStyle/>
          <a:p>
            <a:r>
              <a:rPr lang="fa-IR" altLang="fa-IR" sz="3200">
                <a:cs typeface="B Nazanin" panose="00000400000000000000" pitchFamily="2" charset="-78"/>
              </a:rPr>
              <a:t>روش ارزش بازار</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1297B117-2434-46C7-9474-2125EB855DC1}" type="slidenum">
              <a:rPr lang="ar-SA" altLang="fa-IR"/>
              <a:pPr/>
              <a:t>197</a:t>
            </a:fld>
            <a:endParaRPr lang="en-US" altLang="fa-IR"/>
          </a:p>
        </p:txBody>
      </p:sp>
      <p:sp>
        <p:nvSpPr>
          <p:cNvPr id="715778"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در این روش کلیه تغییرات در ارزش بازار سرمایه گذاری، صرف نظر از اینکه سرمایه گذاری به فروش رسیده یا نرسیده باشد در صورتهای مالی شناسایی شود.</a:t>
            </a:r>
            <a:endParaRPr lang="en-US" altLang="fa-IR">
              <a:cs typeface="B Nazanin" panose="00000400000000000000" pitchFamily="2" charset="-78"/>
            </a:endParaRPr>
          </a:p>
          <a:p>
            <a:pPr algn="just"/>
            <a:endParaRPr lang="fa-IR" altLang="fa-IR">
              <a:cs typeface="B Nazanin" panose="00000400000000000000" pitchFamily="2" charset="-78"/>
            </a:endParaRPr>
          </a:p>
          <a:p>
            <a:pPr algn="just"/>
            <a:endParaRPr lang="en-US" altLang="fa-IR" sz="2800">
              <a:cs typeface="B Nazanin" panose="00000400000000000000" pitchFamily="2" charset="-78"/>
            </a:endParaRPr>
          </a:p>
        </p:txBody>
      </p:sp>
      <p:sp>
        <p:nvSpPr>
          <p:cNvPr id="715779" name="Rectangle 3"/>
          <p:cNvSpPr>
            <a:spLocks noGrp="1" noChangeArrowheads="1"/>
          </p:cNvSpPr>
          <p:nvPr>
            <p:ph type="title"/>
          </p:nvPr>
        </p:nvSpPr>
        <p:spPr>
          <a:noFill/>
          <a:ln/>
        </p:spPr>
        <p:txBody>
          <a:bodyPr/>
          <a:lstStyle/>
          <a:p>
            <a:r>
              <a:rPr lang="fa-IR" altLang="fa-IR">
                <a:cs typeface="B Nazanin" panose="00000400000000000000" pitchFamily="2" charset="-78"/>
              </a:rPr>
              <a:t>روش ارزش بازار</a:t>
            </a:r>
            <a:endParaRPr lang="en-US" altLang="fa-IR">
              <a:cs typeface="B Nazanin" panose="00000400000000000000" pitchFamily="2" charset="-78"/>
            </a:endParaRPr>
          </a:p>
        </p:txBody>
      </p:sp>
      <p:sp>
        <p:nvSpPr>
          <p:cNvPr id="715780" name="Line 4"/>
          <p:cNvSpPr>
            <a:spLocks noChangeShapeType="1"/>
          </p:cNvSpPr>
          <p:nvPr/>
        </p:nvSpPr>
        <p:spPr bwMode="auto">
          <a:xfrm>
            <a:off x="6248400" y="4114800"/>
            <a:ext cx="1219200" cy="0"/>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15781" name="Line 5"/>
          <p:cNvSpPr>
            <a:spLocks noChangeShapeType="1"/>
          </p:cNvSpPr>
          <p:nvPr/>
        </p:nvSpPr>
        <p:spPr bwMode="auto">
          <a:xfrm>
            <a:off x="6248400" y="4724400"/>
            <a:ext cx="1219200" cy="0"/>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15782" name="Rectangle 6"/>
          <p:cNvSpPr>
            <a:spLocks noChangeArrowheads="1"/>
          </p:cNvSpPr>
          <p:nvPr/>
        </p:nvSpPr>
        <p:spPr bwMode="auto">
          <a:xfrm>
            <a:off x="7454900" y="3810000"/>
            <a:ext cx="927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fa-IR" sz="2800">
                <a:cs typeface="B Nazanin" panose="00000400000000000000" pitchFamily="2" charset="-78"/>
              </a:rPr>
              <a:t>افزایش</a:t>
            </a:r>
            <a:endParaRPr lang="en-US" altLang="fa-IR" sz="2800">
              <a:cs typeface="B Nazanin" panose="00000400000000000000" pitchFamily="2" charset="-78"/>
            </a:endParaRPr>
          </a:p>
        </p:txBody>
      </p:sp>
      <p:sp>
        <p:nvSpPr>
          <p:cNvPr id="715783" name="Rectangle 7"/>
          <p:cNvSpPr>
            <a:spLocks noChangeArrowheads="1"/>
          </p:cNvSpPr>
          <p:nvPr/>
        </p:nvSpPr>
        <p:spPr bwMode="auto">
          <a:xfrm>
            <a:off x="7467600" y="4419600"/>
            <a:ext cx="876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fa-IR" sz="2800">
                <a:cs typeface="B Nazanin" panose="00000400000000000000" pitchFamily="2" charset="-78"/>
              </a:rPr>
              <a:t>کاهش</a:t>
            </a:r>
            <a:endParaRPr lang="en-US" altLang="fa-IR" sz="2800">
              <a:cs typeface="B Nazanin" panose="00000400000000000000" pitchFamily="2" charset="-78"/>
            </a:endParaRPr>
          </a:p>
        </p:txBody>
      </p:sp>
      <p:sp>
        <p:nvSpPr>
          <p:cNvPr id="715784" name="Rectangle 8"/>
          <p:cNvSpPr>
            <a:spLocks noChangeArrowheads="1"/>
          </p:cNvSpPr>
          <p:nvPr/>
        </p:nvSpPr>
        <p:spPr bwMode="auto">
          <a:xfrm>
            <a:off x="1446213" y="3824288"/>
            <a:ext cx="48021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fa-IR" sz="2800">
                <a:cs typeface="B Nazanin" panose="00000400000000000000" pitchFamily="2" charset="-78"/>
              </a:rPr>
              <a:t>درآمد ناشی از افزایش ارزش سرمایه گذاری</a:t>
            </a:r>
            <a:endParaRPr lang="en-US" altLang="fa-IR" sz="2800">
              <a:cs typeface="B Nazanin" panose="00000400000000000000" pitchFamily="2" charset="-78"/>
            </a:endParaRPr>
          </a:p>
        </p:txBody>
      </p:sp>
      <p:sp>
        <p:nvSpPr>
          <p:cNvPr id="715785" name="Rectangle 9"/>
          <p:cNvSpPr>
            <a:spLocks noChangeArrowheads="1"/>
          </p:cNvSpPr>
          <p:nvPr/>
        </p:nvSpPr>
        <p:spPr bwMode="auto">
          <a:xfrm>
            <a:off x="1524000" y="4433888"/>
            <a:ext cx="4741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a-IR" altLang="fa-IR" sz="2800">
                <a:cs typeface="B Nazanin" panose="00000400000000000000" pitchFamily="2" charset="-78"/>
              </a:rPr>
              <a:t>هزینه ناشی از کاهش ارزش سرمایه گذاری</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5782"/>
                                        </p:tgtEl>
                                        <p:attrNameLst>
                                          <p:attrName>style.visibility</p:attrName>
                                        </p:attrNameLst>
                                      </p:cBhvr>
                                      <p:to>
                                        <p:strVal val="visible"/>
                                      </p:to>
                                    </p:set>
                                    <p:animEffect transition="in" filter="blinds(horizontal)">
                                      <p:cBhvr>
                                        <p:cTn id="7" dur="500"/>
                                        <p:tgtEl>
                                          <p:spTgt spid="715782"/>
                                        </p:tgtEl>
                                      </p:cBhvr>
                                    </p:animEffect>
                                  </p:childTnLst>
                                </p:cTn>
                              </p:par>
                              <p:par>
                                <p:cTn id="8" presetID="3" presetClass="entr" presetSubtype="10" fill="hold" nodeType="withEffect">
                                  <p:stCondLst>
                                    <p:cond delay="0"/>
                                  </p:stCondLst>
                                  <p:childTnLst>
                                    <p:set>
                                      <p:cBhvr>
                                        <p:cTn id="9" dur="1" fill="hold">
                                          <p:stCondLst>
                                            <p:cond delay="0"/>
                                          </p:stCondLst>
                                        </p:cTn>
                                        <p:tgtEl>
                                          <p:spTgt spid="715780"/>
                                        </p:tgtEl>
                                        <p:attrNameLst>
                                          <p:attrName>style.visibility</p:attrName>
                                        </p:attrNameLst>
                                      </p:cBhvr>
                                      <p:to>
                                        <p:strVal val="visible"/>
                                      </p:to>
                                    </p:set>
                                    <p:animEffect transition="in" filter="blinds(horizontal)">
                                      <p:cBhvr>
                                        <p:cTn id="10" dur="500"/>
                                        <p:tgtEl>
                                          <p:spTgt spid="71578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15784"/>
                                        </p:tgtEl>
                                        <p:attrNameLst>
                                          <p:attrName>style.visibility</p:attrName>
                                        </p:attrNameLst>
                                      </p:cBhvr>
                                      <p:to>
                                        <p:strVal val="visible"/>
                                      </p:to>
                                    </p:set>
                                    <p:animEffect transition="in" filter="blinds(horizontal)">
                                      <p:cBhvr>
                                        <p:cTn id="13" dur="500"/>
                                        <p:tgtEl>
                                          <p:spTgt spid="715784"/>
                                        </p:tgtEl>
                                      </p:cBhvr>
                                    </p:animEffect>
                                  </p:childTnLst>
                                </p:cTn>
                              </p:par>
                            </p:childTnLst>
                          </p:cTn>
                        </p:par>
                        <p:par>
                          <p:cTn id="14" fill="hold" nodeType="afterGroup">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715783"/>
                                        </p:tgtEl>
                                        <p:attrNameLst>
                                          <p:attrName>style.visibility</p:attrName>
                                        </p:attrNameLst>
                                      </p:cBhvr>
                                      <p:to>
                                        <p:strVal val="visible"/>
                                      </p:to>
                                    </p:set>
                                    <p:animEffect transition="in" filter="blinds(horizontal)">
                                      <p:cBhvr>
                                        <p:cTn id="17" dur="500"/>
                                        <p:tgtEl>
                                          <p:spTgt spid="715783"/>
                                        </p:tgtEl>
                                      </p:cBhvr>
                                    </p:animEffect>
                                  </p:childTnLst>
                                </p:cTn>
                              </p:par>
                            </p:childTnLst>
                          </p:cTn>
                        </p:par>
                        <p:par>
                          <p:cTn id="18" fill="hold" nodeType="afterGroup">
                            <p:stCondLst>
                              <p:cond delay="1000"/>
                            </p:stCondLst>
                            <p:childTnLst>
                              <p:par>
                                <p:cTn id="19" presetID="3" presetClass="entr" presetSubtype="10" fill="hold" nodeType="afterEffect">
                                  <p:stCondLst>
                                    <p:cond delay="0"/>
                                  </p:stCondLst>
                                  <p:childTnLst>
                                    <p:set>
                                      <p:cBhvr>
                                        <p:cTn id="20" dur="1" fill="hold">
                                          <p:stCondLst>
                                            <p:cond delay="0"/>
                                          </p:stCondLst>
                                        </p:cTn>
                                        <p:tgtEl>
                                          <p:spTgt spid="715781"/>
                                        </p:tgtEl>
                                        <p:attrNameLst>
                                          <p:attrName>style.visibility</p:attrName>
                                        </p:attrNameLst>
                                      </p:cBhvr>
                                      <p:to>
                                        <p:strVal val="visible"/>
                                      </p:to>
                                    </p:set>
                                    <p:animEffect transition="in" filter="blinds(horizontal)">
                                      <p:cBhvr>
                                        <p:cTn id="21" dur="500"/>
                                        <p:tgtEl>
                                          <p:spTgt spid="715781"/>
                                        </p:tgtEl>
                                      </p:cBhvr>
                                    </p:animEffect>
                                  </p:childTnLst>
                                </p:cTn>
                              </p:par>
                            </p:childTnLst>
                          </p:cTn>
                        </p:par>
                        <p:par>
                          <p:cTn id="22" fill="hold" nodeType="afterGroup">
                            <p:stCondLst>
                              <p:cond delay="1500"/>
                            </p:stCondLst>
                            <p:childTnLst>
                              <p:par>
                                <p:cTn id="23" presetID="3" presetClass="entr" presetSubtype="10" fill="hold" grpId="0" nodeType="afterEffect">
                                  <p:stCondLst>
                                    <p:cond delay="0"/>
                                  </p:stCondLst>
                                  <p:childTnLst>
                                    <p:set>
                                      <p:cBhvr>
                                        <p:cTn id="24" dur="1" fill="hold">
                                          <p:stCondLst>
                                            <p:cond delay="0"/>
                                          </p:stCondLst>
                                        </p:cTn>
                                        <p:tgtEl>
                                          <p:spTgt spid="715785"/>
                                        </p:tgtEl>
                                        <p:attrNameLst>
                                          <p:attrName>style.visibility</p:attrName>
                                        </p:attrNameLst>
                                      </p:cBhvr>
                                      <p:to>
                                        <p:strVal val="visible"/>
                                      </p:to>
                                    </p:set>
                                    <p:animEffect transition="in" filter="blinds(horizontal)">
                                      <p:cBhvr>
                                        <p:cTn id="25" dur="500"/>
                                        <p:tgtEl>
                                          <p:spTgt spid="715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82" grpId="0"/>
      <p:bldP spid="715783" grpId="0"/>
      <p:bldP spid="715784" grpId="0"/>
      <p:bldP spid="715785" grpId="0"/>
    </p:bld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AB35FA29-32DA-4516-A329-DABA4074A4EE}" type="slidenum">
              <a:rPr lang="ar-SA" altLang="fa-IR"/>
              <a:pPr/>
              <a:t>198</a:t>
            </a:fld>
            <a:endParaRPr lang="en-US" altLang="fa-IR"/>
          </a:p>
        </p:txBody>
      </p:sp>
      <p:sp>
        <p:nvSpPr>
          <p:cNvPr id="718851" name="Rectangle 3"/>
          <p:cNvSpPr>
            <a:spLocks noGrp="1" noChangeArrowheads="1"/>
          </p:cNvSpPr>
          <p:nvPr>
            <p:ph type="title"/>
          </p:nvPr>
        </p:nvSpPr>
        <p:spPr>
          <a:noFill/>
          <a:ln/>
        </p:spPr>
        <p:txBody>
          <a:bodyPr/>
          <a:lstStyle/>
          <a:p>
            <a:r>
              <a:rPr lang="fa-IR" altLang="fa-IR">
                <a:cs typeface="B Nazanin" panose="00000400000000000000" pitchFamily="2" charset="-78"/>
              </a:rPr>
              <a:t>روش ارزش بازار</a:t>
            </a:r>
            <a:endParaRPr lang="en-US" altLang="fa-IR">
              <a:cs typeface="B Nazanin" panose="00000400000000000000" pitchFamily="2" charset="-78"/>
            </a:endParaRPr>
          </a:p>
        </p:txBody>
      </p:sp>
      <p:pic>
        <p:nvPicPr>
          <p:cNvPr id="718859" name="Picture 1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2200"/>
            <a:ext cx="7165975" cy="1938338"/>
          </a:xfrm>
          <a:prstGeom prst="rect">
            <a:avLst/>
          </a:prstGeom>
          <a:solidFill>
            <a:srgbClr val="99CCFF"/>
          </a:solidFill>
        </p:spPr>
      </p:pic>
      <p:pic>
        <p:nvPicPr>
          <p:cNvPr id="718860" name="Picture 12"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95800"/>
            <a:ext cx="7165975" cy="1938338"/>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3782A0-CF68-4E6D-88BC-FD238C7A8972}" type="slidenum">
              <a:rPr lang="ar-SA" altLang="fa-IR"/>
              <a:pPr/>
              <a:t>199</a:t>
            </a:fld>
            <a:endParaRPr lang="en-US" altLang="fa-IR"/>
          </a:p>
        </p:txBody>
      </p:sp>
      <p:sp>
        <p:nvSpPr>
          <p:cNvPr id="716802"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در این روش ارزش دفتری سهام با خالص ارزش فروش مقایسه شده و هرگونه کاهش ارزش بازار نسبت به ارزش دفتری سرمایه گذاری به عنوان هزینه ناشی از کاهش ارزش سرمایه گذاری ثبت شده و برای آن ذخیره کاهش ارزش سرمایه گذاری در نظر گرفته می شود.</a:t>
            </a:r>
            <a:endParaRPr lang="en-US" altLang="fa-IR">
              <a:cs typeface="B Nazanin" panose="00000400000000000000" pitchFamily="2" charset="-78"/>
            </a:endParaRPr>
          </a:p>
        </p:txBody>
      </p:sp>
      <p:sp>
        <p:nvSpPr>
          <p:cNvPr id="716803" name="Rectangle 3"/>
          <p:cNvSpPr>
            <a:spLocks noGrp="1" noChangeArrowheads="1"/>
          </p:cNvSpPr>
          <p:nvPr>
            <p:ph type="title"/>
          </p:nvPr>
        </p:nvSpPr>
        <p:spPr>
          <a:xfrm>
            <a:off x="990600" y="609600"/>
            <a:ext cx="7531100" cy="1143000"/>
          </a:xfrm>
          <a:noFill/>
          <a:ln/>
        </p:spPr>
        <p:txBody>
          <a:bodyPr/>
          <a:lstStyle/>
          <a:p>
            <a:r>
              <a:rPr lang="fa-IR" altLang="fa-IR" sz="3200">
                <a:cs typeface="B Nazanin" panose="00000400000000000000" pitchFamily="2" charset="-78"/>
              </a:rPr>
              <a:t>روش اقل بهای تمام شده یا خالص ارزش فروش</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p:txBody>
          <a:bodyPr/>
          <a:lstStyle/>
          <a:p>
            <a:r>
              <a:rPr lang="fa-IR" altLang="fa-IR" b="0" dirty="0">
                <a:cs typeface="B Nazanin" panose="00000400000000000000" pitchFamily="2" charset="-78"/>
              </a:rPr>
              <a:t>حسابداری میانه  1</a:t>
            </a:r>
            <a:br>
              <a:rPr lang="fa-IR" altLang="fa-IR" b="0" dirty="0">
                <a:cs typeface="B Nazanin" panose="00000400000000000000" pitchFamily="2" charset="-78"/>
              </a:rPr>
            </a:br>
            <a:r>
              <a:rPr lang="fa-IR" altLang="fa-IR" sz="3200" dirty="0">
                <a:cs typeface="B Nazanin" panose="00000400000000000000" pitchFamily="2" charset="-78"/>
              </a:rPr>
              <a:t>رشته حسابداری</a:t>
            </a:r>
            <a:endParaRPr lang="en-US" altLang="fa-IR" sz="3200" dirty="0">
              <a:cs typeface="B Nazanin" panose="00000400000000000000" pitchFamily="2" charset="-78"/>
            </a:endParaRPr>
          </a:p>
        </p:txBody>
      </p:sp>
      <p:sp>
        <p:nvSpPr>
          <p:cNvPr id="109571" name="Rectangle 3"/>
          <p:cNvSpPr>
            <a:spLocks noGrp="1" noChangeArrowheads="1"/>
          </p:cNvSpPr>
          <p:nvPr>
            <p:ph type="subTitle" idx="1"/>
          </p:nvPr>
        </p:nvSpPr>
        <p:spPr>
          <a:xfrm>
            <a:off x="1566863" y="2693988"/>
            <a:ext cx="6662737" cy="3554412"/>
          </a:xfrm>
        </p:spPr>
        <p:txBody>
          <a:bodyPr/>
          <a:lstStyle/>
          <a:p>
            <a:pPr>
              <a:lnSpc>
                <a:spcPct val="90000"/>
              </a:lnSpc>
            </a:pPr>
            <a:r>
              <a:rPr lang="fa-IR" altLang="fa-IR" sz="2800" dirty="0">
                <a:cs typeface="B Nazanin" panose="00000400000000000000" pitchFamily="2" charset="-78"/>
              </a:rPr>
              <a:t>4 واحد درسی</a:t>
            </a:r>
          </a:p>
          <a:p>
            <a:pPr>
              <a:lnSpc>
                <a:spcPct val="90000"/>
              </a:lnSpc>
            </a:pPr>
            <a:endParaRPr lang="fa-IR" altLang="fa-IR" sz="2800" dirty="0">
              <a:cs typeface="B Nazanin" panose="00000400000000000000" pitchFamily="2" charset="-78"/>
            </a:endParaRPr>
          </a:p>
          <a:p>
            <a:pPr>
              <a:lnSpc>
                <a:spcPct val="90000"/>
              </a:lnSpc>
            </a:pPr>
            <a:r>
              <a:rPr lang="fa-IR" altLang="fa-IR" sz="2800" dirty="0">
                <a:cs typeface="B Nazanin" panose="00000400000000000000" pitchFamily="2" charset="-78"/>
              </a:rPr>
              <a:t>نام منبع درسی و مولف:</a:t>
            </a:r>
          </a:p>
          <a:p>
            <a:pPr>
              <a:lnSpc>
                <a:spcPct val="90000"/>
              </a:lnSpc>
            </a:pPr>
            <a:r>
              <a:rPr lang="fa-IR" altLang="fa-IR" sz="2800" dirty="0">
                <a:cs typeface="B Nazanin" panose="00000400000000000000" pitchFamily="2" charset="-78"/>
              </a:rPr>
              <a:t>حسابداری میانه 1، مهدی مشکی – عبدالکریم مقدم</a:t>
            </a:r>
          </a:p>
          <a:p>
            <a:pPr>
              <a:lnSpc>
                <a:spcPct val="90000"/>
              </a:lnSpc>
            </a:pPr>
            <a:r>
              <a:rPr lang="fa-IR" altLang="fa-IR" sz="2800" dirty="0">
                <a:cs typeface="B Nazanin" panose="00000400000000000000" pitchFamily="2" charset="-78"/>
              </a:rPr>
              <a:t>انتشارات دانشگاه پیام نور</a:t>
            </a:r>
          </a:p>
          <a:p>
            <a:pPr>
              <a:lnSpc>
                <a:spcPct val="90000"/>
              </a:lnSpc>
            </a:pPr>
            <a:endParaRPr lang="fa-IR" altLang="fa-IR" sz="2800" dirty="0">
              <a:cs typeface="B Nazanin" panose="00000400000000000000" pitchFamily="2" charset="-78"/>
            </a:endParaRPr>
          </a:p>
          <a:p>
            <a:pPr>
              <a:lnSpc>
                <a:spcPct val="90000"/>
              </a:lnSpc>
            </a:pPr>
            <a:r>
              <a:rPr lang="fa-IR" altLang="fa-IR" sz="2800" dirty="0">
                <a:cs typeface="B Nazanin" panose="00000400000000000000" pitchFamily="2" charset="-78"/>
              </a:rPr>
              <a:t>نام تهیه کننده اسلاید: علیرضا غلامی کیان</a:t>
            </a:r>
            <a:endParaRPr lang="en-US" altLang="fa-IR" sz="2800" dirty="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Effect transition="in" filter="slide(fromBottom)">
                                      <p:cBhvr>
                                        <p:cTn id="7" dur="500"/>
                                        <p:tgtEl>
                                          <p:spTgt spid="109571">
                                            <p:txEl>
                                              <p:pRg st="0" end="0"/>
                                            </p:txEl>
                                          </p:spTgt>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9571">
                                            <p:txEl>
                                              <p:pRg st="2" end="2"/>
                                            </p:txEl>
                                          </p:spTgt>
                                        </p:tgtEl>
                                        <p:attrNameLst>
                                          <p:attrName>style.visibility</p:attrName>
                                        </p:attrNameLst>
                                      </p:cBhvr>
                                      <p:to>
                                        <p:strVal val="visible"/>
                                      </p:to>
                                    </p:set>
                                    <p:animEffect transition="in" filter="slide(fromBottom)">
                                      <p:cBhvr>
                                        <p:cTn id="11" dur="500"/>
                                        <p:tgtEl>
                                          <p:spTgt spid="109571">
                                            <p:txEl>
                                              <p:pRg st="2" end="2"/>
                                            </p:txEl>
                                          </p:spTgt>
                                        </p:tgtEl>
                                      </p:cBhvr>
                                    </p:animEffect>
                                  </p:childTnLst>
                                </p:cTn>
                              </p:par>
                            </p:childTnLst>
                          </p:cTn>
                        </p:par>
                        <p:par>
                          <p:cTn id="12" fill="hold" nodeType="afterGroup">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09571">
                                            <p:txEl>
                                              <p:pRg st="3" end="3"/>
                                            </p:txEl>
                                          </p:spTgt>
                                        </p:tgtEl>
                                        <p:attrNameLst>
                                          <p:attrName>style.visibility</p:attrName>
                                        </p:attrNameLst>
                                      </p:cBhvr>
                                      <p:to>
                                        <p:strVal val="visible"/>
                                      </p:to>
                                    </p:set>
                                    <p:animEffect transition="in" filter="slide(fromBottom)">
                                      <p:cBhvr>
                                        <p:cTn id="15" dur="500"/>
                                        <p:tgtEl>
                                          <p:spTgt spid="109571">
                                            <p:txEl>
                                              <p:pRg st="3" end="3"/>
                                            </p:txEl>
                                          </p:spTgt>
                                        </p:tgtEl>
                                      </p:cBhvr>
                                    </p:animEffect>
                                  </p:childTnLst>
                                </p:cTn>
                              </p:par>
                            </p:childTnLst>
                          </p:cTn>
                        </p:par>
                        <p:par>
                          <p:cTn id="16" fill="hold" nodeType="afterGroup">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09571">
                                            <p:txEl>
                                              <p:pRg st="4" end="4"/>
                                            </p:txEl>
                                          </p:spTgt>
                                        </p:tgtEl>
                                        <p:attrNameLst>
                                          <p:attrName>style.visibility</p:attrName>
                                        </p:attrNameLst>
                                      </p:cBhvr>
                                      <p:to>
                                        <p:strVal val="visible"/>
                                      </p:to>
                                    </p:set>
                                    <p:animEffect transition="in" filter="slide(fromBottom)">
                                      <p:cBhvr>
                                        <p:cTn id="19" dur="500"/>
                                        <p:tgtEl>
                                          <p:spTgt spid="109571">
                                            <p:txEl>
                                              <p:pRg st="4" end="4"/>
                                            </p:txEl>
                                          </p:spTgt>
                                        </p:tgtEl>
                                      </p:cBhvr>
                                    </p:animEffect>
                                  </p:childTnLst>
                                </p:cTn>
                              </p:par>
                            </p:childTnLst>
                          </p:cTn>
                        </p:par>
                        <p:par>
                          <p:cTn id="20" fill="hold" nodeType="afterGroup">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109571">
                                            <p:txEl>
                                              <p:pRg st="6" end="6"/>
                                            </p:txEl>
                                          </p:spTgt>
                                        </p:tgtEl>
                                        <p:attrNameLst>
                                          <p:attrName>style.visibility</p:attrName>
                                        </p:attrNameLst>
                                      </p:cBhvr>
                                      <p:to>
                                        <p:strVal val="visible"/>
                                      </p:to>
                                    </p:set>
                                    <p:animEffect transition="in" filter="slide(fromBottom)">
                                      <p:cBhvr>
                                        <p:cTn id="23" dur="500"/>
                                        <p:tgtEl>
                                          <p:spTgt spid="109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5DCDD6F-0DCA-496F-883F-81C71A8066EF}" type="slidenum">
              <a:rPr lang="ar-SA" altLang="fa-IR"/>
              <a:pPr/>
              <a:t>20</a:t>
            </a:fld>
            <a:endParaRPr lang="en-US" altLang="fa-IR"/>
          </a:p>
        </p:txBody>
      </p:sp>
      <p:sp>
        <p:nvSpPr>
          <p:cNvPr id="528386" name="Rectangle 2"/>
          <p:cNvSpPr>
            <a:spLocks noGrp="1" noChangeArrowheads="1"/>
          </p:cNvSpPr>
          <p:nvPr>
            <p:ph type="title" idx="4294967295"/>
          </p:nvPr>
        </p:nvSpPr>
        <p:spPr/>
        <p:txBody>
          <a:bodyPr/>
          <a:lstStyle/>
          <a:p>
            <a:r>
              <a:rPr lang="fa-IR" altLang="fa-IR">
                <a:cs typeface="B Nazanin" panose="00000400000000000000" pitchFamily="2" charset="-78"/>
              </a:rPr>
              <a:t>فرض واحد اندازه گیری</a:t>
            </a:r>
            <a:endParaRPr lang="en-US" altLang="fa-IR">
              <a:cs typeface="B Nazanin" panose="00000400000000000000" pitchFamily="2" charset="-78"/>
            </a:endParaRPr>
          </a:p>
        </p:txBody>
      </p:sp>
      <p:sp>
        <p:nvSpPr>
          <p:cNvPr id="528387"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فرض واحد اندازه گیری بدین معنی است که کلیه معاملات ، عملیات و رویدادهای مالی باید بر حسب پول مورد سنجش قرار گرفته و گزارش  شود.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animEffect transition="in" filter="diamond(in)">
                                      <p:cBhvr>
                                        <p:cTn id="7" dur="2000"/>
                                        <p:tgtEl>
                                          <p:spTgt spid="528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2A1D688-3647-49CC-9D88-0F7E97D42BA0}" type="slidenum">
              <a:rPr lang="ar-SA" altLang="fa-IR"/>
              <a:pPr/>
              <a:t>200</a:t>
            </a:fld>
            <a:endParaRPr lang="en-US" altLang="fa-IR"/>
          </a:p>
        </p:txBody>
      </p:sp>
      <p:sp>
        <p:nvSpPr>
          <p:cNvPr id="719875" name="Rectangle 3"/>
          <p:cNvSpPr>
            <a:spLocks noGrp="1" noChangeArrowheads="1"/>
          </p:cNvSpPr>
          <p:nvPr>
            <p:ph type="title"/>
          </p:nvPr>
        </p:nvSpPr>
        <p:spPr>
          <a:xfrm>
            <a:off x="1219200" y="609600"/>
            <a:ext cx="7531100" cy="1143000"/>
          </a:xfrm>
          <a:noFill/>
          <a:ln/>
        </p:spPr>
        <p:txBody>
          <a:bodyPr/>
          <a:lstStyle/>
          <a:p>
            <a:r>
              <a:rPr lang="fa-IR" altLang="fa-IR">
                <a:cs typeface="B Nazanin" panose="00000400000000000000" pitchFamily="2" charset="-78"/>
              </a:rPr>
              <a:t>روش اقل بهای تمام شده یا خالص ارزش فروش</a:t>
            </a:r>
            <a:endParaRPr lang="en-US" altLang="fa-IR">
              <a:cs typeface="B Nazanin" panose="00000400000000000000" pitchFamily="2" charset="-78"/>
            </a:endParaRPr>
          </a:p>
        </p:txBody>
      </p:sp>
      <p:pic>
        <p:nvPicPr>
          <p:cNvPr id="719877" name="Picture 5"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43200"/>
            <a:ext cx="7165975" cy="158115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Slide Number Placeholder 3"/>
          <p:cNvSpPr>
            <a:spLocks noGrp="1"/>
          </p:cNvSpPr>
          <p:nvPr>
            <p:ph type="sldNum" sz="quarter" idx="10"/>
          </p:nvPr>
        </p:nvSpPr>
        <p:spPr/>
        <p:txBody>
          <a:bodyPr/>
          <a:lstStyle/>
          <a:p>
            <a:fld id="{B2FB3B6E-F8BF-49C5-98A8-09EE25A03E3E}" type="slidenum">
              <a:rPr lang="ar-SA" altLang="fa-IR"/>
              <a:pPr/>
              <a:t>201</a:t>
            </a:fld>
            <a:endParaRPr lang="en-US" altLang="fa-IR"/>
          </a:p>
        </p:txBody>
      </p:sp>
      <p:sp>
        <p:nvSpPr>
          <p:cNvPr id="720899" name="Rectangle 3"/>
          <p:cNvSpPr>
            <a:spLocks noGrp="1" noChangeArrowheads="1"/>
          </p:cNvSpPr>
          <p:nvPr>
            <p:ph type="title"/>
          </p:nvPr>
        </p:nvSpPr>
        <p:spPr>
          <a:xfrm>
            <a:off x="1219200" y="609600"/>
            <a:ext cx="7531100" cy="1143000"/>
          </a:xfrm>
          <a:noFill/>
          <a:ln/>
        </p:spPr>
        <p:txBody>
          <a:bodyPr/>
          <a:lstStyle/>
          <a:p>
            <a:r>
              <a:rPr lang="fa-IR" altLang="fa-IR">
                <a:cs typeface="B Nazanin" panose="00000400000000000000" pitchFamily="2" charset="-78"/>
              </a:rPr>
              <a:t>مثال صفحه 190</a:t>
            </a:r>
            <a:endParaRPr lang="en-US" altLang="fa-IR">
              <a:cs typeface="B Nazanin" panose="00000400000000000000" pitchFamily="2" charset="-78"/>
            </a:endParaRPr>
          </a:p>
        </p:txBody>
      </p:sp>
      <p:sp>
        <p:nvSpPr>
          <p:cNvPr id="720901" name="Text Box 5"/>
          <p:cNvSpPr txBox="1">
            <a:spLocks noChangeArrowheads="1"/>
          </p:cNvSpPr>
          <p:nvPr/>
        </p:nvSpPr>
        <p:spPr bwMode="auto">
          <a:xfrm>
            <a:off x="7848600" y="2362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400">
                <a:cs typeface="B Nazanin" panose="00000400000000000000" pitchFamily="2" charset="-78"/>
              </a:rPr>
              <a:t>نوع سهام</a:t>
            </a:r>
            <a:endParaRPr lang="en-US" altLang="fa-IR" sz="2400">
              <a:cs typeface="B Nazanin" panose="00000400000000000000" pitchFamily="2" charset="-78"/>
            </a:endParaRPr>
          </a:p>
        </p:txBody>
      </p:sp>
      <p:sp>
        <p:nvSpPr>
          <p:cNvPr id="720907" name="Text Box 11"/>
          <p:cNvSpPr txBox="1">
            <a:spLocks noChangeArrowheads="1"/>
          </p:cNvSpPr>
          <p:nvPr/>
        </p:nvSpPr>
        <p:spPr bwMode="auto">
          <a:xfrm>
            <a:off x="6400800" y="23622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400">
                <a:cs typeface="B Nazanin" panose="00000400000000000000" pitchFamily="2" charset="-78"/>
              </a:rPr>
              <a:t>تاریخ خرید</a:t>
            </a:r>
            <a:endParaRPr lang="en-US" altLang="fa-IR" sz="2400">
              <a:cs typeface="B Nazanin" panose="00000400000000000000" pitchFamily="2" charset="-78"/>
            </a:endParaRPr>
          </a:p>
        </p:txBody>
      </p:sp>
      <p:sp>
        <p:nvSpPr>
          <p:cNvPr id="720908" name="Text Box 12"/>
          <p:cNvSpPr txBox="1">
            <a:spLocks noChangeArrowheads="1"/>
          </p:cNvSpPr>
          <p:nvPr/>
        </p:nvSpPr>
        <p:spPr bwMode="auto">
          <a:xfrm>
            <a:off x="5410200" y="23622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400">
                <a:cs typeface="B Nazanin" panose="00000400000000000000" pitchFamily="2" charset="-78"/>
              </a:rPr>
              <a:t>تعداد</a:t>
            </a:r>
            <a:endParaRPr lang="en-US" altLang="fa-IR" sz="2400">
              <a:cs typeface="B Nazanin" panose="00000400000000000000" pitchFamily="2" charset="-78"/>
            </a:endParaRPr>
          </a:p>
        </p:txBody>
      </p:sp>
      <p:sp>
        <p:nvSpPr>
          <p:cNvPr id="720909" name="Text Box 13"/>
          <p:cNvSpPr txBox="1">
            <a:spLocks noChangeArrowheads="1"/>
          </p:cNvSpPr>
          <p:nvPr/>
        </p:nvSpPr>
        <p:spPr bwMode="auto">
          <a:xfrm>
            <a:off x="4267200" y="2362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400">
                <a:cs typeface="B Nazanin" panose="00000400000000000000" pitchFamily="2" charset="-78"/>
              </a:rPr>
              <a:t>کل سهام</a:t>
            </a:r>
            <a:endParaRPr lang="en-US" altLang="fa-IR" sz="2400">
              <a:cs typeface="B Nazanin" panose="00000400000000000000" pitchFamily="2" charset="-78"/>
            </a:endParaRPr>
          </a:p>
        </p:txBody>
      </p:sp>
      <p:sp>
        <p:nvSpPr>
          <p:cNvPr id="720910" name="Text Box 14"/>
          <p:cNvSpPr txBox="1">
            <a:spLocks noChangeArrowheads="1"/>
          </p:cNvSpPr>
          <p:nvPr/>
        </p:nvSpPr>
        <p:spPr bwMode="auto">
          <a:xfrm>
            <a:off x="3124200" y="2044700"/>
            <a:ext cx="106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400">
                <a:cs typeface="B Nazanin" panose="00000400000000000000" pitchFamily="2" charset="-78"/>
              </a:rPr>
              <a:t>قیمت هر سهم</a:t>
            </a:r>
            <a:endParaRPr lang="en-US" altLang="fa-IR" sz="2400">
              <a:cs typeface="B Nazanin" panose="00000400000000000000" pitchFamily="2" charset="-78"/>
            </a:endParaRPr>
          </a:p>
        </p:txBody>
      </p:sp>
      <p:sp>
        <p:nvSpPr>
          <p:cNvPr id="720911" name="Text Box 15"/>
          <p:cNvSpPr txBox="1">
            <a:spLocks noChangeArrowheads="1"/>
          </p:cNvSpPr>
          <p:nvPr/>
        </p:nvSpPr>
        <p:spPr bwMode="auto">
          <a:xfrm>
            <a:off x="2057400" y="23622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400">
                <a:cs typeface="B Nazanin" panose="00000400000000000000" pitchFamily="2" charset="-78"/>
              </a:rPr>
              <a:t>کارمزد</a:t>
            </a:r>
            <a:endParaRPr lang="en-US" altLang="fa-IR" sz="2400">
              <a:cs typeface="B Nazanin" panose="00000400000000000000" pitchFamily="2" charset="-78"/>
            </a:endParaRPr>
          </a:p>
        </p:txBody>
      </p:sp>
      <p:sp>
        <p:nvSpPr>
          <p:cNvPr id="720912" name="Text Box 16"/>
          <p:cNvSpPr txBox="1">
            <a:spLocks noChangeArrowheads="1"/>
          </p:cNvSpPr>
          <p:nvPr/>
        </p:nvSpPr>
        <p:spPr bwMode="auto">
          <a:xfrm>
            <a:off x="533400" y="20447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400">
                <a:cs typeface="B Nazanin" panose="00000400000000000000" pitchFamily="2" charset="-78"/>
              </a:rPr>
              <a:t>بهای تمام شده هر سهم</a:t>
            </a:r>
            <a:endParaRPr lang="en-US" altLang="fa-IR" sz="2400">
              <a:cs typeface="B Nazanin" panose="00000400000000000000" pitchFamily="2" charset="-78"/>
            </a:endParaRPr>
          </a:p>
        </p:txBody>
      </p:sp>
      <p:sp>
        <p:nvSpPr>
          <p:cNvPr id="720914" name="Text Box 18"/>
          <p:cNvSpPr txBox="1">
            <a:spLocks noChangeArrowheads="1"/>
          </p:cNvSpPr>
          <p:nvPr/>
        </p:nvSpPr>
        <p:spPr bwMode="auto">
          <a:xfrm>
            <a:off x="7848600" y="31242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آلفا</a:t>
            </a:r>
            <a:endParaRPr lang="en-US" altLang="fa-IR" sz="2800">
              <a:cs typeface="B Nazanin" panose="00000400000000000000" pitchFamily="2" charset="-78"/>
            </a:endParaRPr>
          </a:p>
        </p:txBody>
      </p:sp>
      <p:sp>
        <p:nvSpPr>
          <p:cNvPr id="720915" name="Text Box 19"/>
          <p:cNvSpPr txBox="1">
            <a:spLocks noChangeArrowheads="1"/>
          </p:cNvSpPr>
          <p:nvPr/>
        </p:nvSpPr>
        <p:spPr bwMode="auto">
          <a:xfrm>
            <a:off x="6400800" y="3124200"/>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10/01/80</a:t>
            </a:r>
            <a:endParaRPr lang="en-US" altLang="fa-IR" sz="2800">
              <a:cs typeface="B Nazanin" panose="00000400000000000000" pitchFamily="2" charset="-78"/>
            </a:endParaRPr>
          </a:p>
        </p:txBody>
      </p:sp>
      <p:sp>
        <p:nvSpPr>
          <p:cNvPr id="720916" name="Text Box 20"/>
          <p:cNvSpPr txBox="1">
            <a:spLocks noChangeArrowheads="1"/>
          </p:cNvSpPr>
          <p:nvPr/>
        </p:nvSpPr>
        <p:spPr bwMode="auto">
          <a:xfrm>
            <a:off x="5410200" y="31242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2000</a:t>
            </a:r>
            <a:endParaRPr lang="en-US" altLang="fa-IR" sz="2800">
              <a:cs typeface="B Nazanin" panose="00000400000000000000" pitchFamily="2" charset="-78"/>
            </a:endParaRPr>
          </a:p>
        </p:txBody>
      </p:sp>
      <p:sp>
        <p:nvSpPr>
          <p:cNvPr id="720917" name="Text Box 21"/>
          <p:cNvSpPr txBox="1">
            <a:spLocks noChangeArrowheads="1"/>
          </p:cNvSpPr>
          <p:nvPr/>
        </p:nvSpPr>
        <p:spPr bwMode="auto">
          <a:xfrm>
            <a:off x="4267200" y="31242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20000</a:t>
            </a:r>
            <a:endParaRPr lang="en-US" altLang="fa-IR" sz="2800">
              <a:cs typeface="B Nazanin" panose="00000400000000000000" pitchFamily="2" charset="-78"/>
            </a:endParaRPr>
          </a:p>
        </p:txBody>
      </p:sp>
      <p:sp>
        <p:nvSpPr>
          <p:cNvPr id="720919" name="Text Box 23"/>
          <p:cNvSpPr txBox="1">
            <a:spLocks noChangeArrowheads="1"/>
          </p:cNvSpPr>
          <p:nvPr/>
        </p:nvSpPr>
        <p:spPr bwMode="auto">
          <a:xfrm>
            <a:off x="2057400" y="31242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200</a:t>
            </a:r>
            <a:endParaRPr lang="en-US" altLang="fa-IR" sz="2800">
              <a:cs typeface="B Nazanin" panose="00000400000000000000" pitchFamily="2" charset="-78"/>
            </a:endParaRPr>
          </a:p>
        </p:txBody>
      </p:sp>
      <p:sp>
        <p:nvSpPr>
          <p:cNvPr id="720921" name="Text Box 25"/>
          <p:cNvSpPr txBox="1">
            <a:spLocks noChangeArrowheads="1"/>
          </p:cNvSpPr>
          <p:nvPr/>
        </p:nvSpPr>
        <p:spPr bwMode="auto">
          <a:xfrm>
            <a:off x="3124200" y="3124200"/>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2300</a:t>
            </a:r>
            <a:endParaRPr lang="en-US" altLang="fa-IR" sz="2800">
              <a:cs typeface="B Nazanin" panose="00000400000000000000" pitchFamily="2" charset="-78"/>
            </a:endParaRPr>
          </a:p>
        </p:txBody>
      </p:sp>
      <p:sp>
        <p:nvSpPr>
          <p:cNvPr id="720922" name="Text Box 26"/>
          <p:cNvSpPr txBox="1">
            <a:spLocks noChangeArrowheads="1"/>
          </p:cNvSpPr>
          <p:nvPr/>
        </p:nvSpPr>
        <p:spPr bwMode="auto">
          <a:xfrm>
            <a:off x="914400" y="31242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2500</a:t>
            </a:r>
            <a:endParaRPr lang="en-US" altLang="fa-IR" sz="2800">
              <a:cs typeface="B Nazanin" panose="00000400000000000000" pitchFamily="2" charset="-78"/>
            </a:endParaRPr>
          </a:p>
        </p:txBody>
      </p:sp>
      <p:sp>
        <p:nvSpPr>
          <p:cNvPr id="720923" name="Text Box 27"/>
          <p:cNvSpPr txBox="1">
            <a:spLocks noChangeArrowheads="1"/>
          </p:cNvSpPr>
          <p:nvPr/>
        </p:nvSpPr>
        <p:spPr bwMode="auto">
          <a:xfrm>
            <a:off x="7848600" y="3705225"/>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بتا</a:t>
            </a:r>
            <a:endParaRPr lang="en-US" altLang="fa-IR" sz="2800">
              <a:cs typeface="B Nazanin" panose="00000400000000000000" pitchFamily="2" charset="-78"/>
            </a:endParaRPr>
          </a:p>
        </p:txBody>
      </p:sp>
      <p:sp>
        <p:nvSpPr>
          <p:cNvPr id="720924" name="Text Box 28"/>
          <p:cNvSpPr txBox="1">
            <a:spLocks noChangeArrowheads="1"/>
          </p:cNvSpPr>
          <p:nvPr/>
        </p:nvSpPr>
        <p:spPr bwMode="auto">
          <a:xfrm>
            <a:off x="6400800" y="3705225"/>
            <a:ext cx="137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15/03/80</a:t>
            </a:r>
            <a:endParaRPr lang="en-US" altLang="fa-IR" sz="2800">
              <a:cs typeface="B Nazanin" panose="00000400000000000000" pitchFamily="2" charset="-78"/>
            </a:endParaRPr>
          </a:p>
        </p:txBody>
      </p:sp>
      <p:sp>
        <p:nvSpPr>
          <p:cNvPr id="720925" name="Text Box 29"/>
          <p:cNvSpPr txBox="1">
            <a:spLocks noChangeArrowheads="1"/>
          </p:cNvSpPr>
          <p:nvPr/>
        </p:nvSpPr>
        <p:spPr bwMode="auto">
          <a:xfrm>
            <a:off x="5410200" y="3705225"/>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5000</a:t>
            </a:r>
            <a:endParaRPr lang="en-US" altLang="fa-IR" sz="2800">
              <a:cs typeface="B Nazanin" panose="00000400000000000000" pitchFamily="2" charset="-78"/>
            </a:endParaRPr>
          </a:p>
        </p:txBody>
      </p:sp>
      <p:sp>
        <p:nvSpPr>
          <p:cNvPr id="720926" name="Text Box 30"/>
          <p:cNvSpPr txBox="1">
            <a:spLocks noChangeArrowheads="1"/>
          </p:cNvSpPr>
          <p:nvPr/>
        </p:nvSpPr>
        <p:spPr bwMode="auto">
          <a:xfrm>
            <a:off x="4267200" y="3705225"/>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25000</a:t>
            </a:r>
            <a:endParaRPr lang="en-US" altLang="fa-IR" sz="2800">
              <a:cs typeface="B Nazanin" panose="00000400000000000000" pitchFamily="2" charset="-78"/>
            </a:endParaRPr>
          </a:p>
        </p:txBody>
      </p:sp>
      <p:sp>
        <p:nvSpPr>
          <p:cNvPr id="720927" name="Text Box 31"/>
          <p:cNvSpPr txBox="1">
            <a:spLocks noChangeArrowheads="1"/>
          </p:cNvSpPr>
          <p:nvPr/>
        </p:nvSpPr>
        <p:spPr bwMode="auto">
          <a:xfrm>
            <a:off x="2057400" y="3705225"/>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100</a:t>
            </a:r>
            <a:endParaRPr lang="en-US" altLang="fa-IR" sz="2800">
              <a:cs typeface="B Nazanin" panose="00000400000000000000" pitchFamily="2" charset="-78"/>
            </a:endParaRPr>
          </a:p>
        </p:txBody>
      </p:sp>
      <p:sp>
        <p:nvSpPr>
          <p:cNvPr id="720928" name="Text Box 32"/>
          <p:cNvSpPr txBox="1">
            <a:spLocks noChangeArrowheads="1"/>
          </p:cNvSpPr>
          <p:nvPr/>
        </p:nvSpPr>
        <p:spPr bwMode="auto">
          <a:xfrm>
            <a:off x="3124200" y="3705225"/>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1100</a:t>
            </a:r>
            <a:endParaRPr lang="en-US" altLang="fa-IR" sz="2800">
              <a:cs typeface="B Nazanin" panose="00000400000000000000" pitchFamily="2" charset="-78"/>
            </a:endParaRPr>
          </a:p>
        </p:txBody>
      </p:sp>
      <p:sp>
        <p:nvSpPr>
          <p:cNvPr id="720929" name="Text Box 33"/>
          <p:cNvSpPr txBox="1">
            <a:spLocks noChangeArrowheads="1"/>
          </p:cNvSpPr>
          <p:nvPr/>
        </p:nvSpPr>
        <p:spPr bwMode="auto">
          <a:xfrm>
            <a:off x="914400" y="3705225"/>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1200</a:t>
            </a:r>
            <a:endParaRPr lang="en-US" altLang="fa-IR" sz="2800">
              <a:cs typeface="B Nazanin" panose="00000400000000000000" pitchFamily="2" charset="-78"/>
            </a:endParaRPr>
          </a:p>
        </p:txBody>
      </p:sp>
      <p:sp>
        <p:nvSpPr>
          <p:cNvPr id="720930" name="Line 34"/>
          <p:cNvSpPr>
            <a:spLocks noChangeShapeType="1"/>
          </p:cNvSpPr>
          <p:nvPr/>
        </p:nvSpPr>
        <p:spPr bwMode="auto">
          <a:xfrm>
            <a:off x="762000" y="2971800"/>
            <a:ext cx="1143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32" name="Line 36"/>
          <p:cNvSpPr>
            <a:spLocks noChangeShapeType="1"/>
          </p:cNvSpPr>
          <p:nvPr/>
        </p:nvSpPr>
        <p:spPr bwMode="auto">
          <a:xfrm>
            <a:off x="3124200" y="2971800"/>
            <a:ext cx="99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33" name="Line 37"/>
          <p:cNvSpPr>
            <a:spLocks noChangeShapeType="1"/>
          </p:cNvSpPr>
          <p:nvPr/>
        </p:nvSpPr>
        <p:spPr bwMode="auto">
          <a:xfrm>
            <a:off x="4267200" y="2971800"/>
            <a:ext cx="99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34" name="Line 38"/>
          <p:cNvSpPr>
            <a:spLocks noChangeShapeType="1"/>
          </p:cNvSpPr>
          <p:nvPr/>
        </p:nvSpPr>
        <p:spPr bwMode="auto">
          <a:xfrm>
            <a:off x="2057400" y="2971800"/>
            <a:ext cx="99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35" name="Line 39"/>
          <p:cNvSpPr>
            <a:spLocks noChangeShapeType="1"/>
          </p:cNvSpPr>
          <p:nvPr/>
        </p:nvSpPr>
        <p:spPr bwMode="auto">
          <a:xfrm>
            <a:off x="5410200" y="2971800"/>
            <a:ext cx="99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36" name="Line 40"/>
          <p:cNvSpPr>
            <a:spLocks noChangeShapeType="1"/>
          </p:cNvSpPr>
          <p:nvPr/>
        </p:nvSpPr>
        <p:spPr bwMode="auto">
          <a:xfrm>
            <a:off x="6705600" y="2971800"/>
            <a:ext cx="99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37" name="Line 41"/>
          <p:cNvSpPr>
            <a:spLocks noChangeShapeType="1"/>
          </p:cNvSpPr>
          <p:nvPr/>
        </p:nvSpPr>
        <p:spPr bwMode="auto">
          <a:xfrm>
            <a:off x="7924800" y="2971800"/>
            <a:ext cx="990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39" name="Text Box 43"/>
          <p:cNvSpPr txBox="1">
            <a:spLocks noChangeArrowheads="1"/>
          </p:cNvSpPr>
          <p:nvPr/>
        </p:nvSpPr>
        <p:spPr bwMode="auto">
          <a:xfrm>
            <a:off x="7848600" y="5148263"/>
            <a:ext cx="106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آلفا</a:t>
            </a:r>
            <a:endParaRPr lang="en-US" altLang="fa-IR" sz="2800">
              <a:cs typeface="B Nazanin" panose="00000400000000000000" pitchFamily="2" charset="-78"/>
            </a:endParaRPr>
          </a:p>
        </p:txBody>
      </p:sp>
      <p:sp>
        <p:nvSpPr>
          <p:cNvPr id="720940" name="Text Box 44"/>
          <p:cNvSpPr txBox="1">
            <a:spLocks noChangeArrowheads="1"/>
          </p:cNvSpPr>
          <p:nvPr/>
        </p:nvSpPr>
        <p:spPr bwMode="auto">
          <a:xfrm>
            <a:off x="7848600" y="5729288"/>
            <a:ext cx="106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بتا</a:t>
            </a:r>
            <a:endParaRPr lang="en-US" altLang="fa-IR" sz="2800">
              <a:cs typeface="B Nazanin" panose="00000400000000000000" pitchFamily="2" charset="-78"/>
            </a:endParaRPr>
          </a:p>
        </p:txBody>
      </p:sp>
      <p:sp>
        <p:nvSpPr>
          <p:cNvPr id="720943" name="Text Box 47"/>
          <p:cNvSpPr txBox="1">
            <a:spLocks noChangeArrowheads="1"/>
          </p:cNvSpPr>
          <p:nvPr/>
        </p:nvSpPr>
        <p:spPr bwMode="auto">
          <a:xfrm>
            <a:off x="6781800" y="51816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2000</a:t>
            </a:r>
            <a:endParaRPr lang="en-US" altLang="fa-IR" sz="2800">
              <a:cs typeface="B Nazanin" panose="00000400000000000000" pitchFamily="2" charset="-78"/>
            </a:endParaRPr>
          </a:p>
        </p:txBody>
      </p:sp>
      <p:sp>
        <p:nvSpPr>
          <p:cNvPr id="720944" name="Text Box 48"/>
          <p:cNvSpPr txBox="1">
            <a:spLocks noChangeArrowheads="1"/>
          </p:cNvSpPr>
          <p:nvPr/>
        </p:nvSpPr>
        <p:spPr bwMode="auto">
          <a:xfrm>
            <a:off x="6781800" y="5762625"/>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5000</a:t>
            </a:r>
            <a:endParaRPr lang="en-US" altLang="fa-IR" sz="2800">
              <a:cs typeface="B Nazanin" panose="00000400000000000000" pitchFamily="2" charset="-78"/>
            </a:endParaRPr>
          </a:p>
        </p:txBody>
      </p:sp>
      <p:sp>
        <p:nvSpPr>
          <p:cNvPr id="720947" name="Text Box 51"/>
          <p:cNvSpPr txBox="1">
            <a:spLocks noChangeArrowheads="1"/>
          </p:cNvSpPr>
          <p:nvPr/>
        </p:nvSpPr>
        <p:spPr bwMode="auto">
          <a:xfrm>
            <a:off x="4953000" y="51943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2500</a:t>
            </a:r>
            <a:endParaRPr lang="en-US" altLang="fa-IR" sz="2800">
              <a:cs typeface="B Nazanin" panose="00000400000000000000" pitchFamily="2" charset="-78"/>
            </a:endParaRPr>
          </a:p>
        </p:txBody>
      </p:sp>
      <p:sp>
        <p:nvSpPr>
          <p:cNvPr id="720948" name="Text Box 52"/>
          <p:cNvSpPr txBox="1">
            <a:spLocks noChangeArrowheads="1"/>
          </p:cNvSpPr>
          <p:nvPr/>
        </p:nvSpPr>
        <p:spPr bwMode="auto">
          <a:xfrm>
            <a:off x="4953000" y="5775325"/>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1200</a:t>
            </a:r>
            <a:endParaRPr lang="en-US" altLang="fa-IR" sz="2800">
              <a:cs typeface="B Nazanin" panose="00000400000000000000" pitchFamily="2" charset="-78"/>
            </a:endParaRPr>
          </a:p>
        </p:txBody>
      </p:sp>
      <p:sp>
        <p:nvSpPr>
          <p:cNvPr id="720951" name="Text Box 55"/>
          <p:cNvSpPr txBox="1">
            <a:spLocks noChangeArrowheads="1"/>
          </p:cNvSpPr>
          <p:nvPr/>
        </p:nvSpPr>
        <p:spPr bwMode="auto">
          <a:xfrm>
            <a:off x="1676400" y="51943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5000000</a:t>
            </a:r>
            <a:endParaRPr lang="en-US" altLang="fa-IR" sz="2800">
              <a:cs typeface="B Nazanin" panose="00000400000000000000" pitchFamily="2" charset="-78"/>
            </a:endParaRPr>
          </a:p>
        </p:txBody>
      </p:sp>
      <p:sp>
        <p:nvSpPr>
          <p:cNvPr id="720952" name="Text Box 56"/>
          <p:cNvSpPr txBox="1">
            <a:spLocks noChangeArrowheads="1"/>
          </p:cNvSpPr>
          <p:nvPr/>
        </p:nvSpPr>
        <p:spPr bwMode="auto">
          <a:xfrm>
            <a:off x="1676400" y="5775325"/>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800">
                <a:cs typeface="B Nazanin" panose="00000400000000000000" pitchFamily="2" charset="-78"/>
              </a:rPr>
              <a:t>6000000</a:t>
            </a:r>
            <a:endParaRPr lang="en-US" altLang="fa-IR" sz="2800">
              <a:cs typeface="B Nazanin" panose="00000400000000000000" pitchFamily="2" charset="-78"/>
            </a:endParaRPr>
          </a:p>
        </p:txBody>
      </p:sp>
      <p:grpSp>
        <p:nvGrpSpPr>
          <p:cNvPr id="720954" name="Group 58"/>
          <p:cNvGrpSpPr>
            <a:grpSpLocks/>
          </p:cNvGrpSpPr>
          <p:nvPr/>
        </p:nvGrpSpPr>
        <p:grpSpPr bwMode="auto">
          <a:xfrm>
            <a:off x="1219200" y="4462463"/>
            <a:ext cx="7696200" cy="579437"/>
            <a:chOff x="768" y="2811"/>
            <a:chExt cx="4848" cy="365"/>
          </a:xfrm>
        </p:grpSpPr>
        <p:sp>
          <p:nvSpPr>
            <p:cNvPr id="720938" name="Text Box 42"/>
            <p:cNvSpPr txBox="1">
              <a:spLocks noChangeArrowheads="1"/>
            </p:cNvSpPr>
            <p:nvPr/>
          </p:nvSpPr>
          <p:spPr bwMode="auto">
            <a:xfrm>
              <a:off x="4944" y="2811"/>
              <a:ext cx="6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400">
                  <a:cs typeface="B Nazanin" panose="00000400000000000000" pitchFamily="2" charset="-78"/>
                </a:rPr>
                <a:t>نوع سهام</a:t>
              </a:r>
              <a:endParaRPr lang="en-US" altLang="fa-IR" sz="2400">
                <a:cs typeface="B Nazanin" panose="00000400000000000000" pitchFamily="2" charset="-78"/>
              </a:endParaRPr>
            </a:p>
          </p:txBody>
        </p:sp>
        <p:sp>
          <p:nvSpPr>
            <p:cNvPr id="720941" name="Line 45"/>
            <p:cNvSpPr>
              <a:spLocks noChangeShapeType="1"/>
            </p:cNvSpPr>
            <p:nvPr/>
          </p:nvSpPr>
          <p:spPr bwMode="auto">
            <a:xfrm>
              <a:off x="4992" y="3147"/>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42" name="Text Box 46"/>
            <p:cNvSpPr txBox="1">
              <a:spLocks noChangeArrowheads="1"/>
            </p:cNvSpPr>
            <p:nvPr/>
          </p:nvSpPr>
          <p:spPr bwMode="auto">
            <a:xfrm>
              <a:off x="4272" y="2832"/>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400">
                  <a:cs typeface="B Nazanin" panose="00000400000000000000" pitchFamily="2" charset="-78"/>
                </a:rPr>
                <a:t>تعداد</a:t>
              </a:r>
              <a:endParaRPr lang="en-US" altLang="fa-IR" sz="2400">
                <a:cs typeface="B Nazanin" panose="00000400000000000000" pitchFamily="2" charset="-78"/>
              </a:endParaRPr>
            </a:p>
          </p:txBody>
        </p:sp>
        <p:sp>
          <p:nvSpPr>
            <p:cNvPr id="720945" name="Line 49"/>
            <p:cNvSpPr>
              <a:spLocks noChangeShapeType="1"/>
            </p:cNvSpPr>
            <p:nvPr/>
          </p:nvSpPr>
          <p:spPr bwMode="auto">
            <a:xfrm>
              <a:off x="4272" y="3168"/>
              <a:ext cx="6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46" name="Text Box 50"/>
            <p:cNvSpPr txBox="1">
              <a:spLocks noChangeArrowheads="1"/>
            </p:cNvSpPr>
            <p:nvPr/>
          </p:nvSpPr>
          <p:spPr bwMode="auto">
            <a:xfrm>
              <a:off x="2640" y="2832"/>
              <a:ext cx="15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400">
                  <a:cs typeface="B Nazanin" panose="00000400000000000000" pitchFamily="2" charset="-78"/>
                </a:rPr>
                <a:t>بهای تمام شده هر سهم</a:t>
              </a:r>
              <a:endParaRPr lang="en-US" altLang="fa-IR" sz="2400">
                <a:cs typeface="B Nazanin" panose="00000400000000000000" pitchFamily="2" charset="-78"/>
              </a:endParaRPr>
            </a:p>
          </p:txBody>
        </p:sp>
        <p:sp>
          <p:nvSpPr>
            <p:cNvPr id="720949" name="Line 53"/>
            <p:cNvSpPr>
              <a:spLocks noChangeShapeType="1"/>
            </p:cNvSpPr>
            <p:nvPr/>
          </p:nvSpPr>
          <p:spPr bwMode="auto">
            <a:xfrm>
              <a:off x="2736" y="3168"/>
              <a:ext cx="1392" cy="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50" name="Text Box 54"/>
            <p:cNvSpPr txBox="1">
              <a:spLocks noChangeArrowheads="1"/>
            </p:cNvSpPr>
            <p:nvPr/>
          </p:nvSpPr>
          <p:spPr bwMode="auto">
            <a:xfrm>
              <a:off x="768" y="2832"/>
              <a:ext cx="19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400">
                  <a:cs typeface="B Nazanin" panose="00000400000000000000" pitchFamily="2" charset="-78"/>
                </a:rPr>
                <a:t>بهای تمام شده سرمایه گذاری</a:t>
              </a:r>
              <a:endParaRPr lang="en-US" altLang="fa-IR" sz="2400">
                <a:cs typeface="B Nazanin" panose="00000400000000000000" pitchFamily="2" charset="-78"/>
              </a:endParaRPr>
            </a:p>
          </p:txBody>
        </p:sp>
        <p:sp>
          <p:nvSpPr>
            <p:cNvPr id="720953" name="Line 57"/>
            <p:cNvSpPr>
              <a:spLocks noChangeShapeType="1"/>
            </p:cNvSpPr>
            <p:nvPr/>
          </p:nvSpPr>
          <p:spPr bwMode="auto">
            <a:xfrm>
              <a:off x="1152" y="3168"/>
              <a:ext cx="144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720955" name="Line 59"/>
          <p:cNvSpPr>
            <a:spLocks noChangeShapeType="1"/>
          </p:cNvSpPr>
          <p:nvPr/>
        </p:nvSpPr>
        <p:spPr bwMode="auto">
          <a:xfrm>
            <a:off x="6248400" y="3429000"/>
            <a:ext cx="838200" cy="1828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56" name="Line 60"/>
          <p:cNvSpPr>
            <a:spLocks noChangeShapeType="1"/>
          </p:cNvSpPr>
          <p:nvPr/>
        </p:nvSpPr>
        <p:spPr bwMode="auto">
          <a:xfrm>
            <a:off x="6019800" y="4114800"/>
            <a:ext cx="838200" cy="1828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57" name="Line 61"/>
          <p:cNvSpPr>
            <a:spLocks noChangeShapeType="1"/>
          </p:cNvSpPr>
          <p:nvPr/>
        </p:nvSpPr>
        <p:spPr bwMode="auto">
          <a:xfrm>
            <a:off x="1676400" y="3505200"/>
            <a:ext cx="3352800" cy="1752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0958" name="Line 62"/>
          <p:cNvSpPr>
            <a:spLocks noChangeShapeType="1"/>
          </p:cNvSpPr>
          <p:nvPr/>
        </p:nvSpPr>
        <p:spPr bwMode="auto">
          <a:xfrm>
            <a:off x="1676400" y="4114800"/>
            <a:ext cx="3352800" cy="1752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20954"/>
                                        </p:tgtEl>
                                        <p:attrNameLst>
                                          <p:attrName>style.visibility</p:attrName>
                                        </p:attrNameLst>
                                      </p:cBhvr>
                                      <p:to>
                                        <p:strVal val="visible"/>
                                      </p:to>
                                    </p:set>
                                    <p:animEffect transition="in" filter="dissolve">
                                      <p:cBhvr>
                                        <p:cTn id="7" dur="500"/>
                                        <p:tgtEl>
                                          <p:spTgt spid="720954"/>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20939"/>
                                        </p:tgtEl>
                                        <p:attrNameLst>
                                          <p:attrName>style.visibility</p:attrName>
                                        </p:attrNameLst>
                                      </p:cBhvr>
                                      <p:to>
                                        <p:strVal val="visible"/>
                                      </p:to>
                                    </p:set>
                                    <p:animEffect transition="in" filter="blinds(horizontal)">
                                      <p:cBhvr>
                                        <p:cTn id="11" dur="500"/>
                                        <p:tgtEl>
                                          <p:spTgt spid="720939"/>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720955"/>
                                        </p:tgtEl>
                                        <p:attrNameLst>
                                          <p:attrName>style.visibility</p:attrName>
                                        </p:attrNameLst>
                                      </p:cBhvr>
                                      <p:to>
                                        <p:strVal val="visible"/>
                                      </p:to>
                                    </p:set>
                                    <p:animEffect transition="in" filter="blinds(horizontal)">
                                      <p:cBhvr>
                                        <p:cTn id="15" dur="500"/>
                                        <p:tgtEl>
                                          <p:spTgt spid="720955"/>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720943"/>
                                        </p:tgtEl>
                                        <p:attrNameLst>
                                          <p:attrName>style.visibility</p:attrName>
                                        </p:attrNameLst>
                                      </p:cBhvr>
                                      <p:to>
                                        <p:strVal val="visible"/>
                                      </p:to>
                                    </p:set>
                                    <p:animEffect transition="in" filter="blinds(horizontal)">
                                      <p:cBhvr>
                                        <p:cTn id="19" dur="500"/>
                                        <p:tgtEl>
                                          <p:spTgt spid="720943"/>
                                        </p:tgtEl>
                                      </p:cBhvr>
                                    </p:animEffect>
                                  </p:childTnLst>
                                </p:cTn>
                              </p:par>
                            </p:childTnLst>
                          </p:cTn>
                        </p:par>
                        <p:par>
                          <p:cTn id="20" fill="hold" nodeType="afterGroup">
                            <p:stCondLst>
                              <p:cond delay="2000"/>
                            </p:stCondLst>
                            <p:childTnLst>
                              <p:par>
                                <p:cTn id="21" presetID="3" presetClass="exit" presetSubtype="10" fill="hold" nodeType="afterEffect">
                                  <p:stCondLst>
                                    <p:cond delay="0"/>
                                  </p:stCondLst>
                                  <p:childTnLst>
                                    <p:animEffect transition="out" filter="blinds(horizontal)">
                                      <p:cBhvr>
                                        <p:cTn id="22" dur="2000"/>
                                        <p:tgtEl>
                                          <p:spTgt spid="720955"/>
                                        </p:tgtEl>
                                      </p:cBhvr>
                                    </p:animEffect>
                                    <p:set>
                                      <p:cBhvr>
                                        <p:cTn id="23" dur="1" fill="hold">
                                          <p:stCondLst>
                                            <p:cond delay="1999"/>
                                          </p:stCondLst>
                                        </p:cTn>
                                        <p:tgtEl>
                                          <p:spTgt spid="720955"/>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720957"/>
                                        </p:tgtEl>
                                        <p:attrNameLst>
                                          <p:attrName>style.visibility</p:attrName>
                                        </p:attrNameLst>
                                      </p:cBhvr>
                                      <p:to>
                                        <p:strVal val="visible"/>
                                      </p:to>
                                    </p:set>
                                    <p:animEffect transition="in" filter="blinds(horizontal)">
                                      <p:cBhvr>
                                        <p:cTn id="28" dur="500"/>
                                        <p:tgtEl>
                                          <p:spTgt spid="720957"/>
                                        </p:tgtEl>
                                      </p:cBhvr>
                                    </p:animEffect>
                                  </p:childTnLst>
                                </p:cTn>
                              </p:par>
                            </p:childTnLst>
                          </p:cTn>
                        </p:par>
                        <p:par>
                          <p:cTn id="29" fill="hold" nodeType="afterGroup">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720947"/>
                                        </p:tgtEl>
                                        <p:attrNameLst>
                                          <p:attrName>style.visibility</p:attrName>
                                        </p:attrNameLst>
                                      </p:cBhvr>
                                      <p:to>
                                        <p:strVal val="visible"/>
                                      </p:to>
                                    </p:set>
                                    <p:animEffect transition="in" filter="blinds(horizontal)">
                                      <p:cBhvr>
                                        <p:cTn id="32" dur="500"/>
                                        <p:tgtEl>
                                          <p:spTgt spid="720947"/>
                                        </p:tgtEl>
                                      </p:cBhvr>
                                    </p:animEffect>
                                  </p:childTnLst>
                                </p:cTn>
                              </p:par>
                            </p:childTnLst>
                          </p:cTn>
                        </p:par>
                        <p:par>
                          <p:cTn id="33" fill="hold" nodeType="afterGroup">
                            <p:stCondLst>
                              <p:cond delay="1000"/>
                            </p:stCondLst>
                            <p:childTnLst>
                              <p:par>
                                <p:cTn id="34" presetID="3" presetClass="exit" presetSubtype="10" fill="hold" nodeType="afterEffect">
                                  <p:stCondLst>
                                    <p:cond delay="0"/>
                                  </p:stCondLst>
                                  <p:childTnLst>
                                    <p:animEffect transition="out" filter="blinds(horizontal)">
                                      <p:cBhvr>
                                        <p:cTn id="35" dur="2000"/>
                                        <p:tgtEl>
                                          <p:spTgt spid="720957"/>
                                        </p:tgtEl>
                                      </p:cBhvr>
                                    </p:animEffect>
                                    <p:set>
                                      <p:cBhvr>
                                        <p:cTn id="36" dur="1" fill="hold">
                                          <p:stCondLst>
                                            <p:cond delay="1999"/>
                                          </p:stCondLst>
                                        </p:cTn>
                                        <p:tgtEl>
                                          <p:spTgt spid="720957"/>
                                        </p:tgtEl>
                                        <p:attrNameLst>
                                          <p:attrName>style.visibility</p:attrName>
                                        </p:attrNameLst>
                                      </p:cBhvr>
                                      <p:to>
                                        <p:strVal val="hidden"/>
                                      </p:to>
                                    </p:set>
                                  </p:childTnLst>
                                </p:cTn>
                              </p:par>
                            </p:childTnLst>
                          </p:cTn>
                        </p:par>
                        <p:par>
                          <p:cTn id="37" fill="hold" nodeType="afterGroup">
                            <p:stCondLst>
                              <p:cond delay="3000"/>
                            </p:stCondLst>
                            <p:childTnLst>
                              <p:par>
                                <p:cTn id="38" presetID="3" presetClass="entr" presetSubtype="10" fill="hold" grpId="0" nodeType="afterEffect">
                                  <p:stCondLst>
                                    <p:cond delay="0"/>
                                  </p:stCondLst>
                                  <p:childTnLst>
                                    <p:set>
                                      <p:cBhvr>
                                        <p:cTn id="39" dur="1" fill="hold">
                                          <p:stCondLst>
                                            <p:cond delay="0"/>
                                          </p:stCondLst>
                                        </p:cTn>
                                        <p:tgtEl>
                                          <p:spTgt spid="720940"/>
                                        </p:tgtEl>
                                        <p:attrNameLst>
                                          <p:attrName>style.visibility</p:attrName>
                                        </p:attrNameLst>
                                      </p:cBhvr>
                                      <p:to>
                                        <p:strVal val="visible"/>
                                      </p:to>
                                    </p:set>
                                    <p:animEffect transition="in" filter="blinds(horizontal)">
                                      <p:cBhvr>
                                        <p:cTn id="40" dur="500"/>
                                        <p:tgtEl>
                                          <p:spTgt spid="72094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20956"/>
                                        </p:tgtEl>
                                        <p:attrNameLst>
                                          <p:attrName>style.visibility</p:attrName>
                                        </p:attrNameLst>
                                      </p:cBhvr>
                                      <p:to>
                                        <p:strVal val="visible"/>
                                      </p:to>
                                    </p:set>
                                    <p:animEffect transition="in" filter="blinds(horizontal)">
                                      <p:cBhvr>
                                        <p:cTn id="45" dur="500"/>
                                        <p:tgtEl>
                                          <p:spTgt spid="720956"/>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20944"/>
                                        </p:tgtEl>
                                        <p:attrNameLst>
                                          <p:attrName>style.visibility</p:attrName>
                                        </p:attrNameLst>
                                      </p:cBhvr>
                                      <p:to>
                                        <p:strVal val="visible"/>
                                      </p:to>
                                    </p:set>
                                    <p:animEffect transition="in" filter="blinds(horizontal)">
                                      <p:cBhvr>
                                        <p:cTn id="48" dur="500"/>
                                        <p:tgtEl>
                                          <p:spTgt spid="720944"/>
                                        </p:tgtEl>
                                      </p:cBhvr>
                                    </p:animEffect>
                                  </p:childTnLst>
                                </p:cTn>
                              </p:par>
                            </p:childTnLst>
                          </p:cTn>
                        </p:par>
                        <p:par>
                          <p:cTn id="49" fill="hold" nodeType="afterGroup">
                            <p:stCondLst>
                              <p:cond delay="500"/>
                            </p:stCondLst>
                            <p:childTnLst>
                              <p:par>
                                <p:cTn id="50" presetID="3" presetClass="exit" presetSubtype="10" fill="hold" nodeType="afterEffect">
                                  <p:stCondLst>
                                    <p:cond delay="0"/>
                                  </p:stCondLst>
                                  <p:childTnLst>
                                    <p:animEffect transition="out" filter="blinds(horizontal)">
                                      <p:cBhvr>
                                        <p:cTn id="51" dur="2000"/>
                                        <p:tgtEl>
                                          <p:spTgt spid="720956"/>
                                        </p:tgtEl>
                                      </p:cBhvr>
                                    </p:animEffect>
                                    <p:set>
                                      <p:cBhvr>
                                        <p:cTn id="52" dur="1" fill="hold">
                                          <p:stCondLst>
                                            <p:cond delay="1999"/>
                                          </p:stCondLst>
                                        </p:cTn>
                                        <p:tgtEl>
                                          <p:spTgt spid="72095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720958"/>
                                        </p:tgtEl>
                                        <p:attrNameLst>
                                          <p:attrName>style.visibility</p:attrName>
                                        </p:attrNameLst>
                                      </p:cBhvr>
                                      <p:to>
                                        <p:strVal val="visible"/>
                                      </p:to>
                                    </p:set>
                                    <p:animEffect transition="in" filter="blinds(horizontal)">
                                      <p:cBhvr>
                                        <p:cTn id="57" dur="500"/>
                                        <p:tgtEl>
                                          <p:spTgt spid="720958"/>
                                        </p:tgtEl>
                                      </p:cBhvr>
                                    </p:animEffect>
                                  </p:childTnLst>
                                </p:cTn>
                              </p:par>
                              <p:par>
                                <p:cTn id="58" presetID="3" presetClass="entr" presetSubtype="10" fill="hold" nodeType="withEffect">
                                  <p:stCondLst>
                                    <p:cond delay="0"/>
                                  </p:stCondLst>
                                  <p:childTnLst>
                                    <p:set>
                                      <p:cBhvr>
                                        <p:cTn id="59" dur="1" fill="hold">
                                          <p:stCondLst>
                                            <p:cond delay="0"/>
                                          </p:stCondLst>
                                        </p:cTn>
                                        <p:tgtEl>
                                          <p:spTgt spid="720948"/>
                                        </p:tgtEl>
                                        <p:attrNameLst>
                                          <p:attrName>style.visibility</p:attrName>
                                        </p:attrNameLst>
                                      </p:cBhvr>
                                      <p:to>
                                        <p:strVal val="visible"/>
                                      </p:to>
                                    </p:set>
                                    <p:animEffect transition="in" filter="blinds(horizontal)">
                                      <p:cBhvr>
                                        <p:cTn id="60" dur="500"/>
                                        <p:tgtEl>
                                          <p:spTgt spid="720948"/>
                                        </p:tgtEl>
                                      </p:cBhvr>
                                    </p:animEffect>
                                  </p:childTnLst>
                                </p:cTn>
                              </p:par>
                            </p:childTnLst>
                          </p:cTn>
                        </p:par>
                        <p:par>
                          <p:cTn id="61" fill="hold" nodeType="afterGroup">
                            <p:stCondLst>
                              <p:cond delay="500"/>
                            </p:stCondLst>
                            <p:childTnLst>
                              <p:par>
                                <p:cTn id="62" presetID="3" presetClass="exit" presetSubtype="10" fill="hold" nodeType="afterEffect">
                                  <p:stCondLst>
                                    <p:cond delay="0"/>
                                  </p:stCondLst>
                                  <p:childTnLst>
                                    <p:animEffect transition="out" filter="blinds(horizontal)">
                                      <p:cBhvr>
                                        <p:cTn id="63" dur="2000"/>
                                        <p:tgtEl>
                                          <p:spTgt spid="720958"/>
                                        </p:tgtEl>
                                      </p:cBhvr>
                                    </p:animEffect>
                                    <p:set>
                                      <p:cBhvr>
                                        <p:cTn id="64" dur="1" fill="hold">
                                          <p:stCondLst>
                                            <p:cond delay="1999"/>
                                          </p:stCondLst>
                                        </p:cTn>
                                        <p:tgtEl>
                                          <p:spTgt spid="720958"/>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720951"/>
                                        </p:tgtEl>
                                        <p:attrNameLst>
                                          <p:attrName>style.visibility</p:attrName>
                                        </p:attrNameLst>
                                      </p:cBhvr>
                                      <p:to>
                                        <p:strVal val="visible"/>
                                      </p:to>
                                    </p:set>
                                    <p:anim calcmode="lin" valueType="num">
                                      <p:cBhvr>
                                        <p:cTn id="69" dur="500" fill="hold"/>
                                        <p:tgtEl>
                                          <p:spTgt spid="720951"/>
                                        </p:tgtEl>
                                        <p:attrNameLst>
                                          <p:attrName>ppt_w</p:attrName>
                                        </p:attrNameLst>
                                      </p:cBhvr>
                                      <p:tavLst>
                                        <p:tav tm="0">
                                          <p:val>
                                            <p:fltVal val="0"/>
                                          </p:val>
                                        </p:tav>
                                        <p:tav tm="100000">
                                          <p:val>
                                            <p:strVal val="#ppt_w"/>
                                          </p:val>
                                        </p:tav>
                                      </p:tavLst>
                                    </p:anim>
                                    <p:anim calcmode="lin" valueType="num">
                                      <p:cBhvr>
                                        <p:cTn id="70" dur="500" fill="hold"/>
                                        <p:tgtEl>
                                          <p:spTgt spid="720951"/>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3" presetClass="entr" presetSubtype="16" fill="hold" nodeType="clickEffect">
                                  <p:stCondLst>
                                    <p:cond delay="0"/>
                                  </p:stCondLst>
                                  <p:childTnLst>
                                    <p:set>
                                      <p:cBhvr>
                                        <p:cTn id="74" dur="1" fill="hold">
                                          <p:stCondLst>
                                            <p:cond delay="0"/>
                                          </p:stCondLst>
                                        </p:cTn>
                                        <p:tgtEl>
                                          <p:spTgt spid="720952"/>
                                        </p:tgtEl>
                                        <p:attrNameLst>
                                          <p:attrName>style.visibility</p:attrName>
                                        </p:attrNameLst>
                                      </p:cBhvr>
                                      <p:to>
                                        <p:strVal val="visible"/>
                                      </p:to>
                                    </p:set>
                                    <p:anim calcmode="lin" valueType="num">
                                      <p:cBhvr>
                                        <p:cTn id="75" dur="500" fill="hold"/>
                                        <p:tgtEl>
                                          <p:spTgt spid="720952"/>
                                        </p:tgtEl>
                                        <p:attrNameLst>
                                          <p:attrName>ppt_w</p:attrName>
                                        </p:attrNameLst>
                                      </p:cBhvr>
                                      <p:tavLst>
                                        <p:tav tm="0">
                                          <p:val>
                                            <p:fltVal val="0"/>
                                          </p:val>
                                        </p:tav>
                                        <p:tav tm="100000">
                                          <p:val>
                                            <p:strVal val="#ppt_w"/>
                                          </p:val>
                                        </p:tav>
                                      </p:tavLst>
                                    </p:anim>
                                    <p:anim calcmode="lin" valueType="num">
                                      <p:cBhvr>
                                        <p:cTn id="76" dur="500" fill="hold"/>
                                        <p:tgtEl>
                                          <p:spTgt spid="7209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39" grpId="0"/>
      <p:bldP spid="720940" grpId="0"/>
      <p:bldP spid="720943" grpId="0"/>
      <p:bldP spid="720944" grpId="0"/>
      <p:bldP spid="720947" grpId="0"/>
      <p:bldP spid="720951" grpId="0"/>
    </p:bld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A9A812D-F292-49A4-BFFD-F3D14DFEBDB3}" type="slidenum">
              <a:rPr lang="ar-SA" altLang="fa-IR"/>
              <a:pPr/>
              <a:t>202</a:t>
            </a:fld>
            <a:endParaRPr lang="en-US" altLang="fa-IR"/>
          </a:p>
        </p:txBody>
      </p:sp>
      <p:sp>
        <p:nvSpPr>
          <p:cNvPr id="726018" name="Rectangle 2"/>
          <p:cNvSpPr>
            <a:spLocks noGrp="1" noChangeArrowheads="1"/>
          </p:cNvSpPr>
          <p:nvPr>
            <p:ph type="title"/>
          </p:nvPr>
        </p:nvSpPr>
        <p:spPr>
          <a:xfrm>
            <a:off x="1219200" y="609600"/>
            <a:ext cx="7531100" cy="1143000"/>
          </a:xfrm>
          <a:noFill/>
          <a:ln/>
        </p:spPr>
        <p:txBody>
          <a:bodyPr/>
          <a:lstStyle/>
          <a:p>
            <a:r>
              <a:rPr lang="fa-IR" altLang="fa-IR">
                <a:cs typeface="B Nazanin" panose="00000400000000000000" pitchFamily="2" charset="-78"/>
              </a:rPr>
              <a:t>مثال صفحه 190</a:t>
            </a:r>
            <a:endParaRPr lang="en-US" altLang="fa-IR">
              <a:cs typeface="B Nazanin" panose="00000400000000000000" pitchFamily="2" charset="-78"/>
            </a:endParaRPr>
          </a:p>
        </p:txBody>
      </p:sp>
      <p:pic>
        <p:nvPicPr>
          <p:cNvPr id="726068" name="Picture 52" descr="Pictur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676650"/>
            <a:ext cx="7165975" cy="1581150"/>
          </a:xfrm>
          <a:prstGeom prst="rect">
            <a:avLst/>
          </a:prstGeom>
          <a:solidFill>
            <a:srgbClr val="99CCFF"/>
          </a:solidFill>
        </p:spPr>
      </p:pic>
      <p:pic>
        <p:nvPicPr>
          <p:cNvPr id="726069" name="Picture 53" descr="Pictur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057400"/>
            <a:ext cx="7165975" cy="1581150"/>
          </a:xfrm>
          <a:prstGeom prst="rect">
            <a:avLst/>
          </a:prstGeom>
          <a:solidFill>
            <a:srgbClr val="99CCFF"/>
          </a:solidFill>
        </p:spPr>
      </p:pic>
      <p:pic>
        <p:nvPicPr>
          <p:cNvPr id="726070" name="Picture 54" descr="Pictur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276850"/>
            <a:ext cx="7165975" cy="1581150"/>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FCA9B545-4CBD-4FB5-A79C-8DC0D6BC077D}" type="slidenum">
              <a:rPr lang="ar-SA" altLang="fa-IR"/>
              <a:pPr/>
              <a:t>203</a:t>
            </a:fld>
            <a:endParaRPr lang="en-US" altLang="fa-IR"/>
          </a:p>
        </p:txBody>
      </p:sp>
      <p:sp>
        <p:nvSpPr>
          <p:cNvPr id="727042" name="Rectangle 2"/>
          <p:cNvSpPr>
            <a:spLocks noGrp="1" noChangeArrowheads="1"/>
          </p:cNvSpPr>
          <p:nvPr>
            <p:ph type="title"/>
          </p:nvPr>
        </p:nvSpPr>
        <p:spPr>
          <a:xfrm>
            <a:off x="1219200" y="609600"/>
            <a:ext cx="7531100" cy="1143000"/>
          </a:xfrm>
          <a:noFill/>
          <a:ln/>
        </p:spPr>
        <p:txBody>
          <a:bodyPr/>
          <a:lstStyle/>
          <a:p>
            <a:r>
              <a:rPr lang="fa-IR" altLang="fa-IR">
                <a:cs typeface="B Nazanin" panose="00000400000000000000" pitchFamily="2" charset="-78"/>
              </a:rPr>
              <a:t>مثال صفحه 190</a:t>
            </a:r>
            <a:endParaRPr lang="en-US" altLang="fa-IR">
              <a:cs typeface="B Nazanin" panose="00000400000000000000" pitchFamily="2" charset="-78"/>
            </a:endParaRPr>
          </a:p>
        </p:txBody>
      </p:sp>
      <p:pic>
        <p:nvPicPr>
          <p:cNvPr id="727138" name="Picture 98"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2209800"/>
            <a:ext cx="7056437" cy="2092325"/>
          </a:xfrm>
          <a:prstGeom prst="rect">
            <a:avLst/>
          </a:prstGeom>
          <a:solidFill>
            <a:srgbClr val="99CCFF"/>
          </a:solidFill>
        </p:spPr>
      </p:pic>
      <p:pic>
        <p:nvPicPr>
          <p:cNvPr id="727139" name="Picture 99"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363" y="4383088"/>
            <a:ext cx="7056437" cy="2052637"/>
          </a:xfrm>
          <a:prstGeom prst="rect">
            <a:avLst/>
          </a:prstGeom>
          <a:solidFill>
            <a:srgbClr val="99CCFF"/>
          </a:solidFill>
        </p:spPr>
      </p:pic>
      <p:grpSp>
        <p:nvGrpSpPr>
          <p:cNvPr id="727140" name="Group 100"/>
          <p:cNvGrpSpPr>
            <a:grpSpLocks/>
          </p:cNvGrpSpPr>
          <p:nvPr/>
        </p:nvGrpSpPr>
        <p:grpSpPr bwMode="auto">
          <a:xfrm>
            <a:off x="1981200" y="3124200"/>
            <a:ext cx="914400" cy="2133600"/>
            <a:chOff x="720" y="1968"/>
            <a:chExt cx="576" cy="1392"/>
          </a:xfrm>
        </p:grpSpPr>
        <p:sp>
          <p:nvSpPr>
            <p:cNvPr id="727141" name="Line 101"/>
            <p:cNvSpPr>
              <a:spLocks noChangeShapeType="1"/>
            </p:cNvSpPr>
            <p:nvPr/>
          </p:nvSpPr>
          <p:spPr bwMode="auto">
            <a:xfrm flipH="1">
              <a:off x="1008" y="1968"/>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7142" name="Line 102"/>
            <p:cNvSpPr>
              <a:spLocks noChangeShapeType="1"/>
            </p:cNvSpPr>
            <p:nvPr/>
          </p:nvSpPr>
          <p:spPr bwMode="auto">
            <a:xfrm flipH="1">
              <a:off x="1008" y="336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7143" name="Line 103"/>
            <p:cNvSpPr>
              <a:spLocks noChangeShapeType="1"/>
            </p:cNvSpPr>
            <p:nvPr/>
          </p:nvSpPr>
          <p:spPr bwMode="auto">
            <a:xfrm>
              <a:off x="1008" y="1968"/>
              <a:ext cx="0" cy="13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7144" name="Line 104"/>
            <p:cNvSpPr>
              <a:spLocks noChangeShapeType="1"/>
            </p:cNvSpPr>
            <p:nvPr/>
          </p:nvSpPr>
          <p:spPr bwMode="auto">
            <a:xfrm flipH="1">
              <a:off x="720" y="2304"/>
              <a:ext cx="28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727145" name="Text Box 105"/>
          <p:cNvSpPr txBox="1">
            <a:spLocks noChangeArrowheads="1"/>
          </p:cNvSpPr>
          <p:nvPr/>
        </p:nvSpPr>
        <p:spPr bwMode="auto">
          <a:xfrm>
            <a:off x="533400" y="33528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200000</a:t>
            </a:r>
            <a:endParaRPr lang="en-US" altLang="fa-IR" sz="2800">
              <a:cs typeface="B Nazanin" panose="00000400000000000000" pitchFamily="2" charset="-78"/>
            </a:endParaRPr>
          </a:p>
        </p:txBody>
      </p:sp>
      <p:sp>
        <p:nvSpPr>
          <p:cNvPr id="727146" name="Text Box 106"/>
          <p:cNvSpPr txBox="1">
            <a:spLocks noChangeArrowheads="1"/>
          </p:cNvSpPr>
          <p:nvPr/>
        </p:nvSpPr>
        <p:spPr bwMode="auto">
          <a:xfrm>
            <a:off x="304800" y="38862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(1000000)</a:t>
            </a:r>
            <a:endParaRPr lang="en-US" altLang="fa-IR" sz="2800">
              <a:cs typeface="B Nazanin" panose="00000400000000000000" pitchFamily="2" charset="-78"/>
            </a:endParaRPr>
          </a:p>
        </p:txBody>
      </p:sp>
      <p:grpSp>
        <p:nvGrpSpPr>
          <p:cNvPr id="727147" name="Group 107"/>
          <p:cNvGrpSpPr>
            <a:grpSpLocks/>
          </p:cNvGrpSpPr>
          <p:nvPr/>
        </p:nvGrpSpPr>
        <p:grpSpPr bwMode="auto">
          <a:xfrm>
            <a:off x="1981200" y="3581400"/>
            <a:ext cx="914400" cy="2286000"/>
            <a:chOff x="720" y="1968"/>
            <a:chExt cx="576" cy="1392"/>
          </a:xfrm>
        </p:grpSpPr>
        <p:sp>
          <p:nvSpPr>
            <p:cNvPr id="727148" name="Line 108"/>
            <p:cNvSpPr>
              <a:spLocks noChangeShapeType="1"/>
            </p:cNvSpPr>
            <p:nvPr/>
          </p:nvSpPr>
          <p:spPr bwMode="auto">
            <a:xfrm flipH="1">
              <a:off x="1008" y="1968"/>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7149" name="Line 109"/>
            <p:cNvSpPr>
              <a:spLocks noChangeShapeType="1"/>
            </p:cNvSpPr>
            <p:nvPr/>
          </p:nvSpPr>
          <p:spPr bwMode="auto">
            <a:xfrm flipH="1">
              <a:off x="1008" y="3360"/>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7150" name="Line 110"/>
            <p:cNvSpPr>
              <a:spLocks noChangeShapeType="1"/>
            </p:cNvSpPr>
            <p:nvPr/>
          </p:nvSpPr>
          <p:spPr bwMode="auto">
            <a:xfrm>
              <a:off x="1008" y="1968"/>
              <a:ext cx="0" cy="1392"/>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7151" name="Line 111"/>
            <p:cNvSpPr>
              <a:spLocks noChangeShapeType="1"/>
            </p:cNvSpPr>
            <p:nvPr/>
          </p:nvSpPr>
          <p:spPr bwMode="auto">
            <a:xfrm flipH="1">
              <a:off x="720" y="2304"/>
              <a:ext cx="28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grpSp>
        <p:nvGrpSpPr>
          <p:cNvPr id="727157" name="Group 117"/>
          <p:cNvGrpSpPr>
            <a:grpSpLocks/>
          </p:cNvGrpSpPr>
          <p:nvPr/>
        </p:nvGrpSpPr>
        <p:grpSpPr bwMode="auto">
          <a:xfrm>
            <a:off x="1828800" y="3962400"/>
            <a:ext cx="914400" cy="2286000"/>
            <a:chOff x="1152" y="2496"/>
            <a:chExt cx="576" cy="1440"/>
          </a:xfrm>
        </p:grpSpPr>
        <p:sp>
          <p:nvSpPr>
            <p:cNvPr id="727153" name="Line 113"/>
            <p:cNvSpPr>
              <a:spLocks noChangeShapeType="1"/>
            </p:cNvSpPr>
            <p:nvPr/>
          </p:nvSpPr>
          <p:spPr bwMode="auto">
            <a:xfrm flipH="1">
              <a:off x="1440" y="2496"/>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7154" name="Line 114"/>
            <p:cNvSpPr>
              <a:spLocks noChangeShapeType="1"/>
            </p:cNvSpPr>
            <p:nvPr/>
          </p:nvSpPr>
          <p:spPr bwMode="auto">
            <a:xfrm flipH="1">
              <a:off x="1440" y="3936"/>
              <a:ext cx="288"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7155" name="Line 115"/>
            <p:cNvSpPr>
              <a:spLocks noChangeShapeType="1"/>
            </p:cNvSpPr>
            <p:nvPr/>
          </p:nvSpPr>
          <p:spPr bwMode="auto">
            <a:xfrm>
              <a:off x="1440" y="2496"/>
              <a:ext cx="0" cy="144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27156" name="Line 116"/>
            <p:cNvSpPr>
              <a:spLocks noChangeShapeType="1"/>
            </p:cNvSpPr>
            <p:nvPr/>
          </p:nvSpPr>
          <p:spPr bwMode="auto">
            <a:xfrm flipH="1">
              <a:off x="1152" y="3792"/>
              <a:ext cx="28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727158" name="Text Box 118"/>
          <p:cNvSpPr txBox="1">
            <a:spLocks noChangeArrowheads="1"/>
          </p:cNvSpPr>
          <p:nvPr/>
        </p:nvSpPr>
        <p:spPr bwMode="auto">
          <a:xfrm>
            <a:off x="152400" y="5729288"/>
            <a:ext cx="1752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(800000)</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27138"/>
                                        </p:tgtEl>
                                        <p:attrNameLst>
                                          <p:attrName>style.visibility</p:attrName>
                                        </p:attrNameLst>
                                      </p:cBhvr>
                                      <p:to>
                                        <p:strVal val="visible"/>
                                      </p:to>
                                    </p:set>
                                    <p:animEffect transition="in" filter="blinds(horizontal)">
                                      <p:cBhvr>
                                        <p:cTn id="7" dur="500"/>
                                        <p:tgtEl>
                                          <p:spTgt spid="727138"/>
                                        </p:tgtEl>
                                      </p:cBhvr>
                                    </p:animEffect>
                                  </p:childTnLst>
                                </p:cTn>
                              </p:par>
                              <p:par>
                                <p:cTn id="8" presetID="3" presetClass="entr" presetSubtype="10" fill="hold" nodeType="withEffect">
                                  <p:stCondLst>
                                    <p:cond delay="0"/>
                                  </p:stCondLst>
                                  <p:childTnLst>
                                    <p:set>
                                      <p:cBhvr>
                                        <p:cTn id="9" dur="1" fill="hold">
                                          <p:stCondLst>
                                            <p:cond delay="0"/>
                                          </p:stCondLst>
                                        </p:cTn>
                                        <p:tgtEl>
                                          <p:spTgt spid="727139"/>
                                        </p:tgtEl>
                                        <p:attrNameLst>
                                          <p:attrName>style.visibility</p:attrName>
                                        </p:attrNameLst>
                                      </p:cBhvr>
                                      <p:to>
                                        <p:strVal val="visible"/>
                                      </p:to>
                                    </p:set>
                                    <p:animEffect transition="in" filter="blinds(horizontal)">
                                      <p:cBhvr>
                                        <p:cTn id="10" dur="500"/>
                                        <p:tgtEl>
                                          <p:spTgt spid="7271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27140"/>
                                        </p:tgtEl>
                                        <p:attrNameLst>
                                          <p:attrName>style.visibility</p:attrName>
                                        </p:attrNameLst>
                                      </p:cBhvr>
                                      <p:to>
                                        <p:strVal val="visible"/>
                                      </p:to>
                                    </p:set>
                                    <p:animEffect transition="in" filter="blinds(horizontal)">
                                      <p:cBhvr>
                                        <p:cTn id="15" dur="500"/>
                                        <p:tgtEl>
                                          <p:spTgt spid="72714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27145"/>
                                        </p:tgtEl>
                                        <p:attrNameLst>
                                          <p:attrName>style.visibility</p:attrName>
                                        </p:attrNameLst>
                                      </p:cBhvr>
                                      <p:to>
                                        <p:strVal val="visible"/>
                                      </p:to>
                                    </p:set>
                                    <p:animEffect transition="in" filter="blinds(horizontal)">
                                      <p:cBhvr>
                                        <p:cTn id="18" dur="500"/>
                                        <p:tgtEl>
                                          <p:spTgt spid="72714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727140"/>
                                        </p:tgtEl>
                                      </p:cBhvr>
                                    </p:animEffect>
                                    <p:set>
                                      <p:cBhvr>
                                        <p:cTn id="23" dur="1" fill="hold">
                                          <p:stCondLst>
                                            <p:cond delay="499"/>
                                          </p:stCondLst>
                                        </p:cTn>
                                        <p:tgtEl>
                                          <p:spTgt spid="727140"/>
                                        </p:tgtEl>
                                        <p:attrNameLst>
                                          <p:attrName>style.visibility</p:attrName>
                                        </p:attrNameLst>
                                      </p:cBhvr>
                                      <p:to>
                                        <p:strVal val="hidden"/>
                                      </p:to>
                                    </p:set>
                                  </p:childTnLst>
                                </p:cTn>
                              </p:par>
                              <p:par>
                                <p:cTn id="24" presetID="3" presetClass="exit" presetSubtype="10" fill="hold" grpId="1" nodeType="withEffect">
                                  <p:stCondLst>
                                    <p:cond delay="0"/>
                                  </p:stCondLst>
                                  <p:childTnLst>
                                    <p:animEffect transition="out" filter="blinds(horizontal)">
                                      <p:cBhvr>
                                        <p:cTn id="25" dur="500"/>
                                        <p:tgtEl>
                                          <p:spTgt spid="727145"/>
                                        </p:tgtEl>
                                      </p:cBhvr>
                                    </p:animEffect>
                                    <p:set>
                                      <p:cBhvr>
                                        <p:cTn id="26" dur="1" fill="hold">
                                          <p:stCondLst>
                                            <p:cond delay="499"/>
                                          </p:stCondLst>
                                        </p:cTn>
                                        <p:tgtEl>
                                          <p:spTgt spid="727145"/>
                                        </p:tgtEl>
                                        <p:attrNameLst>
                                          <p:attrName>style.visibility</p:attrName>
                                        </p:attrNameLst>
                                      </p:cBhvr>
                                      <p:to>
                                        <p:strVal val="hidden"/>
                                      </p:to>
                                    </p:set>
                                  </p:childTnLst>
                                </p:cTn>
                              </p:par>
                            </p:childTnLst>
                          </p:cTn>
                        </p:par>
                        <p:par>
                          <p:cTn id="27" fill="hold" nodeType="afterGroup">
                            <p:stCondLst>
                              <p:cond delay="500"/>
                            </p:stCondLst>
                            <p:childTnLst>
                              <p:par>
                                <p:cTn id="28" presetID="4" presetClass="entr" presetSubtype="16" fill="hold" nodeType="afterEffect">
                                  <p:stCondLst>
                                    <p:cond delay="0"/>
                                  </p:stCondLst>
                                  <p:childTnLst>
                                    <p:set>
                                      <p:cBhvr>
                                        <p:cTn id="29" dur="1" fill="hold">
                                          <p:stCondLst>
                                            <p:cond delay="0"/>
                                          </p:stCondLst>
                                        </p:cTn>
                                        <p:tgtEl>
                                          <p:spTgt spid="727147"/>
                                        </p:tgtEl>
                                        <p:attrNameLst>
                                          <p:attrName>style.visibility</p:attrName>
                                        </p:attrNameLst>
                                      </p:cBhvr>
                                      <p:to>
                                        <p:strVal val="visible"/>
                                      </p:to>
                                    </p:set>
                                    <p:animEffect transition="in" filter="box(in)">
                                      <p:cBhvr>
                                        <p:cTn id="30" dur="500"/>
                                        <p:tgtEl>
                                          <p:spTgt spid="727147"/>
                                        </p:tgtEl>
                                      </p:cBhvr>
                                    </p:animEffect>
                                  </p:childTnLst>
                                </p:cTn>
                              </p:par>
                            </p:childTnLst>
                          </p:cTn>
                        </p:par>
                        <p:par>
                          <p:cTn id="31" fill="hold" nodeType="afterGroup">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727146"/>
                                        </p:tgtEl>
                                        <p:attrNameLst>
                                          <p:attrName>style.visibility</p:attrName>
                                        </p:attrNameLst>
                                      </p:cBhvr>
                                      <p:to>
                                        <p:strVal val="visible"/>
                                      </p:to>
                                    </p:set>
                                    <p:animEffect transition="in" filter="box(in)">
                                      <p:cBhvr>
                                        <p:cTn id="34" dur="500"/>
                                        <p:tgtEl>
                                          <p:spTgt spid="7271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nodeType="clickEffect">
                                  <p:stCondLst>
                                    <p:cond delay="0"/>
                                  </p:stCondLst>
                                  <p:childTnLst>
                                    <p:animEffect transition="out" filter="blinds(horizontal)">
                                      <p:cBhvr>
                                        <p:cTn id="38" dur="500"/>
                                        <p:tgtEl>
                                          <p:spTgt spid="727147"/>
                                        </p:tgtEl>
                                      </p:cBhvr>
                                    </p:animEffect>
                                    <p:set>
                                      <p:cBhvr>
                                        <p:cTn id="39" dur="1" fill="hold">
                                          <p:stCondLst>
                                            <p:cond delay="499"/>
                                          </p:stCondLst>
                                        </p:cTn>
                                        <p:tgtEl>
                                          <p:spTgt spid="727147"/>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727146"/>
                                        </p:tgtEl>
                                      </p:cBhvr>
                                    </p:animEffect>
                                    <p:set>
                                      <p:cBhvr>
                                        <p:cTn id="42" dur="1" fill="hold">
                                          <p:stCondLst>
                                            <p:cond delay="499"/>
                                          </p:stCondLst>
                                        </p:cTn>
                                        <p:tgtEl>
                                          <p:spTgt spid="727146"/>
                                        </p:tgtEl>
                                        <p:attrNameLst>
                                          <p:attrName>style.visibility</p:attrName>
                                        </p:attrNameLst>
                                      </p:cBhvr>
                                      <p:to>
                                        <p:strVal val="hidden"/>
                                      </p:to>
                                    </p:set>
                                  </p:childTnLst>
                                </p:cTn>
                              </p:par>
                            </p:childTnLst>
                          </p:cTn>
                        </p:par>
                        <p:par>
                          <p:cTn id="43" fill="hold" nodeType="afterGroup">
                            <p:stCondLst>
                              <p:cond delay="500"/>
                            </p:stCondLst>
                            <p:childTnLst>
                              <p:par>
                                <p:cTn id="44" presetID="5" presetClass="entr" presetSubtype="10" fill="hold" nodeType="afterEffect">
                                  <p:stCondLst>
                                    <p:cond delay="0"/>
                                  </p:stCondLst>
                                  <p:childTnLst>
                                    <p:set>
                                      <p:cBhvr>
                                        <p:cTn id="45" dur="1" fill="hold">
                                          <p:stCondLst>
                                            <p:cond delay="0"/>
                                          </p:stCondLst>
                                        </p:cTn>
                                        <p:tgtEl>
                                          <p:spTgt spid="727157"/>
                                        </p:tgtEl>
                                        <p:attrNameLst>
                                          <p:attrName>style.visibility</p:attrName>
                                        </p:attrNameLst>
                                      </p:cBhvr>
                                      <p:to>
                                        <p:strVal val="visible"/>
                                      </p:to>
                                    </p:set>
                                    <p:animEffect transition="in" filter="checkerboard(across)">
                                      <p:cBhvr>
                                        <p:cTn id="46" dur="500"/>
                                        <p:tgtEl>
                                          <p:spTgt spid="727157"/>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727158"/>
                                        </p:tgtEl>
                                        <p:attrNameLst>
                                          <p:attrName>style.visibility</p:attrName>
                                        </p:attrNameLst>
                                      </p:cBhvr>
                                      <p:to>
                                        <p:strVal val="visible"/>
                                      </p:to>
                                    </p:set>
                                    <p:animEffect transition="in" filter="checkerboard(across)">
                                      <p:cBhvr>
                                        <p:cTn id="49" dur="500"/>
                                        <p:tgtEl>
                                          <p:spTgt spid="727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5" grpId="0"/>
      <p:bldP spid="727145" grpId="1"/>
      <p:bldP spid="727146" grpId="0"/>
      <p:bldP spid="727146" grpId="1"/>
      <p:bldP spid="727158" grpId="0"/>
    </p:bld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AC3D7E0-0327-43E4-8C9B-1956281BE2B3}" type="slidenum">
              <a:rPr lang="ar-SA" altLang="fa-IR"/>
              <a:pPr/>
              <a:t>204</a:t>
            </a:fld>
            <a:endParaRPr lang="en-US" altLang="fa-IR"/>
          </a:p>
        </p:txBody>
      </p:sp>
      <p:sp>
        <p:nvSpPr>
          <p:cNvPr id="728066" name="Rectangle 2"/>
          <p:cNvSpPr>
            <a:spLocks noGrp="1" noChangeArrowheads="1"/>
          </p:cNvSpPr>
          <p:nvPr>
            <p:ph type="title"/>
          </p:nvPr>
        </p:nvSpPr>
        <p:spPr>
          <a:xfrm>
            <a:off x="1219200" y="609600"/>
            <a:ext cx="7531100" cy="1143000"/>
          </a:xfrm>
          <a:noFill/>
          <a:ln/>
        </p:spPr>
        <p:txBody>
          <a:bodyPr/>
          <a:lstStyle/>
          <a:p>
            <a:r>
              <a:rPr lang="fa-IR" altLang="fa-IR">
                <a:cs typeface="B Nazanin" panose="00000400000000000000" pitchFamily="2" charset="-78"/>
              </a:rPr>
              <a:t>مثال صفحه 190</a:t>
            </a:r>
            <a:endParaRPr lang="en-US" altLang="fa-IR">
              <a:cs typeface="B Nazanin" panose="00000400000000000000" pitchFamily="2" charset="-78"/>
            </a:endParaRPr>
          </a:p>
        </p:txBody>
      </p:sp>
      <p:pic>
        <p:nvPicPr>
          <p:cNvPr id="728087" name="Picture 23" descr="Pictur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7175500" cy="2660650"/>
          </a:xfrm>
          <a:prstGeom prst="rect">
            <a:avLst/>
          </a:prstGeom>
          <a:solidFill>
            <a:srgbClr val="99CCFF"/>
          </a:solidFill>
        </p:spPr>
      </p:pic>
      <p:pic>
        <p:nvPicPr>
          <p:cNvPr id="728088" name="Picture 24" descr="Pi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738688"/>
            <a:ext cx="7165975" cy="2119312"/>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28087"/>
                                        </p:tgtEl>
                                        <p:attrNameLst>
                                          <p:attrName>style.visibility</p:attrName>
                                        </p:attrNameLst>
                                      </p:cBhvr>
                                      <p:to>
                                        <p:strVal val="visible"/>
                                      </p:to>
                                    </p:set>
                                    <p:animEffect transition="in" filter="blinds(horizontal)">
                                      <p:cBhvr>
                                        <p:cTn id="7" dur="500"/>
                                        <p:tgtEl>
                                          <p:spTgt spid="728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28088"/>
                                        </p:tgtEl>
                                        <p:attrNameLst>
                                          <p:attrName>style.visibility</p:attrName>
                                        </p:attrNameLst>
                                      </p:cBhvr>
                                      <p:to>
                                        <p:strVal val="visible"/>
                                      </p:to>
                                    </p:set>
                                    <p:animEffect transition="in" filter="box(in)">
                                      <p:cBhvr>
                                        <p:cTn id="12" dur="500"/>
                                        <p:tgtEl>
                                          <p:spTgt spid="728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50C48E3-C212-4866-A7A0-37F5380B4551}" type="slidenum">
              <a:rPr lang="ar-SA" altLang="fa-IR"/>
              <a:pPr/>
              <a:t>205</a:t>
            </a:fld>
            <a:endParaRPr lang="en-US" altLang="fa-IR"/>
          </a:p>
        </p:txBody>
      </p:sp>
      <p:sp>
        <p:nvSpPr>
          <p:cNvPr id="729090" name="Rectangle 2"/>
          <p:cNvSpPr>
            <a:spLocks noGrp="1" noChangeArrowheads="1"/>
          </p:cNvSpPr>
          <p:nvPr>
            <p:ph type="body" idx="1"/>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a:r>
              <a:rPr lang="fa-IR" altLang="fa-IR">
                <a:cs typeface="B Nazanin" panose="00000400000000000000" pitchFamily="2" charset="-78"/>
              </a:rPr>
              <a:t>شرکت سرمایه پذیر به هنگام پرداخت سود سهام موظف است درصدی از سود سهام را به عنوان مالیات محاسبه و از مبلغ قابل پرداخت به شخص سرمایه گذار کسر نماید و به وزارت دارایی پرداخت کند.</a:t>
            </a:r>
            <a:endParaRPr lang="en-US" altLang="fa-IR">
              <a:cs typeface="B Nazanin" panose="00000400000000000000" pitchFamily="2" charset="-78"/>
            </a:endParaRPr>
          </a:p>
        </p:txBody>
      </p:sp>
      <p:sp>
        <p:nvSpPr>
          <p:cNvPr id="729091" name="Rectangle 3"/>
          <p:cNvSpPr>
            <a:spLocks noGrp="1" noChangeArrowheads="1"/>
          </p:cNvSpPr>
          <p:nvPr>
            <p:ph type="title"/>
          </p:nvPr>
        </p:nvSpPr>
        <p:spPr>
          <a:xfrm>
            <a:off x="1219200" y="609600"/>
            <a:ext cx="7531100" cy="1143000"/>
          </a:xfrm>
          <a:noFill/>
          <a:ln/>
        </p:spPr>
        <p:txBody>
          <a:bodyPr/>
          <a:lstStyle/>
          <a:p>
            <a:r>
              <a:rPr lang="fa-IR" altLang="fa-IR">
                <a:cs typeface="B Nazanin" panose="00000400000000000000" pitchFamily="2" charset="-78"/>
              </a:rPr>
              <a:t>مالیات سود سهام</a:t>
            </a:r>
            <a:endParaRPr lang="en-US" altLang="fa-IR">
              <a:cs typeface="B Nazanin" panose="00000400000000000000" pitchFamily="2" charset="-78"/>
            </a:endParaRPr>
          </a:p>
        </p:txBody>
      </p:sp>
      <p:pic>
        <p:nvPicPr>
          <p:cNvPr id="729092" name="Picture 4" descr="Pictur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343400"/>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0114" name="Rectangle 2"/>
          <p:cNvSpPr>
            <a:spLocks noGrp="1" noChangeArrowheads="1"/>
          </p:cNvSpPr>
          <p:nvPr>
            <p:ph type="ctrTitle"/>
          </p:nvPr>
        </p:nvSpPr>
        <p:spPr/>
        <p:txBody>
          <a:bodyPr/>
          <a:lstStyle/>
          <a:p>
            <a:r>
              <a:rPr lang="fa-IR" altLang="fa-IR" b="0">
                <a:cs typeface="B Nazanin" panose="00000400000000000000" pitchFamily="2" charset="-78"/>
              </a:rPr>
              <a:t>فصل هفتم</a:t>
            </a:r>
            <a:br>
              <a:rPr lang="fa-IR" altLang="fa-IR" b="0">
                <a:cs typeface="B Nazanin" panose="00000400000000000000" pitchFamily="2" charset="-78"/>
              </a:rPr>
            </a:br>
            <a:r>
              <a:rPr lang="fa-IR" altLang="fa-IR" sz="3200">
                <a:cs typeface="B Nazanin" panose="00000400000000000000" pitchFamily="2" charset="-78"/>
              </a:rPr>
              <a:t>حسابداری مطالبات</a:t>
            </a:r>
            <a:endParaRPr lang="en-US" altLang="fa-IR" sz="3200">
              <a:cs typeface="B Nazanin" panose="00000400000000000000" pitchFamily="2" charset="-78"/>
            </a:endParaRPr>
          </a:p>
        </p:txBody>
      </p:sp>
      <p:sp>
        <p:nvSpPr>
          <p:cNvPr id="730115" name="Rectangle 3"/>
          <p:cNvSpPr>
            <a:spLocks noGrp="1" noChangeArrowheads="1"/>
          </p:cNvSpPr>
          <p:nvPr>
            <p:ph type="subTitle" idx="1"/>
          </p:nvPr>
        </p:nvSpPr>
        <p:spPr>
          <a:xfrm>
            <a:off x="1566863" y="2693988"/>
            <a:ext cx="7196137" cy="3554412"/>
          </a:xfrm>
        </p:spPr>
        <p:txBody>
          <a:bodyPr/>
          <a:lstStyle/>
          <a:p>
            <a:pPr algn="r"/>
            <a:r>
              <a:rPr lang="fa-IR" altLang="fa-IR">
                <a:cs typeface="B Nazanin" panose="00000400000000000000" pitchFamily="2" charset="-78"/>
              </a:rPr>
              <a:t>هدف کلی :</a:t>
            </a:r>
          </a:p>
          <a:p>
            <a:pPr marL="457200" lvl="1" indent="0"/>
            <a:r>
              <a:rPr lang="en-US" altLang="fa-IR">
                <a:cs typeface="B Nazanin" panose="00000400000000000000" pitchFamily="2" charset="-78"/>
              </a:rPr>
              <a:t> </a:t>
            </a:r>
            <a:r>
              <a:rPr lang="fa-IR" altLang="fa-IR">
                <a:cs typeface="B Nazanin" panose="00000400000000000000" pitchFamily="2" charset="-78"/>
              </a:rPr>
              <a:t>آشنایی با مفهوم مطالبات</a:t>
            </a:r>
          </a:p>
          <a:p>
            <a:pPr marL="457200" lvl="1" indent="0"/>
            <a:r>
              <a:rPr lang="en-US" altLang="fa-IR">
                <a:cs typeface="B Nazanin" panose="00000400000000000000" pitchFamily="2" charset="-78"/>
              </a:rPr>
              <a:t> </a:t>
            </a:r>
            <a:r>
              <a:rPr lang="fa-IR" altLang="fa-IR">
                <a:cs typeface="B Nazanin" panose="00000400000000000000" pitchFamily="2" charset="-78"/>
              </a:rPr>
              <a:t>آشنایی با مفهوم طبقه بندی و روشهای حسابداری مطالبات</a:t>
            </a:r>
            <a:endParaRPr lang="en-US" altLang="fa-IR">
              <a:cs typeface="B Nazanin" panose="00000400000000000000" pitchFamily="2" charset="-78"/>
            </a:endParaRPr>
          </a:p>
          <a:p>
            <a:pPr marL="457200" lvl="1" indent="0"/>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30115">
                                            <p:txEl>
                                              <p:pRg st="0" end="0"/>
                                            </p:txEl>
                                          </p:spTgt>
                                        </p:tgtEl>
                                        <p:attrNameLst>
                                          <p:attrName>style.visibility</p:attrName>
                                        </p:attrNameLst>
                                      </p:cBhvr>
                                      <p:to>
                                        <p:strVal val="visible"/>
                                      </p:to>
                                    </p:set>
                                    <p:animEffect transition="in" filter="slide(fromBottom)">
                                      <p:cBhvr>
                                        <p:cTn id="7" dur="500"/>
                                        <p:tgtEl>
                                          <p:spTgt spid="730115">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30115">
                                            <p:txEl>
                                              <p:pRg st="1" end="1"/>
                                            </p:txEl>
                                          </p:spTgt>
                                        </p:tgtEl>
                                        <p:attrNameLst>
                                          <p:attrName>style.visibility</p:attrName>
                                        </p:attrNameLst>
                                      </p:cBhvr>
                                      <p:to>
                                        <p:strVal val="visible"/>
                                      </p:to>
                                    </p:set>
                                    <p:animEffect transition="in" filter="slide(fromBottom)">
                                      <p:cBhvr>
                                        <p:cTn id="10" dur="500"/>
                                        <p:tgtEl>
                                          <p:spTgt spid="730115">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30115">
                                            <p:txEl>
                                              <p:pRg st="2" end="2"/>
                                            </p:txEl>
                                          </p:spTgt>
                                        </p:tgtEl>
                                        <p:attrNameLst>
                                          <p:attrName>style.visibility</p:attrName>
                                        </p:attrNameLst>
                                      </p:cBhvr>
                                      <p:to>
                                        <p:strVal val="visible"/>
                                      </p:to>
                                    </p:set>
                                    <p:animEffect transition="in" filter="slide(fromBottom)">
                                      <p:cBhvr>
                                        <p:cTn id="13" dur="500"/>
                                        <p:tgtEl>
                                          <p:spTgt spid="7301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5" grpId="0" build="p"/>
    </p:bld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F6C23B9-6C3E-4D96-8054-E83F2EFCDBAF}" type="slidenum">
              <a:rPr lang="ar-SA" altLang="fa-IR"/>
              <a:pPr/>
              <a:t>207</a:t>
            </a:fld>
            <a:endParaRPr lang="en-US" altLang="fa-IR"/>
          </a:p>
        </p:txBody>
      </p:sp>
      <p:sp>
        <p:nvSpPr>
          <p:cNvPr id="73113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مطالبات تجاری</a:t>
            </a:r>
            <a:endParaRPr lang="en-US" altLang="fa-IR" b="0">
              <a:solidFill>
                <a:schemeClr val="tx1"/>
              </a:solidFill>
              <a:cs typeface="B Nazanin" panose="00000400000000000000" pitchFamily="2" charset="-78"/>
            </a:endParaRPr>
          </a:p>
        </p:txBody>
      </p:sp>
      <p:sp>
        <p:nvSpPr>
          <p:cNvPr id="73113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مطالبات تجاری به دو گروه اصلی حسابهای دریافتنی و اسناد دریافتنی تقسیم می شود.</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31139">
                                            <p:txEl>
                                              <p:pRg st="0" end="0"/>
                                            </p:txEl>
                                          </p:spTgt>
                                        </p:tgtEl>
                                        <p:attrNameLst>
                                          <p:attrName>style.visibility</p:attrName>
                                        </p:attrNameLst>
                                      </p:cBhvr>
                                      <p:to>
                                        <p:strVal val="visible"/>
                                      </p:to>
                                    </p:set>
                                    <p:animEffect transition="in" filter="box(in)">
                                      <p:cBhvr>
                                        <p:cTn id="7" dur="1000"/>
                                        <p:tgtEl>
                                          <p:spTgt spid="731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7247DF3-2529-4AE0-8087-06DF738CE97C}" type="slidenum">
              <a:rPr lang="ar-SA" altLang="fa-IR"/>
              <a:pPr/>
              <a:t>208</a:t>
            </a:fld>
            <a:endParaRPr lang="en-US" altLang="fa-IR"/>
          </a:p>
        </p:txBody>
      </p:sp>
      <p:sp>
        <p:nvSpPr>
          <p:cNvPr id="73216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حسابهای دریافتنی</a:t>
            </a:r>
            <a:endParaRPr lang="en-US" altLang="fa-IR" b="0">
              <a:solidFill>
                <a:schemeClr val="tx1"/>
              </a:solidFill>
              <a:cs typeface="B Nazanin" panose="00000400000000000000" pitchFamily="2" charset="-78"/>
            </a:endParaRPr>
          </a:p>
        </p:txBody>
      </p:sp>
      <p:sp>
        <p:nvSpPr>
          <p:cNvPr id="73216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اصطلاح حسابهای دریافتنی(بدهکاران) به آن دسته از مطالبات واحد تجاری اطلاق می شود که در ازاء آن هیچگونه سند تجاری دریافت نشده است.</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32163">
                                            <p:txEl>
                                              <p:pRg st="0" end="0"/>
                                            </p:txEl>
                                          </p:spTgt>
                                        </p:tgtEl>
                                        <p:attrNameLst>
                                          <p:attrName>style.visibility</p:attrName>
                                        </p:attrNameLst>
                                      </p:cBhvr>
                                      <p:to>
                                        <p:strVal val="visible"/>
                                      </p:to>
                                    </p:set>
                                    <p:animEffect transition="in" filter="box(in)">
                                      <p:cBhvr>
                                        <p:cTn id="7" dur="1000"/>
                                        <p:tgtEl>
                                          <p:spTgt spid="732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0AE7D86-A9A8-4C5F-A15A-7451E46D7F74}" type="slidenum">
              <a:rPr lang="ar-SA" altLang="fa-IR"/>
              <a:pPr/>
              <a:t>209</a:t>
            </a:fld>
            <a:endParaRPr lang="en-US" altLang="fa-IR"/>
          </a:p>
        </p:txBody>
      </p:sp>
      <p:sp>
        <p:nvSpPr>
          <p:cNvPr id="73318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اسناد دریافتنی</a:t>
            </a:r>
            <a:endParaRPr lang="en-US" altLang="fa-IR" b="0">
              <a:solidFill>
                <a:schemeClr val="tx1"/>
              </a:solidFill>
              <a:cs typeface="B Nazanin" panose="00000400000000000000" pitchFamily="2" charset="-78"/>
            </a:endParaRPr>
          </a:p>
        </p:txBody>
      </p:sp>
      <p:sp>
        <p:nvSpPr>
          <p:cNvPr id="73318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اصطلاح اسناد دریافتنی به آن دسته از مطالبات واحد تجاری اطلاق می شود که مستند به اسناد تجاری نظیر سفته و برات می باشد.</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33187">
                                            <p:txEl>
                                              <p:pRg st="0" end="0"/>
                                            </p:txEl>
                                          </p:spTgt>
                                        </p:tgtEl>
                                        <p:attrNameLst>
                                          <p:attrName>style.visibility</p:attrName>
                                        </p:attrNameLst>
                                      </p:cBhvr>
                                      <p:to>
                                        <p:strVal val="visible"/>
                                      </p:to>
                                    </p:set>
                                    <p:animEffect transition="in" filter="box(in)">
                                      <p:cBhvr>
                                        <p:cTn id="7" dur="1000"/>
                                        <p:tgtEl>
                                          <p:spTgt spid="7331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EC14F55-681E-49FC-8421-BDB5175EB1F9}" type="slidenum">
              <a:rPr lang="ar-SA" altLang="fa-IR"/>
              <a:pPr/>
              <a:t>21</a:t>
            </a:fld>
            <a:endParaRPr lang="en-US" altLang="fa-IR"/>
          </a:p>
        </p:txBody>
      </p:sp>
      <p:sp>
        <p:nvSpPr>
          <p:cNvPr id="529410" name="Rectangle 2"/>
          <p:cNvSpPr>
            <a:spLocks noGrp="1" noChangeArrowheads="1"/>
          </p:cNvSpPr>
          <p:nvPr>
            <p:ph type="title" idx="4294967295"/>
          </p:nvPr>
        </p:nvSpPr>
        <p:spPr/>
        <p:txBody>
          <a:bodyPr/>
          <a:lstStyle/>
          <a:p>
            <a:r>
              <a:rPr lang="fa-IR" altLang="fa-IR">
                <a:cs typeface="B Nazanin" panose="00000400000000000000" pitchFamily="2" charset="-78"/>
              </a:rPr>
              <a:t>فرض دوره مالی</a:t>
            </a:r>
            <a:endParaRPr lang="en-US" altLang="fa-IR">
              <a:cs typeface="B Nazanin" panose="00000400000000000000" pitchFamily="2" charset="-78"/>
            </a:endParaRPr>
          </a:p>
        </p:txBody>
      </p:sp>
      <p:sp>
        <p:nvSpPr>
          <p:cNvPr id="529411"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بر اساس فرض دوره مالی، عمر یک واحد اقتصادی به </a:t>
            </a:r>
            <a:br>
              <a:rPr lang="fa-IR" altLang="fa-IR">
                <a:cs typeface="B Nazanin" panose="00000400000000000000" pitchFamily="2" charset="-78"/>
              </a:rPr>
            </a:br>
            <a:r>
              <a:rPr lang="fa-IR" altLang="fa-IR">
                <a:cs typeface="B Nazanin" panose="00000400000000000000" pitchFamily="2" charset="-78"/>
              </a:rPr>
              <a:t>دوره های زمانی نسبتا کوتاهی به نام دوره حسابداری تقسیم می شود. دوره مالی ممکن است یک ماهه، 3ماهه،6ماهه یا یکساله باشد.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29411">
                                            <p:txEl>
                                              <p:pRg st="0" end="0"/>
                                            </p:txEl>
                                          </p:spTgt>
                                        </p:tgtEl>
                                        <p:attrNameLst>
                                          <p:attrName>style.visibility</p:attrName>
                                        </p:attrNameLst>
                                      </p:cBhvr>
                                      <p:to>
                                        <p:strVal val="visible"/>
                                      </p:to>
                                    </p:set>
                                    <p:animEffect transition="in" filter="diamond(in)">
                                      <p:cBhvr>
                                        <p:cTn id="7" dur="2000"/>
                                        <p:tgtEl>
                                          <p:spTgt spid="529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C7D59A8-9256-4E77-ADE6-3DEABC31BBB1}" type="slidenum">
              <a:rPr lang="ar-SA" altLang="fa-IR"/>
              <a:pPr/>
              <a:t>210</a:t>
            </a:fld>
            <a:endParaRPr lang="en-US" altLang="fa-IR"/>
          </a:p>
        </p:txBody>
      </p:sp>
      <p:sp>
        <p:nvSpPr>
          <p:cNvPr id="73421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مطالبات مشکوک الوصول</a:t>
            </a:r>
            <a:endParaRPr lang="en-US" altLang="fa-IR" b="0">
              <a:solidFill>
                <a:schemeClr val="tx1"/>
              </a:solidFill>
              <a:cs typeface="B Nazanin" panose="00000400000000000000" pitchFamily="2" charset="-78"/>
            </a:endParaRPr>
          </a:p>
        </p:txBody>
      </p:sp>
      <p:sp>
        <p:nvSpPr>
          <p:cNvPr id="73421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حسابها و اسناد دریافتنی همواره با خطر عدم وصول مواجه </a:t>
            </a:r>
            <a:br>
              <a:rPr lang="fa-IR" altLang="fa-IR">
                <a:cs typeface="B Nazanin" panose="00000400000000000000" pitchFamily="2" charset="-78"/>
              </a:rPr>
            </a:br>
            <a:r>
              <a:rPr lang="fa-IR" altLang="fa-IR">
                <a:cs typeface="B Nazanin" panose="00000400000000000000" pitchFamily="2" charset="-78"/>
              </a:rPr>
              <a:t>می باشند. بر همین اساس و احتمال سوخت بخشی از مانده این حسابها دو روش حسابداری جهت ثبت فعالیتهای مالی مزبور استفاده می شود.</a:t>
            </a:r>
          </a:p>
          <a:p>
            <a:pPr lvl="1" algn="just" eaLnBrk="1" hangingPunct="1">
              <a:buFont typeface="Wingdings" panose="05000000000000000000" pitchFamily="2" charset="2"/>
              <a:buNone/>
            </a:pPr>
            <a:r>
              <a:rPr lang="fa-IR" altLang="fa-IR">
                <a:cs typeface="B Nazanin" panose="00000400000000000000" pitchFamily="2" charset="-78"/>
              </a:rPr>
              <a:t>1. روش حذف مستقیم</a:t>
            </a:r>
          </a:p>
          <a:p>
            <a:pPr lvl="1" algn="just" eaLnBrk="1" hangingPunct="1">
              <a:buFont typeface="Wingdings" panose="05000000000000000000" pitchFamily="2" charset="2"/>
              <a:buNone/>
            </a:pPr>
            <a:r>
              <a:rPr lang="fa-IR" altLang="fa-IR">
                <a:cs typeface="B Nazanin" panose="00000400000000000000" pitchFamily="2" charset="-78"/>
              </a:rPr>
              <a:t>2. روش ایجاد ذخیره</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34211">
                                            <p:txEl>
                                              <p:pRg st="0" end="0"/>
                                            </p:txEl>
                                          </p:spTgt>
                                        </p:tgtEl>
                                        <p:attrNameLst>
                                          <p:attrName>style.visibility</p:attrName>
                                        </p:attrNameLst>
                                      </p:cBhvr>
                                      <p:to>
                                        <p:strVal val="visible"/>
                                      </p:to>
                                    </p:set>
                                    <p:animEffect transition="in" filter="box(in)">
                                      <p:cBhvr>
                                        <p:cTn id="7" dur="1000"/>
                                        <p:tgtEl>
                                          <p:spTgt spid="734211">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734211">
                                            <p:txEl>
                                              <p:pRg st="1" end="1"/>
                                            </p:txEl>
                                          </p:spTgt>
                                        </p:tgtEl>
                                        <p:attrNameLst>
                                          <p:attrName>style.visibility</p:attrName>
                                        </p:attrNameLst>
                                      </p:cBhvr>
                                      <p:to>
                                        <p:strVal val="visible"/>
                                      </p:to>
                                    </p:set>
                                    <p:animEffect transition="in" filter="box(in)">
                                      <p:cBhvr>
                                        <p:cTn id="11" dur="1000"/>
                                        <p:tgtEl>
                                          <p:spTgt spid="734211">
                                            <p:txEl>
                                              <p:pRg st="1" end="1"/>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734211">
                                            <p:txEl>
                                              <p:pRg st="2" end="2"/>
                                            </p:txEl>
                                          </p:spTgt>
                                        </p:tgtEl>
                                        <p:attrNameLst>
                                          <p:attrName>style.visibility</p:attrName>
                                        </p:attrNameLst>
                                      </p:cBhvr>
                                      <p:to>
                                        <p:strVal val="visible"/>
                                      </p:to>
                                    </p:set>
                                    <p:animEffect transition="in" filter="box(in)">
                                      <p:cBhvr>
                                        <p:cTn id="15" dur="1000"/>
                                        <p:tgtEl>
                                          <p:spTgt spid="734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7DCAB80-C15F-451F-9C1B-C6517F1C00B7}" type="slidenum">
              <a:rPr lang="ar-SA" altLang="fa-IR"/>
              <a:pPr/>
              <a:t>211</a:t>
            </a:fld>
            <a:endParaRPr lang="en-US" altLang="fa-IR"/>
          </a:p>
        </p:txBody>
      </p:sp>
      <p:sp>
        <p:nvSpPr>
          <p:cNvPr id="735234" name="Rectangle 2"/>
          <p:cNvSpPr>
            <a:spLocks noGrp="1" noChangeArrowheads="1"/>
          </p:cNvSpPr>
          <p:nvPr>
            <p:ph type="title" idx="4294967295"/>
          </p:nvPr>
        </p:nvSpPr>
        <p:spPr/>
        <p:txBody>
          <a:bodyPr/>
          <a:lstStyle/>
          <a:p>
            <a:r>
              <a:rPr lang="fa-IR" altLang="fa-IR" sz="3200" b="0">
                <a:solidFill>
                  <a:schemeClr val="tx1"/>
                </a:solidFill>
                <a:cs typeface="B Nazanin" panose="00000400000000000000" pitchFamily="2" charset="-78"/>
              </a:rPr>
              <a:t>روش حذف مستقیم</a:t>
            </a:r>
            <a:endParaRPr lang="en-US" altLang="fa-IR" sz="3200" b="0">
              <a:solidFill>
                <a:schemeClr val="tx1"/>
              </a:solidFill>
              <a:cs typeface="B Nazanin" panose="00000400000000000000" pitchFamily="2" charset="-78"/>
            </a:endParaRPr>
          </a:p>
        </p:txBody>
      </p:sp>
      <p:sp>
        <p:nvSpPr>
          <p:cNvPr id="73523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روش حذف مستقیم، هر گونه هزینه ناشی از عدم وصول مطالبات هنگامی در دفاتر ثبت می شود که مدارکی دال بر قطعی شدن سوخت مطالبات وجود داشته باشد.</a:t>
            </a:r>
          </a:p>
        </p:txBody>
      </p:sp>
      <p:pic>
        <p:nvPicPr>
          <p:cNvPr id="735236"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038600"/>
            <a:ext cx="7165975" cy="1938338"/>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35235">
                                            <p:txEl>
                                              <p:pRg st="0" end="0"/>
                                            </p:txEl>
                                          </p:spTgt>
                                        </p:tgtEl>
                                        <p:attrNameLst>
                                          <p:attrName>style.visibility</p:attrName>
                                        </p:attrNameLst>
                                      </p:cBhvr>
                                      <p:to>
                                        <p:strVal val="visible"/>
                                      </p:to>
                                    </p:set>
                                    <p:animEffect transition="in" filter="box(in)">
                                      <p:cBhvr>
                                        <p:cTn id="7" dur="1000"/>
                                        <p:tgtEl>
                                          <p:spTgt spid="735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6B58B56-33EE-4D36-87B1-F499EA010736}" type="slidenum">
              <a:rPr lang="ar-SA" altLang="fa-IR"/>
              <a:pPr/>
              <a:t>212</a:t>
            </a:fld>
            <a:endParaRPr lang="en-US" altLang="fa-IR"/>
          </a:p>
        </p:txBody>
      </p:sp>
      <p:sp>
        <p:nvSpPr>
          <p:cNvPr id="743426" name="Rectangle 2"/>
          <p:cNvSpPr>
            <a:spLocks noGrp="1" noChangeArrowheads="1"/>
          </p:cNvSpPr>
          <p:nvPr>
            <p:ph type="title" idx="4294967295"/>
          </p:nvPr>
        </p:nvSpPr>
        <p:spPr>
          <a:xfrm>
            <a:off x="1066800" y="609600"/>
            <a:ext cx="7378700" cy="1143000"/>
          </a:xfrm>
        </p:spPr>
        <p:txBody>
          <a:bodyPr/>
          <a:lstStyle/>
          <a:p>
            <a:r>
              <a:rPr lang="fa-IR" altLang="fa-IR" sz="3200" b="0">
                <a:solidFill>
                  <a:schemeClr val="tx1"/>
                </a:solidFill>
                <a:cs typeface="B Nazanin" panose="00000400000000000000" pitchFamily="2" charset="-78"/>
              </a:rPr>
              <a:t>بازیافت مطالبات سوخت شده - روش حذف مستقیم</a:t>
            </a:r>
            <a:endParaRPr lang="en-US" altLang="fa-IR" sz="3200" b="0">
              <a:solidFill>
                <a:schemeClr val="tx1"/>
              </a:solidFill>
              <a:cs typeface="B Nazanin" panose="00000400000000000000" pitchFamily="2" charset="-78"/>
            </a:endParaRPr>
          </a:p>
        </p:txBody>
      </p:sp>
      <p:pic>
        <p:nvPicPr>
          <p:cNvPr id="743431" name="Picture 7"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7165975" cy="2119313"/>
          </a:xfrm>
          <a:prstGeom prst="rect">
            <a:avLst/>
          </a:prstGeom>
          <a:solidFill>
            <a:srgbClr val="99CCFF"/>
          </a:solidFill>
        </p:spPr>
      </p:pic>
      <p:pic>
        <p:nvPicPr>
          <p:cNvPr id="743432" name="Picture 8"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65625"/>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43431"/>
                                        </p:tgtEl>
                                        <p:attrNameLst>
                                          <p:attrName>style.visibility</p:attrName>
                                        </p:attrNameLst>
                                      </p:cBhvr>
                                      <p:to>
                                        <p:strVal val="visible"/>
                                      </p:to>
                                    </p:set>
                                    <p:animEffect transition="in" filter="blinds(horizontal)">
                                      <p:cBhvr>
                                        <p:cTn id="7" dur="500"/>
                                        <p:tgtEl>
                                          <p:spTgt spid="7434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43432"/>
                                        </p:tgtEl>
                                        <p:attrNameLst>
                                          <p:attrName>style.visibility</p:attrName>
                                        </p:attrNameLst>
                                      </p:cBhvr>
                                      <p:to>
                                        <p:strVal val="visible"/>
                                      </p:to>
                                    </p:set>
                                    <p:anim calcmode="lin" valueType="num">
                                      <p:cBhvr additive="base">
                                        <p:cTn id="12" dur="500" fill="hold"/>
                                        <p:tgtEl>
                                          <p:spTgt spid="743432"/>
                                        </p:tgtEl>
                                        <p:attrNameLst>
                                          <p:attrName>ppt_x</p:attrName>
                                        </p:attrNameLst>
                                      </p:cBhvr>
                                      <p:tavLst>
                                        <p:tav tm="0">
                                          <p:val>
                                            <p:strVal val="#ppt_x"/>
                                          </p:val>
                                        </p:tav>
                                        <p:tav tm="100000">
                                          <p:val>
                                            <p:strVal val="#ppt_x"/>
                                          </p:val>
                                        </p:tav>
                                      </p:tavLst>
                                    </p:anim>
                                    <p:anim calcmode="lin" valueType="num">
                                      <p:cBhvr additive="base">
                                        <p:cTn id="13" dur="500" fill="hold"/>
                                        <p:tgtEl>
                                          <p:spTgt spid="7434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248AE20-5C34-4CA3-A55F-B6A8B06DE435}" type="slidenum">
              <a:rPr lang="ar-SA" altLang="fa-IR"/>
              <a:pPr/>
              <a:t>213</a:t>
            </a:fld>
            <a:endParaRPr lang="en-US" altLang="fa-IR"/>
          </a:p>
        </p:txBody>
      </p:sp>
      <p:sp>
        <p:nvSpPr>
          <p:cNvPr id="74445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روش ایجاد ذخیره</a:t>
            </a:r>
            <a:endParaRPr lang="en-US" altLang="fa-IR" b="0">
              <a:solidFill>
                <a:schemeClr val="tx1"/>
              </a:solidFill>
              <a:cs typeface="B Nazanin" panose="00000400000000000000" pitchFamily="2" charset="-78"/>
            </a:endParaRPr>
          </a:p>
        </p:txBody>
      </p:sp>
      <p:sp>
        <p:nvSpPr>
          <p:cNvPr id="74445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با توجه به تجربیات سنوات گذشته، مطالباتی که احتمال می رود در طی سال مالی آتی وصول نگردد، برآورد شده و به بستانکار حساب ذخیره مطالبات مشکوک الوصول منتقل می شود </a:t>
            </a:r>
          </a:p>
        </p:txBody>
      </p:sp>
      <p:pic>
        <p:nvPicPr>
          <p:cNvPr id="744453" name="Picture 5" descr="Pict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419600"/>
            <a:ext cx="7165975" cy="1938338"/>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44451">
                                            <p:txEl>
                                              <p:pRg st="0" end="0"/>
                                            </p:txEl>
                                          </p:spTgt>
                                        </p:tgtEl>
                                        <p:attrNameLst>
                                          <p:attrName>style.visibility</p:attrName>
                                        </p:attrNameLst>
                                      </p:cBhvr>
                                      <p:to>
                                        <p:strVal val="visible"/>
                                      </p:to>
                                    </p:set>
                                    <p:animEffect transition="in" filter="box(in)">
                                      <p:cBhvr>
                                        <p:cTn id="7" dur="1000"/>
                                        <p:tgtEl>
                                          <p:spTgt spid="744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44453"/>
                                        </p:tgtEl>
                                        <p:attrNameLst>
                                          <p:attrName>style.visibility</p:attrName>
                                        </p:attrNameLst>
                                      </p:cBhvr>
                                      <p:to>
                                        <p:strVal val="visible"/>
                                      </p:to>
                                    </p:set>
                                    <p:animEffect transition="in" filter="blinds(horizontal)">
                                      <p:cBhvr>
                                        <p:cTn id="12" dur="500"/>
                                        <p:tgtEl>
                                          <p:spTgt spid="74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813DA5C-86F4-42FA-8DD5-33D9275B7487}" type="slidenum">
              <a:rPr lang="ar-SA" altLang="fa-IR"/>
              <a:pPr/>
              <a:t>214</a:t>
            </a:fld>
            <a:endParaRPr lang="en-US" altLang="fa-IR"/>
          </a:p>
        </p:txBody>
      </p:sp>
      <p:sp>
        <p:nvSpPr>
          <p:cNvPr id="746498" name="Rectangle 2"/>
          <p:cNvSpPr>
            <a:spLocks noGrp="1" noChangeArrowheads="1"/>
          </p:cNvSpPr>
          <p:nvPr>
            <p:ph type="title" idx="4294967295"/>
          </p:nvPr>
        </p:nvSpPr>
        <p:spPr>
          <a:xfrm>
            <a:off x="1066800" y="609600"/>
            <a:ext cx="7378700" cy="1143000"/>
          </a:xfrm>
        </p:spPr>
        <p:txBody>
          <a:bodyPr/>
          <a:lstStyle/>
          <a:p>
            <a:r>
              <a:rPr lang="fa-IR" altLang="fa-IR" b="0">
                <a:solidFill>
                  <a:schemeClr val="tx1"/>
                </a:solidFill>
                <a:cs typeface="B Nazanin" panose="00000400000000000000" pitchFamily="2" charset="-78"/>
              </a:rPr>
              <a:t>روشهای برآورد مطالبات مشکوک الوصول</a:t>
            </a:r>
            <a:endParaRPr lang="en-US" altLang="fa-IR" b="0">
              <a:solidFill>
                <a:schemeClr val="tx1"/>
              </a:solidFill>
              <a:cs typeface="B Nazanin" panose="00000400000000000000" pitchFamily="2" charset="-78"/>
            </a:endParaRPr>
          </a:p>
        </p:txBody>
      </p:sp>
      <p:sp>
        <p:nvSpPr>
          <p:cNvPr id="74649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برای برآورد مطالبات مشکوک الوصول از چهار روش به شرح زیر استفاده می شود.</a:t>
            </a:r>
          </a:p>
          <a:p>
            <a:pPr lvl="1" algn="just" eaLnBrk="1" hangingPunct="1">
              <a:buFont typeface="Wingdings" panose="05000000000000000000" pitchFamily="2" charset="2"/>
              <a:buNone/>
            </a:pPr>
            <a:r>
              <a:rPr lang="fa-IR" altLang="fa-IR">
                <a:cs typeface="B Nazanin" panose="00000400000000000000" pitchFamily="2" charset="-78"/>
              </a:rPr>
              <a:t>1. روش درصدی از فروش نسیه</a:t>
            </a:r>
          </a:p>
          <a:p>
            <a:pPr lvl="1" algn="just" eaLnBrk="1" hangingPunct="1">
              <a:buFont typeface="Wingdings" panose="05000000000000000000" pitchFamily="2" charset="2"/>
              <a:buNone/>
            </a:pPr>
            <a:r>
              <a:rPr lang="fa-IR" altLang="fa-IR">
                <a:cs typeface="B Nazanin" panose="00000400000000000000" pitchFamily="2" charset="-78"/>
              </a:rPr>
              <a:t>2. روش درصدی از مانده حسابهای دریافتنی</a:t>
            </a:r>
          </a:p>
          <a:p>
            <a:pPr lvl="1" algn="just" eaLnBrk="1" hangingPunct="1">
              <a:buFont typeface="Wingdings" panose="05000000000000000000" pitchFamily="2" charset="2"/>
              <a:buNone/>
            </a:pPr>
            <a:r>
              <a:rPr lang="fa-IR" altLang="fa-IR">
                <a:cs typeface="B Nazanin" panose="00000400000000000000" pitchFamily="2" charset="-78"/>
              </a:rPr>
              <a:t>3. روش تجزیه سنی</a:t>
            </a:r>
          </a:p>
          <a:p>
            <a:pPr lvl="1" algn="just" eaLnBrk="1" hangingPunct="1">
              <a:buFont typeface="Wingdings" panose="05000000000000000000" pitchFamily="2" charset="2"/>
              <a:buNone/>
            </a:pPr>
            <a:r>
              <a:rPr lang="fa-IR" altLang="fa-IR">
                <a:cs typeface="B Nazanin" panose="00000400000000000000" pitchFamily="2" charset="-78"/>
              </a:rPr>
              <a:t>4. روش شناسایی ویژه</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46499">
                                            <p:txEl>
                                              <p:pRg st="0" end="0"/>
                                            </p:txEl>
                                          </p:spTgt>
                                        </p:tgtEl>
                                        <p:attrNameLst>
                                          <p:attrName>style.visibility</p:attrName>
                                        </p:attrNameLst>
                                      </p:cBhvr>
                                      <p:to>
                                        <p:strVal val="visible"/>
                                      </p:to>
                                    </p:set>
                                    <p:animEffect transition="in" filter="box(in)">
                                      <p:cBhvr>
                                        <p:cTn id="7" dur="2000"/>
                                        <p:tgtEl>
                                          <p:spTgt spid="746499">
                                            <p:txEl>
                                              <p:pRg st="0" end="0"/>
                                            </p:txEl>
                                          </p:spTgt>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746499">
                                            <p:txEl>
                                              <p:pRg st="1" end="1"/>
                                            </p:txEl>
                                          </p:spTgt>
                                        </p:tgtEl>
                                        <p:attrNameLst>
                                          <p:attrName>style.visibility</p:attrName>
                                        </p:attrNameLst>
                                      </p:cBhvr>
                                      <p:to>
                                        <p:strVal val="visible"/>
                                      </p:to>
                                    </p:set>
                                    <p:animEffect transition="in" filter="box(in)">
                                      <p:cBhvr>
                                        <p:cTn id="11" dur="2000"/>
                                        <p:tgtEl>
                                          <p:spTgt spid="746499">
                                            <p:txEl>
                                              <p:pRg st="1" end="1"/>
                                            </p:txEl>
                                          </p:spTgt>
                                        </p:tgtEl>
                                      </p:cBhvr>
                                    </p:animEffect>
                                  </p:childTnLst>
                                </p:cTn>
                              </p:par>
                            </p:childTnLst>
                          </p:cTn>
                        </p:par>
                        <p:par>
                          <p:cTn id="12" fill="hold" nodeType="afterGroup">
                            <p:stCondLst>
                              <p:cond delay="4000"/>
                            </p:stCondLst>
                            <p:childTnLst>
                              <p:par>
                                <p:cTn id="13" presetID="4" presetClass="entr" presetSubtype="16" fill="hold" nodeType="afterEffect">
                                  <p:stCondLst>
                                    <p:cond delay="0"/>
                                  </p:stCondLst>
                                  <p:childTnLst>
                                    <p:set>
                                      <p:cBhvr>
                                        <p:cTn id="14" dur="1" fill="hold">
                                          <p:stCondLst>
                                            <p:cond delay="0"/>
                                          </p:stCondLst>
                                        </p:cTn>
                                        <p:tgtEl>
                                          <p:spTgt spid="746499">
                                            <p:txEl>
                                              <p:pRg st="2" end="2"/>
                                            </p:txEl>
                                          </p:spTgt>
                                        </p:tgtEl>
                                        <p:attrNameLst>
                                          <p:attrName>style.visibility</p:attrName>
                                        </p:attrNameLst>
                                      </p:cBhvr>
                                      <p:to>
                                        <p:strVal val="visible"/>
                                      </p:to>
                                    </p:set>
                                    <p:animEffect transition="in" filter="box(in)">
                                      <p:cBhvr>
                                        <p:cTn id="15" dur="2000"/>
                                        <p:tgtEl>
                                          <p:spTgt spid="746499">
                                            <p:txEl>
                                              <p:pRg st="2" end="2"/>
                                            </p:txEl>
                                          </p:spTgt>
                                        </p:tgtEl>
                                      </p:cBhvr>
                                    </p:animEffect>
                                  </p:childTnLst>
                                </p:cTn>
                              </p:par>
                            </p:childTnLst>
                          </p:cTn>
                        </p:par>
                        <p:par>
                          <p:cTn id="16" fill="hold" nodeType="afterGroup">
                            <p:stCondLst>
                              <p:cond delay="6000"/>
                            </p:stCondLst>
                            <p:childTnLst>
                              <p:par>
                                <p:cTn id="17" presetID="4" presetClass="entr" presetSubtype="16" fill="hold" nodeType="afterEffect">
                                  <p:stCondLst>
                                    <p:cond delay="0"/>
                                  </p:stCondLst>
                                  <p:childTnLst>
                                    <p:set>
                                      <p:cBhvr>
                                        <p:cTn id="18" dur="1" fill="hold">
                                          <p:stCondLst>
                                            <p:cond delay="0"/>
                                          </p:stCondLst>
                                        </p:cTn>
                                        <p:tgtEl>
                                          <p:spTgt spid="746499">
                                            <p:txEl>
                                              <p:pRg st="3" end="3"/>
                                            </p:txEl>
                                          </p:spTgt>
                                        </p:tgtEl>
                                        <p:attrNameLst>
                                          <p:attrName>style.visibility</p:attrName>
                                        </p:attrNameLst>
                                      </p:cBhvr>
                                      <p:to>
                                        <p:strVal val="visible"/>
                                      </p:to>
                                    </p:set>
                                    <p:animEffect transition="in" filter="box(in)">
                                      <p:cBhvr>
                                        <p:cTn id="19" dur="2000"/>
                                        <p:tgtEl>
                                          <p:spTgt spid="746499">
                                            <p:txEl>
                                              <p:pRg st="3" end="3"/>
                                            </p:txEl>
                                          </p:spTgt>
                                        </p:tgtEl>
                                      </p:cBhvr>
                                    </p:animEffect>
                                  </p:childTnLst>
                                </p:cTn>
                              </p:par>
                            </p:childTnLst>
                          </p:cTn>
                        </p:par>
                        <p:par>
                          <p:cTn id="20" fill="hold" nodeType="afterGroup">
                            <p:stCondLst>
                              <p:cond delay="8000"/>
                            </p:stCondLst>
                            <p:childTnLst>
                              <p:par>
                                <p:cTn id="21" presetID="4" presetClass="entr" presetSubtype="16" fill="hold" nodeType="afterEffect">
                                  <p:stCondLst>
                                    <p:cond delay="0"/>
                                  </p:stCondLst>
                                  <p:childTnLst>
                                    <p:set>
                                      <p:cBhvr>
                                        <p:cTn id="22" dur="1" fill="hold">
                                          <p:stCondLst>
                                            <p:cond delay="0"/>
                                          </p:stCondLst>
                                        </p:cTn>
                                        <p:tgtEl>
                                          <p:spTgt spid="746499">
                                            <p:txEl>
                                              <p:pRg st="4" end="4"/>
                                            </p:txEl>
                                          </p:spTgt>
                                        </p:tgtEl>
                                        <p:attrNameLst>
                                          <p:attrName>style.visibility</p:attrName>
                                        </p:attrNameLst>
                                      </p:cBhvr>
                                      <p:to>
                                        <p:strVal val="visible"/>
                                      </p:to>
                                    </p:set>
                                    <p:animEffect transition="in" filter="box(in)">
                                      <p:cBhvr>
                                        <p:cTn id="23" dur="2000"/>
                                        <p:tgtEl>
                                          <p:spTgt spid="7464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F967A7A6-9E32-427D-9F72-317B7C066DB9}" type="slidenum">
              <a:rPr lang="ar-SA" altLang="fa-IR"/>
              <a:pPr/>
              <a:t>215</a:t>
            </a:fld>
            <a:endParaRPr lang="en-US" altLang="fa-IR"/>
          </a:p>
        </p:txBody>
      </p:sp>
      <p:sp>
        <p:nvSpPr>
          <p:cNvPr id="74752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روش درصدی از فروش نسیه</a:t>
            </a:r>
            <a:endParaRPr lang="en-US" altLang="fa-IR" b="0">
              <a:solidFill>
                <a:schemeClr val="tx1"/>
              </a:solidFill>
              <a:cs typeface="B Nazanin" panose="00000400000000000000" pitchFamily="2" charset="-78"/>
            </a:endParaRPr>
          </a:p>
        </p:txBody>
      </p:sp>
      <p:sp>
        <p:nvSpPr>
          <p:cNvPr id="74752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مبلغی که در دوره جاری باید به حساب ذخیره مطالبات مشکوک الوصول انتقال یابد به صورت درصدی از خالص فروش نسیه محاسبه می گردد.</a:t>
            </a:r>
          </a:p>
        </p:txBody>
      </p:sp>
      <p:sp>
        <p:nvSpPr>
          <p:cNvPr id="747524" name="Text Box 4"/>
          <p:cNvSpPr txBox="1">
            <a:spLocks noChangeArrowheads="1"/>
          </p:cNvSpPr>
          <p:nvPr/>
        </p:nvSpPr>
        <p:spPr bwMode="auto">
          <a:xfrm>
            <a:off x="609600" y="4114800"/>
            <a:ext cx="1752600" cy="9144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fa-IR" sz="2800">
                <a:latin typeface="Times New Roman" panose="02020603050405020304" pitchFamily="18" charset="0"/>
                <a:cs typeface="B Nazanin" panose="00000400000000000000" pitchFamily="2" charset="-78"/>
              </a:rPr>
              <a:t>فروشهای نسیه</a:t>
            </a:r>
            <a:endParaRPr lang="en-US" altLang="fa-IR" sz="2800">
              <a:latin typeface="Times New Roman" panose="02020603050405020304" pitchFamily="18" charset="0"/>
              <a:cs typeface="B Nazanin" panose="00000400000000000000" pitchFamily="2" charset="-78"/>
            </a:endParaRPr>
          </a:p>
        </p:txBody>
      </p:sp>
      <p:sp>
        <p:nvSpPr>
          <p:cNvPr id="747525" name="Text Box 5"/>
          <p:cNvSpPr txBox="1">
            <a:spLocks noChangeArrowheads="1"/>
          </p:cNvSpPr>
          <p:nvPr/>
        </p:nvSpPr>
        <p:spPr bwMode="auto">
          <a:xfrm>
            <a:off x="3124200" y="4114800"/>
            <a:ext cx="2590800" cy="9144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r>
              <a:rPr lang="fa-IR" altLang="fa-IR" sz="2800">
                <a:latin typeface="Times New Roman" panose="02020603050405020304" pitchFamily="18" charset="0"/>
                <a:cs typeface="B Nazanin" panose="00000400000000000000" pitchFamily="2" charset="-78"/>
              </a:rPr>
              <a:t>متوسط درصد مطالبات </a:t>
            </a:r>
          </a:p>
          <a:p>
            <a:pPr algn="ctr" rtl="1" eaLnBrk="1" hangingPunct="1"/>
            <a:r>
              <a:rPr lang="fa-IR" altLang="fa-IR" sz="2800">
                <a:latin typeface="Times New Roman" panose="02020603050405020304" pitchFamily="18" charset="0"/>
                <a:cs typeface="B Nazanin" panose="00000400000000000000" pitchFamily="2" charset="-78"/>
              </a:rPr>
              <a:t>سوخت شده به فروش</a:t>
            </a:r>
            <a:endParaRPr lang="en-US" altLang="fa-IR" sz="2800">
              <a:latin typeface="Times New Roman" panose="02020603050405020304" pitchFamily="18" charset="0"/>
              <a:cs typeface="B Nazanin" panose="00000400000000000000" pitchFamily="2" charset="-78"/>
            </a:endParaRPr>
          </a:p>
        </p:txBody>
      </p:sp>
      <p:sp>
        <p:nvSpPr>
          <p:cNvPr id="747526" name="Text Box 6"/>
          <p:cNvSpPr txBox="1">
            <a:spLocks noChangeArrowheads="1"/>
          </p:cNvSpPr>
          <p:nvPr/>
        </p:nvSpPr>
        <p:spPr bwMode="auto">
          <a:xfrm>
            <a:off x="6400800" y="4114800"/>
            <a:ext cx="2667000" cy="914400"/>
          </a:xfrm>
          <a:prstGeom prst="rect">
            <a:avLst/>
          </a:prstGeom>
          <a:gradFill rotWithShape="0">
            <a:gsLst>
              <a:gs pos="0">
                <a:srgbClr val="0066FF"/>
              </a:gs>
              <a:gs pos="100000">
                <a:srgbClr val="0066FF">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r>
              <a:rPr lang="fa-IR" altLang="fa-IR" sz="2800">
                <a:latin typeface="Times New Roman" panose="02020603050405020304" pitchFamily="18" charset="0"/>
                <a:cs typeface="B Nazanin" panose="00000400000000000000" pitchFamily="2" charset="-78"/>
              </a:rPr>
              <a:t>هزینه مطالبات مشکوک </a:t>
            </a:r>
          </a:p>
          <a:p>
            <a:pPr algn="ctr" rtl="1" eaLnBrk="1" hangingPunct="1"/>
            <a:r>
              <a:rPr lang="fa-IR" altLang="fa-IR" sz="2800">
                <a:latin typeface="Times New Roman" panose="02020603050405020304" pitchFamily="18" charset="0"/>
                <a:cs typeface="B Nazanin" panose="00000400000000000000" pitchFamily="2" charset="-78"/>
              </a:rPr>
              <a:t>الوصول در سال جاری</a:t>
            </a:r>
            <a:endParaRPr lang="en-US" altLang="fa-IR" sz="2800">
              <a:latin typeface="Times New Roman" panose="02020603050405020304" pitchFamily="18" charset="0"/>
              <a:cs typeface="B Nazanin" panose="00000400000000000000" pitchFamily="2" charset="-78"/>
            </a:endParaRPr>
          </a:p>
        </p:txBody>
      </p:sp>
      <p:sp>
        <p:nvSpPr>
          <p:cNvPr id="747527" name="Text Box 7"/>
          <p:cNvSpPr txBox="1">
            <a:spLocks noChangeArrowheads="1"/>
          </p:cNvSpPr>
          <p:nvPr/>
        </p:nvSpPr>
        <p:spPr bwMode="auto">
          <a:xfrm>
            <a:off x="2514600" y="4387850"/>
            <a:ext cx="547688" cy="547688"/>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75000"/>
              </a:lnSpc>
            </a:pPr>
            <a:r>
              <a:rPr lang="en-US" altLang="fa-IR" sz="4800" b="1">
                <a:latin typeface="Times New Roman" panose="02020603050405020304" pitchFamily="18" charset="0"/>
                <a:cs typeface="Times New Roman" panose="02020603050405020304" pitchFamily="18" charset="0"/>
              </a:rPr>
              <a:t>×</a:t>
            </a:r>
            <a:endParaRPr lang="en-US" altLang="fa-IR" sz="4800" b="1">
              <a:latin typeface="Times New Roman" panose="02020603050405020304" pitchFamily="18" charset="0"/>
            </a:endParaRPr>
          </a:p>
        </p:txBody>
      </p:sp>
      <p:sp>
        <p:nvSpPr>
          <p:cNvPr id="747528" name="Text Box 8"/>
          <p:cNvSpPr txBox="1">
            <a:spLocks noChangeArrowheads="1"/>
          </p:cNvSpPr>
          <p:nvPr/>
        </p:nvSpPr>
        <p:spPr bwMode="auto">
          <a:xfrm>
            <a:off x="5791200" y="4343400"/>
            <a:ext cx="547688" cy="547688"/>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en-US" altLang="fa-IR" sz="4800" b="1">
                <a:latin typeface="Times New Roman" panose="02020603050405020304" pitchFamily="18"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47523">
                                            <p:txEl>
                                              <p:pRg st="0" end="0"/>
                                            </p:txEl>
                                          </p:spTgt>
                                        </p:tgtEl>
                                        <p:attrNameLst>
                                          <p:attrName>style.visibility</p:attrName>
                                        </p:attrNameLst>
                                      </p:cBhvr>
                                      <p:to>
                                        <p:strVal val="visible"/>
                                      </p:to>
                                    </p:set>
                                    <p:animEffect transition="in" filter="box(in)">
                                      <p:cBhvr>
                                        <p:cTn id="7" dur="2000"/>
                                        <p:tgtEl>
                                          <p:spTgt spid="7475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24"/>
                                        </p:tgtEl>
                                        <p:attrNameLst>
                                          <p:attrName>style.visibility</p:attrName>
                                        </p:attrNameLst>
                                      </p:cBhvr>
                                      <p:to>
                                        <p:strVal val="visible"/>
                                      </p:to>
                                    </p:set>
                                    <p:animEffect transition="in" filter="wipe(left)">
                                      <p:cBhvr>
                                        <p:cTn id="12" dur="500"/>
                                        <p:tgtEl>
                                          <p:spTgt spid="747524"/>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47527"/>
                                        </p:tgtEl>
                                        <p:attrNameLst>
                                          <p:attrName>style.visibility</p:attrName>
                                        </p:attrNameLst>
                                      </p:cBhvr>
                                      <p:to>
                                        <p:strVal val="visible"/>
                                      </p:to>
                                    </p:set>
                                    <p:animEffect transition="in" filter="wipe(left)">
                                      <p:cBhvr>
                                        <p:cTn id="16" dur="500"/>
                                        <p:tgtEl>
                                          <p:spTgt spid="747527"/>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47525"/>
                                        </p:tgtEl>
                                        <p:attrNameLst>
                                          <p:attrName>style.visibility</p:attrName>
                                        </p:attrNameLst>
                                      </p:cBhvr>
                                      <p:to>
                                        <p:strVal val="visible"/>
                                      </p:to>
                                    </p:set>
                                    <p:animEffect transition="in" filter="wipe(left)">
                                      <p:cBhvr>
                                        <p:cTn id="20" dur="500"/>
                                        <p:tgtEl>
                                          <p:spTgt spid="747525"/>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47528"/>
                                        </p:tgtEl>
                                        <p:attrNameLst>
                                          <p:attrName>style.visibility</p:attrName>
                                        </p:attrNameLst>
                                      </p:cBhvr>
                                      <p:to>
                                        <p:strVal val="visible"/>
                                      </p:to>
                                    </p:set>
                                    <p:animEffect transition="in" filter="wipe(left)">
                                      <p:cBhvr>
                                        <p:cTn id="24" dur="500"/>
                                        <p:tgtEl>
                                          <p:spTgt spid="747528"/>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47526"/>
                                        </p:tgtEl>
                                        <p:attrNameLst>
                                          <p:attrName>style.visibility</p:attrName>
                                        </p:attrNameLst>
                                      </p:cBhvr>
                                      <p:to>
                                        <p:strVal val="visible"/>
                                      </p:to>
                                    </p:set>
                                    <p:animEffect transition="in" filter="wipe(left)">
                                      <p:cBhvr>
                                        <p:cTn id="28" dur="500"/>
                                        <p:tgtEl>
                                          <p:spTgt spid="74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24" grpId="0" animBg="1" autoUpdateAnimBg="0"/>
      <p:bldP spid="747525" grpId="0" animBg="1" autoUpdateAnimBg="0"/>
      <p:bldP spid="747526" grpId="0" animBg="1" autoUpdateAnimBg="0"/>
      <p:bldP spid="747527" grpId="0" animBg="1" autoUpdateAnimBg="0"/>
      <p:bldP spid="747528" grpId="0" animBg="1"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ADF0031F-E7E0-44AF-B60B-DB0A610DEFC5}" type="slidenum">
              <a:rPr lang="ar-SA" altLang="fa-IR"/>
              <a:pPr/>
              <a:t>216</a:t>
            </a:fld>
            <a:endParaRPr lang="en-US" altLang="fa-IR"/>
          </a:p>
        </p:txBody>
      </p:sp>
      <p:sp>
        <p:nvSpPr>
          <p:cNvPr id="748546" name="Rectangle 2"/>
          <p:cNvSpPr>
            <a:spLocks noGrp="1" noChangeArrowheads="1"/>
          </p:cNvSpPr>
          <p:nvPr>
            <p:ph type="title" idx="4294967295"/>
          </p:nvPr>
        </p:nvSpPr>
        <p:spPr>
          <a:xfrm>
            <a:off x="1066800" y="609600"/>
            <a:ext cx="7378700" cy="1143000"/>
          </a:xfrm>
        </p:spPr>
        <p:txBody>
          <a:bodyPr/>
          <a:lstStyle/>
          <a:p>
            <a:r>
              <a:rPr lang="fa-IR" altLang="fa-IR" b="0">
                <a:solidFill>
                  <a:schemeClr val="tx1"/>
                </a:solidFill>
                <a:cs typeface="B Nazanin" panose="00000400000000000000" pitchFamily="2" charset="-78"/>
              </a:rPr>
              <a:t>روش درصدی از مانده حسابهای دریافتنی</a:t>
            </a:r>
            <a:endParaRPr lang="en-US" altLang="fa-IR" b="0">
              <a:solidFill>
                <a:schemeClr val="tx1"/>
              </a:solidFill>
              <a:cs typeface="B Nazanin" panose="00000400000000000000" pitchFamily="2" charset="-78"/>
            </a:endParaRPr>
          </a:p>
        </p:txBody>
      </p:sp>
      <p:sp>
        <p:nvSpPr>
          <p:cNvPr id="74854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میانگین نسبت مطالبات سوخت شده به حسابهای دریافتنی سالهای گذشته به عنوان مبنا در مانده حسابهای دریافتنی ضرب می شود تا مبلغ ذخیره مطالبات مشکوک الوصول محاسبه گردد.</a:t>
            </a:r>
          </a:p>
        </p:txBody>
      </p:sp>
      <p:sp>
        <p:nvSpPr>
          <p:cNvPr id="748548" name="Text Box 4"/>
          <p:cNvSpPr txBox="1">
            <a:spLocks noChangeArrowheads="1"/>
          </p:cNvSpPr>
          <p:nvPr/>
        </p:nvSpPr>
        <p:spPr bwMode="auto">
          <a:xfrm>
            <a:off x="533400" y="4419600"/>
            <a:ext cx="1752600" cy="13716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fa-IR" sz="2800">
                <a:latin typeface="Times New Roman" panose="02020603050405020304" pitchFamily="18" charset="0"/>
                <a:cs typeface="B Nazanin" panose="00000400000000000000" pitchFamily="2" charset="-78"/>
              </a:rPr>
              <a:t>مانده پایان دوره</a:t>
            </a:r>
          </a:p>
          <a:p>
            <a:pPr algn="ctr" rtl="1"/>
            <a:r>
              <a:rPr lang="fa-IR" altLang="fa-IR" sz="2800">
                <a:latin typeface="Times New Roman" panose="02020603050405020304" pitchFamily="18" charset="0"/>
                <a:cs typeface="B Nazanin" panose="00000400000000000000" pitchFamily="2" charset="-78"/>
              </a:rPr>
              <a:t> حسابهای</a:t>
            </a:r>
          </a:p>
          <a:p>
            <a:pPr algn="ctr" rtl="1"/>
            <a:r>
              <a:rPr lang="fa-IR" altLang="fa-IR" sz="2800">
                <a:latin typeface="Times New Roman" panose="02020603050405020304" pitchFamily="18" charset="0"/>
                <a:cs typeface="B Nazanin" panose="00000400000000000000" pitchFamily="2" charset="-78"/>
              </a:rPr>
              <a:t> دریافتنی</a:t>
            </a:r>
            <a:endParaRPr lang="en-US" altLang="fa-IR" sz="2800">
              <a:latin typeface="Times New Roman" panose="02020603050405020304" pitchFamily="18" charset="0"/>
              <a:cs typeface="B Nazanin" panose="00000400000000000000" pitchFamily="2" charset="-78"/>
            </a:endParaRPr>
          </a:p>
        </p:txBody>
      </p:sp>
      <p:sp>
        <p:nvSpPr>
          <p:cNvPr id="748549" name="Text Box 5"/>
          <p:cNvSpPr txBox="1">
            <a:spLocks noChangeArrowheads="1"/>
          </p:cNvSpPr>
          <p:nvPr/>
        </p:nvSpPr>
        <p:spPr bwMode="auto">
          <a:xfrm>
            <a:off x="3048000" y="4419600"/>
            <a:ext cx="2590800" cy="13716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r>
              <a:rPr lang="fa-IR" altLang="fa-IR" sz="2800">
                <a:latin typeface="Times New Roman" panose="02020603050405020304" pitchFamily="18" charset="0"/>
                <a:cs typeface="B Nazanin" panose="00000400000000000000" pitchFamily="2" charset="-78"/>
              </a:rPr>
              <a:t>متوسط درصد مطالبات </a:t>
            </a:r>
          </a:p>
          <a:p>
            <a:pPr algn="ctr" rtl="1" eaLnBrk="1" hangingPunct="1"/>
            <a:r>
              <a:rPr lang="fa-IR" altLang="fa-IR" sz="2800">
                <a:latin typeface="Times New Roman" panose="02020603050405020304" pitchFamily="18" charset="0"/>
                <a:cs typeface="B Nazanin" panose="00000400000000000000" pitchFamily="2" charset="-78"/>
              </a:rPr>
              <a:t>سوخت شده به </a:t>
            </a:r>
          </a:p>
          <a:p>
            <a:pPr algn="ctr" rtl="1" eaLnBrk="1" hangingPunct="1"/>
            <a:r>
              <a:rPr lang="fa-IR" altLang="fa-IR" sz="2800">
                <a:latin typeface="Times New Roman" panose="02020603050405020304" pitchFamily="18" charset="0"/>
                <a:cs typeface="B Nazanin" panose="00000400000000000000" pitchFamily="2" charset="-78"/>
              </a:rPr>
              <a:t>حسابهای دریافتنی</a:t>
            </a:r>
            <a:endParaRPr lang="en-US" altLang="fa-IR" sz="2800">
              <a:latin typeface="Times New Roman" panose="02020603050405020304" pitchFamily="18" charset="0"/>
              <a:cs typeface="B Nazanin" panose="00000400000000000000" pitchFamily="2" charset="-78"/>
            </a:endParaRPr>
          </a:p>
        </p:txBody>
      </p:sp>
      <p:sp>
        <p:nvSpPr>
          <p:cNvPr id="748550" name="Text Box 6"/>
          <p:cNvSpPr txBox="1">
            <a:spLocks noChangeArrowheads="1"/>
          </p:cNvSpPr>
          <p:nvPr/>
        </p:nvSpPr>
        <p:spPr bwMode="auto">
          <a:xfrm>
            <a:off x="6324600" y="4419600"/>
            <a:ext cx="2667000" cy="1371600"/>
          </a:xfrm>
          <a:prstGeom prst="rect">
            <a:avLst/>
          </a:prstGeom>
          <a:gradFill rotWithShape="0">
            <a:gsLst>
              <a:gs pos="0">
                <a:srgbClr val="0066FF"/>
              </a:gs>
              <a:gs pos="100000">
                <a:srgbClr val="0066FF">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r>
              <a:rPr lang="fa-IR" altLang="fa-IR" sz="2800">
                <a:latin typeface="Times New Roman" panose="02020603050405020304" pitchFamily="18" charset="0"/>
                <a:cs typeface="B Nazanin" panose="00000400000000000000" pitchFamily="2" charset="-78"/>
              </a:rPr>
              <a:t>مانده ذخیره مطالبات </a:t>
            </a:r>
          </a:p>
          <a:p>
            <a:pPr algn="ctr" rtl="1" eaLnBrk="1" hangingPunct="1"/>
            <a:r>
              <a:rPr lang="fa-IR" altLang="fa-IR" sz="2800">
                <a:latin typeface="Times New Roman" panose="02020603050405020304" pitchFamily="18" charset="0"/>
                <a:cs typeface="B Nazanin" panose="00000400000000000000" pitchFamily="2" charset="-78"/>
              </a:rPr>
              <a:t>مشکوک الوصول </a:t>
            </a:r>
          </a:p>
          <a:p>
            <a:pPr algn="ctr" rtl="1" eaLnBrk="1" hangingPunct="1"/>
            <a:r>
              <a:rPr lang="fa-IR" altLang="fa-IR" sz="2800">
                <a:latin typeface="Times New Roman" panose="02020603050405020304" pitchFamily="18" charset="0"/>
                <a:cs typeface="B Nazanin" panose="00000400000000000000" pitchFamily="2" charset="-78"/>
              </a:rPr>
              <a:t>در پایان سال</a:t>
            </a:r>
            <a:endParaRPr lang="en-US" altLang="fa-IR" sz="2800">
              <a:latin typeface="Times New Roman" panose="02020603050405020304" pitchFamily="18" charset="0"/>
              <a:cs typeface="B Nazanin" panose="00000400000000000000" pitchFamily="2" charset="-78"/>
            </a:endParaRPr>
          </a:p>
        </p:txBody>
      </p:sp>
      <p:sp>
        <p:nvSpPr>
          <p:cNvPr id="748551" name="Text Box 7"/>
          <p:cNvSpPr txBox="1">
            <a:spLocks noChangeArrowheads="1"/>
          </p:cNvSpPr>
          <p:nvPr/>
        </p:nvSpPr>
        <p:spPr bwMode="auto">
          <a:xfrm>
            <a:off x="2438400" y="4786313"/>
            <a:ext cx="547688" cy="547687"/>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75000"/>
              </a:lnSpc>
            </a:pPr>
            <a:r>
              <a:rPr lang="en-US" altLang="fa-IR" sz="4800" b="1">
                <a:latin typeface="Times New Roman" panose="02020603050405020304" pitchFamily="18" charset="0"/>
                <a:cs typeface="Times New Roman" panose="02020603050405020304" pitchFamily="18" charset="0"/>
              </a:rPr>
              <a:t>×</a:t>
            </a:r>
            <a:endParaRPr lang="en-US" altLang="fa-IR" sz="4800" b="1">
              <a:latin typeface="Times New Roman" panose="02020603050405020304" pitchFamily="18" charset="0"/>
            </a:endParaRPr>
          </a:p>
        </p:txBody>
      </p:sp>
      <p:sp>
        <p:nvSpPr>
          <p:cNvPr id="748552" name="Text Box 8"/>
          <p:cNvSpPr txBox="1">
            <a:spLocks noChangeArrowheads="1"/>
          </p:cNvSpPr>
          <p:nvPr/>
        </p:nvSpPr>
        <p:spPr bwMode="auto">
          <a:xfrm>
            <a:off x="5715000" y="4741863"/>
            <a:ext cx="547688" cy="547687"/>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r>
              <a:rPr lang="en-US" altLang="fa-IR" sz="4800" b="1">
                <a:latin typeface="Times New Roman" panose="02020603050405020304" pitchFamily="18" charset="0"/>
              </a:rPr>
              <a:t>=</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48547">
                                            <p:txEl>
                                              <p:pRg st="0" end="0"/>
                                            </p:txEl>
                                          </p:spTgt>
                                        </p:tgtEl>
                                        <p:attrNameLst>
                                          <p:attrName>style.visibility</p:attrName>
                                        </p:attrNameLst>
                                      </p:cBhvr>
                                      <p:to>
                                        <p:strVal val="visible"/>
                                      </p:to>
                                    </p:set>
                                    <p:animEffect transition="in" filter="box(in)">
                                      <p:cBhvr>
                                        <p:cTn id="7" dur="2000"/>
                                        <p:tgtEl>
                                          <p:spTgt spid="74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8548"/>
                                        </p:tgtEl>
                                        <p:attrNameLst>
                                          <p:attrName>style.visibility</p:attrName>
                                        </p:attrNameLst>
                                      </p:cBhvr>
                                      <p:to>
                                        <p:strVal val="visible"/>
                                      </p:to>
                                    </p:set>
                                    <p:animEffect transition="in" filter="wipe(left)">
                                      <p:cBhvr>
                                        <p:cTn id="12" dur="500"/>
                                        <p:tgtEl>
                                          <p:spTgt spid="748548"/>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48551"/>
                                        </p:tgtEl>
                                        <p:attrNameLst>
                                          <p:attrName>style.visibility</p:attrName>
                                        </p:attrNameLst>
                                      </p:cBhvr>
                                      <p:to>
                                        <p:strVal val="visible"/>
                                      </p:to>
                                    </p:set>
                                    <p:animEffect transition="in" filter="wipe(left)">
                                      <p:cBhvr>
                                        <p:cTn id="16" dur="500"/>
                                        <p:tgtEl>
                                          <p:spTgt spid="748551"/>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748549"/>
                                        </p:tgtEl>
                                        <p:attrNameLst>
                                          <p:attrName>style.visibility</p:attrName>
                                        </p:attrNameLst>
                                      </p:cBhvr>
                                      <p:to>
                                        <p:strVal val="visible"/>
                                      </p:to>
                                    </p:set>
                                    <p:animEffect transition="in" filter="wipe(left)">
                                      <p:cBhvr>
                                        <p:cTn id="20" dur="500"/>
                                        <p:tgtEl>
                                          <p:spTgt spid="748549"/>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748552"/>
                                        </p:tgtEl>
                                        <p:attrNameLst>
                                          <p:attrName>style.visibility</p:attrName>
                                        </p:attrNameLst>
                                      </p:cBhvr>
                                      <p:to>
                                        <p:strVal val="visible"/>
                                      </p:to>
                                    </p:set>
                                    <p:animEffect transition="in" filter="wipe(left)">
                                      <p:cBhvr>
                                        <p:cTn id="24" dur="500"/>
                                        <p:tgtEl>
                                          <p:spTgt spid="748552"/>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48550"/>
                                        </p:tgtEl>
                                        <p:attrNameLst>
                                          <p:attrName>style.visibility</p:attrName>
                                        </p:attrNameLst>
                                      </p:cBhvr>
                                      <p:to>
                                        <p:strVal val="visible"/>
                                      </p:to>
                                    </p:set>
                                    <p:animEffect transition="in" filter="wipe(left)">
                                      <p:cBhvr>
                                        <p:cTn id="28" dur="500"/>
                                        <p:tgtEl>
                                          <p:spTgt spid="748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8" grpId="0" animBg="1" autoUpdateAnimBg="0"/>
      <p:bldP spid="748549" grpId="0" animBg="1" autoUpdateAnimBg="0"/>
      <p:bldP spid="748550" grpId="0" animBg="1" autoUpdateAnimBg="0"/>
      <p:bldP spid="748551" grpId="0" animBg="1" autoUpdateAnimBg="0"/>
      <p:bldP spid="748552" grpId="0" animBg="1" autoUpdateAnimBg="0"/>
    </p:bldLst>
  </p:timing>
</p:sld>
</file>

<file path=ppt/slides/slide2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18F246E1-80FC-4A45-A0B7-2EB6E3573A94}" type="slidenum">
              <a:rPr lang="ar-SA" altLang="fa-IR"/>
              <a:pPr/>
              <a:t>217</a:t>
            </a:fld>
            <a:endParaRPr lang="en-US" altLang="fa-IR"/>
          </a:p>
        </p:txBody>
      </p:sp>
      <p:sp>
        <p:nvSpPr>
          <p:cNvPr id="749570" name="Rectangle 2"/>
          <p:cNvSpPr>
            <a:spLocks noGrp="1" noChangeArrowheads="1"/>
          </p:cNvSpPr>
          <p:nvPr>
            <p:ph type="title" idx="4294967295"/>
          </p:nvPr>
        </p:nvSpPr>
        <p:spPr>
          <a:xfrm>
            <a:off x="914400" y="609600"/>
            <a:ext cx="7378700" cy="1143000"/>
          </a:xfrm>
        </p:spPr>
        <p:txBody>
          <a:bodyPr/>
          <a:lstStyle/>
          <a:p>
            <a:r>
              <a:rPr lang="fa-IR" altLang="fa-IR" b="0">
                <a:solidFill>
                  <a:schemeClr val="tx1"/>
                </a:solidFill>
                <a:cs typeface="B Nazanin" panose="00000400000000000000" pitchFamily="2" charset="-78"/>
              </a:rPr>
              <a:t>روش درصدی از مانده حسابهای دریافتنی</a:t>
            </a:r>
            <a:endParaRPr lang="en-US" altLang="fa-IR" b="0">
              <a:solidFill>
                <a:schemeClr val="tx1"/>
              </a:solidFill>
              <a:cs typeface="B Nazanin" panose="00000400000000000000" pitchFamily="2" charset="-78"/>
            </a:endParaRPr>
          </a:p>
        </p:txBody>
      </p:sp>
      <p:sp>
        <p:nvSpPr>
          <p:cNvPr id="74957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پس از محاسبه مانده ذخیره مطالبات مشکوک الوصول در پایان سال مابه التفاوت مانده ذخیره مطالبات مشکوک الوصول ابتدای دوره نسبت به اول دوره به عنوان هزینه مطالبات مشکوک الوصول در نظر گرفته می شود.</a:t>
            </a:r>
          </a:p>
        </p:txBody>
      </p:sp>
      <p:pic>
        <p:nvPicPr>
          <p:cNvPr id="749584" name="Picture 16"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648200"/>
            <a:ext cx="4186238" cy="2022475"/>
          </a:xfrm>
          <a:prstGeom prst="rect">
            <a:avLst/>
          </a:prstGeom>
          <a:solidFill>
            <a:srgbClr val="99CCFF"/>
          </a:solidFill>
        </p:spPr>
      </p:pic>
      <p:grpSp>
        <p:nvGrpSpPr>
          <p:cNvPr id="749590" name="Group 22"/>
          <p:cNvGrpSpPr>
            <a:grpSpLocks/>
          </p:cNvGrpSpPr>
          <p:nvPr/>
        </p:nvGrpSpPr>
        <p:grpSpPr bwMode="auto">
          <a:xfrm>
            <a:off x="1371600" y="5410200"/>
            <a:ext cx="4800600" cy="735013"/>
            <a:chOff x="864" y="3408"/>
            <a:chExt cx="3024" cy="463"/>
          </a:xfrm>
        </p:grpSpPr>
        <p:sp>
          <p:nvSpPr>
            <p:cNvPr id="749585" name="Text Box 17"/>
            <p:cNvSpPr txBox="1">
              <a:spLocks noChangeArrowheads="1"/>
            </p:cNvSpPr>
            <p:nvPr/>
          </p:nvSpPr>
          <p:spPr bwMode="auto">
            <a:xfrm>
              <a:off x="3024" y="3504"/>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altLang="fa-IR" sz="2400" b="1">
                  <a:solidFill>
                    <a:srgbClr val="000000"/>
                  </a:solidFill>
                  <a:cs typeface="B Nazanin" panose="00000400000000000000" pitchFamily="2" charset="-78"/>
                </a:rPr>
                <a:t>××××</a:t>
              </a:r>
              <a:endParaRPr lang="en-US" altLang="fa-IR" sz="2400">
                <a:solidFill>
                  <a:srgbClr val="000000"/>
                </a:solidFill>
                <a:cs typeface="B Nazanin" panose="00000400000000000000" pitchFamily="2" charset="-78"/>
              </a:endParaRPr>
            </a:p>
          </p:txBody>
        </p:sp>
        <p:sp>
          <p:nvSpPr>
            <p:cNvPr id="749586" name="Line 18"/>
            <p:cNvSpPr>
              <a:spLocks noChangeShapeType="1"/>
            </p:cNvSpPr>
            <p:nvPr/>
          </p:nvSpPr>
          <p:spPr bwMode="auto">
            <a:xfrm flipH="1">
              <a:off x="2112" y="3648"/>
              <a:ext cx="134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49587" name="Text Box 19"/>
            <p:cNvSpPr txBox="1">
              <a:spLocks noChangeArrowheads="1"/>
            </p:cNvSpPr>
            <p:nvPr/>
          </p:nvSpPr>
          <p:spPr bwMode="auto">
            <a:xfrm>
              <a:off x="864" y="3408"/>
              <a:ext cx="1296"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lnSpc>
                  <a:spcPct val="50000"/>
                </a:lnSpc>
                <a:spcBef>
                  <a:spcPct val="50000"/>
                </a:spcBef>
              </a:pPr>
              <a:r>
                <a:rPr lang="fa-IR" altLang="fa-IR" sz="2800">
                  <a:cs typeface="B Nazanin" panose="00000400000000000000" pitchFamily="2" charset="-78"/>
                </a:rPr>
                <a:t>هزینه مطالبات </a:t>
              </a:r>
            </a:p>
            <a:p>
              <a:pPr algn="r" rtl="1">
                <a:lnSpc>
                  <a:spcPct val="50000"/>
                </a:lnSpc>
                <a:spcBef>
                  <a:spcPct val="50000"/>
                </a:spcBef>
              </a:pPr>
              <a:r>
                <a:rPr lang="fa-IR" altLang="fa-IR" sz="2800">
                  <a:cs typeface="B Nazanin" panose="00000400000000000000" pitchFamily="2" charset="-78"/>
                </a:rPr>
                <a:t>مشکوک الوصول</a:t>
              </a:r>
              <a:endParaRPr lang="en-US" altLang="fa-IR" sz="2800">
                <a:cs typeface="B Nazanin" panose="00000400000000000000" pitchFamily="2" charset="-78"/>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49571">
                                            <p:txEl>
                                              <p:pRg st="0" end="0"/>
                                            </p:txEl>
                                          </p:spTgt>
                                        </p:tgtEl>
                                        <p:attrNameLst>
                                          <p:attrName>style.visibility</p:attrName>
                                        </p:attrNameLst>
                                      </p:cBhvr>
                                      <p:to>
                                        <p:strVal val="visible"/>
                                      </p:to>
                                    </p:set>
                                    <p:animEffect transition="in" filter="box(in)">
                                      <p:cBhvr>
                                        <p:cTn id="7" dur="2000"/>
                                        <p:tgtEl>
                                          <p:spTgt spid="749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749584"/>
                                        </p:tgtEl>
                                        <p:attrNameLst>
                                          <p:attrName>style.visibility</p:attrName>
                                        </p:attrNameLst>
                                      </p:cBhvr>
                                      <p:to>
                                        <p:strVal val="visible"/>
                                      </p:to>
                                    </p:set>
                                    <p:animEffect transition="in" filter="barn(inHorizontal)">
                                      <p:cBhvr>
                                        <p:cTn id="12" dur="500"/>
                                        <p:tgtEl>
                                          <p:spTgt spid="7495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49590"/>
                                        </p:tgtEl>
                                        <p:attrNameLst>
                                          <p:attrName>style.visibility</p:attrName>
                                        </p:attrNameLst>
                                      </p:cBhvr>
                                      <p:to>
                                        <p:strVal val="visible"/>
                                      </p:to>
                                    </p:set>
                                    <p:animEffect transition="in" filter="blinds(horizontal)">
                                      <p:cBhvr>
                                        <p:cTn id="17" dur="500"/>
                                        <p:tgtEl>
                                          <p:spTgt spid="749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57FAD181-B84D-4F8D-B546-6105B65BE65D}" type="slidenum">
              <a:rPr lang="ar-SA" altLang="fa-IR"/>
              <a:pPr/>
              <a:t>218</a:t>
            </a:fld>
            <a:endParaRPr lang="en-US" altLang="fa-IR"/>
          </a:p>
        </p:txBody>
      </p:sp>
      <p:sp>
        <p:nvSpPr>
          <p:cNvPr id="752642" name="Rectangle 2"/>
          <p:cNvSpPr>
            <a:spLocks noGrp="1" noChangeArrowheads="1"/>
          </p:cNvSpPr>
          <p:nvPr>
            <p:ph type="title" idx="4294967295"/>
          </p:nvPr>
        </p:nvSpPr>
        <p:spPr>
          <a:xfrm>
            <a:off x="1066800" y="609600"/>
            <a:ext cx="7378700" cy="1143000"/>
          </a:xfrm>
        </p:spPr>
        <p:txBody>
          <a:bodyPr/>
          <a:lstStyle/>
          <a:p>
            <a:r>
              <a:rPr lang="fa-IR" altLang="fa-IR" sz="2900" b="0">
                <a:solidFill>
                  <a:schemeClr val="tx1"/>
                </a:solidFill>
                <a:cs typeface="B Nazanin" panose="00000400000000000000" pitchFamily="2" charset="-78"/>
              </a:rPr>
              <a:t>چگونگی انجام ثبت اصلاحی ذخیره در پایان سال مالی</a:t>
            </a:r>
            <a:endParaRPr lang="en-US" altLang="fa-IR" sz="2900" b="0">
              <a:solidFill>
                <a:schemeClr val="tx1"/>
              </a:solidFill>
              <a:cs typeface="B Nazanin" panose="00000400000000000000" pitchFamily="2" charset="-78"/>
            </a:endParaRPr>
          </a:p>
        </p:txBody>
      </p:sp>
      <p:pic>
        <p:nvPicPr>
          <p:cNvPr id="752644" name="Picture 4"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648200"/>
            <a:ext cx="4186238" cy="2022475"/>
          </a:xfrm>
          <a:prstGeom prst="rect">
            <a:avLst/>
          </a:prstGeom>
          <a:solidFill>
            <a:srgbClr val="99CCFF"/>
          </a:solidFill>
        </p:spPr>
      </p:pic>
      <p:grpSp>
        <p:nvGrpSpPr>
          <p:cNvPr id="752645" name="Group 5"/>
          <p:cNvGrpSpPr>
            <a:grpSpLocks/>
          </p:cNvGrpSpPr>
          <p:nvPr/>
        </p:nvGrpSpPr>
        <p:grpSpPr bwMode="auto">
          <a:xfrm>
            <a:off x="1371600" y="5410200"/>
            <a:ext cx="4800600" cy="735013"/>
            <a:chOff x="864" y="3408"/>
            <a:chExt cx="3024" cy="463"/>
          </a:xfrm>
        </p:grpSpPr>
        <p:sp>
          <p:nvSpPr>
            <p:cNvPr id="752646" name="Text Box 6"/>
            <p:cNvSpPr txBox="1">
              <a:spLocks noChangeArrowheads="1"/>
            </p:cNvSpPr>
            <p:nvPr/>
          </p:nvSpPr>
          <p:spPr bwMode="auto">
            <a:xfrm>
              <a:off x="3024" y="3504"/>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altLang="fa-IR" sz="2400" b="1">
                  <a:solidFill>
                    <a:srgbClr val="000000"/>
                  </a:solidFill>
                  <a:cs typeface="B Nazanin" panose="00000400000000000000" pitchFamily="2" charset="-78"/>
                </a:rPr>
                <a:t>××××</a:t>
              </a:r>
              <a:endParaRPr lang="en-US" altLang="fa-IR" sz="2400">
                <a:solidFill>
                  <a:srgbClr val="000000"/>
                </a:solidFill>
                <a:cs typeface="B Nazanin" panose="00000400000000000000" pitchFamily="2" charset="-78"/>
              </a:endParaRPr>
            </a:p>
          </p:txBody>
        </p:sp>
        <p:sp>
          <p:nvSpPr>
            <p:cNvPr id="752647" name="Line 7"/>
            <p:cNvSpPr>
              <a:spLocks noChangeShapeType="1"/>
            </p:cNvSpPr>
            <p:nvPr/>
          </p:nvSpPr>
          <p:spPr bwMode="auto">
            <a:xfrm flipH="1">
              <a:off x="2112" y="3648"/>
              <a:ext cx="1344"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52648" name="Text Box 8"/>
            <p:cNvSpPr txBox="1">
              <a:spLocks noChangeArrowheads="1"/>
            </p:cNvSpPr>
            <p:nvPr/>
          </p:nvSpPr>
          <p:spPr bwMode="auto">
            <a:xfrm>
              <a:off x="864" y="3408"/>
              <a:ext cx="1296"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lnSpc>
                  <a:spcPct val="50000"/>
                </a:lnSpc>
                <a:spcBef>
                  <a:spcPct val="50000"/>
                </a:spcBef>
              </a:pPr>
              <a:r>
                <a:rPr lang="fa-IR" altLang="fa-IR" sz="2800">
                  <a:cs typeface="B Nazanin" panose="00000400000000000000" pitchFamily="2" charset="-78"/>
                </a:rPr>
                <a:t>هزینه مطالبات </a:t>
              </a:r>
            </a:p>
            <a:p>
              <a:pPr algn="r" rtl="1">
                <a:lnSpc>
                  <a:spcPct val="50000"/>
                </a:lnSpc>
                <a:spcBef>
                  <a:spcPct val="50000"/>
                </a:spcBef>
              </a:pPr>
              <a:r>
                <a:rPr lang="fa-IR" altLang="fa-IR" sz="2800">
                  <a:cs typeface="B Nazanin" panose="00000400000000000000" pitchFamily="2" charset="-78"/>
                </a:rPr>
                <a:t>مشکوک الوصول</a:t>
              </a:r>
              <a:endParaRPr lang="en-US" altLang="fa-IR" sz="2800">
                <a:cs typeface="B Nazanin" panose="00000400000000000000" pitchFamily="2" charset="-78"/>
              </a:endParaRPr>
            </a:p>
          </p:txBody>
        </p:sp>
      </p:grpSp>
      <p:sp>
        <p:nvSpPr>
          <p:cNvPr id="752651" name="Text Box 11"/>
          <p:cNvSpPr txBox="1">
            <a:spLocks noChangeArrowheads="1"/>
          </p:cNvSpPr>
          <p:nvPr/>
        </p:nvSpPr>
        <p:spPr bwMode="auto">
          <a:xfrm>
            <a:off x="533400" y="2209800"/>
            <a:ext cx="1981200" cy="13716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fa-IR" sz="2800">
                <a:latin typeface="Times New Roman" panose="02020603050405020304" pitchFamily="18" charset="0"/>
                <a:cs typeface="B Nazanin" panose="00000400000000000000" pitchFamily="2" charset="-78"/>
              </a:rPr>
              <a:t>مانده پایان دوره</a:t>
            </a:r>
          </a:p>
          <a:p>
            <a:pPr algn="ctr" rtl="1"/>
            <a:r>
              <a:rPr lang="fa-IR" altLang="fa-IR" sz="2800">
                <a:latin typeface="Times New Roman" panose="02020603050405020304" pitchFamily="18" charset="0"/>
                <a:cs typeface="B Nazanin" panose="00000400000000000000" pitchFamily="2" charset="-78"/>
              </a:rPr>
              <a:t>ذخیره مطالبات </a:t>
            </a:r>
          </a:p>
          <a:p>
            <a:pPr algn="ctr" rtl="1"/>
            <a:r>
              <a:rPr lang="fa-IR" altLang="fa-IR" sz="2800">
                <a:latin typeface="Times New Roman" panose="02020603050405020304" pitchFamily="18" charset="0"/>
                <a:cs typeface="B Nazanin" panose="00000400000000000000" pitchFamily="2" charset="-78"/>
              </a:rPr>
              <a:t>مشکوک الوصول </a:t>
            </a:r>
            <a:endParaRPr lang="en-US" altLang="fa-IR" sz="2800">
              <a:latin typeface="Times New Roman" panose="02020603050405020304" pitchFamily="18" charset="0"/>
              <a:cs typeface="B Nazanin" panose="00000400000000000000" pitchFamily="2" charset="-78"/>
            </a:endParaRPr>
          </a:p>
        </p:txBody>
      </p:sp>
      <p:sp>
        <p:nvSpPr>
          <p:cNvPr id="752652" name="Text Box 12"/>
          <p:cNvSpPr txBox="1">
            <a:spLocks noChangeArrowheads="1"/>
          </p:cNvSpPr>
          <p:nvPr/>
        </p:nvSpPr>
        <p:spPr bwMode="auto">
          <a:xfrm>
            <a:off x="3581400" y="2209800"/>
            <a:ext cx="2057400" cy="13716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r>
              <a:rPr lang="fa-IR" altLang="fa-IR" sz="2800">
                <a:latin typeface="Times New Roman" panose="02020603050405020304" pitchFamily="18" charset="0"/>
                <a:cs typeface="B Nazanin" panose="00000400000000000000" pitchFamily="2" charset="-78"/>
              </a:rPr>
              <a:t>مانده ابتدای دوره</a:t>
            </a:r>
          </a:p>
          <a:p>
            <a:pPr algn="ctr" rtl="1" eaLnBrk="1" hangingPunct="1"/>
            <a:r>
              <a:rPr lang="fa-IR" altLang="fa-IR" sz="2800">
                <a:latin typeface="Times New Roman" panose="02020603050405020304" pitchFamily="18" charset="0"/>
                <a:cs typeface="B Nazanin" panose="00000400000000000000" pitchFamily="2" charset="-78"/>
              </a:rPr>
              <a:t>ذخیره مطالبات</a:t>
            </a:r>
          </a:p>
          <a:p>
            <a:pPr algn="ctr" rtl="1" eaLnBrk="1" hangingPunct="1"/>
            <a:r>
              <a:rPr lang="fa-IR" altLang="fa-IR" sz="2800">
                <a:latin typeface="Times New Roman" panose="02020603050405020304" pitchFamily="18" charset="0"/>
                <a:cs typeface="B Nazanin" panose="00000400000000000000" pitchFamily="2" charset="-78"/>
              </a:rPr>
              <a:t>مشکوک الوصول</a:t>
            </a:r>
            <a:endParaRPr lang="en-US" altLang="fa-IR" sz="2800">
              <a:latin typeface="Times New Roman" panose="02020603050405020304" pitchFamily="18" charset="0"/>
              <a:cs typeface="B Nazanin" panose="00000400000000000000" pitchFamily="2" charset="-78"/>
            </a:endParaRPr>
          </a:p>
        </p:txBody>
      </p:sp>
      <p:sp>
        <p:nvSpPr>
          <p:cNvPr id="752653" name="Text Box 13"/>
          <p:cNvSpPr txBox="1">
            <a:spLocks noChangeArrowheads="1"/>
          </p:cNvSpPr>
          <p:nvPr/>
        </p:nvSpPr>
        <p:spPr bwMode="auto">
          <a:xfrm>
            <a:off x="6324600" y="2209800"/>
            <a:ext cx="2667000" cy="1371600"/>
          </a:xfrm>
          <a:prstGeom prst="rect">
            <a:avLst/>
          </a:prstGeom>
          <a:gradFill rotWithShape="0">
            <a:gsLst>
              <a:gs pos="0">
                <a:srgbClr val="0066FF"/>
              </a:gs>
              <a:gs pos="100000">
                <a:srgbClr val="0066FF">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40000"/>
              </a:lnSpc>
            </a:pPr>
            <a:r>
              <a:rPr lang="fa-IR" altLang="fa-IR" sz="2800">
                <a:latin typeface="Times New Roman" panose="02020603050405020304" pitchFamily="18" charset="0"/>
                <a:cs typeface="B Nazanin" panose="00000400000000000000" pitchFamily="2" charset="-78"/>
              </a:rPr>
              <a:t>هزینه مطالبات</a:t>
            </a:r>
          </a:p>
          <a:p>
            <a:pPr algn="ctr" rtl="1" eaLnBrk="1" hangingPunct="1">
              <a:lnSpc>
                <a:spcPct val="140000"/>
              </a:lnSpc>
            </a:pPr>
            <a:r>
              <a:rPr lang="fa-IR" altLang="fa-IR" sz="2800">
                <a:latin typeface="Times New Roman" panose="02020603050405020304" pitchFamily="18" charset="0"/>
                <a:cs typeface="B Nazanin" panose="00000400000000000000" pitchFamily="2" charset="-78"/>
              </a:rPr>
              <a:t>مشکوک الوصول</a:t>
            </a:r>
            <a:endParaRPr lang="en-US" altLang="fa-IR" sz="2800">
              <a:latin typeface="Times New Roman" panose="02020603050405020304" pitchFamily="18" charset="0"/>
              <a:cs typeface="B Nazanin" panose="00000400000000000000" pitchFamily="2" charset="-78"/>
            </a:endParaRPr>
          </a:p>
        </p:txBody>
      </p:sp>
      <p:sp>
        <p:nvSpPr>
          <p:cNvPr id="752654" name="Text Box 14"/>
          <p:cNvSpPr txBox="1">
            <a:spLocks noChangeArrowheads="1"/>
          </p:cNvSpPr>
          <p:nvPr/>
        </p:nvSpPr>
        <p:spPr bwMode="auto">
          <a:xfrm>
            <a:off x="2652713" y="2576513"/>
            <a:ext cx="700087" cy="700087"/>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75000"/>
              </a:lnSpc>
            </a:pPr>
            <a:r>
              <a:rPr lang="en-US" altLang="fa-IR" sz="4800" b="1">
                <a:latin typeface="Times New Roman" panose="02020603050405020304" pitchFamily="18" charset="0"/>
                <a:cs typeface="Times New Roman" panose="02020603050405020304" pitchFamily="18" charset="0"/>
              </a:rPr>
              <a:t>&gt;</a:t>
            </a:r>
          </a:p>
        </p:txBody>
      </p:sp>
      <p:sp>
        <p:nvSpPr>
          <p:cNvPr id="752660" name="AutoShape 20"/>
          <p:cNvSpPr>
            <a:spLocks noChangeArrowheads="1"/>
          </p:cNvSpPr>
          <p:nvPr/>
        </p:nvSpPr>
        <p:spPr bwMode="auto">
          <a:xfrm>
            <a:off x="5715000" y="2514600"/>
            <a:ext cx="609600" cy="838200"/>
          </a:xfrm>
          <a:prstGeom prst="rightArrow">
            <a:avLst>
              <a:gd name="adj1" fmla="val 50000"/>
              <a:gd name="adj2" fmla="val 25000"/>
            </a:avLst>
          </a:prstGeom>
          <a:gradFill rotWithShape="0">
            <a:gsLst>
              <a:gs pos="0">
                <a:srgbClr val="FF9900"/>
              </a:gs>
              <a:gs pos="100000">
                <a:srgbClr val="FF9900">
                  <a:gamma/>
                  <a:shade val="46275"/>
                  <a:invGamma/>
                </a:srgbClr>
              </a:gs>
            </a:gsLst>
            <a:path path="rect">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2651"/>
                                        </p:tgtEl>
                                        <p:attrNameLst>
                                          <p:attrName>style.visibility</p:attrName>
                                        </p:attrNameLst>
                                      </p:cBhvr>
                                      <p:to>
                                        <p:strVal val="visible"/>
                                      </p:to>
                                    </p:set>
                                    <p:animEffect transition="in" filter="wipe(left)">
                                      <p:cBhvr>
                                        <p:cTn id="7" dur="500"/>
                                        <p:tgtEl>
                                          <p:spTgt spid="75265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2654"/>
                                        </p:tgtEl>
                                        <p:attrNameLst>
                                          <p:attrName>style.visibility</p:attrName>
                                        </p:attrNameLst>
                                      </p:cBhvr>
                                      <p:to>
                                        <p:strVal val="visible"/>
                                      </p:to>
                                    </p:set>
                                    <p:animEffect transition="in" filter="wipe(left)">
                                      <p:cBhvr>
                                        <p:cTn id="11" dur="500"/>
                                        <p:tgtEl>
                                          <p:spTgt spid="75265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2652"/>
                                        </p:tgtEl>
                                        <p:attrNameLst>
                                          <p:attrName>style.visibility</p:attrName>
                                        </p:attrNameLst>
                                      </p:cBhvr>
                                      <p:to>
                                        <p:strVal val="visible"/>
                                      </p:to>
                                    </p:set>
                                    <p:animEffect transition="in" filter="wipe(left)">
                                      <p:cBhvr>
                                        <p:cTn id="15" dur="500"/>
                                        <p:tgtEl>
                                          <p:spTgt spid="752652"/>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752660"/>
                                        </p:tgtEl>
                                        <p:attrNameLst>
                                          <p:attrName>style.visibility</p:attrName>
                                        </p:attrNameLst>
                                      </p:cBhvr>
                                      <p:to>
                                        <p:strVal val="visible"/>
                                      </p:to>
                                    </p:set>
                                    <p:animEffect transition="in" filter="box(in)">
                                      <p:cBhvr>
                                        <p:cTn id="19" dur="500"/>
                                        <p:tgtEl>
                                          <p:spTgt spid="75266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52653"/>
                                        </p:tgtEl>
                                        <p:attrNameLst>
                                          <p:attrName>style.visibility</p:attrName>
                                        </p:attrNameLst>
                                      </p:cBhvr>
                                      <p:to>
                                        <p:strVal val="visible"/>
                                      </p:to>
                                    </p:set>
                                    <p:animEffect transition="in" filter="wipe(left)">
                                      <p:cBhvr>
                                        <p:cTn id="23" dur="500"/>
                                        <p:tgtEl>
                                          <p:spTgt spid="7526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nodeType="clickEffect">
                                  <p:stCondLst>
                                    <p:cond delay="0"/>
                                  </p:stCondLst>
                                  <p:childTnLst>
                                    <p:set>
                                      <p:cBhvr>
                                        <p:cTn id="27" dur="1" fill="hold">
                                          <p:stCondLst>
                                            <p:cond delay="0"/>
                                          </p:stCondLst>
                                        </p:cTn>
                                        <p:tgtEl>
                                          <p:spTgt spid="752644"/>
                                        </p:tgtEl>
                                        <p:attrNameLst>
                                          <p:attrName>style.visibility</p:attrName>
                                        </p:attrNameLst>
                                      </p:cBhvr>
                                      <p:to>
                                        <p:strVal val="visible"/>
                                      </p:to>
                                    </p:set>
                                    <p:animEffect transition="in" filter="barn(inHorizontal)">
                                      <p:cBhvr>
                                        <p:cTn id="28" dur="500"/>
                                        <p:tgtEl>
                                          <p:spTgt spid="752644"/>
                                        </p:tgtEl>
                                      </p:cBhvr>
                                    </p:animEffect>
                                  </p:childTnLst>
                                </p:cTn>
                              </p:par>
                            </p:childTnLst>
                          </p:cTn>
                        </p:par>
                        <p:par>
                          <p:cTn id="29" fill="hold" nodeType="afterGroup">
                            <p:stCondLst>
                              <p:cond delay="500"/>
                            </p:stCondLst>
                            <p:childTnLst>
                              <p:par>
                                <p:cTn id="30" presetID="3" presetClass="entr" presetSubtype="10" fill="hold" nodeType="afterEffect">
                                  <p:stCondLst>
                                    <p:cond delay="0"/>
                                  </p:stCondLst>
                                  <p:childTnLst>
                                    <p:set>
                                      <p:cBhvr>
                                        <p:cTn id="31" dur="1" fill="hold">
                                          <p:stCondLst>
                                            <p:cond delay="0"/>
                                          </p:stCondLst>
                                        </p:cTn>
                                        <p:tgtEl>
                                          <p:spTgt spid="752645"/>
                                        </p:tgtEl>
                                        <p:attrNameLst>
                                          <p:attrName>style.visibility</p:attrName>
                                        </p:attrNameLst>
                                      </p:cBhvr>
                                      <p:to>
                                        <p:strVal val="visible"/>
                                      </p:to>
                                    </p:set>
                                    <p:animEffect transition="in" filter="blinds(horizontal)">
                                      <p:cBhvr>
                                        <p:cTn id="32" dur="500"/>
                                        <p:tgtEl>
                                          <p:spTgt spid="752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51" grpId="0" animBg="1" autoUpdateAnimBg="0"/>
      <p:bldP spid="752652" grpId="0" animBg="1" autoUpdateAnimBg="0"/>
      <p:bldP spid="752653" grpId="0" animBg="1" autoUpdateAnimBg="0"/>
      <p:bldP spid="752654" grpId="0" animBg="1" autoUpdateAnimBg="0"/>
    </p:bld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BC927938-0A50-4E37-9ADF-72FA1327C1B5}" type="slidenum">
              <a:rPr lang="ar-SA" altLang="fa-IR"/>
              <a:pPr/>
              <a:t>219</a:t>
            </a:fld>
            <a:endParaRPr lang="en-US" altLang="fa-IR"/>
          </a:p>
        </p:txBody>
      </p:sp>
      <p:sp>
        <p:nvSpPr>
          <p:cNvPr id="753666" name="Rectangle 2"/>
          <p:cNvSpPr>
            <a:spLocks noGrp="1" noChangeArrowheads="1"/>
          </p:cNvSpPr>
          <p:nvPr>
            <p:ph type="title" idx="4294967295"/>
          </p:nvPr>
        </p:nvSpPr>
        <p:spPr>
          <a:xfrm>
            <a:off x="990600" y="609600"/>
            <a:ext cx="7378700" cy="1143000"/>
          </a:xfrm>
        </p:spPr>
        <p:txBody>
          <a:bodyPr/>
          <a:lstStyle/>
          <a:p>
            <a:r>
              <a:rPr lang="fa-IR" altLang="fa-IR" sz="2900" b="0">
                <a:solidFill>
                  <a:schemeClr val="tx1"/>
                </a:solidFill>
                <a:cs typeface="B Nazanin" panose="00000400000000000000" pitchFamily="2" charset="-78"/>
              </a:rPr>
              <a:t>چگونگی انجام ثبت اصلاحی ذخیره در پایان سال مالی</a:t>
            </a:r>
            <a:endParaRPr lang="en-US" altLang="fa-IR" sz="2900" b="0">
              <a:solidFill>
                <a:schemeClr val="tx1"/>
              </a:solidFill>
              <a:cs typeface="B Nazanin" panose="00000400000000000000" pitchFamily="2" charset="-78"/>
            </a:endParaRPr>
          </a:p>
        </p:txBody>
      </p:sp>
      <p:pic>
        <p:nvPicPr>
          <p:cNvPr id="753667" name="Picture 3"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648200"/>
            <a:ext cx="4186238" cy="2022475"/>
          </a:xfrm>
          <a:prstGeom prst="rect">
            <a:avLst/>
          </a:prstGeom>
          <a:solidFill>
            <a:srgbClr val="99CCFF"/>
          </a:solidFill>
        </p:spPr>
      </p:pic>
      <p:grpSp>
        <p:nvGrpSpPr>
          <p:cNvPr id="753677" name="Group 13"/>
          <p:cNvGrpSpPr>
            <a:grpSpLocks/>
          </p:cNvGrpSpPr>
          <p:nvPr/>
        </p:nvGrpSpPr>
        <p:grpSpPr bwMode="auto">
          <a:xfrm>
            <a:off x="4267200" y="5410200"/>
            <a:ext cx="4495800" cy="989013"/>
            <a:chOff x="2688" y="3408"/>
            <a:chExt cx="2832" cy="623"/>
          </a:xfrm>
        </p:grpSpPr>
        <p:sp>
          <p:nvSpPr>
            <p:cNvPr id="753669" name="Text Box 5"/>
            <p:cNvSpPr txBox="1">
              <a:spLocks noChangeArrowheads="1"/>
            </p:cNvSpPr>
            <p:nvPr/>
          </p:nvSpPr>
          <p:spPr bwMode="auto">
            <a:xfrm>
              <a:off x="2688" y="350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50000"/>
                </a:spcBef>
              </a:pPr>
              <a:r>
                <a:rPr lang="en-US" altLang="fa-IR" sz="2400" b="1">
                  <a:solidFill>
                    <a:srgbClr val="000000"/>
                  </a:solidFill>
                  <a:cs typeface="B Nazanin" panose="00000400000000000000" pitchFamily="2" charset="-78"/>
                </a:rPr>
                <a:t>××××</a:t>
              </a:r>
              <a:endParaRPr lang="en-US" altLang="fa-IR" sz="2400">
                <a:solidFill>
                  <a:srgbClr val="000000"/>
                </a:solidFill>
                <a:cs typeface="B Nazanin" panose="00000400000000000000" pitchFamily="2" charset="-78"/>
              </a:endParaRPr>
            </a:p>
          </p:txBody>
        </p:sp>
        <p:sp>
          <p:nvSpPr>
            <p:cNvPr id="753670" name="Line 6"/>
            <p:cNvSpPr>
              <a:spLocks noChangeShapeType="1"/>
            </p:cNvSpPr>
            <p:nvPr/>
          </p:nvSpPr>
          <p:spPr bwMode="auto">
            <a:xfrm flipH="1">
              <a:off x="3216" y="3648"/>
              <a:ext cx="1344"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53671" name="Text Box 7"/>
            <p:cNvSpPr txBox="1">
              <a:spLocks noChangeArrowheads="1"/>
            </p:cNvSpPr>
            <p:nvPr/>
          </p:nvSpPr>
          <p:spPr bwMode="auto">
            <a:xfrm>
              <a:off x="4224" y="3408"/>
              <a:ext cx="1296" cy="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lnSpc>
                  <a:spcPct val="80000"/>
                </a:lnSpc>
                <a:spcBef>
                  <a:spcPct val="50000"/>
                </a:spcBef>
              </a:pPr>
              <a:r>
                <a:rPr lang="fa-IR" altLang="fa-IR" sz="2800">
                  <a:cs typeface="B Nazanin" panose="00000400000000000000" pitchFamily="2" charset="-78"/>
                </a:rPr>
                <a:t>بازیافت مطالبات </a:t>
              </a:r>
            </a:p>
            <a:p>
              <a:pPr algn="r" rtl="1">
                <a:lnSpc>
                  <a:spcPct val="80000"/>
                </a:lnSpc>
                <a:spcBef>
                  <a:spcPct val="50000"/>
                </a:spcBef>
              </a:pPr>
              <a:r>
                <a:rPr lang="fa-IR" altLang="fa-IR" sz="2800">
                  <a:cs typeface="B Nazanin" panose="00000400000000000000" pitchFamily="2" charset="-78"/>
                </a:rPr>
                <a:t>سوخت شده</a:t>
              </a:r>
              <a:endParaRPr lang="en-US" altLang="fa-IR" sz="2800">
                <a:cs typeface="B Nazanin" panose="00000400000000000000" pitchFamily="2" charset="-78"/>
              </a:endParaRPr>
            </a:p>
          </p:txBody>
        </p:sp>
      </p:grpSp>
      <p:sp>
        <p:nvSpPr>
          <p:cNvPr id="753672" name="Text Box 8"/>
          <p:cNvSpPr txBox="1">
            <a:spLocks noChangeArrowheads="1"/>
          </p:cNvSpPr>
          <p:nvPr/>
        </p:nvSpPr>
        <p:spPr bwMode="auto">
          <a:xfrm>
            <a:off x="533400" y="2209800"/>
            <a:ext cx="1981200" cy="13716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fa-IR" sz="2800">
                <a:latin typeface="Times New Roman" panose="02020603050405020304" pitchFamily="18" charset="0"/>
                <a:cs typeface="B Nazanin" panose="00000400000000000000" pitchFamily="2" charset="-78"/>
              </a:rPr>
              <a:t>مانده پایان دوره</a:t>
            </a:r>
          </a:p>
          <a:p>
            <a:pPr algn="ctr" rtl="1"/>
            <a:r>
              <a:rPr lang="fa-IR" altLang="fa-IR" sz="2800">
                <a:latin typeface="Times New Roman" panose="02020603050405020304" pitchFamily="18" charset="0"/>
                <a:cs typeface="B Nazanin" panose="00000400000000000000" pitchFamily="2" charset="-78"/>
              </a:rPr>
              <a:t>ذخیره مطالبات </a:t>
            </a:r>
          </a:p>
          <a:p>
            <a:pPr algn="ctr" rtl="1"/>
            <a:r>
              <a:rPr lang="fa-IR" altLang="fa-IR" sz="2800">
                <a:latin typeface="Times New Roman" panose="02020603050405020304" pitchFamily="18" charset="0"/>
                <a:cs typeface="B Nazanin" panose="00000400000000000000" pitchFamily="2" charset="-78"/>
              </a:rPr>
              <a:t>مشکوک الوصول </a:t>
            </a:r>
            <a:endParaRPr lang="en-US" altLang="fa-IR" sz="2800">
              <a:latin typeface="Times New Roman" panose="02020603050405020304" pitchFamily="18" charset="0"/>
              <a:cs typeface="B Nazanin" panose="00000400000000000000" pitchFamily="2" charset="-78"/>
            </a:endParaRPr>
          </a:p>
        </p:txBody>
      </p:sp>
      <p:sp>
        <p:nvSpPr>
          <p:cNvPr id="753673" name="Text Box 9"/>
          <p:cNvSpPr txBox="1">
            <a:spLocks noChangeArrowheads="1"/>
          </p:cNvSpPr>
          <p:nvPr/>
        </p:nvSpPr>
        <p:spPr bwMode="auto">
          <a:xfrm>
            <a:off x="3581400" y="2209800"/>
            <a:ext cx="2057400" cy="13716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r>
              <a:rPr lang="fa-IR" altLang="fa-IR" sz="2800">
                <a:latin typeface="Times New Roman" panose="02020603050405020304" pitchFamily="18" charset="0"/>
                <a:cs typeface="B Nazanin" panose="00000400000000000000" pitchFamily="2" charset="-78"/>
              </a:rPr>
              <a:t>مانده ابتدای دوره</a:t>
            </a:r>
          </a:p>
          <a:p>
            <a:pPr algn="ctr" rtl="1" eaLnBrk="1" hangingPunct="1"/>
            <a:r>
              <a:rPr lang="fa-IR" altLang="fa-IR" sz="2800">
                <a:latin typeface="Times New Roman" panose="02020603050405020304" pitchFamily="18" charset="0"/>
                <a:cs typeface="B Nazanin" panose="00000400000000000000" pitchFamily="2" charset="-78"/>
              </a:rPr>
              <a:t>ذخیره مطالبات</a:t>
            </a:r>
          </a:p>
          <a:p>
            <a:pPr algn="ctr" rtl="1" eaLnBrk="1" hangingPunct="1"/>
            <a:r>
              <a:rPr lang="fa-IR" altLang="fa-IR" sz="2800">
                <a:latin typeface="Times New Roman" panose="02020603050405020304" pitchFamily="18" charset="0"/>
                <a:cs typeface="B Nazanin" panose="00000400000000000000" pitchFamily="2" charset="-78"/>
              </a:rPr>
              <a:t>مشکوک الوصول</a:t>
            </a:r>
            <a:endParaRPr lang="en-US" altLang="fa-IR" sz="2800">
              <a:latin typeface="Times New Roman" panose="02020603050405020304" pitchFamily="18" charset="0"/>
              <a:cs typeface="B Nazanin" panose="00000400000000000000" pitchFamily="2" charset="-78"/>
            </a:endParaRPr>
          </a:p>
        </p:txBody>
      </p:sp>
      <p:sp>
        <p:nvSpPr>
          <p:cNvPr id="753674" name="Text Box 10"/>
          <p:cNvSpPr txBox="1">
            <a:spLocks noChangeArrowheads="1"/>
          </p:cNvSpPr>
          <p:nvPr/>
        </p:nvSpPr>
        <p:spPr bwMode="auto">
          <a:xfrm>
            <a:off x="6324600" y="2209800"/>
            <a:ext cx="2667000" cy="1371600"/>
          </a:xfrm>
          <a:prstGeom prst="rect">
            <a:avLst/>
          </a:prstGeom>
          <a:gradFill rotWithShape="0">
            <a:gsLst>
              <a:gs pos="0">
                <a:srgbClr val="0066FF"/>
              </a:gs>
              <a:gs pos="100000">
                <a:srgbClr val="0066FF">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40000"/>
              </a:lnSpc>
            </a:pPr>
            <a:r>
              <a:rPr lang="fa-IR" altLang="fa-IR" sz="2800">
                <a:latin typeface="Times New Roman" panose="02020603050405020304" pitchFamily="18" charset="0"/>
                <a:cs typeface="B Nazanin" panose="00000400000000000000" pitchFamily="2" charset="-78"/>
              </a:rPr>
              <a:t>بازیافت مطالبات</a:t>
            </a:r>
          </a:p>
          <a:p>
            <a:pPr algn="ctr" rtl="1" eaLnBrk="1" hangingPunct="1">
              <a:lnSpc>
                <a:spcPct val="140000"/>
              </a:lnSpc>
            </a:pPr>
            <a:r>
              <a:rPr lang="fa-IR" altLang="fa-IR" sz="2800">
                <a:latin typeface="Times New Roman" panose="02020603050405020304" pitchFamily="18" charset="0"/>
                <a:cs typeface="B Nazanin" panose="00000400000000000000" pitchFamily="2" charset="-78"/>
              </a:rPr>
              <a:t>سوخت شده</a:t>
            </a:r>
            <a:endParaRPr lang="en-US" altLang="fa-IR" sz="2800">
              <a:latin typeface="Times New Roman" panose="02020603050405020304" pitchFamily="18" charset="0"/>
              <a:cs typeface="B Nazanin" panose="00000400000000000000" pitchFamily="2" charset="-78"/>
            </a:endParaRPr>
          </a:p>
        </p:txBody>
      </p:sp>
      <p:sp>
        <p:nvSpPr>
          <p:cNvPr id="753675" name="Text Box 11"/>
          <p:cNvSpPr txBox="1">
            <a:spLocks noChangeArrowheads="1"/>
          </p:cNvSpPr>
          <p:nvPr/>
        </p:nvSpPr>
        <p:spPr bwMode="auto">
          <a:xfrm>
            <a:off x="2652713" y="2576513"/>
            <a:ext cx="700087" cy="700087"/>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75000"/>
              </a:lnSpc>
            </a:pPr>
            <a:r>
              <a:rPr lang="en-US" altLang="fa-IR" sz="4800" b="1">
                <a:latin typeface="Times New Roman" panose="02020603050405020304" pitchFamily="18" charset="0"/>
                <a:cs typeface="Times New Roman" panose="02020603050405020304" pitchFamily="18" charset="0"/>
              </a:rPr>
              <a:t>&lt;</a:t>
            </a:r>
          </a:p>
        </p:txBody>
      </p:sp>
      <p:sp>
        <p:nvSpPr>
          <p:cNvPr id="753676" name="AutoShape 12"/>
          <p:cNvSpPr>
            <a:spLocks noChangeArrowheads="1"/>
          </p:cNvSpPr>
          <p:nvPr/>
        </p:nvSpPr>
        <p:spPr bwMode="auto">
          <a:xfrm>
            <a:off x="5715000" y="2514600"/>
            <a:ext cx="609600" cy="838200"/>
          </a:xfrm>
          <a:prstGeom prst="rightArrow">
            <a:avLst>
              <a:gd name="adj1" fmla="val 50000"/>
              <a:gd name="adj2" fmla="val 25000"/>
            </a:avLst>
          </a:prstGeom>
          <a:gradFill rotWithShape="0">
            <a:gsLst>
              <a:gs pos="0">
                <a:srgbClr val="FF9900"/>
              </a:gs>
              <a:gs pos="100000">
                <a:srgbClr val="FF9900">
                  <a:gamma/>
                  <a:shade val="46275"/>
                  <a:invGamma/>
                </a:srgbClr>
              </a:gs>
            </a:gsLst>
            <a:path path="rect">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3672"/>
                                        </p:tgtEl>
                                        <p:attrNameLst>
                                          <p:attrName>style.visibility</p:attrName>
                                        </p:attrNameLst>
                                      </p:cBhvr>
                                      <p:to>
                                        <p:strVal val="visible"/>
                                      </p:to>
                                    </p:set>
                                    <p:animEffect transition="in" filter="wipe(left)">
                                      <p:cBhvr>
                                        <p:cTn id="7" dur="500"/>
                                        <p:tgtEl>
                                          <p:spTgt spid="75367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3675"/>
                                        </p:tgtEl>
                                        <p:attrNameLst>
                                          <p:attrName>style.visibility</p:attrName>
                                        </p:attrNameLst>
                                      </p:cBhvr>
                                      <p:to>
                                        <p:strVal val="visible"/>
                                      </p:to>
                                    </p:set>
                                    <p:animEffect transition="in" filter="wipe(left)">
                                      <p:cBhvr>
                                        <p:cTn id="11" dur="500"/>
                                        <p:tgtEl>
                                          <p:spTgt spid="75367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3673"/>
                                        </p:tgtEl>
                                        <p:attrNameLst>
                                          <p:attrName>style.visibility</p:attrName>
                                        </p:attrNameLst>
                                      </p:cBhvr>
                                      <p:to>
                                        <p:strVal val="visible"/>
                                      </p:to>
                                    </p:set>
                                    <p:animEffect transition="in" filter="wipe(left)">
                                      <p:cBhvr>
                                        <p:cTn id="15" dur="500"/>
                                        <p:tgtEl>
                                          <p:spTgt spid="753673"/>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753676"/>
                                        </p:tgtEl>
                                        <p:attrNameLst>
                                          <p:attrName>style.visibility</p:attrName>
                                        </p:attrNameLst>
                                      </p:cBhvr>
                                      <p:to>
                                        <p:strVal val="visible"/>
                                      </p:to>
                                    </p:set>
                                    <p:animEffect transition="in" filter="box(in)">
                                      <p:cBhvr>
                                        <p:cTn id="19" dur="500"/>
                                        <p:tgtEl>
                                          <p:spTgt spid="75367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53674"/>
                                        </p:tgtEl>
                                        <p:attrNameLst>
                                          <p:attrName>style.visibility</p:attrName>
                                        </p:attrNameLst>
                                      </p:cBhvr>
                                      <p:to>
                                        <p:strVal val="visible"/>
                                      </p:to>
                                    </p:set>
                                    <p:animEffect transition="in" filter="wipe(left)">
                                      <p:cBhvr>
                                        <p:cTn id="23" dur="500"/>
                                        <p:tgtEl>
                                          <p:spTgt spid="7536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6" fill="hold" nodeType="clickEffect">
                                  <p:stCondLst>
                                    <p:cond delay="0"/>
                                  </p:stCondLst>
                                  <p:childTnLst>
                                    <p:set>
                                      <p:cBhvr>
                                        <p:cTn id="27" dur="1" fill="hold">
                                          <p:stCondLst>
                                            <p:cond delay="0"/>
                                          </p:stCondLst>
                                        </p:cTn>
                                        <p:tgtEl>
                                          <p:spTgt spid="753667"/>
                                        </p:tgtEl>
                                        <p:attrNameLst>
                                          <p:attrName>style.visibility</p:attrName>
                                        </p:attrNameLst>
                                      </p:cBhvr>
                                      <p:to>
                                        <p:strVal val="visible"/>
                                      </p:to>
                                    </p:set>
                                    <p:animEffect transition="in" filter="barn(inHorizontal)">
                                      <p:cBhvr>
                                        <p:cTn id="28" dur="500"/>
                                        <p:tgtEl>
                                          <p:spTgt spid="75366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753677"/>
                                        </p:tgtEl>
                                        <p:attrNameLst>
                                          <p:attrName>style.visibility</p:attrName>
                                        </p:attrNameLst>
                                      </p:cBhvr>
                                      <p:to>
                                        <p:strVal val="visible"/>
                                      </p:to>
                                    </p:set>
                                    <p:animEffect transition="in" filter="box(in)">
                                      <p:cBhvr>
                                        <p:cTn id="33" dur="500"/>
                                        <p:tgtEl>
                                          <p:spTgt spid="753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3672" grpId="0" animBg="1" autoUpdateAnimBg="0"/>
      <p:bldP spid="753673" grpId="0" animBg="1" autoUpdateAnimBg="0"/>
      <p:bldP spid="753674" grpId="0" animBg="1" autoUpdateAnimBg="0"/>
      <p:bldP spid="753675"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1F6D662-839C-4646-A0F2-6464BEFFAB34}" type="slidenum">
              <a:rPr lang="ar-SA" altLang="fa-IR"/>
              <a:pPr/>
              <a:t>22</a:t>
            </a:fld>
            <a:endParaRPr lang="en-US" altLang="fa-IR"/>
          </a:p>
        </p:txBody>
      </p:sp>
      <p:sp>
        <p:nvSpPr>
          <p:cNvPr id="530434" name="Rectangle 2"/>
          <p:cNvSpPr>
            <a:spLocks noGrp="1" noChangeArrowheads="1"/>
          </p:cNvSpPr>
          <p:nvPr>
            <p:ph type="title" idx="4294967295"/>
          </p:nvPr>
        </p:nvSpPr>
        <p:spPr/>
        <p:txBody>
          <a:bodyPr/>
          <a:lstStyle/>
          <a:p>
            <a:r>
              <a:rPr lang="fa-IR" altLang="fa-IR">
                <a:cs typeface="B Nazanin" panose="00000400000000000000" pitchFamily="2" charset="-78"/>
              </a:rPr>
              <a:t>فرض تعهدی</a:t>
            </a:r>
            <a:endParaRPr lang="en-US" altLang="fa-IR">
              <a:cs typeface="B Nazanin" panose="00000400000000000000" pitchFamily="2" charset="-78"/>
            </a:endParaRPr>
          </a:p>
        </p:txBody>
      </p:sp>
      <p:sp>
        <p:nvSpPr>
          <p:cNvPr id="530435"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بر اساس فرض تعهدی ، درآمدها به محض تحقق و هزینه ها به محض تحمل شناسایی می شود.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30435">
                                            <p:txEl>
                                              <p:pRg st="0" end="0"/>
                                            </p:txEl>
                                          </p:spTgt>
                                        </p:tgtEl>
                                        <p:attrNameLst>
                                          <p:attrName>style.visibility</p:attrName>
                                        </p:attrNameLst>
                                      </p:cBhvr>
                                      <p:to>
                                        <p:strVal val="visible"/>
                                      </p:to>
                                    </p:set>
                                    <p:animEffect transition="in" filter="diamond(in)">
                                      <p:cBhvr>
                                        <p:cTn id="7" dur="2000"/>
                                        <p:tgtEl>
                                          <p:spTgt spid="530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7A7198A-E32D-46A1-ACE5-6B19A7BA8640}" type="slidenum">
              <a:rPr lang="ar-SA" altLang="fa-IR"/>
              <a:pPr/>
              <a:t>220</a:t>
            </a:fld>
            <a:endParaRPr lang="en-US" altLang="fa-IR"/>
          </a:p>
        </p:txBody>
      </p:sp>
      <p:sp>
        <p:nvSpPr>
          <p:cNvPr id="75059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روش تجزیه سنی</a:t>
            </a:r>
            <a:endParaRPr lang="en-US" altLang="fa-IR" b="0">
              <a:solidFill>
                <a:schemeClr val="tx1"/>
              </a:solidFill>
              <a:cs typeface="B Nazanin" panose="00000400000000000000" pitchFamily="2" charset="-78"/>
            </a:endParaRPr>
          </a:p>
        </p:txBody>
      </p:sp>
      <p:sp>
        <p:nvSpPr>
          <p:cNvPr id="75059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حسابهای مشتریان فهرست شده و با مبالغ آنها بر حسب سررسید طبقه بندی می شود.در این روش فرض می شود که هرچه مدت سپری شده از موعد پرداخت بیشتر گردد، احتمال وصول آن کمتر خواهد بود. در نتیجه از نرخ بالاتری استفاده می گردد.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50595">
                                            <p:txEl>
                                              <p:pRg st="0" end="0"/>
                                            </p:txEl>
                                          </p:spTgt>
                                        </p:tgtEl>
                                        <p:attrNameLst>
                                          <p:attrName>style.visibility</p:attrName>
                                        </p:attrNameLst>
                                      </p:cBhvr>
                                      <p:to>
                                        <p:strVal val="visible"/>
                                      </p:to>
                                    </p:set>
                                    <p:animEffect transition="in" filter="box(in)">
                                      <p:cBhvr>
                                        <p:cTn id="7" dur="2000"/>
                                        <p:tgtEl>
                                          <p:spTgt spid="750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E622C7D-B8DC-42BF-B116-93CB07AA8093}" type="slidenum">
              <a:rPr lang="ar-SA" altLang="fa-IR"/>
              <a:pPr/>
              <a:t>221</a:t>
            </a:fld>
            <a:endParaRPr lang="en-US" altLang="fa-IR"/>
          </a:p>
        </p:txBody>
      </p:sp>
      <p:sp>
        <p:nvSpPr>
          <p:cNvPr id="751618"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روش شناسایی ویژه</a:t>
            </a:r>
            <a:endParaRPr lang="en-US" altLang="fa-IR" sz="3200" b="0">
              <a:solidFill>
                <a:schemeClr val="tx1"/>
              </a:solidFill>
              <a:cs typeface="B Nazanin" panose="00000400000000000000" pitchFamily="2" charset="-78"/>
            </a:endParaRPr>
          </a:p>
        </p:txBody>
      </p:sp>
      <p:sp>
        <p:nvSpPr>
          <p:cNvPr id="75161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وضعیت تک تک مشتریان مورد بررسی قرار گرفته و نسبت به مشتریانی که وضعیت مالی خوب و مطلوبی ندارند ذخیره بیشتری در نظر گرفته می شود.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51619">
                                            <p:txEl>
                                              <p:pRg st="0" end="0"/>
                                            </p:txEl>
                                          </p:spTgt>
                                        </p:tgtEl>
                                        <p:attrNameLst>
                                          <p:attrName>style.visibility</p:attrName>
                                        </p:attrNameLst>
                                      </p:cBhvr>
                                      <p:to>
                                        <p:strVal val="visible"/>
                                      </p:to>
                                    </p:set>
                                    <p:animEffect transition="in" filter="box(in)">
                                      <p:cBhvr>
                                        <p:cTn id="7" dur="2000"/>
                                        <p:tgtEl>
                                          <p:spTgt spid="7516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4690" name="Rectangle 2"/>
          <p:cNvSpPr>
            <a:spLocks noGrp="1" noChangeArrowheads="1"/>
          </p:cNvSpPr>
          <p:nvPr>
            <p:ph type="ctrTitle"/>
          </p:nvPr>
        </p:nvSpPr>
        <p:spPr/>
        <p:txBody>
          <a:bodyPr/>
          <a:lstStyle/>
          <a:p>
            <a:r>
              <a:rPr lang="fa-IR" altLang="fa-IR" b="0">
                <a:cs typeface="B Nazanin" panose="00000400000000000000" pitchFamily="2" charset="-78"/>
              </a:rPr>
              <a:t>فصل هشتم</a:t>
            </a:r>
            <a:br>
              <a:rPr lang="fa-IR" altLang="fa-IR" b="0">
                <a:cs typeface="B Nazanin" panose="00000400000000000000" pitchFamily="2" charset="-78"/>
              </a:rPr>
            </a:br>
            <a:r>
              <a:rPr lang="fa-IR" altLang="fa-IR" sz="3200">
                <a:cs typeface="B Nazanin" panose="00000400000000000000" pitchFamily="2" charset="-78"/>
              </a:rPr>
              <a:t>حسابداری موجودی کالا</a:t>
            </a:r>
            <a:endParaRPr lang="en-US" altLang="fa-IR" sz="3200">
              <a:cs typeface="B Nazanin" panose="00000400000000000000" pitchFamily="2" charset="-78"/>
            </a:endParaRPr>
          </a:p>
        </p:txBody>
      </p:sp>
      <p:sp>
        <p:nvSpPr>
          <p:cNvPr id="754691" name="Rectangle 3"/>
          <p:cNvSpPr>
            <a:spLocks noGrp="1" noChangeArrowheads="1"/>
          </p:cNvSpPr>
          <p:nvPr>
            <p:ph type="subTitle" idx="1"/>
          </p:nvPr>
        </p:nvSpPr>
        <p:spPr>
          <a:xfrm>
            <a:off x="1566863" y="2693988"/>
            <a:ext cx="7196137" cy="3554412"/>
          </a:xfrm>
        </p:spPr>
        <p:txBody>
          <a:bodyPr/>
          <a:lstStyle/>
          <a:p>
            <a:pPr algn="r"/>
            <a:r>
              <a:rPr lang="fa-IR" altLang="fa-IR">
                <a:cs typeface="B Nazanin" panose="00000400000000000000" pitchFamily="2" charset="-78"/>
              </a:rPr>
              <a:t>هدف کلی :</a:t>
            </a:r>
          </a:p>
          <a:p>
            <a:pPr marL="457200" lvl="1" indent="0"/>
            <a:r>
              <a:rPr lang="en-US" altLang="fa-IR">
                <a:cs typeface="B Nazanin" panose="00000400000000000000" pitchFamily="2" charset="-78"/>
              </a:rPr>
              <a:t> </a:t>
            </a:r>
            <a:r>
              <a:rPr lang="fa-IR" altLang="fa-IR">
                <a:cs typeface="B Nazanin" panose="00000400000000000000" pitchFamily="2" charset="-78"/>
              </a:rPr>
              <a:t>آشنایی با مفهوم موجودیها</a:t>
            </a:r>
          </a:p>
          <a:p>
            <a:pPr marL="457200" lvl="1" indent="0"/>
            <a:r>
              <a:rPr lang="fa-IR" altLang="fa-IR">
                <a:cs typeface="B Nazanin" panose="00000400000000000000" pitchFamily="2" charset="-78"/>
              </a:rPr>
              <a:t> نحوه محاسبه مبلغ قابل انعکاس موجودیها در ترازنامه</a:t>
            </a:r>
            <a:endParaRPr lang="en-US" altLang="fa-IR">
              <a:cs typeface="B Nazanin" panose="00000400000000000000" pitchFamily="2" charset="-78"/>
            </a:endParaRPr>
          </a:p>
          <a:p>
            <a:pPr marL="457200" lvl="1" indent="0"/>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54691">
                                            <p:txEl>
                                              <p:pRg st="0" end="0"/>
                                            </p:txEl>
                                          </p:spTgt>
                                        </p:tgtEl>
                                        <p:attrNameLst>
                                          <p:attrName>style.visibility</p:attrName>
                                        </p:attrNameLst>
                                      </p:cBhvr>
                                      <p:to>
                                        <p:strVal val="visible"/>
                                      </p:to>
                                    </p:set>
                                    <p:animEffect transition="in" filter="slide(fromBottom)">
                                      <p:cBhvr>
                                        <p:cTn id="7" dur="500"/>
                                        <p:tgtEl>
                                          <p:spTgt spid="754691">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54691">
                                            <p:txEl>
                                              <p:pRg st="1" end="1"/>
                                            </p:txEl>
                                          </p:spTgt>
                                        </p:tgtEl>
                                        <p:attrNameLst>
                                          <p:attrName>style.visibility</p:attrName>
                                        </p:attrNameLst>
                                      </p:cBhvr>
                                      <p:to>
                                        <p:strVal val="visible"/>
                                      </p:to>
                                    </p:set>
                                    <p:animEffect transition="in" filter="slide(fromBottom)">
                                      <p:cBhvr>
                                        <p:cTn id="10" dur="500"/>
                                        <p:tgtEl>
                                          <p:spTgt spid="754691">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4691">
                                            <p:txEl>
                                              <p:pRg st="2" end="2"/>
                                            </p:txEl>
                                          </p:spTgt>
                                        </p:tgtEl>
                                        <p:attrNameLst>
                                          <p:attrName>style.visibility</p:attrName>
                                        </p:attrNameLst>
                                      </p:cBhvr>
                                      <p:to>
                                        <p:strVal val="visible"/>
                                      </p:to>
                                    </p:set>
                                    <p:animEffect transition="in" filter="slide(fromBottom)">
                                      <p:cBhvr>
                                        <p:cTn id="13" dur="500"/>
                                        <p:tgtEl>
                                          <p:spTgt spid="754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4691" grpId="0" build="p"/>
    </p:bld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0BB71E8-E6F5-4FED-82B4-2A9607789451}" type="slidenum">
              <a:rPr lang="ar-SA" altLang="fa-IR"/>
              <a:pPr/>
              <a:t>223</a:t>
            </a:fld>
            <a:endParaRPr lang="en-US" altLang="fa-IR"/>
          </a:p>
        </p:txBody>
      </p:sp>
      <p:sp>
        <p:nvSpPr>
          <p:cNvPr id="856066" name="Rectangle 2"/>
          <p:cNvSpPr>
            <a:spLocks noGrp="1" noChangeArrowheads="1"/>
          </p:cNvSpPr>
          <p:nvPr>
            <p:ph type="title" idx="4294967295"/>
          </p:nvPr>
        </p:nvSpPr>
        <p:spPr/>
        <p:txBody>
          <a:bodyPr/>
          <a:lstStyle/>
          <a:p>
            <a:r>
              <a:rPr lang="fa-IR" altLang="fa-IR" sz="3200" b="0">
                <a:solidFill>
                  <a:schemeClr val="tx1"/>
                </a:solidFill>
                <a:cs typeface="B Nazanin" panose="00000400000000000000" pitchFamily="2" charset="-78"/>
              </a:rPr>
              <a:t>بهای تمام شده موجودیها</a:t>
            </a:r>
            <a:endParaRPr lang="en-US" altLang="fa-IR" sz="3200" b="0">
              <a:solidFill>
                <a:schemeClr val="tx1"/>
              </a:solidFill>
              <a:cs typeface="B Nazanin" panose="00000400000000000000" pitchFamily="2" charset="-78"/>
            </a:endParaRPr>
          </a:p>
        </p:txBody>
      </p:sp>
      <p:sp>
        <p:nvSpPr>
          <p:cNvPr id="85606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بهای تمام شده موجودیها شامل:</a:t>
            </a:r>
          </a:p>
          <a:p>
            <a:pPr lvl="1" algn="just" eaLnBrk="1" hangingPunct="1"/>
            <a:r>
              <a:rPr lang="fa-IR" altLang="fa-IR">
                <a:cs typeface="B Nazanin" panose="00000400000000000000" pitchFamily="2" charset="-78"/>
              </a:rPr>
              <a:t> مخارج خرید : شامل قیمت خرید، هزینه حمل، بیمه، حقوق و عوارض گمرکی و سایر هزینه های مستقیم خرید</a:t>
            </a:r>
          </a:p>
          <a:p>
            <a:pPr lvl="1" algn="just" eaLnBrk="1" hangingPunct="1"/>
            <a:r>
              <a:rPr lang="fa-IR" altLang="fa-IR">
                <a:cs typeface="B Nazanin" panose="00000400000000000000" pitchFamily="2" charset="-78"/>
              </a:rPr>
              <a:t> مخارج تبدیل : هزینه دستمزد و سربار در موسسات تولیدی </a:t>
            </a:r>
          </a:p>
          <a:p>
            <a:pPr lvl="1" algn="just" eaLnBrk="1" hangingPunct="1"/>
            <a:r>
              <a:rPr lang="fa-IR" altLang="fa-IR">
                <a:cs typeface="B Nazanin" panose="00000400000000000000" pitchFamily="2" charset="-78"/>
              </a:rPr>
              <a:t>و سایر مخارج</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56067">
                                            <p:txEl>
                                              <p:pRg st="0" end="0"/>
                                            </p:txEl>
                                          </p:spTgt>
                                        </p:tgtEl>
                                        <p:attrNameLst>
                                          <p:attrName>style.visibility</p:attrName>
                                        </p:attrNameLst>
                                      </p:cBhvr>
                                      <p:to>
                                        <p:strVal val="visible"/>
                                      </p:to>
                                    </p:set>
                                    <p:animEffect transition="in" filter="strips(downLeft)">
                                      <p:cBhvr>
                                        <p:cTn id="7" dur="1000"/>
                                        <p:tgtEl>
                                          <p:spTgt spid="856067">
                                            <p:txEl>
                                              <p:pRg st="0" end="0"/>
                                            </p:txEl>
                                          </p:spTgt>
                                        </p:tgtEl>
                                      </p:cBhvr>
                                    </p:animEffect>
                                  </p:childTnLst>
                                </p:cTn>
                              </p:par>
                            </p:childTnLst>
                          </p:cTn>
                        </p:par>
                        <p:par>
                          <p:cTn id="8" fill="hold" nodeType="afterGroup">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856067">
                                            <p:txEl>
                                              <p:pRg st="1" end="1"/>
                                            </p:txEl>
                                          </p:spTgt>
                                        </p:tgtEl>
                                        <p:attrNameLst>
                                          <p:attrName>style.visibility</p:attrName>
                                        </p:attrNameLst>
                                      </p:cBhvr>
                                      <p:to>
                                        <p:strVal val="visible"/>
                                      </p:to>
                                    </p:set>
                                    <p:animEffect transition="in" filter="strips(downLeft)">
                                      <p:cBhvr>
                                        <p:cTn id="11" dur="1000"/>
                                        <p:tgtEl>
                                          <p:spTgt spid="856067">
                                            <p:txEl>
                                              <p:pRg st="1" end="1"/>
                                            </p:txEl>
                                          </p:spTgt>
                                        </p:tgtEl>
                                      </p:cBhvr>
                                    </p:animEffect>
                                  </p:childTnLst>
                                </p:cTn>
                              </p:par>
                            </p:childTnLst>
                          </p:cTn>
                        </p:par>
                        <p:par>
                          <p:cTn id="12" fill="hold" nodeType="afterGroup">
                            <p:stCondLst>
                              <p:cond delay="2000"/>
                            </p:stCondLst>
                            <p:childTnLst>
                              <p:par>
                                <p:cTn id="13" presetID="18" presetClass="entr" presetSubtype="12" fill="hold" grpId="0" nodeType="afterEffect">
                                  <p:stCondLst>
                                    <p:cond delay="0"/>
                                  </p:stCondLst>
                                  <p:childTnLst>
                                    <p:set>
                                      <p:cBhvr>
                                        <p:cTn id="14" dur="1" fill="hold">
                                          <p:stCondLst>
                                            <p:cond delay="0"/>
                                          </p:stCondLst>
                                        </p:cTn>
                                        <p:tgtEl>
                                          <p:spTgt spid="856067">
                                            <p:txEl>
                                              <p:pRg st="2" end="2"/>
                                            </p:txEl>
                                          </p:spTgt>
                                        </p:tgtEl>
                                        <p:attrNameLst>
                                          <p:attrName>style.visibility</p:attrName>
                                        </p:attrNameLst>
                                      </p:cBhvr>
                                      <p:to>
                                        <p:strVal val="visible"/>
                                      </p:to>
                                    </p:set>
                                    <p:animEffect transition="in" filter="strips(downLeft)">
                                      <p:cBhvr>
                                        <p:cTn id="15" dur="1000"/>
                                        <p:tgtEl>
                                          <p:spTgt spid="856067">
                                            <p:txEl>
                                              <p:pRg st="2" end="2"/>
                                            </p:txEl>
                                          </p:spTgt>
                                        </p:tgtEl>
                                      </p:cBhvr>
                                    </p:animEffect>
                                  </p:childTnLst>
                                </p:cTn>
                              </p:par>
                            </p:childTnLst>
                          </p:cTn>
                        </p:par>
                        <p:par>
                          <p:cTn id="16" fill="hold" nodeType="afterGroup">
                            <p:stCondLst>
                              <p:cond delay="3000"/>
                            </p:stCondLst>
                            <p:childTnLst>
                              <p:par>
                                <p:cTn id="17" presetID="18" presetClass="entr" presetSubtype="12" fill="hold" grpId="0" nodeType="afterEffect">
                                  <p:stCondLst>
                                    <p:cond delay="0"/>
                                  </p:stCondLst>
                                  <p:childTnLst>
                                    <p:set>
                                      <p:cBhvr>
                                        <p:cTn id="18" dur="1" fill="hold">
                                          <p:stCondLst>
                                            <p:cond delay="0"/>
                                          </p:stCondLst>
                                        </p:cTn>
                                        <p:tgtEl>
                                          <p:spTgt spid="856067">
                                            <p:txEl>
                                              <p:pRg st="3" end="3"/>
                                            </p:txEl>
                                          </p:spTgt>
                                        </p:tgtEl>
                                        <p:attrNameLst>
                                          <p:attrName>style.visibility</p:attrName>
                                        </p:attrNameLst>
                                      </p:cBhvr>
                                      <p:to>
                                        <p:strVal val="visible"/>
                                      </p:to>
                                    </p:set>
                                    <p:animEffect transition="in" filter="strips(downLeft)">
                                      <p:cBhvr>
                                        <p:cTn id="19" dur="1000"/>
                                        <p:tgtEl>
                                          <p:spTgt spid="856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7" grpId="0" build="allAtOnce"/>
    </p:bld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1B44E9D2-5DF4-4E3C-B4C6-6329FBA49EFB}" type="slidenum">
              <a:rPr lang="ar-SA" altLang="fa-IR"/>
              <a:pPr/>
              <a:t>224</a:t>
            </a:fld>
            <a:endParaRPr lang="en-US" altLang="fa-IR"/>
          </a:p>
        </p:txBody>
      </p:sp>
      <p:sp>
        <p:nvSpPr>
          <p:cNvPr id="85709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گردش موجودیها</a:t>
            </a:r>
            <a:endParaRPr lang="en-US" altLang="fa-IR" b="0">
              <a:solidFill>
                <a:schemeClr val="tx1"/>
              </a:solidFill>
              <a:cs typeface="B Nazanin" panose="00000400000000000000" pitchFamily="2" charset="-78"/>
            </a:endParaRPr>
          </a:p>
        </p:txBody>
      </p:sp>
      <p:sp>
        <p:nvSpPr>
          <p:cNvPr id="857092" name="Text Box 4"/>
          <p:cNvSpPr txBox="1">
            <a:spLocks noChangeArrowheads="1"/>
          </p:cNvSpPr>
          <p:nvPr/>
        </p:nvSpPr>
        <p:spPr bwMode="auto">
          <a:xfrm>
            <a:off x="4953000" y="33528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جریان ورود و خروج موجودیها</a:t>
            </a:r>
            <a:endParaRPr lang="en-US" altLang="fa-IR" sz="2800">
              <a:cs typeface="B Nazanin" panose="00000400000000000000" pitchFamily="2" charset="-78"/>
            </a:endParaRPr>
          </a:p>
        </p:txBody>
      </p:sp>
      <p:sp>
        <p:nvSpPr>
          <p:cNvPr id="857093" name="AutoShape 5"/>
          <p:cNvSpPr>
            <a:spLocks/>
          </p:cNvSpPr>
          <p:nvPr/>
        </p:nvSpPr>
        <p:spPr bwMode="auto">
          <a:xfrm>
            <a:off x="4876800" y="2819400"/>
            <a:ext cx="228600" cy="1676400"/>
          </a:xfrm>
          <a:prstGeom prst="rightBrace">
            <a:avLst>
              <a:gd name="adj1" fmla="val 6111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57094" name="Text Box 6"/>
          <p:cNvSpPr txBox="1">
            <a:spLocks noChangeArrowheads="1"/>
          </p:cNvSpPr>
          <p:nvPr/>
        </p:nvSpPr>
        <p:spPr bwMode="auto">
          <a:xfrm>
            <a:off x="2971800" y="28194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گردش فیزیکی</a:t>
            </a:r>
            <a:endParaRPr lang="en-US" altLang="fa-IR" sz="2800">
              <a:cs typeface="B Nazanin" panose="00000400000000000000" pitchFamily="2" charset="-78"/>
            </a:endParaRPr>
          </a:p>
        </p:txBody>
      </p:sp>
      <p:sp>
        <p:nvSpPr>
          <p:cNvPr id="857095" name="Text Box 7"/>
          <p:cNvSpPr txBox="1">
            <a:spLocks noChangeArrowheads="1"/>
          </p:cNvSpPr>
          <p:nvPr/>
        </p:nvSpPr>
        <p:spPr bwMode="auto">
          <a:xfrm>
            <a:off x="1524000" y="3900488"/>
            <a:ext cx="3352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گردش بهای تمام شده</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57092"/>
                                        </p:tgtEl>
                                        <p:attrNameLst>
                                          <p:attrName>style.visibility</p:attrName>
                                        </p:attrNameLst>
                                      </p:cBhvr>
                                      <p:to>
                                        <p:strVal val="visible"/>
                                      </p:to>
                                    </p:set>
                                    <p:anim calcmode="lin" valueType="num">
                                      <p:cBhvr>
                                        <p:cTn id="7" dur="500" fill="hold"/>
                                        <p:tgtEl>
                                          <p:spTgt spid="857092"/>
                                        </p:tgtEl>
                                        <p:attrNameLst>
                                          <p:attrName>ppt_w</p:attrName>
                                        </p:attrNameLst>
                                      </p:cBhvr>
                                      <p:tavLst>
                                        <p:tav tm="0">
                                          <p:val>
                                            <p:fltVal val="0"/>
                                          </p:val>
                                        </p:tav>
                                        <p:tav tm="100000">
                                          <p:val>
                                            <p:strVal val="#ppt_w"/>
                                          </p:val>
                                        </p:tav>
                                      </p:tavLst>
                                    </p:anim>
                                    <p:anim calcmode="lin" valueType="num">
                                      <p:cBhvr>
                                        <p:cTn id="8" dur="500" fill="hold"/>
                                        <p:tgtEl>
                                          <p:spTgt spid="857092"/>
                                        </p:tgtEl>
                                        <p:attrNameLst>
                                          <p:attrName>ppt_h</p:attrName>
                                        </p:attrNameLst>
                                      </p:cBhvr>
                                      <p:tavLst>
                                        <p:tav tm="0">
                                          <p:val>
                                            <p:fltVal val="0"/>
                                          </p:val>
                                        </p:tav>
                                        <p:tav tm="100000">
                                          <p:val>
                                            <p:strVal val="#ppt_h"/>
                                          </p:val>
                                        </p:tav>
                                      </p:tavLst>
                                    </p:anim>
                                    <p:anim calcmode="lin" valueType="num">
                                      <p:cBhvr>
                                        <p:cTn id="9" dur="500" fill="hold"/>
                                        <p:tgtEl>
                                          <p:spTgt spid="857092"/>
                                        </p:tgtEl>
                                        <p:attrNameLst>
                                          <p:attrName>style.rotation</p:attrName>
                                        </p:attrNameLst>
                                      </p:cBhvr>
                                      <p:tavLst>
                                        <p:tav tm="0">
                                          <p:val>
                                            <p:fltVal val="360"/>
                                          </p:val>
                                        </p:tav>
                                        <p:tav tm="100000">
                                          <p:val>
                                            <p:fltVal val="0"/>
                                          </p:val>
                                        </p:tav>
                                      </p:tavLst>
                                    </p:anim>
                                    <p:animEffect transition="in" filter="fade">
                                      <p:cBhvr>
                                        <p:cTn id="10" dur="500"/>
                                        <p:tgtEl>
                                          <p:spTgt spid="857092"/>
                                        </p:tgtEl>
                                      </p:cBhvr>
                                    </p:animEffect>
                                  </p:childTnLst>
                                </p:cTn>
                              </p:par>
                            </p:childTnLst>
                          </p:cTn>
                        </p:par>
                        <p:par>
                          <p:cTn id="11" fill="hold" nodeType="afterGroup">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857093"/>
                                        </p:tgtEl>
                                        <p:attrNameLst>
                                          <p:attrName>style.visibility</p:attrName>
                                        </p:attrNameLst>
                                      </p:cBhvr>
                                      <p:to>
                                        <p:strVal val="visible"/>
                                      </p:to>
                                    </p:set>
                                    <p:anim calcmode="lin" valueType="num">
                                      <p:cBhvr>
                                        <p:cTn id="14" dur="500" fill="hold"/>
                                        <p:tgtEl>
                                          <p:spTgt spid="857093"/>
                                        </p:tgtEl>
                                        <p:attrNameLst>
                                          <p:attrName>ppt_w</p:attrName>
                                        </p:attrNameLst>
                                      </p:cBhvr>
                                      <p:tavLst>
                                        <p:tav tm="0">
                                          <p:val>
                                            <p:fltVal val="0"/>
                                          </p:val>
                                        </p:tav>
                                        <p:tav tm="100000">
                                          <p:val>
                                            <p:strVal val="#ppt_w"/>
                                          </p:val>
                                        </p:tav>
                                      </p:tavLst>
                                    </p:anim>
                                    <p:anim calcmode="lin" valueType="num">
                                      <p:cBhvr>
                                        <p:cTn id="15" dur="500" fill="hold"/>
                                        <p:tgtEl>
                                          <p:spTgt spid="857093"/>
                                        </p:tgtEl>
                                        <p:attrNameLst>
                                          <p:attrName>ppt_h</p:attrName>
                                        </p:attrNameLst>
                                      </p:cBhvr>
                                      <p:tavLst>
                                        <p:tav tm="0">
                                          <p:val>
                                            <p:fltVal val="0"/>
                                          </p:val>
                                        </p:tav>
                                        <p:tav tm="100000">
                                          <p:val>
                                            <p:strVal val="#ppt_h"/>
                                          </p:val>
                                        </p:tav>
                                      </p:tavLst>
                                    </p:anim>
                                    <p:anim calcmode="lin" valueType="num">
                                      <p:cBhvr>
                                        <p:cTn id="16" dur="500" fill="hold"/>
                                        <p:tgtEl>
                                          <p:spTgt spid="857093"/>
                                        </p:tgtEl>
                                        <p:attrNameLst>
                                          <p:attrName>style.rotation</p:attrName>
                                        </p:attrNameLst>
                                      </p:cBhvr>
                                      <p:tavLst>
                                        <p:tav tm="0">
                                          <p:val>
                                            <p:fltVal val="360"/>
                                          </p:val>
                                        </p:tav>
                                        <p:tav tm="100000">
                                          <p:val>
                                            <p:fltVal val="0"/>
                                          </p:val>
                                        </p:tav>
                                      </p:tavLst>
                                    </p:anim>
                                    <p:animEffect transition="in" filter="fade">
                                      <p:cBhvr>
                                        <p:cTn id="17" dur="500"/>
                                        <p:tgtEl>
                                          <p:spTgt spid="857093"/>
                                        </p:tgtEl>
                                      </p:cBhvr>
                                    </p:animEffect>
                                  </p:childTnLst>
                                </p:cTn>
                              </p:par>
                            </p:childTnLst>
                          </p:cTn>
                        </p:par>
                        <p:par>
                          <p:cTn id="18" fill="hold" nodeType="afterGroup">
                            <p:stCondLst>
                              <p:cond delay="1000"/>
                            </p:stCondLst>
                            <p:childTnLst>
                              <p:par>
                                <p:cTn id="19" presetID="49" presetClass="entr" presetSubtype="0" decel="100000" fill="hold" grpId="0" nodeType="afterEffect">
                                  <p:stCondLst>
                                    <p:cond delay="0"/>
                                  </p:stCondLst>
                                  <p:childTnLst>
                                    <p:set>
                                      <p:cBhvr>
                                        <p:cTn id="20" dur="1" fill="hold">
                                          <p:stCondLst>
                                            <p:cond delay="0"/>
                                          </p:stCondLst>
                                        </p:cTn>
                                        <p:tgtEl>
                                          <p:spTgt spid="857094"/>
                                        </p:tgtEl>
                                        <p:attrNameLst>
                                          <p:attrName>style.visibility</p:attrName>
                                        </p:attrNameLst>
                                      </p:cBhvr>
                                      <p:to>
                                        <p:strVal val="visible"/>
                                      </p:to>
                                    </p:set>
                                    <p:anim calcmode="lin" valueType="num">
                                      <p:cBhvr>
                                        <p:cTn id="21" dur="500" fill="hold"/>
                                        <p:tgtEl>
                                          <p:spTgt spid="857094"/>
                                        </p:tgtEl>
                                        <p:attrNameLst>
                                          <p:attrName>ppt_w</p:attrName>
                                        </p:attrNameLst>
                                      </p:cBhvr>
                                      <p:tavLst>
                                        <p:tav tm="0">
                                          <p:val>
                                            <p:fltVal val="0"/>
                                          </p:val>
                                        </p:tav>
                                        <p:tav tm="100000">
                                          <p:val>
                                            <p:strVal val="#ppt_w"/>
                                          </p:val>
                                        </p:tav>
                                      </p:tavLst>
                                    </p:anim>
                                    <p:anim calcmode="lin" valueType="num">
                                      <p:cBhvr>
                                        <p:cTn id="22" dur="500" fill="hold"/>
                                        <p:tgtEl>
                                          <p:spTgt spid="857094"/>
                                        </p:tgtEl>
                                        <p:attrNameLst>
                                          <p:attrName>ppt_h</p:attrName>
                                        </p:attrNameLst>
                                      </p:cBhvr>
                                      <p:tavLst>
                                        <p:tav tm="0">
                                          <p:val>
                                            <p:fltVal val="0"/>
                                          </p:val>
                                        </p:tav>
                                        <p:tav tm="100000">
                                          <p:val>
                                            <p:strVal val="#ppt_h"/>
                                          </p:val>
                                        </p:tav>
                                      </p:tavLst>
                                    </p:anim>
                                    <p:anim calcmode="lin" valueType="num">
                                      <p:cBhvr>
                                        <p:cTn id="23" dur="500" fill="hold"/>
                                        <p:tgtEl>
                                          <p:spTgt spid="857094"/>
                                        </p:tgtEl>
                                        <p:attrNameLst>
                                          <p:attrName>style.rotation</p:attrName>
                                        </p:attrNameLst>
                                      </p:cBhvr>
                                      <p:tavLst>
                                        <p:tav tm="0">
                                          <p:val>
                                            <p:fltVal val="360"/>
                                          </p:val>
                                        </p:tav>
                                        <p:tav tm="100000">
                                          <p:val>
                                            <p:fltVal val="0"/>
                                          </p:val>
                                        </p:tav>
                                      </p:tavLst>
                                    </p:anim>
                                    <p:animEffect transition="in" filter="fade">
                                      <p:cBhvr>
                                        <p:cTn id="24" dur="500"/>
                                        <p:tgtEl>
                                          <p:spTgt spid="857094"/>
                                        </p:tgtEl>
                                      </p:cBhvr>
                                    </p:animEffect>
                                  </p:childTnLst>
                                </p:cTn>
                              </p:par>
                            </p:childTnLst>
                          </p:cTn>
                        </p:par>
                        <p:par>
                          <p:cTn id="25" fill="hold" nodeType="afterGroup">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857095"/>
                                        </p:tgtEl>
                                        <p:attrNameLst>
                                          <p:attrName>style.visibility</p:attrName>
                                        </p:attrNameLst>
                                      </p:cBhvr>
                                      <p:to>
                                        <p:strVal val="visible"/>
                                      </p:to>
                                    </p:set>
                                    <p:anim calcmode="lin" valueType="num">
                                      <p:cBhvr>
                                        <p:cTn id="28" dur="500" fill="hold"/>
                                        <p:tgtEl>
                                          <p:spTgt spid="857095"/>
                                        </p:tgtEl>
                                        <p:attrNameLst>
                                          <p:attrName>ppt_w</p:attrName>
                                        </p:attrNameLst>
                                      </p:cBhvr>
                                      <p:tavLst>
                                        <p:tav tm="0">
                                          <p:val>
                                            <p:fltVal val="0"/>
                                          </p:val>
                                        </p:tav>
                                        <p:tav tm="100000">
                                          <p:val>
                                            <p:strVal val="#ppt_w"/>
                                          </p:val>
                                        </p:tav>
                                      </p:tavLst>
                                    </p:anim>
                                    <p:anim calcmode="lin" valueType="num">
                                      <p:cBhvr>
                                        <p:cTn id="29" dur="500" fill="hold"/>
                                        <p:tgtEl>
                                          <p:spTgt spid="857095"/>
                                        </p:tgtEl>
                                        <p:attrNameLst>
                                          <p:attrName>ppt_h</p:attrName>
                                        </p:attrNameLst>
                                      </p:cBhvr>
                                      <p:tavLst>
                                        <p:tav tm="0">
                                          <p:val>
                                            <p:fltVal val="0"/>
                                          </p:val>
                                        </p:tav>
                                        <p:tav tm="100000">
                                          <p:val>
                                            <p:strVal val="#ppt_h"/>
                                          </p:val>
                                        </p:tav>
                                      </p:tavLst>
                                    </p:anim>
                                    <p:anim calcmode="lin" valueType="num">
                                      <p:cBhvr>
                                        <p:cTn id="30" dur="500" fill="hold"/>
                                        <p:tgtEl>
                                          <p:spTgt spid="857095"/>
                                        </p:tgtEl>
                                        <p:attrNameLst>
                                          <p:attrName>style.rotation</p:attrName>
                                        </p:attrNameLst>
                                      </p:cBhvr>
                                      <p:tavLst>
                                        <p:tav tm="0">
                                          <p:val>
                                            <p:fltVal val="360"/>
                                          </p:val>
                                        </p:tav>
                                        <p:tav tm="100000">
                                          <p:val>
                                            <p:fltVal val="0"/>
                                          </p:val>
                                        </p:tav>
                                      </p:tavLst>
                                    </p:anim>
                                    <p:animEffect transition="in" filter="fade">
                                      <p:cBhvr>
                                        <p:cTn id="31" dur="500"/>
                                        <p:tgtEl>
                                          <p:spTgt spid="857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092" grpId="0"/>
      <p:bldP spid="857094" grpId="0"/>
      <p:bldP spid="857095" grpId="0"/>
    </p:bld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DCC31450-8C7E-4A85-BD68-A308AAE7E48F}" type="slidenum">
              <a:rPr lang="ar-SA" altLang="fa-IR"/>
              <a:pPr/>
              <a:t>225</a:t>
            </a:fld>
            <a:endParaRPr lang="en-US" altLang="fa-IR"/>
          </a:p>
        </p:txBody>
      </p:sp>
      <p:sp>
        <p:nvSpPr>
          <p:cNvPr id="85811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سیستم ثبت موجودیها</a:t>
            </a:r>
            <a:endParaRPr lang="en-US" altLang="fa-IR" b="0">
              <a:solidFill>
                <a:schemeClr val="tx1"/>
              </a:solidFill>
              <a:cs typeface="B Nazanin" panose="00000400000000000000" pitchFamily="2" charset="-78"/>
            </a:endParaRPr>
          </a:p>
        </p:txBody>
      </p:sp>
      <p:sp>
        <p:nvSpPr>
          <p:cNvPr id="858116" name="Text Box 4"/>
          <p:cNvSpPr txBox="1">
            <a:spLocks noChangeArrowheads="1"/>
          </p:cNvSpPr>
          <p:nvPr/>
        </p:nvSpPr>
        <p:spPr bwMode="auto">
          <a:xfrm>
            <a:off x="5867400" y="3352800"/>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سیستم ثبت موجودیها</a:t>
            </a:r>
            <a:endParaRPr lang="en-US" altLang="fa-IR" sz="2800">
              <a:cs typeface="B Nazanin" panose="00000400000000000000" pitchFamily="2" charset="-78"/>
            </a:endParaRPr>
          </a:p>
        </p:txBody>
      </p:sp>
      <p:sp>
        <p:nvSpPr>
          <p:cNvPr id="858117" name="AutoShape 5"/>
          <p:cNvSpPr>
            <a:spLocks/>
          </p:cNvSpPr>
          <p:nvPr/>
        </p:nvSpPr>
        <p:spPr bwMode="auto">
          <a:xfrm>
            <a:off x="5715000" y="2819400"/>
            <a:ext cx="228600" cy="1676400"/>
          </a:xfrm>
          <a:prstGeom prst="rightBrace">
            <a:avLst>
              <a:gd name="adj1" fmla="val 61111"/>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58118" name="Text Box 6"/>
          <p:cNvSpPr txBox="1">
            <a:spLocks noChangeArrowheads="1"/>
          </p:cNvSpPr>
          <p:nvPr/>
        </p:nvSpPr>
        <p:spPr bwMode="auto">
          <a:xfrm>
            <a:off x="2971800" y="28194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ثبت ادواری</a:t>
            </a:r>
            <a:endParaRPr lang="en-US" altLang="fa-IR" sz="2800">
              <a:cs typeface="B Nazanin" panose="00000400000000000000" pitchFamily="2" charset="-78"/>
            </a:endParaRPr>
          </a:p>
        </p:txBody>
      </p:sp>
      <p:sp>
        <p:nvSpPr>
          <p:cNvPr id="858119" name="Text Box 7"/>
          <p:cNvSpPr txBox="1">
            <a:spLocks noChangeArrowheads="1"/>
          </p:cNvSpPr>
          <p:nvPr/>
        </p:nvSpPr>
        <p:spPr bwMode="auto">
          <a:xfrm>
            <a:off x="3810000" y="3886200"/>
            <a:ext cx="167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ثبت دایمی</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58116"/>
                                        </p:tgtEl>
                                        <p:attrNameLst>
                                          <p:attrName>style.visibility</p:attrName>
                                        </p:attrNameLst>
                                      </p:cBhvr>
                                      <p:to>
                                        <p:strVal val="visible"/>
                                      </p:to>
                                    </p:set>
                                    <p:animEffect transition="in" filter="strips(downLeft)">
                                      <p:cBhvr>
                                        <p:cTn id="7" dur="500"/>
                                        <p:tgtEl>
                                          <p:spTgt spid="858116"/>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858117"/>
                                        </p:tgtEl>
                                        <p:attrNameLst>
                                          <p:attrName>style.visibility</p:attrName>
                                        </p:attrNameLst>
                                      </p:cBhvr>
                                      <p:to>
                                        <p:strVal val="visible"/>
                                      </p:to>
                                    </p:set>
                                    <p:animEffect transition="in" filter="strips(downLeft)">
                                      <p:cBhvr>
                                        <p:cTn id="11" dur="500"/>
                                        <p:tgtEl>
                                          <p:spTgt spid="858117"/>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858118"/>
                                        </p:tgtEl>
                                        <p:attrNameLst>
                                          <p:attrName>style.visibility</p:attrName>
                                        </p:attrNameLst>
                                      </p:cBhvr>
                                      <p:to>
                                        <p:strVal val="visible"/>
                                      </p:to>
                                    </p:set>
                                    <p:animEffect transition="in" filter="strips(downLeft)">
                                      <p:cBhvr>
                                        <p:cTn id="15" dur="500"/>
                                        <p:tgtEl>
                                          <p:spTgt spid="858118"/>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58119"/>
                                        </p:tgtEl>
                                        <p:attrNameLst>
                                          <p:attrName>style.visibility</p:attrName>
                                        </p:attrNameLst>
                                      </p:cBhvr>
                                      <p:to>
                                        <p:strVal val="visible"/>
                                      </p:to>
                                    </p:set>
                                    <p:animEffect transition="in" filter="strips(downLeft)">
                                      <p:cBhvr>
                                        <p:cTn id="19" dur="500"/>
                                        <p:tgtEl>
                                          <p:spTgt spid="858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16" grpId="0"/>
      <p:bldP spid="858118" grpId="0"/>
      <p:bldP spid="858119" grpId="0"/>
    </p:bld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67A044C-D2EE-4716-AC66-AF43ED161093}" type="slidenum">
              <a:rPr lang="ar-SA" altLang="fa-IR"/>
              <a:pPr/>
              <a:t>226</a:t>
            </a:fld>
            <a:endParaRPr lang="en-US" altLang="fa-IR"/>
          </a:p>
        </p:txBody>
      </p:sp>
      <p:sp>
        <p:nvSpPr>
          <p:cNvPr id="85913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سیستم ثبت ادواری</a:t>
            </a:r>
            <a:endParaRPr lang="en-US" altLang="fa-IR" b="0">
              <a:solidFill>
                <a:schemeClr val="tx1"/>
              </a:solidFill>
              <a:cs typeface="B Nazanin" panose="00000400000000000000" pitchFamily="2" charset="-78"/>
            </a:endParaRPr>
          </a:p>
        </p:txBody>
      </p:sp>
      <p:sp>
        <p:nvSpPr>
          <p:cNvPr id="85913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سیستم ادواری، مقادیر موجودی با شمارش فیزیکی در یک تاریخ مشخص، تعیین گردیده و سپس با توجه به نتایج شمارش فیزیکی، قیمت گذاری بر مبنای یکی از روشهای ارزشیابی انجام می شود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59139">
                                            <p:txEl>
                                              <p:pRg st="0" end="0"/>
                                            </p:txEl>
                                          </p:spTgt>
                                        </p:tgtEl>
                                        <p:attrNameLst>
                                          <p:attrName>style.visibility</p:attrName>
                                        </p:attrNameLst>
                                      </p:cBhvr>
                                      <p:to>
                                        <p:strVal val="visible"/>
                                      </p:to>
                                    </p:set>
                                    <p:animEffect transition="in" filter="strips(downLeft)">
                                      <p:cBhvr>
                                        <p:cTn id="7" dur="1000"/>
                                        <p:tgtEl>
                                          <p:spTgt spid="8591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9139" grpId="0" build="allAtOnce"/>
    </p:bld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6E10560-8DDE-431A-9AA5-4D721CC2D2BD}" type="slidenum">
              <a:rPr lang="ar-SA" altLang="fa-IR"/>
              <a:pPr/>
              <a:t>227</a:t>
            </a:fld>
            <a:endParaRPr lang="en-US" altLang="fa-IR"/>
          </a:p>
        </p:txBody>
      </p:sp>
      <p:sp>
        <p:nvSpPr>
          <p:cNvPr id="86016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سیستم ثبت دایمی</a:t>
            </a:r>
            <a:endParaRPr lang="en-US" altLang="fa-IR" b="0">
              <a:solidFill>
                <a:schemeClr val="tx1"/>
              </a:solidFill>
              <a:cs typeface="B Nazanin" panose="00000400000000000000" pitchFamily="2" charset="-78"/>
            </a:endParaRPr>
          </a:p>
        </p:txBody>
      </p:sp>
      <p:sp>
        <p:nvSpPr>
          <p:cNvPr id="86016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سیستم، سوابق و مدارک موجودیها به تفصیل نگهداری شده و هر یک از اقلام خرید یا فروش معاملات مرتبط به آن به محض وقوع در حساب موجودیها منعکس می گردد.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60163">
                                            <p:txEl>
                                              <p:pRg st="0" end="0"/>
                                            </p:txEl>
                                          </p:spTgt>
                                        </p:tgtEl>
                                        <p:attrNameLst>
                                          <p:attrName>style.visibility</p:attrName>
                                        </p:attrNameLst>
                                      </p:cBhvr>
                                      <p:to>
                                        <p:strVal val="visible"/>
                                      </p:to>
                                    </p:set>
                                    <p:animEffect transition="in" filter="strips(downLeft)">
                                      <p:cBhvr>
                                        <p:cTn id="7" dur="1000"/>
                                        <p:tgtEl>
                                          <p:spTgt spid="860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63" grpId="0" build="allAtOnce"/>
    </p:bld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06BDB618-59AE-4D05-9D28-2A4C80A1C25C}" type="slidenum">
              <a:rPr lang="ar-SA" altLang="fa-IR"/>
              <a:pPr/>
              <a:t>228</a:t>
            </a:fld>
            <a:endParaRPr lang="en-US" altLang="fa-IR"/>
          </a:p>
        </p:txBody>
      </p:sp>
      <p:sp>
        <p:nvSpPr>
          <p:cNvPr id="861186" name="Rectangle 2"/>
          <p:cNvSpPr>
            <a:spLocks noGrp="1" noChangeArrowheads="1"/>
          </p:cNvSpPr>
          <p:nvPr>
            <p:ph type="title" idx="4294967295"/>
          </p:nvPr>
        </p:nvSpPr>
        <p:spPr>
          <a:xfrm>
            <a:off x="1143000" y="609600"/>
            <a:ext cx="7378700" cy="1143000"/>
          </a:xfrm>
        </p:spPr>
        <p:txBody>
          <a:bodyPr/>
          <a:lstStyle/>
          <a:p>
            <a:r>
              <a:rPr lang="fa-IR" altLang="fa-IR" b="0">
                <a:solidFill>
                  <a:schemeClr val="tx1"/>
                </a:solidFill>
                <a:cs typeface="B Nazanin" panose="00000400000000000000" pitchFamily="2" charset="-78"/>
              </a:rPr>
              <a:t>ثبت خرید نسیه در سیستم ادواری و دایمی</a:t>
            </a:r>
            <a:endParaRPr lang="en-US" altLang="fa-IR" b="0">
              <a:solidFill>
                <a:schemeClr val="tx1"/>
              </a:solidFill>
              <a:cs typeface="B Nazanin" panose="00000400000000000000" pitchFamily="2" charset="-78"/>
            </a:endParaRPr>
          </a:p>
        </p:txBody>
      </p:sp>
      <p:pic>
        <p:nvPicPr>
          <p:cNvPr id="861188"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7165975" cy="2119313"/>
          </a:xfrm>
          <a:prstGeom prst="rect">
            <a:avLst/>
          </a:prstGeom>
          <a:solidFill>
            <a:srgbClr val="99CCFF"/>
          </a:solidFill>
        </p:spPr>
      </p:pic>
      <p:pic>
        <p:nvPicPr>
          <p:cNvPr id="861189" name="Picture 5" descr="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419600"/>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861188"/>
                                        </p:tgtEl>
                                        <p:attrNameLst>
                                          <p:attrName>style.visibility</p:attrName>
                                        </p:attrNameLst>
                                      </p:cBhvr>
                                      <p:to>
                                        <p:strVal val="visible"/>
                                      </p:to>
                                    </p:set>
                                    <p:anim calcmode="lin" valueType="num">
                                      <p:cBhvr>
                                        <p:cTn id="7" dur="500" fill="hold"/>
                                        <p:tgtEl>
                                          <p:spTgt spid="861188"/>
                                        </p:tgtEl>
                                        <p:attrNameLst>
                                          <p:attrName>ppt_w</p:attrName>
                                        </p:attrNameLst>
                                      </p:cBhvr>
                                      <p:tavLst>
                                        <p:tav tm="0">
                                          <p:val>
                                            <p:fltVal val="0"/>
                                          </p:val>
                                        </p:tav>
                                        <p:tav tm="100000">
                                          <p:val>
                                            <p:strVal val="#ppt_w"/>
                                          </p:val>
                                        </p:tav>
                                      </p:tavLst>
                                    </p:anim>
                                    <p:anim calcmode="lin" valueType="num">
                                      <p:cBhvr>
                                        <p:cTn id="8" dur="500" fill="hold"/>
                                        <p:tgtEl>
                                          <p:spTgt spid="861188"/>
                                        </p:tgtEl>
                                        <p:attrNameLst>
                                          <p:attrName>ppt_h</p:attrName>
                                        </p:attrNameLst>
                                      </p:cBhvr>
                                      <p:tavLst>
                                        <p:tav tm="0">
                                          <p:val>
                                            <p:fltVal val="0"/>
                                          </p:val>
                                        </p:tav>
                                        <p:tav tm="100000">
                                          <p:val>
                                            <p:strVal val="#ppt_h"/>
                                          </p:val>
                                        </p:tav>
                                      </p:tavLst>
                                    </p:anim>
                                    <p:anim calcmode="lin" valueType="num">
                                      <p:cBhvr>
                                        <p:cTn id="9" dur="500" fill="hold"/>
                                        <p:tgtEl>
                                          <p:spTgt spid="861188"/>
                                        </p:tgtEl>
                                        <p:attrNameLst>
                                          <p:attrName>style.rotation</p:attrName>
                                        </p:attrNameLst>
                                      </p:cBhvr>
                                      <p:tavLst>
                                        <p:tav tm="0">
                                          <p:val>
                                            <p:fltVal val="360"/>
                                          </p:val>
                                        </p:tav>
                                        <p:tav tm="100000">
                                          <p:val>
                                            <p:fltVal val="0"/>
                                          </p:val>
                                        </p:tav>
                                      </p:tavLst>
                                    </p:anim>
                                    <p:animEffect transition="in" filter="fade">
                                      <p:cBhvr>
                                        <p:cTn id="10" dur="500"/>
                                        <p:tgtEl>
                                          <p:spTgt spid="8611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861189"/>
                                        </p:tgtEl>
                                        <p:attrNameLst>
                                          <p:attrName>style.visibility</p:attrName>
                                        </p:attrNameLst>
                                      </p:cBhvr>
                                      <p:to>
                                        <p:strVal val="visible"/>
                                      </p:to>
                                    </p:set>
                                    <p:animEffect transition="in" filter="strips(downLeft)">
                                      <p:cBhvr>
                                        <p:cTn id="15" dur="500"/>
                                        <p:tgtEl>
                                          <p:spTgt spid="86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2FA2EDB-EDA8-4214-8768-47C044893FB6}" type="slidenum">
              <a:rPr lang="ar-SA" altLang="fa-IR"/>
              <a:pPr/>
              <a:t>229</a:t>
            </a:fld>
            <a:endParaRPr lang="en-US" altLang="fa-IR"/>
          </a:p>
        </p:txBody>
      </p:sp>
      <p:sp>
        <p:nvSpPr>
          <p:cNvPr id="86221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ثبت هزینه حمل در سیستم ادواری و دایمی</a:t>
            </a:r>
            <a:endParaRPr lang="en-US" altLang="fa-IR" b="0">
              <a:solidFill>
                <a:schemeClr val="tx1"/>
              </a:solidFill>
              <a:cs typeface="B Nazanin" panose="00000400000000000000" pitchFamily="2" charset="-78"/>
            </a:endParaRPr>
          </a:p>
        </p:txBody>
      </p:sp>
      <p:pic>
        <p:nvPicPr>
          <p:cNvPr id="862213" name="Picture 5"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09800"/>
            <a:ext cx="7165975" cy="2119313"/>
          </a:xfrm>
          <a:prstGeom prst="rect">
            <a:avLst/>
          </a:prstGeom>
          <a:solidFill>
            <a:srgbClr val="99CCFF"/>
          </a:solidFill>
        </p:spPr>
      </p:pic>
      <p:pic>
        <p:nvPicPr>
          <p:cNvPr id="862217" name="Picture 9" descr="Pict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72000"/>
            <a:ext cx="7175500" cy="2122488"/>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62213"/>
                                        </p:tgtEl>
                                        <p:attrNameLst>
                                          <p:attrName>style.visibility</p:attrName>
                                        </p:attrNameLst>
                                      </p:cBhvr>
                                      <p:to>
                                        <p:strVal val="visible"/>
                                      </p:to>
                                    </p:set>
                                    <p:anim calcmode="lin" valueType="num">
                                      <p:cBhvr additive="base">
                                        <p:cTn id="7" dur="500" fill="hold"/>
                                        <p:tgtEl>
                                          <p:spTgt spid="862213"/>
                                        </p:tgtEl>
                                        <p:attrNameLst>
                                          <p:attrName>ppt_x</p:attrName>
                                        </p:attrNameLst>
                                      </p:cBhvr>
                                      <p:tavLst>
                                        <p:tav tm="0">
                                          <p:val>
                                            <p:strVal val="#ppt_x"/>
                                          </p:val>
                                        </p:tav>
                                        <p:tav tm="100000">
                                          <p:val>
                                            <p:strVal val="#ppt_x"/>
                                          </p:val>
                                        </p:tav>
                                      </p:tavLst>
                                    </p:anim>
                                    <p:anim calcmode="lin" valueType="num">
                                      <p:cBhvr additive="base">
                                        <p:cTn id="8" dur="500" fill="hold"/>
                                        <p:tgtEl>
                                          <p:spTgt spid="8622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nodeType="clickEffect">
                                  <p:stCondLst>
                                    <p:cond delay="0"/>
                                  </p:stCondLst>
                                  <p:childTnLst>
                                    <p:set>
                                      <p:cBhvr>
                                        <p:cTn id="12" dur="1" fill="hold">
                                          <p:stCondLst>
                                            <p:cond delay="0"/>
                                          </p:stCondLst>
                                        </p:cTn>
                                        <p:tgtEl>
                                          <p:spTgt spid="862217"/>
                                        </p:tgtEl>
                                        <p:attrNameLst>
                                          <p:attrName>style.visibility</p:attrName>
                                        </p:attrNameLst>
                                      </p:cBhvr>
                                      <p:to>
                                        <p:strVal val="visible"/>
                                      </p:to>
                                    </p:set>
                                    <p:animScale>
                                      <p:cBhvr>
                                        <p:cTn id="13" dur="1000" decel="50000" fill="hold">
                                          <p:stCondLst>
                                            <p:cond delay="0"/>
                                          </p:stCondLst>
                                        </p:cTn>
                                        <p:tgtEl>
                                          <p:spTgt spid="8622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62217"/>
                                        </p:tgtEl>
                                        <p:attrNameLst>
                                          <p:attrName>ppt_x</p:attrName>
                                          <p:attrName>ppt_y</p:attrName>
                                        </p:attrNameLst>
                                      </p:cBhvr>
                                    </p:animMotion>
                                    <p:animEffect transition="in" filter="fade">
                                      <p:cBhvr>
                                        <p:cTn id="15" dur="1000"/>
                                        <p:tgtEl>
                                          <p:spTgt spid="862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CC54638-A7CD-4AF6-AB1C-FD4FB1B39F48}" type="slidenum">
              <a:rPr lang="ar-SA" altLang="fa-IR"/>
              <a:pPr/>
              <a:t>23</a:t>
            </a:fld>
            <a:endParaRPr lang="en-US" altLang="fa-IR"/>
          </a:p>
        </p:txBody>
      </p:sp>
      <p:sp>
        <p:nvSpPr>
          <p:cNvPr id="531458" name="Rectangle 2"/>
          <p:cNvSpPr>
            <a:spLocks noGrp="1" noChangeArrowheads="1"/>
          </p:cNvSpPr>
          <p:nvPr>
            <p:ph type="title" idx="4294967295"/>
          </p:nvPr>
        </p:nvSpPr>
        <p:spPr/>
        <p:txBody>
          <a:bodyPr/>
          <a:lstStyle/>
          <a:p>
            <a:r>
              <a:rPr lang="fa-IR" altLang="fa-IR">
                <a:cs typeface="B Nazanin" panose="00000400000000000000" pitchFamily="2" charset="-78"/>
              </a:rPr>
              <a:t>اصول حسابداری</a:t>
            </a:r>
            <a:endParaRPr lang="en-US" altLang="fa-IR">
              <a:cs typeface="B Nazanin" panose="00000400000000000000" pitchFamily="2" charset="-78"/>
            </a:endParaRPr>
          </a:p>
        </p:txBody>
      </p:sp>
      <p:sp>
        <p:nvSpPr>
          <p:cNvPr id="531459"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اصل بهای تمام شده</a:t>
            </a:r>
          </a:p>
          <a:p>
            <a:pPr algn="just" eaLnBrk="1" hangingPunct="1"/>
            <a:r>
              <a:rPr lang="fa-IR" altLang="fa-IR">
                <a:cs typeface="B Nazanin" panose="00000400000000000000" pitchFamily="2" charset="-78"/>
              </a:rPr>
              <a:t>اصل تحقق درآمد</a:t>
            </a:r>
          </a:p>
          <a:p>
            <a:pPr algn="just" eaLnBrk="1" hangingPunct="1"/>
            <a:r>
              <a:rPr lang="fa-IR" altLang="fa-IR">
                <a:cs typeface="B Nazanin" panose="00000400000000000000" pitchFamily="2" charset="-78"/>
              </a:rPr>
              <a:t>اصل تطابق</a:t>
            </a:r>
          </a:p>
          <a:p>
            <a:pPr algn="just" eaLnBrk="1" hangingPunct="1"/>
            <a:r>
              <a:rPr lang="fa-IR" altLang="fa-IR">
                <a:cs typeface="B Nazanin" panose="00000400000000000000" pitchFamily="2" charset="-78"/>
              </a:rPr>
              <a:t>اصل افشا</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31459">
                                            <p:txEl>
                                              <p:pRg st="0" end="0"/>
                                            </p:txEl>
                                          </p:spTgt>
                                        </p:tgtEl>
                                        <p:attrNameLst>
                                          <p:attrName>style.visibility</p:attrName>
                                        </p:attrNameLst>
                                      </p:cBhvr>
                                      <p:to>
                                        <p:strVal val="visible"/>
                                      </p:to>
                                    </p:set>
                                    <p:animEffect transition="in" filter="diamond(in)">
                                      <p:cBhvr>
                                        <p:cTn id="7" dur="2000"/>
                                        <p:tgtEl>
                                          <p:spTgt spid="531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31459">
                                            <p:txEl>
                                              <p:pRg st="1" end="1"/>
                                            </p:txEl>
                                          </p:spTgt>
                                        </p:tgtEl>
                                        <p:attrNameLst>
                                          <p:attrName>style.visibility</p:attrName>
                                        </p:attrNameLst>
                                      </p:cBhvr>
                                      <p:to>
                                        <p:strVal val="visible"/>
                                      </p:to>
                                    </p:set>
                                    <p:animEffect transition="in" filter="diamond(in)">
                                      <p:cBhvr>
                                        <p:cTn id="12" dur="2000"/>
                                        <p:tgtEl>
                                          <p:spTgt spid="531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31459">
                                            <p:txEl>
                                              <p:pRg st="2" end="2"/>
                                            </p:txEl>
                                          </p:spTgt>
                                        </p:tgtEl>
                                        <p:attrNameLst>
                                          <p:attrName>style.visibility</p:attrName>
                                        </p:attrNameLst>
                                      </p:cBhvr>
                                      <p:to>
                                        <p:strVal val="visible"/>
                                      </p:to>
                                    </p:set>
                                    <p:animEffect transition="in" filter="diamond(in)">
                                      <p:cBhvr>
                                        <p:cTn id="17" dur="2000"/>
                                        <p:tgtEl>
                                          <p:spTgt spid="531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31459">
                                            <p:txEl>
                                              <p:pRg st="3" end="3"/>
                                            </p:txEl>
                                          </p:spTgt>
                                        </p:tgtEl>
                                        <p:attrNameLst>
                                          <p:attrName>style.visibility</p:attrName>
                                        </p:attrNameLst>
                                      </p:cBhvr>
                                      <p:to>
                                        <p:strVal val="visible"/>
                                      </p:to>
                                    </p:set>
                                    <p:animEffect transition="in" filter="diamond(in)">
                                      <p:cBhvr>
                                        <p:cTn id="22" dur="2000"/>
                                        <p:tgtEl>
                                          <p:spTgt spid="531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5E6A0792-0483-4041-934E-CA0DCAB5A63D}" type="slidenum">
              <a:rPr lang="ar-SA" altLang="fa-IR"/>
              <a:pPr/>
              <a:t>230</a:t>
            </a:fld>
            <a:endParaRPr lang="en-US" altLang="fa-IR"/>
          </a:p>
        </p:txBody>
      </p:sp>
      <p:sp>
        <p:nvSpPr>
          <p:cNvPr id="86323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ثبت تخفیفات نقدی در سیستم ادواری و دایمی</a:t>
            </a:r>
            <a:endParaRPr lang="en-US" altLang="fa-IR" b="0">
              <a:solidFill>
                <a:schemeClr val="tx1"/>
              </a:solidFill>
              <a:cs typeface="B Nazanin" panose="00000400000000000000" pitchFamily="2" charset="-78"/>
            </a:endParaRPr>
          </a:p>
        </p:txBody>
      </p:sp>
      <p:pic>
        <p:nvPicPr>
          <p:cNvPr id="863237" name="Picture 5"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24088"/>
            <a:ext cx="7165975" cy="2119312"/>
          </a:xfrm>
          <a:prstGeom prst="rect">
            <a:avLst/>
          </a:prstGeom>
          <a:solidFill>
            <a:srgbClr val="99CCFF"/>
          </a:solidFill>
        </p:spPr>
      </p:pic>
      <p:pic>
        <p:nvPicPr>
          <p:cNvPr id="863238" name="Picture 6"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419600"/>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863237"/>
                                        </p:tgtEl>
                                        <p:attrNameLst>
                                          <p:attrName>style.visibility</p:attrName>
                                        </p:attrNameLst>
                                      </p:cBhvr>
                                      <p:to>
                                        <p:strVal val="visible"/>
                                      </p:to>
                                    </p:set>
                                    <p:animEffect transition="in" filter="box(in)">
                                      <p:cBhvr>
                                        <p:cTn id="7" dur="500"/>
                                        <p:tgtEl>
                                          <p:spTgt spid="8632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nodeType="clickEffect">
                                  <p:stCondLst>
                                    <p:cond delay="0"/>
                                  </p:stCondLst>
                                  <p:childTnLst>
                                    <p:set>
                                      <p:cBhvr>
                                        <p:cTn id="11" dur="1" fill="hold">
                                          <p:stCondLst>
                                            <p:cond delay="0"/>
                                          </p:stCondLst>
                                        </p:cTn>
                                        <p:tgtEl>
                                          <p:spTgt spid="863238"/>
                                        </p:tgtEl>
                                        <p:attrNameLst>
                                          <p:attrName>style.visibility</p:attrName>
                                        </p:attrNameLst>
                                      </p:cBhvr>
                                      <p:to>
                                        <p:strVal val="visible"/>
                                      </p:to>
                                    </p:set>
                                    <p:animEffect transition="in" filter="checkerboard(down)">
                                      <p:cBhvr>
                                        <p:cTn id="12" dur="500"/>
                                        <p:tgtEl>
                                          <p:spTgt spid="86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D2251F41-ED4B-413F-82C7-E6ED64235652}" type="slidenum">
              <a:rPr lang="ar-SA" altLang="fa-IR"/>
              <a:pPr/>
              <a:t>231</a:t>
            </a:fld>
            <a:endParaRPr lang="en-US" altLang="fa-IR"/>
          </a:p>
        </p:txBody>
      </p:sp>
      <p:sp>
        <p:nvSpPr>
          <p:cNvPr id="864258" name="Rectangle 2"/>
          <p:cNvSpPr>
            <a:spLocks noGrp="1" noChangeArrowheads="1"/>
          </p:cNvSpPr>
          <p:nvPr>
            <p:ph type="title" idx="4294967295"/>
          </p:nvPr>
        </p:nvSpPr>
        <p:spPr>
          <a:xfrm>
            <a:off x="990600" y="609600"/>
            <a:ext cx="7531100" cy="1143000"/>
          </a:xfrm>
        </p:spPr>
        <p:txBody>
          <a:bodyPr/>
          <a:lstStyle/>
          <a:p>
            <a:r>
              <a:rPr lang="fa-IR" altLang="fa-IR" sz="3200" b="0">
                <a:solidFill>
                  <a:schemeClr val="tx1"/>
                </a:solidFill>
                <a:cs typeface="B Nazanin" panose="00000400000000000000" pitchFamily="2" charset="-78"/>
              </a:rPr>
              <a:t>ثبت برگشت ازخرید نسیه در سیستم ادواری و دایمی</a:t>
            </a:r>
            <a:endParaRPr lang="en-US" altLang="fa-IR" sz="3200" b="0">
              <a:solidFill>
                <a:schemeClr val="tx1"/>
              </a:solidFill>
              <a:cs typeface="B Nazanin" panose="00000400000000000000" pitchFamily="2" charset="-78"/>
            </a:endParaRPr>
          </a:p>
        </p:txBody>
      </p:sp>
      <p:pic>
        <p:nvPicPr>
          <p:cNvPr id="864261" name="Picture 5"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7165975" cy="2119313"/>
          </a:xfrm>
          <a:prstGeom prst="rect">
            <a:avLst/>
          </a:prstGeom>
          <a:solidFill>
            <a:srgbClr val="99CCFF"/>
          </a:solidFill>
        </p:spPr>
      </p:pic>
      <p:pic>
        <p:nvPicPr>
          <p:cNvPr id="864262" name="Picture 6" descr="Picture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4419600"/>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1F35F89-C741-421B-943E-7B0AB2CBD908}" type="slidenum">
              <a:rPr lang="ar-SA" altLang="fa-IR"/>
              <a:pPr/>
              <a:t>232</a:t>
            </a:fld>
            <a:endParaRPr lang="en-US" altLang="fa-IR"/>
          </a:p>
        </p:txBody>
      </p:sp>
      <p:sp>
        <p:nvSpPr>
          <p:cNvPr id="865282" name="Rectangle 2"/>
          <p:cNvSpPr>
            <a:spLocks noGrp="1" noChangeArrowheads="1"/>
          </p:cNvSpPr>
          <p:nvPr>
            <p:ph type="title" idx="4294967295"/>
          </p:nvPr>
        </p:nvSpPr>
        <p:spPr>
          <a:xfrm>
            <a:off x="990600" y="609600"/>
            <a:ext cx="7531100" cy="1143000"/>
          </a:xfrm>
        </p:spPr>
        <p:txBody>
          <a:bodyPr/>
          <a:lstStyle/>
          <a:p>
            <a:r>
              <a:rPr lang="fa-IR" altLang="fa-IR" b="0">
                <a:solidFill>
                  <a:schemeClr val="tx1"/>
                </a:solidFill>
                <a:cs typeface="B Nazanin" panose="00000400000000000000" pitchFamily="2" charset="-78"/>
              </a:rPr>
              <a:t>ثبت فروش کالا به طور نسیه در سیستم ادواری</a:t>
            </a:r>
            <a:endParaRPr lang="en-US" altLang="fa-IR" b="0">
              <a:solidFill>
                <a:schemeClr val="tx1"/>
              </a:solidFill>
              <a:cs typeface="B Nazanin" panose="00000400000000000000" pitchFamily="2" charset="-78"/>
            </a:endParaRPr>
          </a:p>
        </p:txBody>
      </p:sp>
      <p:pic>
        <p:nvPicPr>
          <p:cNvPr id="865285" name="Picture 5" descr="Pictur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67000"/>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FF959E2E-59F5-465F-BD70-3F8856525F29}" type="slidenum">
              <a:rPr lang="ar-SA" altLang="fa-IR"/>
              <a:pPr/>
              <a:t>233</a:t>
            </a:fld>
            <a:endParaRPr lang="en-US" altLang="fa-IR"/>
          </a:p>
        </p:txBody>
      </p:sp>
      <p:sp>
        <p:nvSpPr>
          <p:cNvPr id="866306" name="Rectangle 2"/>
          <p:cNvSpPr>
            <a:spLocks noGrp="1" noChangeArrowheads="1"/>
          </p:cNvSpPr>
          <p:nvPr>
            <p:ph type="title" idx="4294967295"/>
          </p:nvPr>
        </p:nvSpPr>
        <p:spPr>
          <a:xfrm>
            <a:off x="914400" y="609600"/>
            <a:ext cx="7531100" cy="1143000"/>
          </a:xfrm>
        </p:spPr>
        <p:txBody>
          <a:bodyPr/>
          <a:lstStyle/>
          <a:p>
            <a:r>
              <a:rPr lang="fa-IR" altLang="fa-IR" b="0">
                <a:solidFill>
                  <a:schemeClr val="tx1"/>
                </a:solidFill>
                <a:cs typeface="B Nazanin" panose="00000400000000000000" pitchFamily="2" charset="-78"/>
              </a:rPr>
              <a:t>ثبت فروش کالا به طور نسیه در سیستم دایمی</a:t>
            </a:r>
            <a:endParaRPr lang="en-US" altLang="fa-IR" b="0">
              <a:solidFill>
                <a:schemeClr val="tx1"/>
              </a:solidFill>
              <a:cs typeface="B Nazanin" panose="00000400000000000000" pitchFamily="2" charset="-78"/>
            </a:endParaRPr>
          </a:p>
        </p:txBody>
      </p:sp>
      <p:pic>
        <p:nvPicPr>
          <p:cNvPr id="866308" name="Picture 4" descr="Pictur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47888"/>
            <a:ext cx="7165975" cy="2119312"/>
          </a:xfrm>
          <a:prstGeom prst="rect">
            <a:avLst/>
          </a:prstGeom>
          <a:solidFill>
            <a:srgbClr val="99CCFF"/>
          </a:solidFill>
        </p:spPr>
      </p:pic>
      <p:pic>
        <p:nvPicPr>
          <p:cNvPr id="866309" name="Picture 5" descr="Pictur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57688"/>
            <a:ext cx="7165975" cy="2119312"/>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66308"/>
                                        </p:tgtEl>
                                        <p:attrNameLst>
                                          <p:attrName>style.visibility</p:attrName>
                                        </p:attrNameLst>
                                      </p:cBhvr>
                                      <p:to>
                                        <p:strVal val="visible"/>
                                      </p:to>
                                    </p:set>
                                    <p:anim calcmode="lin" valueType="num">
                                      <p:cBhvr additive="base">
                                        <p:cTn id="7" dur="500" fill="hold"/>
                                        <p:tgtEl>
                                          <p:spTgt spid="866308"/>
                                        </p:tgtEl>
                                        <p:attrNameLst>
                                          <p:attrName>ppt_x</p:attrName>
                                        </p:attrNameLst>
                                      </p:cBhvr>
                                      <p:tavLst>
                                        <p:tav tm="0">
                                          <p:val>
                                            <p:strVal val="#ppt_x"/>
                                          </p:val>
                                        </p:tav>
                                        <p:tav tm="100000">
                                          <p:val>
                                            <p:strVal val="#ppt_x"/>
                                          </p:val>
                                        </p:tav>
                                      </p:tavLst>
                                    </p:anim>
                                    <p:anim calcmode="lin" valueType="num">
                                      <p:cBhvr additive="base">
                                        <p:cTn id="8" dur="500" fill="hold"/>
                                        <p:tgtEl>
                                          <p:spTgt spid="86630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866309"/>
                                        </p:tgtEl>
                                        <p:attrNameLst>
                                          <p:attrName>style.visibility</p:attrName>
                                        </p:attrNameLst>
                                      </p:cBhvr>
                                      <p:to>
                                        <p:strVal val="visible"/>
                                      </p:to>
                                    </p:set>
                                    <p:anim calcmode="lin" valueType="num">
                                      <p:cBhvr additive="base">
                                        <p:cTn id="12" dur="500" fill="hold"/>
                                        <p:tgtEl>
                                          <p:spTgt spid="866309"/>
                                        </p:tgtEl>
                                        <p:attrNameLst>
                                          <p:attrName>ppt_x</p:attrName>
                                        </p:attrNameLst>
                                      </p:cBhvr>
                                      <p:tavLst>
                                        <p:tav tm="0">
                                          <p:val>
                                            <p:strVal val="#ppt_x"/>
                                          </p:val>
                                        </p:tav>
                                        <p:tav tm="100000">
                                          <p:val>
                                            <p:strVal val="#ppt_x"/>
                                          </p:val>
                                        </p:tav>
                                      </p:tavLst>
                                    </p:anim>
                                    <p:anim calcmode="lin" valueType="num">
                                      <p:cBhvr additive="base">
                                        <p:cTn id="13" dur="500" fill="hold"/>
                                        <p:tgtEl>
                                          <p:spTgt spid="8663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A78F9A0-48A4-4FB0-9A9C-A652F8E20CD2}" type="slidenum">
              <a:rPr lang="ar-SA" altLang="fa-IR"/>
              <a:pPr/>
              <a:t>234</a:t>
            </a:fld>
            <a:endParaRPr lang="en-US" altLang="fa-IR"/>
          </a:p>
        </p:txBody>
      </p:sp>
      <p:sp>
        <p:nvSpPr>
          <p:cNvPr id="867330" name="Rectangle 2"/>
          <p:cNvSpPr>
            <a:spLocks noGrp="1" noChangeArrowheads="1"/>
          </p:cNvSpPr>
          <p:nvPr>
            <p:ph type="title" idx="4294967295"/>
          </p:nvPr>
        </p:nvSpPr>
        <p:spPr>
          <a:xfrm>
            <a:off x="990600" y="609600"/>
            <a:ext cx="7531100" cy="1143000"/>
          </a:xfrm>
        </p:spPr>
        <p:txBody>
          <a:bodyPr/>
          <a:lstStyle/>
          <a:p>
            <a:r>
              <a:rPr lang="fa-IR" altLang="fa-IR" b="0">
                <a:solidFill>
                  <a:schemeClr val="tx1"/>
                </a:solidFill>
                <a:cs typeface="B Nazanin" panose="00000400000000000000" pitchFamily="2" charset="-78"/>
              </a:rPr>
              <a:t>ثبت برگشت ازفروش نسیه در سیستم ادواری</a:t>
            </a:r>
            <a:endParaRPr lang="en-US" altLang="fa-IR" b="0">
              <a:solidFill>
                <a:schemeClr val="tx1"/>
              </a:solidFill>
              <a:cs typeface="B Nazanin" panose="00000400000000000000" pitchFamily="2" charset="-78"/>
            </a:endParaRPr>
          </a:p>
        </p:txBody>
      </p:sp>
      <p:pic>
        <p:nvPicPr>
          <p:cNvPr id="867332" name="Picture 4"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67000"/>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67332"/>
                                        </p:tgtEl>
                                        <p:attrNameLst>
                                          <p:attrName>style.visibility</p:attrName>
                                        </p:attrNameLst>
                                      </p:cBhvr>
                                      <p:to>
                                        <p:strVal val="visible"/>
                                      </p:to>
                                    </p:set>
                                    <p:animEffect transition="in" filter="dissolve">
                                      <p:cBhvr>
                                        <p:cTn id="7" dur="500"/>
                                        <p:tgtEl>
                                          <p:spTgt spid="867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A400CD-5CD2-4DEC-B751-1145C1F48D79}" type="slidenum">
              <a:rPr lang="ar-SA" altLang="fa-IR"/>
              <a:pPr/>
              <a:t>235</a:t>
            </a:fld>
            <a:endParaRPr lang="en-US" altLang="fa-IR"/>
          </a:p>
        </p:txBody>
      </p:sp>
      <p:sp>
        <p:nvSpPr>
          <p:cNvPr id="868354" name="Rectangle 2"/>
          <p:cNvSpPr>
            <a:spLocks noGrp="1" noChangeArrowheads="1"/>
          </p:cNvSpPr>
          <p:nvPr>
            <p:ph type="title" idx="4294967295"/>
          </p:nvPr>
        </p:nvSpPr>
        <p:spPr>
          <a:xfrm>
            <a:off x="914400" y="609600"/>
            <a:ext cx="7531100" cy="1143000"/>
          </a:xfrm>
        </p:spPr>
        <p:txBody>
          <a:bodyPr/>
          <a:lstStyle/>
          <a:p>
            <a:r>
              <a:rPr lang="fa-IR" altLang="fa-IR" b="0">
                <a:solidFill>
                  <a:schemeClr val="tx1"/>
                </a:solidFill>
                <a:cs typeface="B Nazanin" panose="00000400000000000000" pitchFamily="2" charset="-78"/>
              </a:rPr>
              <a:t>ثبت برگشت ازفروش نسیه در سیستم دایمی</a:t>
            </a:r>
            <a:endParaRPr lang="en-US" altLang="fa-IR" b="0">
              <a:solidFill>
                <a:schemeClr val="tx1"/>
              </a:solidFill>
              <a:cs typeface="B Nazanin" panose="00000400000000000000" pitchFamily="2" charset="-78"/>
            </a:endParaRPr>
          </a:p>
        </p:txBody>
      </p:sp>
      <p:pic>
        <p:nvPicPr>
          <p:cNvPr id="868356" name="Picture 4" descr="Pictur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09800"/>
            <a:ext cx="7165975" cy="2119313"/>
          </a:xfrm>
          <a:prstGeom prst="rect">
            <a:avLst/>
          </a:prstGeom>
          <a:solidFill>
            <a:srgbClr val="99CCFF"/>
          </a:solidFill>
        </p:spPr>
      </p:pic>
      <p:pic>
        <p:nvPicPr>
          <p:cNvPr id="868357" name="Picture 5" descr="Pictur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419600"/>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68356"/>
                                        </p:tgtEl>
                                        <p:attrNameLst>
                                          <p:attrName>style.visibility</p:attrName>
                                        </p:attrNameLst>
                                      </p:cBhvr>
                                      <p:to>
                                        <p:strVal val="visible"/>
                                      </p:to>
                                    </p:set>
                                    <p:animEffect transition="in" filter="dissolve">
                                      <p:cBhvr>
                                        <p:cTn id="7" dur="500"/>
                                        <p:tgtEl>
                                          <p:spTgt spid="868356"/>
                                        </p:tgtEl>
                                      </p:cBhvr>
                                    </p:animEffect>
                                  </p:childTnLst>
                                </p:cTn>
                              </p:par>
                              <p:par>
                                <p:cTn id="8" presetID="9" presetClass="entr" presetSubtype="0" fill="hold" nodeType="withEffect">
                                  <p:stCondLst>
                                    <p:cond delay="0"/>
                                  </p:stCondLst>
                                  <p:childTnLst>
                                    <p:set>
                                      <p:cBhvr>
                                        <p:cTn id="9" dur="1" fill="hold">
                                          <p:stCondLst>
                                            <p:cond delay="0"/>
                                          </p:stCondLst>
                                        </p:cTn>
                                        <p:tgtEl>
                                          <p:spTgt spid="868357"/>
                                        </p:tgtEl>
                                        <p:attrNameLst>
                                          <p:attrName>style.visibility</p:attrName>
                                        </p:attrNameLst>
                                      </p:cBhvr>
                                      <p:to>
                                        <p:strVal val="visible"/>
                                      </p:to>
                                    </p:set>
                                    <p:animEffect transition="in" filter="dissolve">
                                      <p:cBhvr>
                                        <p:cTn id="10" dur="500"/>
                                        <p:tgtEl>
                                          <p:spTgt spid="868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AFDD92D1-1639-404D-A345-EC4DE45B4C32}" type="slidenum">
              <a:rPr lang="ar-SA" altLang="fa-IR"/>
              <a:pPr/>
              <a:t>236</a:t>
            </a:fld>
            <a:endParaRPr lang="en-US" altLang="fa-IR"/>
          </a:p>
        </p:txBody>
      </p:sp>
      <p:sp>
        <p:nvSpPr>
          <p:cNvPr id="869378" name="Rectangle 2"/>
          <p:cNvSpPr>
            <a:spLocks noGrp="1" noChangeArrowheads="1"/>
          </p:cNvSpPr>
          <p:nvPr>
            <p:ph type="title" idx="4294967295"/>
          </p:nvPr>
        </p:nvSpPr>
        <p:spPr>
          <a:xfrm>
            <a:off x="990600" y="609600"/>
            <a:ext cx="7543800" cy="1143000"/>
          </a:xfrm>
        </p:spPr>
        <p:txBody>
          <a:bodyPr/>
          <a:lstStyle/>
          <a:p>
            <a:r>
              <a:rPr lang="fa-IR" altLang="fa-IR" sz="3200" b="0">
                <a:solidFill>
                  <a:schemeClr val="tx1"/>
                </a:solidFill>
                <a:cs typeface="B Nazanin" panose="00000400000000000000" pitchFamily="2" charset="-78"/>
              </a:rPr>
              <a:t>ثبت تخفیفات نقدی فروش در سیستم ادواری و دایمی</a:t>
            </a:r>
            <a:endParaRPr lang="en-US" altLang="fa-IR" sz="3200" b="0">
              <a:solidFill>
                <a:schemeClr val="tx1"/>
              </a:solidFill>
              <a:cs typeface="B Nazanin" panose="00000400000000000000" pitchFamily="2" charset="-78"/>
            </a:endParaRPr>
          </a:p>
        </p:txBody>
      </p:sp>
      <p:pic>
        <p:nvPicPr>
          <p:cNvPr id="869381" name="Picture 5"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24088"/>
            <a:ext cx="7165975" cy="2119312"/>
          </a:xfrm>
          <a:prstGeom prst="rect">
            <a:avLst/>
          </a:prstGeom>
          <a:solidFill>
            <a:srgbClr val="99CCFF"/>
          </a:solidFill>
        </p:spPr>
      </p:pic>
      <p:pic>
        <p:nvPicPr>
          <p:cNvPr id="869382" name="Picture 6"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4419600"/>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nodeType="afterEffect">
                                  <p:stCondLst>
                                    <p:cond delay="0"/>
                                  </p:stCondLst>
                                  <p:childTnLst>
                                    <p:set>
                                      <p:cBhvr>
                                        <p:cTn id="6" dur="1" fill="hold">
                                          <p:stCondLst>
                                            <p:cond delay="0"/>
                                          </p:stCondLst>
                                        </p:cTn>
                                        <p:tgtEl>
                                          <p:spTgt spid="869381"/>
                                        </p:tgtEl>
                                        <p:attrNameLst>
                                          <p:attrName>style.visibility</p:attrName>
                                        </p:attrNameLst>
                                      </p:cBhvr>
                                      <p:to>
                                        <p:strVal val="visible"/>
                                      </p:to>
                                    </p:set>
                                    <p:animScale>
                                      <p:cBhvr>
                                        <p:cTn id="7" dur="1000" decel="50000" fill="hold">
                                          <p:stCondLst>
                                            <p:cond delay="0"/>
                                          </p:stCondLst>
                                        </p:cTn>
                                        <p:tgtEl>
                                          <p:spTgt spid="8693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69381"/>
                                        </p:tgtEl>
                                        <p:attrNameLst>
                                          <p:attrName>ppt_x</p:attrName>
                                          <p:attrName>ppt_y</p:attrName>
                                        </p:attrNameLst>
                                      </p:cBhvr>
                                    </p:animMotion>
                                    <p:animEffect transition="in" filter="fade">
                                      <p:cBhvr>
                                        <p:cTn id="9" dur="1000"/>
                                        <p:tgtEl>
                                          <p:spTgt spid="8693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869382"/>
                                        </p:tgtEl>
                                        <p:attrNameLst>
                                          <p:attrName>style.visibility</p:attrName>
                                        </p:attrNameLst>
                                      </p:cBhvr>
                                      <p:to>
                                        <p:strVal val="visible"/>
                                      </p:to>
                                    </p:set>
                                    <p:anim calcmode="lin" valueType="num">
                                      <p:cBhvr additive="base">
                                        <p:cTn id="14" dur="500" fill="hold"/>
                                        <p:tgtEl>
                                          <p:spTgt spid="869382"/>
                                        </p:tgtEl>
                                        <p:attrNameLst>
                                          <p:attrName>ppt_x</p:attrName>
                                        </p:attrNameLst>
                                      </p:cBhvr>
                                      <p:tavLst>
                                        <p:tav tm="0">
                                          <p:val>
                                            <p:strVal val="#ppt_x"/>
                                          </p:val>
                                        </p:tav>
                                        <p:tav tm="100000">
                                          <p:val>
                                            <p:strVal val="#ppt_x"/>
                                          </p:val>
                                        </p:tav>
                                      </p:tavLst>
                                    </p:anim>
                                    <p:anim calcmode="lin" valueType="num">
                                      <p:cBhvr additive="base">
                                        <p:cTn id="15" dur="500" fill="hold"/>
                                        <p:tgtEl>
                                          <p:spTgt spid="8693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FC004B7-80E8-4F2A-8E22-451D6E3C5622}" type="slidenum">
              <a:rPr lang="ar-SA" altLang="fa-IR"/>
              <a:pPr/>
              <a:t>237</a:t>
            </a:fld>
            <a:endParaRPr lang="en-US" altLang="fa-IR"/>
          </a:p>
        </p:txBody>
      </p:sp>
      <p:sp>
        <p:nvSpPr>
          <p:cNvPr id="870402" name="Rectangle 2"/>
          <p:cNvSpPr>
            <a:spLocks noGrp="1" noChangeArrowheads="1"/>
          </p:cNvSpPr>
          <p:nvPr>
            <p:ph type="title" idx="4294967295"/>
          </p:nvPr>
        </p:nvSpPr>
        <p:spPr>
          <a:xfrm>
            <a:off x="990600" y="609600"/>
            <a:ext cx="7543800" cy="1143000"/>
          </a:xfrm>
        </p:spPr>
        <p:txBody>
          <a:bodyPr/>
          <a:lstStyle/>
          <a:p>
            <a:r>
              <a:rPr lang="fa-IR" altLang="fa-IR" sz="3200" b="0">
                <a:solidFill>
                  <a:schemeClr val="tx1"/>
                </a:solidFill>
                <a:cs typeface="B Nazanin" panose="00000400000000000000" pitchFamily="2" charset="-78"/>
              </a:rPr>
              <a:t>ثبت اصلاحی پایان سال در سیستم ادواری</a:t>
            </a:r>
            <a:endParaRPr lang="en-US" altLang="fa-IR" sz="3200" b="0">
              <a:solidFill>
                <a:schemeClr val="tx1"/>
              </a:solidFill>
              <a:cs typeface="B Nazanin" panose="00000400000000000000" pitchFamily="2" charset="-78"/>
            </a:endParaRPr>
          </a:p>
        </p:txBody>
      </p:sp>
      <p:pic>
        <p:nvPicPr>
          <p:cNvPr id="870405" name="Picture 5" descr="Picture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7165975" cy="2119313"/>
          </a:xfrm>
          <a:prstGeom prst="rect">
            <a:avLst/>
          </a:prstGeom>
          <a:solidFill>
            <a:srgbClr val="99CCFF"/>
          </a:solidFill>
        </p:spPr>
      </p:pic>
      <p:pic>
        <p:nvPicPr>
          <p:cNvPr id="870406" name="Picture 6" descr="Pictur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4343400"/>
            <a:ext cx="7165975" cy="2119313"/>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870405"/>
                                        </p:tgtEl>
                                        <p:attrNameLst>
                                          <p:attrName>style.visibility</p:attrName>
                                        </p:attrNameLst>
                                      </p:cBhvr>
                                      <p:to>
                                        <p:strVal val="visible"/>
                                      </p:to>
                                    </p:set>
                                    <p:anim calcmode="lin" valueType="num">
                                      <p:cBhvr>
                                        <p:cTn id="7" dur="500" fill="hold"/>
                                        <p:tgtEl>
                                          <p:spTgt spid="870405"/>
                                        </p:tgtEl>
                                        <p:attrNameLst>
                                          <p:attrName>ppt_w</p:attrName>
                                        </p:attrNameLst>
                                      </p:cBhvr>
                                      <p:tavLst>
                                        <p:tav tm="0">
                                          <p:val>
                                            <p:strVal val="#ppt_w*0.05"/>
                                          </p:val>
                                        </p:tav>
                                        <p:tav tm="100000">
                                          <p:val>
                                            <p:strVal val="#ppt_w"/>
                                          </p:val>
                                        </p:tav>
                                      </p:tavLst>
                                    </p:anim>
                                    <p:anim calcmode="lin" valueType="num">
                                      <p:cBhvr>
                                        <p:cTn id="8" dur="500" fill="hold"/>
                                        <p:tgtEl>
                                          <p:spTgt spid="870405"/>
                                        </p:tgtEl>
                                        <p:attrNameLst>
                                          <p:attrName>ppt_h</p:attrName>
                                        </p:attrNameLst>
                                      </p:cBhvr>
                                      <p:tavLst>
                                        <p:tav tm="0">
                                          <p:val>
                                            <p:strVal val="#ppt_h"/>
                                          </p:val>
                                        </p:tav>
                                        <p:tav tm="100000">
                                          <p:val>
                                            <p:strVal val="#ppt_h"/>
                                          </p:val>
                                        </p:tav>
                                      </p:tavLst>
                                    </p:anim>
                                    <p:anim calcmode="lin" valueType="num">
                                      <p:cBhvr>
                                        <p:cTn id="9" dur="500" fill="hold"/>
                                        <p:tgtEl>
                                          <p:spTgt spid="870405"/>
                                        </p:tgtEl>
                                        <p:attrNameLst>
                                          <p:attrName>ppt_x</p:attrName>
                                        </p:attrNameLst>
                                      </p:cBhvr>
                                      <p:tavLst>
                                        <p:tav tm="0">
                                          <p:val>
                                            <p:strVal val="#ppt_x-.2"/>
                                          </p:val>
                                        </p:tav>
                                        <p:tav tm="100000">
                                          <p:val>
                                            <p:strVal val="#ppt_x"/>
                                          </p:val>
                                        </p:tav>
                                      </p:tavLst>
                                    </p:anim>
                                    <p:anim calcmode="lin" valueType="num">
                                      <p:cBhvr>
                                        <p:cTn id="10" dur="500" fill="hold"/>
                                        <p:tgtEl>
                                          <p:spTgt spid="870405"/>
                                        </p:tgtEl>
                                        <p:attrNameLst>
                                          <p:attrName>ppt_y</p:attrName>
                                        </p:attrNameLst>
                                      </p:cBhvr>
                                      <p:tavLst>
                                        <p:tav tm="0">
                                          <p:val>
                                            <p:strVal val="#ppt_y"/>
                                          </p:val>
                                        </p:tav>
                                        <p:tav tm="100000">
                                          <p:val>
                                            <p:strVal val="#ppt_y"/>
                                          </p:val>
                                        </p:tav>
                                      </p:tavLst>
                                    </p:anim>
                                    <p:animEffect transition="in" filter="fade">
                                      <p:cBhvr>
                                        <p:cTn id="11" dur="500"/>
                                        <p:tgtEl>
                                          <p:spTgt spid="870405"/>
                                        </p:tgtEl>
                                      </p:cBhvr>
                                    </p:animEffect>
                                  </p:childTnLst>
                                </p:cTn>
                              </p:par>
                            </p:childTnLst>
                          </p:cTn>
                        </p:par>
                        <p:par>
                          <p:cTn id="12" fill="hold" nodeType="afterGroup">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870406"/>
                                        </p:tgtEl>
                                        <p:attrNameLst>
                                          <p:attrName>style.visibility</p:attrName>
                                        </p:attrNameLst>
                                      </p:cBhvr>
                                      <p:to>
                                        <p:strVal val="visible"/>
                                      </p:to>
                                    </p:set>
                                    <p:anim calcmode="lin" valueType="num">
                                      <p:cBhvr>
                                        <p:cTn id="15" dur="500" fill="hold"/>
                                        <p:tgtEl>
                                          <p:spTgt spid="870406"/>
                                        </p:tgtEl>
                                        <p:attrNameLst>
                                          <p:attrName>ppt_w</p:attrName>
                                        </p:attrNameLst>
                                      </p:cBhvr>
                                      <p:tavLst>
                                        <p:tav tm="0">
                                          <p:val>
                                            <p:strVal val="#ppt_w*0.05"/>
                                          </p:val>
                                        </p:tav>
                                        <p:tav tm="100000">
                                          <p:val>
                                            <p:strVal val="#ppt_w"/>
                                          </p:val>
                                        </p:tav>
                                      </p:tavLst>
                                    </p:anim>
                                    <p:anim calcmode="lin" valueType="num">
                                      <p:cBhvr>
                                        <p:cTn id="16" dur="500" fill="hold"/>
                                        <p:tgtEl>
                                          <p:spTgt spid="870406"/>
                                        </p:tgtEl>
                                        <p:attrNameLst>
                                          <p:attrName>ppt_h</p:attrName>
                                        </p:attrNameLst>
                                      </p:cBhvr>
                                      <p:tavLst>
                                        <p:tav tm="0">
                                          <p:val>
                                            <p:strVal val="#ppt_h"/>
                                          </p:val>
                                        </p:tav>
                                        <p:tav tm="100000">
                                          <p:val>
                                            <p:strVal val="#ppt_h"/>
                                          </p:val>
                                        </p:tav>
                                      </p:tavLst>
                                    </p:anim>
                                    <p:anim calcmode="lin" valueType="num">
                                      <p:cBhvr>
                                        <p:cTn id="17" dur="500" fill="hold"/>
                                        <p:tgtEl>
                                          <p:spTgt spid="870406"/>
                                        </p:tgtEl>
                                        <p:attrNameLst>
                                          <p:attrName>ppt_x</p:attrName>
                                        </p:attrNameLst>
                                      </p:cBhvr>
                                      <p:tavLst>
                                        <p:tav tm="0">
                                          <p:val>
                                            <p:strVal val="#ppt_x-.2"/>
                                          </p:val>
                                        </p:tav>
                                        <p:tav tm="100000">
                                          <p:val>
                                            <p:strVal val="#ppt_x"/>
                                          </p:val>
                                        </p:tav>
                                      </p:tavLst>
                                    </p:anim>
                                    <p:anim calcmode="lin" valueType="num">
                                      <p:cBhvr>
                                        <p:cTn id="18" dur="500" fill="hold"/>
                                        <p:tgtEl>
                                          <p:spTgt spid="870406"/>
                                        </p:tgtEl>
                                        <p:attrNameLst>
                                          <p:attrName>ppt_y</p:attrName>
                                        </p:attrNameLst>
                                      </p:cBhvr>
                                      <p:tavLst>
                                        <p:tav tm="0">
                                          <p:val>
                                            <p:strVal val="#ppt_y"/>
                                          </p:val>
                                        </p:tav>
                                        <p:tav tm="100000">
                                          <p:val>
                                            <p:strVal val="#ppt_y"/>
                                          </p:val>
                                        </p:tav>
                                      </p:tavLst>
                                    </p:anim>
                                    <p:animEffect transition="in" filter="fade">
                                      <p:cBhvr>
                                        <p:cTn id="19" dur="500"/>
                                        <p:tgtEl>
                                          <p:spTgt spid="870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E32A235-4FDB-4CA7-A4E1-01440D81D22B}" type="slidenum">
              <a:rPr lang="ar-SA" altLang="fa-IR"/>
              <a:pPr/>
              <a:t>238</a:t>
            </a:fld>
            <a:endParaRPr lang="en-US" altLang="fa-IR"/>
          </a:p>
        </p:txBody>
      </p:sp>
      <p:sp>
        <p:nvSpPr>
          <p:cNvPr id="871426"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روشهای محاسبه بهای تمام شده در سیستم ادواری</a:t>
            </a:r>
            <a:endParaRPr lang="en-US" altLang="fa-IR" sz="3200" b="0">
              <a:solidFill>
                <a:schemeClr val="tx1"/>
              </a:solidFill>
              <a:cs typeface="B Nazanin" panose="00000400000000000000" pitchFamily="2" charset="-78"/>
            </a:endParaRPr>
          </a:p>
        </p:txBody>
      </p:sp>
      <p:sp>
        <p:nvSpPr>
          <p:cNvPr id="87142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روش اولین صادره از اولین وارده  </a:t>
            </a:r>
            <a:r>
              <a:rPr lang="en-US" altLang="fa-IR">
                <a:cs typeface="B Nazanin" panose="00000400000000000000" pitchFamily="2" charset="-78"/>
              </a:rPr>
              <a:t>FIFO</a:t>
            </a:r>
          </a:p>
          <a:p>
            <a:pPr algn="just" eaLnBrk="1" hangingPunct="1"/>
            <a:r>
              <a:rPr lang="fa-IR" altLang="fa-IR">
                <a:cs typeface="B Nazanin" panose="00000400000000000000" pitchFamily="2" charset="-78"/>
              </a:rPr>
              <a:t>روش اولین صادره از آخرین وارده </a:t>
            </a:r>
            <a:r>
              <a:rPr lang="en-US" altLang="fa-IR">
                <a:cs typeface="B Nazanin" panose="00000400000000000000" pitchFamily="2" charset="-78"/>
              </a:rPr>
              <a:t>LIFO</a:t>
            </a:r>
            <a:r>
              <a:rPr lang="fa-IR" altLang="fa-IR">
                <a:cs typeface="B Nazanin" panose="00000400000000000000" pitchFamily="2" charset="-78"/>
              </a:rPr>
              <a:t> </a:t>
            </a:r>
          </a:p>
          <a:p>
            <a:pPr algn="just" eaLnBrk="1" hangingPunct="1"/>
            <a:r>
              <a:rPr lang="fa-IR" altLang="fa-IR">
                <a:cs typeface="B Nazanin" panose="00000400000000000000" pitchFamily="2" charset="-78"/>
              </a:rPr>
              <a:t>روش میانگین موزون</a:t>
            </a:r>
          </a:p>
          <a:p>
            <a:pPr algn="just" eaLnBrk="1" hangingPunct="1"/>
            <a:r>
              <a:rPr lang="fa-IR" altLang="fa-IR">
                <a:cs typeface="B Nazanin" panose="00000400000000000000" pitchFamily="2" charset="-78"/>
              </a:rPr>
              <a:t>روش شناسایی ویژه</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71427">
                                            <p:txEl>
                                              <p:pRg st="0" end="0"/>
                                            </p:txEl>
                                          </p:spTgt>
                                        </p:tgtEl>
                                        <p:attrNameLst>
                                          <p:attrName>style.visibility</p:attrName>
                                        </p:attrNameLst>
                                      </p:cBhvr>
                                      <p:to>
                                        <p:strVal val="visible"/>
                                      </p:to>
                                    </p:set>
                                    <p:animEffect transition="in" filter="dissolve">
                                      <p:cBhvr>
                                        <p:cTn id="7" dur="1000"/>
                                        <p:tgtEl>
                                          <p:spTgt spid="871427">
                                            <p:txEl>
                                              <p:pRg st="0" end="0"/>
                                            </p:txEl>
                                          </p:spTgt>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871427">
                                            <p:txEl>
                                              <p:pRg st="1" end="1"/>
                                            </p:txEl>
                                          </p:spTgt>
                                        </p:tgtEl>
                                        <p:attrNameLst>
                                          <p:attrName>style.visibility</p:attrName>
                                        </p:attrNameLst>
                                      </p:cBhvr>
                                      <p:to>
                                        <p:strVal val="visible"/>
                                      </p:to>
                                    </p:set>
                                    <p:animEffect transition="in" filter="dissolve">
                                      <p:cBhvr>
                                        <p:cTn id="11" dur="1000"/>
                                        <p:tgtEl>
                                          <p:spTgt spid="871427">
                                            <p:txEl>
                                              <p:pRg st="1" end="1"/>
                                            </p:txEl>
                                          </p:spTgt>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871427">
                                            <p:txEl>
                                              <p:pRg st="2" end="2"/>
                                            </p:txEl>
                                          </p:spTgt>
                                        </p:tgtEl>
                                        <p:attrNameLst>
                                          <p:attrName>style.visibility</p:attrName>
                                        </p:attrNameLst>
                                      </p:cBhvr>
                                      <p:to>
                                        <p:strVal val="visible"/>
                                      </p:to>
                                    </p:set>
                                    <p:animEffect transition="in" filter="dissolve">
                                      <p:cBhvr>
                                        <p:cTn id="15" dur="1000"/>
                                        <p:tgtEl>
                                          <p:spTgt spid="871427">
                                            <p:txEl>
                                              <p:pRg st="2" end="2"/>
                                            </p:txEl>
                                          </p:spTgt>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871427">
                                            <p:txEl>
                                              <p:pRg st="3" end="3"/>
                                            </p:txEl>
                                          </p:spTgt>
                                        </p:tgtEl>
                                        <p:attrNameLst>
                                          <p:attrName>style.visibility</p:attrName>
                                        </p:attrNameLst>
                                      </p:cBhvr>
                                      <p:to>
                                        <p:strVal val="visible"/>
                                      </p:to>
                                    </p:set>
                                    <p:animEffect transition="in" filter="dissolve">
                                      <p:cBhvr>
                                        <p:cTn id="19" dur="1000"/>
                                        <p:tgtEl>
                                          <p:spTgt spid="871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2A07B85-9CEC-4523-B859-499A0E1E3C28}" type="slidenum">
              <a:rPr lang="ar-SA" altLang="fa-IR"/>
              <a:pPr/>
              <a:t>239</a:t>
            </a:fld>
            <a:endParaRPr lang="en-US" altLang="fa-IR"/>
          </a:p>
        </p:txBody>
      </p:sp>
      <p:sp>
        <p:nvSpPr>
          <p:cNvPr id="873474" name="Rectangle 2"/>
          <p:cNvSpPr>
            <a:spLocks noGrp="1" noChangeArrowheads="1"/>
          </p:cNvSpPr>
          <p:nvPr>
            <p:ph type="title" idx="4294967295"/>
          </p:nvPr>
        </p:nvSpPr>
        <p:spPr>
          <a:xfrm>
            <a:off x="990600" y="609600"/>
            <a:ext cx="7378700" cy="1143000"/>
          </a:xfrm>
        </p:spPr>
        <p:txBody>
          <a:bodyPr/>
          <a:lstStyle/>
          <a:p>
            <a:r>
              <a:rPr lang="fa-IR" altLang="fa-IR" sz="3200" b="0">
                <a:cs typeface="B Nazanin" panose="00000400000000000000" pitchFamily="2" charset="-78"/>
              </a:rPr>
              <a:t>روش اولین صادره از اولین وارده  </a:t>
            </a:r>
            <a:r>
              <a:rPr lang="en-US" altLang="fa-IR" sz="3200" b="0">
                <a:cs typeface="B Nazanin" panose="00000400000000000000" pitchFamily="2" charset="-78"/>
              </a:rPr>
              <a:t>FIFO</a:t>
            </a:r>
          </a:p>
        </p:txBody>
      </p:sp>
      <p:sp>
        <p:nvSpPr>
          <p:cNvPr id="87347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فرض می شود که اولین کالای تحصیل شده ابتدا صادر می شود و آخرین اقلام وارده، موجودی پایان دوره را تشکیل می دهد.</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EF5BF3C-8222-4A02-A984-32A5CC090ADB}" type="slidenum">
              <a:rPr lang="ar-SA" altLang="fa-IR"/>
              <a:pPr/>
              <a:t>24</a:t>
            </a:fld>
            <a:endParaRPr lang="en-US" altLang="fa-IR"/>
          </a:p>
        </p:txBody>
      </p:sp>
      <p:sp>
        <p:nvSpPr>
          <p:cNvPr id="532482" name="Rectangle 2"/>
          <p:cNvSpPr>
            <a:spLocks noGrp="1" noChangeArrowheads="1"/>
          </p:cNvSpPr>
          <p:nvPr>
            <p:ph type="title" idx="4294967295"/>
          </p:nvPr>
        </p:nvSpPr>
        <p:spPr/>
        <p:txBody>
          <a:bodyPr/>
          <a:lstStyle/>
          <a:p>
            <a:r>
              <a:rPr lang="fa-IR" altLang="fa-IR">
                <a:cs typeface="B Nazanin" panose="00000400000000000000" pitchFamily="2" charset="-78"/>
              </a:rPr>
              <a:t>اصل بهای تمام شده</a:t>
            </a:r>
            <a:endParaRPr lang="en-US" altLang="fa-IR">
              <a:cs typeface="B Nazanin" panose="00000400000000000000" pitchFamily="2" charset="-78"/>
            </a:endParaRPr>
          </a:p>
        </p:txBody>
      </p:sp>
      <p:sp>
        <p:nvSpPr>
          <p:cNvPr id="532483"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طبق اصل بهای تمام شده، مبادلات حسابداری در تاریخ وقوع به بهای تمام شده در دفاتر ثبت و بر همین اساس نیز در صورتهای مالی منعکس می گردد.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32483">
                                            <p:txEl>
                                              <p:pRg st="0" end="0"/>
                                            </p:txEl>
                                          </p:spTgt>
                                        </p:tgtEl>
                                        <p:attrNameLst>
                                          <p:attrName>style.visibility</p:attrName>
                                        </p:attrNameLst>
                                      </p:cBhvr>
                                      <p:to>
                                        <p:strVal val="visible"/>
                                      </p:to>
                                    </p:set>
                                    <p:animEffect transition="in" filter="diamond(in)">
                                      <p:cBhvr>
                                        <p:cTn id="7" dur="2000"/>
                                        <p:tgtEl>
                                          <p:spTgt spid="532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6782AD4-3268-4FB8-9862-20C0B658749A}" type="slidenum">
              <a:rPr lang="ar-SA" altLang="fa-IR"/>
              <a:pPr/>
              <a:t>240</a:t>
            </a:fld>
            <a:endParaRPr lang="en-US" altLang="fa-IR"/>
          </a:p>
        </p:txBody>
      </p:sp>
      <p:sp>
        <p:nvSpPr>
          <p:cNvPr id="876546" name="Rectangle 2"/>
          <p:cNvSpPr>
            <a:spLocks noGrp="1" noChangeArrowheads="1"/>
          </p:cNvSpPr>
          <p:nvPr>
            <p:ph type="title" idx="4294967295"/>
          </p:nvPr>
        </p:nvSpPr>
        <p:spPr>
          <a:xfrm>
            <a:off x="914400" y="609600"/>
            <a:ext cx="7378700" cy="1143000"/>
          </a:xfrm>
        </p:spPr>
        <p:txBody>
          <a:bodyPr/>
          <a:lstStyle/>
          <a:p>
            <a:r>
              <a:rPr lang="fa-IR" altLang="fa-IR" sz="3200" b="0">
                <a:cs typeface="B Nazanin" panose="00000400000000000000" pitchFamily="2" charset="-78"/>
              </a:rPr>
              <a:t> روش اولین صادره از اولین وارده  </a:t>
            </a:r>
            <a:r>
              <a:rPr lang="en-US" altLang="fa-IR" sz="3200" b="0">
                <a:cs typeface="B Nazanin" panose="00000400000000000000" pitchFamily="2" charset="-78"/>
              </a:rPr>
              <a:t>FIFO</a:t>
            </a:r>
          </a:p>
        </p:txBody>
      </p:sp>
      <p:sp>
        <p:nvSpPr>
          <p:cNvPr id="87654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مزایا : موجودی پایان دوره به قیمتهای بازار نزدیک است.</a:t>
            </a:r>
          </a:p>
          <a:p>
            <a:pPr algn="just" eaLnBrk="1" hangingPunct="1"/>
            <a:r>
              <a:rPr lang="fa-IR" altLang="fa-IR">
                <a:cs typeface="B Nazanin" panose="00000400000000000000" pitchFamily="2" charset="-78"/>
              </a:rPr>
              <a:t>معایب : در دوران تورم استفاده از این روش منجر به شناسایی بیشتر سود می گردد.</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76547">
                                            <p:txEl>
                                              <p:pRg st="0" end="0"/>
                                            </p:txEl>
                                          </p:spTgt>
                                        </p:tgtEl>
                                        <p:attrNameLst>
                                          <p:attrName>style.visibility</p:attrName>
                                        </p:attrNameLst>
                                      </p:cBhvr>
                                      <p:to>
                                        <p:strVal val="visible"/>
                                      </p:to>
                                    </p:set>
                                    <p:animEffect transition="in" filter="dissolve">
                                      <p:cBhvr>
                                        <p:cTn id="7" dur="500"/>
                                        <p:tgtEl>
                                          <p:spTgt spid="876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76547">
                                            <p:txEl>
                                              <p:pRg st="1" end="1"/>
                                            </p:txEl>
                                          </p:spTgt>
                                        </p:tgtEl>
                                        <p:attrNameLst>
                                          <p:attrName>style.visibility</p:attrName>
                                        </p:attrNameLst>
                                      </p:cBhvr>
                                      <p:to>
                                        <p:strVal val="visible"/>
                                      </p:to>
                                    </p:set>
                                    <p:animEffect transition="in" filter="dissolve">
                                      <p:cBhvr>
                                        <p:cTn id="12" dur="500"/>
                                        <p:tgtEl>
                                          <p:spTgt spid="876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2583CFC-F48E-4AA7-A6CC-B2C167C5E054}" type="slidenum">
              <a:rPr lang="ar-SA" altLang="fa-IR"/>
              <a:pPr/>
              <a:t>241</a:t>
            </a:fld>
            <a:endParaRPr lang="en-US" altLang="fa-IR"/>
          </a:p>
        </p:txBody>
      </p:sp>
      <p:sp>
        <p:nvSpPr>
          <p:cNvPr id="872450" name="Rectangle 2"/>
          <p:cNvSpPr>
            <a:spLocks noGrp="1" noChangeArrowheads="1"/>
          </p:cNvSpPr>
          <p:nvPr>
            <p:ph type="title" idx="4294967295"/>
          </p:nvPr>
        </p:nvSpPr>
        <p:spPr>
          <a:xfrm>
            <a:off x="990600" y="609600"/>
            <a:ext cx="7378700" cy="1143000"/>
          </a:xfrm>
        </p:spPr>
        <p:txBody>
          <a:bodyPr/>
          <a:lstStyle/>
          <a:p>
            <a:r>
              <a:rPr lang="fa-IR" altLang="fa-IR" sz="3200" b="0">
                <a:cs typeface="B Nazanin" panose="00000400000000000000" pitchFamily="2" charset="-78"/>
              </a:rPr>
              <a:t>روش اولین صادره از آخرین وارده  </a:t>
            </a:r>
            <a:r>
              <a:rPr lang="en-US" altLang="fa-IR" sz="3200" b="0">
                <a:cs typeface="B Nazanin" panose="00000400000000000000" pitchFamily="2" charset="-78"/>
              </a:rPr>
              <a:t>LIFO</a:t>
            </a:r>
          </a:p>
        </p:txBody>
      </p:sp>
      <p:sp>
        <p:nvSpPr>
          <p:cNvPr id="87245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فرض برآن است که کالای خارج شده از انبار از محل آخرین خریدها بوده و در نتیجه موجودی کالای پایان سال بر حسب اولین اقلام وارده محاسبه می گردد.</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37C6324-1D96-4B89-ACBE-8DA8D76642D8}" type="slidenum">
              <a:rPr lang="ar-SA" altLang="fa-IR"/>
              <a:pPr/>
              <a:t>242</a:t>
            </a:fld>
            <a:endParaRPr lang="en-US" altLang="fa-IR"/>
          </a:p>
        </p:txBody>
      </p:sp>
      <p:sp>
        <p:nvSpPr>
          <p:cNvPr id="877570" name="Rectangle 2"/>
          <p:cNvSpPr>
            <a:spLocks noGrp="1" noChangeArrowheads="1"/>
          </p:cNvSpPr>
          <p:nvPr>
            <p:ph type="title" idx="4294967295"/>
          </p:nvPr>
        </p:nvSpPr>
        <p:spPr>
          <a:xfrm>
            <a:off x="914400" y="609600"/>
            <a:ext cx="7378700" cy="1143000"/>
          </a:xfrm>
        </p:spPr>
        <p:txBody>
          <a:bodyPr/>
          <a:lstStyle/>
          <a:p>
            <a:r>
              <a:rPr lang="fa-IR" altLang="fa-IR" sz="3200" b="0">
                <a:cs typeface="B Nazanin" panose="00000400000000000000" pitchFamily="2" charset="-78"/>
              </a:rPr>
              <a:t>روش اولین صادره از آخرین وارده  </a:t>
            </a:r>
            <a:r>
              <a:rPr lang="en-US" altLang="fa-IR" sz="3200" b="0">
                <a:cs typeface="B Nazanin" panose="00000400000000000000" pitchFamily="2" charset="-78"/>
              </a:rPr>
              <a:t>LIFO</a:t>
            </a:r>
          </a:p>
        </p:txBody>
      </p:sp>
      <p:sp>
        <p:nvSpPr>
          <p:cNvPr id="87757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مزایا: با توجه به اینکه بهای تمام شده کالای فروش رفته بر اساس آخرین خریدها محاسبه می شود، اندازه گیری سود در این روش دقیق تر می باشد.</a:t>
            </a:r>
          </a:p>
        </p:txBody>
      </p:sp>
    </p:spTree>
  </p:cSld>
  <p:clrMapOvr>
    <a:masterClrMapping/>
  </p:clrMapOvr>
  <p:transition>
    <p:zoom dir="in"/>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FE6B5B1-258E-4977-856E-4EAD07C46979}" type="slidenum">
              <a:rPr lang="ar-SA" altLang="fa-IR"/>
              <a:pPr/>
              <a:t>243</a:t>
            </a:fld>
            <a:endParaRPr lang="en-US" altLang="fa-IR"/>
          </a:p>
        </p:txBody>
      </p:sp>
      <p:sp>
        <p:nvSpPr>
          <p:cNvPr id="936962" name="Rectangle 2"/>
          <p:cNvSpPr>
            <a:spLocks noGrp="1" noChangeArrowheads="1"/>
          </p:cNvSpPr>
          <p:nvPr>
            <p:ph type="title" idx="4294967295"/>
          </p:nvPr>
        </p:nvSpPr>
        <p:spPr>
          <a:xfrm>
            <a:off x="914400" y="609600"/>
            <a:ext cx="7378700" cy="1143000"/>
          </a:xfrm>
        </p:spPr>
        <p:txBody>
          <a:bodyPr/>
          <a:lstStyle/>
          <a:p>
            <a:r>
              <a:rPr lang="fa-IR" altLang="fa-IR" sz="3200" b="0">
                <a:cs typeface="B Nazanin" panose="00000400000000000000" pitchFamily="2" charset="-78"/>
              </a:rPr>
              <a:t>روش اولین صادره از آخرین وارده  </a:t>
            </a:r>
            <a:r>
              <a:rPr lang="en-US" altLang="fa-IR" sz="3200" b="0">
                <a:cs typeface="B Nazanin" panose="00000400000000000000" pitchFamily="2" charset="-78"/>
              </a:rPr>
              <a:t>LIFO</a:t>
            </a:r>
          </a:p>
        </p:txBody>
      </p:sp>
      <p:sp>
        <p:nvSpPr>
          <p:cNvPr id="93696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معایب: در دوران کاهش قیمتها منجر به شناسایی سود بیشتر و پرداخت مالیات بیشتر می گردد.</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8BC972B-C3E5-43C7-9F6D-2AE7921B34E0}" type="slidenum">
              <a:rPr lang="ar-SA" altLang="fa-IR"/>
              <a:pPr/>
              <a:t>244</a:t>
            </a:fld>
            <a:endParaRPr lang="en-US" altLang="fa-IR"/>
          </a:p>
        </p:txBody>
      </p:sp>
      <p:sp>
        <p:nvSpPr>
          <p:cNvPr id="874498" name="Rectangle 2"/>
          <p:cNvSpPr>
            <a:spLocks noGrp="1" noChangeArrowheads="1"/>
          </p:cNvSpPr>
          <p:nvPr>
            <p:ph type="title" idx="4294967295"/>
          </p:nvPr>
        </p:nvSpPr>
        <p:spPr>
          <a:xfrm>
            <a:off x="990600" y="609600"/>
            <a:ext cx="7378700" cy="1143000"/>
          </a:xfrm>
        </p:spPr>
        <p:txBody>
          <a:bodyPr/>
          <a:lstStyle/>
          <a:p>
            <a:r>
              <a:rPr lang="fa-IR" altLang="fa-IR" b="0">
                <a:cs typeface="B Nazanin" panose="00000400000000000000" pitchFamily="2" charset="-78"/>
              </a:rPr>
              <a:t>روش میانگین موزون</a:t>
            </a:r>
            <a:endParaRPr lang="en-US" altLang="fa-IR" b="0">
              <a:cs typeface="B Nazanin" panose="00000400000000000000" pitchFamily="2" charset="-78"/>
            </a:endParaRPr>
          </a:p>
        </p:txBody>
      </p:sp>
      <p:sp>
        <p:nvSpPr>
          <p:cNvPr id="87449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میانگین موجودی کالا از تقسیم مجموع بهای تمام شده کالای آماده برای فروش بر تعداد آن محاسبه </a:t>
            </a:r>
            <a:br>
              <a:rPr lang="fa-IR" altLang="fa-IR">
                <a:cs typeface="B Nazanin" panose="00000400000000000000" pitchFamily="2" charset="-78"/>
              </a:rPr>
            </a:br>
            <a:r>
              <a:rPr lang="fa-IR" altLang="fa-IR">
                <a:cs typeface="B Nazanin" panose="00000400000000000000" pitchFamily="2" charset="-78"/>
              </a:rPr>
              <a:t>می گردد.</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06AFAC3-F0CD-4740-8C24-AFD62431E399}" type="slidenum">
              <a:rPr lang="ar-SA" altLang="fa-IR"/>
              <a:pPr/>
              <a:t>245</a:t>
            </a:fld>
            <a:endParaRPr lang="en-US" altLang="fa-IR"/>
          </a:p>
        </p:txBody>
      </p:sp>
      <p:sp>
        <p:nvSpPr>
          <p:cNvPr id="878594" name="Rectangle 2"/>
          <p:cNvSpPr>
            <a:spLocks noGrp="1" noChangeArrowheads="1"/>
          </p:cNvSpPr>
          <p:nvPr>
            <p:ph type="title" idx="4294967295"/>
          </p:nvPr>
        </p:nvSpPr>
        <p:spPr>
          <a:xfrm>
            <a:off x="990600" y="609600"/>
            <a:ext cx="7378700" cy="1143000"/>
          </a:xfrm>
        </p:spPr>
        <p:txBody>
          <a:bodyPr/>
          <a:lstStyle/>
          <a:p>
            <a:r>
              <a:rPr lang="fa-IR" altLang="fa-IR" b="0">
                <a:cs typeface="B Nazanin" panose="00000400000000000000" pitchFamily="2" charset="-78"/>
              </a:rPr>
              <a:t>روش میانگین موزون</a:t>
            </a:r>
            <a:endParaRPr lang="en-US" altLang="fa-IR" b="0">
              <a:cs typeface="B Nazanin" panose="00000400000000000000" pitchFamily="2" charset="-78"/>
            </a:endParaRPr>
          </a:p>
        </p:txBody>
      </p:sp>
      <p:sp>
        <p:nvSpPr>
          <p:cNvPr id="87859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مزایا:</a:t>
            </a:r>
          </a:p>
          <a:p>
            <a:pPr lvl="1" algn="just" eaLnBrk="1" hangingPunct="1"/>
            <a:r>
              <a:rPr lang="fa-IR" altLang="fa-IR">
                <a:cs typeface="B Nazanin" panose="00000400000000000000" pitchFamily="2" charset="-78"/>
              </a:rPr>
              <a:t>روش کاربردی و کم هزینه</a:t>
            </a:r>
          </a:p>
          <a:p>
            <a:pPr lvl="1" algn="just" eaLnBrk="1" hangingPunct="1"/>
            <a:r>
              <a:rPr lang="fa-IR" altLang="fa-IR">
                <a:cs typeface="B Nazanin" panose="00000400000000000000" pitchFamily="2" charset="-78"/>
              </a:rPr>
              <a:t>به حداقل رساندن اثرات غیرعادی قیمتها</a:t>
            </a:r>
          </a:p>
        </p:txBody>
      </p:sp>
    </p:spTree>
  </p:cSld>
  <p:clrMapOvr>
    <a:masterClrMapping/>
  </p:clrMapOvr>
  <p:transition>
    <p:zoom dir="in"/>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F00E87B-AB69-4232-BD03-963F0E3F77E6}" type="slidenum">
              <a:rPr lang="ar-SA" altLang="fa-IR"/>
              <a:pPr/>
              <a:t>246</a:t>
            </a:fld>
            <a:endParaRPr lang="en-US" altLang="fa-IR"/>
          </a:p>
        </p:txBody>
      </p:sp>
      <p:sp>
        <p:nvSpPr>
          <p:cNvPr id="937986" name="Rectangle 2"/>
          <p:cNvSpPr>
            <a:spLocks noGrp="1" noChangeArrowheads="1"/>
          </p:cNvSpPr>
          <p:nvPr>
            <p:ph type="title" idx="4294967295"/>
          </p:nvPr>
        </p:nvSpPr>
        <p:spPr>
          <a:xfrm>
            <a:off x="990600" y="609600"/>
            <a:ext cx="7378700" cy="1143000"/>
          </a:xfrm>
        </p:spPr>
        <p:txBody>
          <a:bodyPr/>
          <a:lstStyle/>
          <a:p>
            <a:r>
              <a:rPr lang="fa-IR" altLang="fa-IR" b="0">
                <a:cs typeface="B Nazanin" panose="00000400000000000000" pitchFamily="2" charset="-78"/>
              </a:rPr>
              <a:t>روش میانگین موزون</a:t>
            </a:r>
            <a:endParaRPr lang="en-US" altLang="fa-IR" b="0">
              <a:cs typeface="B Nazanin" panose="00000400000000000000" pitchFamily="2" charset="-78"/>
            </a:endParaRPr>
          </a:p>
        </p:txBody>
      </p:sp>
      <p:sp>
        <p:nvSpPr>
          <p:cNvPr id="93798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endParaRPr lang="fa-IR" altLang="fa-IR">
              <a:cs typeface="B Nazanin" panose="00000400000000000000" pitchFamily="2" charset="-78"/>
            </a:endParaRPr>
          </a:p>
          <a:p>
            <a:pPr algn="just" eaLnBrk="1" hangingPunct="1"/>
            <a:r>
              <a:rPr lang="fa-IR" altLang="fa-IR">
                <a:cs typeface="B Nazanin" panose="00000400000000000000" pitchFamily="2" charset="-78"/>
              </a:rPr>
              <a:t>معایب:</a:t>
            </a:r>
          </a:p>
          <a:p>
            <a:pPr lvl="1" algn="just" eaLnBrk="1" hangingPunct="1"/>
            <a:r>
              <a:rPr lang="fa-IR" altLang="fa-IR">
                <a:cs typeface="B Nazanin" panose="00000400000000000000" pitchFamily="2" charset="-78"/>
              </a:rPr>
              <a:t>هیچکدام از اقلام موجودی کالا و بهای تمام شده کالای فروش رفته به قیمت بازار نزدیک نمی باشد</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EB3FD7D-9B8E-4627-98A7-65758B1E85B4}" type="slidenum">
              <a:rPr lang="ar-SA" altLang="fa-IR"/>
              <a:pPr/>
              <a:t>247</a:t>
            </a:fld>
            <a:endParaRPr lang="en-US" altLang="fa-IR"/>
          </a:p>
        </p:txBody>
      </p:sp>
      <p:sp>
        <p:nvSpPr>
          <p:cNvPr id="875522" name="Rectangle 2"/>
          <p:cNvSpPr>
            <a:spLocks noGrp="1" noChangeArrowheads="1"/>
          </p:cNvSpPr>
          <p:nvPr>
            <p:ph type="title" idx="4294967295"/>
          </p:nvPr>
        </p:nvSpPr>
        <p:spPr>
          <a:xfrm>
            <a:off x="990600" y="609600"/>
            <a:ext cx="7378700" cy="1143000"/>
          </a:xfrm>
        </p:spPr>
        <p:txBody>
          <a:bodyPr/>
          <a:lstStyle/>
          <a:p>
            <a:r>
              <a:rPr lang="fa-IR" altLang="fa-IR" b="0">
                <a:cs typeface="B Nazanin" panose="00000400000000000000" pitchFamily="2" charset="-78"/>
              </a:rPr>
              <a:t>روش شناسایی ویژه</a:t>
            </a:r>
            <a:endParaRPr lang="en-US" altLang="fa-IR" b="0">
              <a:cs typeface="B Nazanin" panose="00000400000000000000" pitchFamily="2" charset="-78"/>
            </a:endParaRPr>
          </a:p>
        </p:txBody>
      </p:sp>
      <p:sp>
        <p:nvSpPr>
          <p:cNvPr id="87552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این روش در مواردی کاربرد دارد که بتوان گردش هر یک از اقلام موجودی را از زمان خرید تا لحظه فروش پیگیری نمود.</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FA7093C-38C8-4D64-9720-2302D6D39039}" type="slidenum">
              <a:rPr lang="ar-SA" altLang="fa-IR"/>
              <a:pPr/>
              <a:t>248</a:t>
            </a:fld>
            <a:endParaRPr lang="en-US" altLang="fa-IR"/>
          </a:p>
        </p:txBody>
      </p:sp>
      <p:sp>
        <p:nvSpPr>
          <p:cNvPr id="879618" name="Rectangle 2"/>
          <p:cNvSpPr>
            <a:spLocks noGrp="1" noChangeArrowheads="1"/>
          </p:cNvSpPr>
          <p:nvPr>
            <p:ph type="title" idx="4294967295"/>
          </p:nvPr>
        </p:nvSpPr>
        <p:spPr>
          <a:xfrm>
            <a:off x="990600" y="609600"/>
            <a:ext cx="7378700" cy="1143000"/>
          </a:xfrm>
        </p:spPr>
        <p:txBody>
          <a:bodyPr/>
          <a:lstStyle/>
          <a:p>
            <a:r>
              <a:rPr lang="fa-IR" altLang="fa-IR" b="0">
                <a:cs typeface="B Nazanin" panose="00000400000000000000" pitchFamily="2" charset="-78"/>
              </a:rPr>
              <a:t>روش شناسایی ویژه</a:t>
            </a:r>
            <a:endParaRPr lang="en-US" altLang="fa-IR" b="0">
              <a:cs typeface="B Nazanin" panose="00000400000000000000" pitchFamily="2" charset="-78"/>
            </a:endParaRPr>
          </a:p>
        </p:txBody>
      </p:sp>
      <p:sp>
        <p:nvSpPr>
          <p:cNvPr id="87961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مزایا:</a:t>
            </a:r>
          </a:p>
          <a:p>
            <a:pPr lvl="1" algn="just" eaLnBrk="1" hangingPunct="1"/>
            <a:r>
              <a:rPr lang="fa-IR" altLang="fa-IR">
                <a:cs typeface="B Nazanin" panose="00000400000000000000" pitchFamily="2" charset="-78"/>
              </a:rPr>
              <a:t>ساده ترین روش ارزیابی موجودیها</a:t>
            </a:r>
          </a:p>
          <a:p>
            <a:pPr algn="just" eaLnBrk="1" hangingPunct="1"/>
            <a:r>
              <a:rPr lang="fa-IR" altLang="fa-IR">
                <a:cs typeface="B Nazanin" panose="00000400000000000000" pitchFamily="2" charset="-78"/>
              </a:rPr>
              <a:t>معایب</a:t>
            </a:r>
          </a:p>
          <a:p>
            <a:pPr lvl="1" algn="just" eaLnBrk="1" hangingPunct="1"/>
            <a:r>
              <a:rPr lang="fa-IR" altLang="fa-IR">
                <a:cs typeface="B Nazanin" panose="00000400000000000000" pitchFamily="2" charset="-78"/>
              </a:rPr>
              <a:t>وقت گیرترین روش ارزیابی موجودیها</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Slide Number Placeholder 3"/>
          <p:cNvSpPr>
            <a:spLocks noGrp="1"/>
          </p:cNvSpPr>
          <p:nvPr>
            <p:ph type="sldNum" sz="quarter" idx="10"/>
          </p:nvPr>
        </p:nvSpPr>
        <p:spPr/>
        <p:txBody>
          <a:bodyPr/>
          <a:lstStyle/>
          <a:p>
            <a:fld id="{58EFBCF1-18D2-42BC-9AD9-D91999325DD7}" type="slidenum">
              <a:rPr lang="ar-SA" altLang="fa-IR"/>
              <a:pPr/>
              <a:t>249</a:t>
            </a:fld>
            <a:endParaRPr lang="en-US" altLang="fa-IR"/>
          </a:p>
        </p:txBody>
      </p:sp>
      <p:sp>
        <p:nvSpPr>
          <p:cNvPr id="885762" name="Rectangle 2"/>
          <p:cNvSpPr>
            <a:spLocks noGrp="1" noChangeArrowheads="1"/>
          </p:cNvSpPr>
          <p:nvPr>
            <p:ph type="title"/>
          </p:nvPr>
        </p:nvSpPr>
        <p:spPr/>
        <p:txBody>
          <a:bodyPr/>
          <a:lstStyle/>
          <a:p>
            <a:r>
              <a:rPr lang="fa-IR" altLang="fa-IR" sz="3200" b="0">
                <a:cs typeface="B Nazanin" panose="00000400000000000000" pitchFamily="2" charset="-78"/>
              </a:rPr>
              <a:t>مثال صفحه 249</a:t>
            </a:r>
            <a:endParaRPr lang="en-US" altLang="fa-IR" sz="3200" b="0">
              <a:cs typeface="B Nazanin" panose="00000400000000000000" pitchFamily="2" charset="-78"/>
            </a:endParaRPr>
          </a:p>
        </p:txBody>
      </p:sp>
      <p:sp>
        <p:nvSpPr>
          <p:cNvPr id="88576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endParaRPr lang="fa-IR" altLang="fa-IR">
              <a:cs typeface="B Nazanin" panose="00000400000000000000" pitchFamily="2" charset="-78"/>
            </a:endParaRPr>
          </a:p>
        </p:txBody>
      </p:sp>
      <p:graphicFrame>
        <p:nvGraphicFramePr>
          <p:cNvPr id="885844" name="Group 84"/>
          <p:cNvGraphicFramePr>
            <a:graphicFrameLocks noGrp="1"/>
          </p:cNvGraphicFramePr>
          <p:nvPr>
            <p:ph idx="1"/>
          </p:nvPr>
        </p:nvGraphicFramePr>
        <p:xfrm>
          <a:off x="809625" y="2214563"/>
          <a:ext cx="8029575" cy="4591050"/>
        </p:xfrm>
        <a:graphic>
          <a:graphicData uri="http://schemas.openxmlformats.org/drawingml/2006/table">
            <a:tbl>
              <a:tblPr/>
              <a:tblGrid>
                <a:gridCol w="2408238">
                  <a:extLst>
                    <a:ext uri="{9D8B030D-6E8A-4147-A177-3AD203B41FA5}">
                      <a16:colId xmlns:a16="http://schemas.microsoft.com/office/drawing/2014/main" val="2960842534"/>
                    </a:ext>
                  </a:extLst>
                </a:gridCol>
                <a:gridCol w="1338262">
                  <a:extLst>
                    <a:ext uri="{9D8B030D-6E8A-4147-A177-3AD203B41FA5}">
                      <a16:colId xmlns:a16="http://schemas.microsoft.com/office/drawing/2014/main" val="2103693966"/>
                    </a:ext>
                  </a:extLst>
                </a:gridCol>
                <a:gridCol w="1212850">
                  <a:extLst>
                    <a:ext uri="{9D8B030D-6E8A-4147-A177-3AD203B41FA5}">
                      <a16:colId xmlns:a16="http://schemas.microsoft.com/office/drawing/2014/main" val="2983068311"/>
                    </a:ext>
                  </a:extLst>
                </a:gridCol>
                <a:gridCol w="3070225">
                  <a:extLst>
                    <a:ext uri="{9D8B030D-6E8A-4147-A177-3AD203B41FA5}">
                      <a16:colId xmlns:a16="http://schemas.microsoft.com/office/drawing/2014/main" val="2439451030"/>
                    </a:ext>
                  </a:extLst>
                </a:gridCol>
              </a:tblGrid>
              <a:tr h="32385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مبلغ</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قیمت واحد</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تعداد</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شرح</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1473920"/>
                  </a:ext>
                </a:extLst>
              </a:tr>
              <a:tr h="32385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270.000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270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1/1/85 موجودی ابتدای دوره</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239854"/>
                  </a:ext>
                </a:extLst>
              </a:tr>
              <a:tr h="322263">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220.000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25/1/85 خرید کالا</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2176654"/>
                  </a:ext>
                </a:extLst>
              </a:tr>
              <a:tr h="32385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15.000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28/1/85 پرداخت هزینه حمل</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4692551"/>
                  </a:ext>
                </a:extLst>
              </a:tr>
              <a:tr h="32385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50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15/2/85 برگشت از خرید</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8745298"/>
                  </a:ext>
                </a:extLst>
              </a:tr>
              <a:tr h="32385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1/3/85 فروش کالا</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2040589"/>
                  </a:ext>
                </a:extLst>
              </a:tr>
              <a:tr h="322263">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40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10/3/85 برگشت از فروش</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0881750"/>
                  </a:ext>
                </a:extLst>
              </a:tr>
              <a:tr h="32385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161.000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1.150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140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18/4/85 خرید</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58363659"/>
                  </a:ext>
                </a:extLst>
              </a:tr>
              <a:tr h="32385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10.500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22/4/85 پرداخت هزینه حمل</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96462319"/>
                  </a:ext>
                </a:extLst>
              </a:tr>
              <a:tr h="32385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7.700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18/5/85تخفیفات نقدی خرید</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8324268"/>
                  </a:ext>
                </a:extLst>
              </a:tr>
              <a:tr h="322263">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endPar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27/6/85 فروش</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755920"/>
                  </a:ext>
                </a:extLst>
              </a:tr>
              <a:tr h="323850">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156.000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130</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80000"/>
                        </a:lnSpc>
                        <a:spcBef>
                          <a:spcPct val="20000"/>
                        </a:spcBef>
                        <a:spcAft>
                          <a:spcPct val="0"/>
                        </a:spcAft>
                        <a:buClr>
                          <a:schemeClr val="accent2"/>
                        </a:buClr>
                        <a:buSzTx/>
                        <a:buFont typeface="Wingdings" panose="05000000000000000000" pitchFamily="2" charset="2"/>
                        <a:buNone/>
                        <a:tabLst/>
                      </a:pPr>
                      <a:r>
                        <a:rPr kumimoji="0" lang="fa-IR"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27/6/85 خرید</a:t>
                      </a:r>
                      <a:endParaRPr kumimoji="0" lang="en-US" altLang="fa-IR" sz="24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0851565"/>
                  </a:ext>
                </a:extLst>
              </a:tr>
            </a:tbl>
          </a:graphicData>
        </a:graphic>
      </p:graphicFrame>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C71FC1B-7864-491D-BF9F-621CFD6CA2B1}" type="slidenum">
              <a:rPr lang="ar-SA" altLang="fa-IR"/>
              <a:pPr/>
              <a:t>25</a:t>
            </a:fld>
            <a:endParaRPr lang="en-US" altLang="fa-IR"/>
          </a:p>
        </p:txBody>
      </p:sp>
      <p:sp>
        <p:nvSpPr>
          <p:cNvPr id="535554" name="Rectangle 2"/>
          <p:cNvSpPr>
            <a:spLocks noGrp="1" noChangeArrowheads="1"/>
          </p:cNvSpPr>
          <p:nvPr>
            <p:ph type="title" idx="4294967295"/>
          </p:nvPr>
        </p:nvSpPr>
        <p:spPr/>
        <p:txBody>
          <a:bodyPr/>
          <a:lstStyle/>
          <a:p>
            <a:r>
              <a:rPr lang="fa-IR" altLang="fa-IR">
                <a:cs typeface="B Nazanin" panose="00000400000000000000" pitchFamily="2" charset="-78"/>
              </a:rPr>
              <a:t>اصل تحقق درآمد</a:t>
            </a:r>
            <a:endParaRPr lang="en-US" altLang="fa-IR">
              <a:cs typeface="B Nazanin" panose="00000400000000000000" pitchFamily="2" charset="-78"/>
            </a:endParaRPr>
          </a:p>
        </p:txBody>
      </p:sp>
      <p:sp>
        <p:nvSpPr>
          <p:cNvPr id="535555"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طبق اصل تحقق درآمد، درآمد زمانی شناسایی می گردد که دو شرط زیر برقرار باشد:</a:t>
            </a:r>
          </a:p>
          <a:p>
            <a:pPr lvl="1" algn="just" eaLnBrk="1" hangingPunct="1"/>
            <a:r>
              <a:rPr lang="fa-IR" altLang="fa-IR">
                <a:cs typeface="B Nazanin" panose="00000400000000000000" pitchFamily="2" charset="-78"/>
              </a:rPr>
              <a:t>فرایند کسب سود کامل شده باشد.</a:t>
            </a:r>
          </a:p>
          <a:p>
            <a:pPr lvl="1" algn="just" eaLnBrk="1" hangingPunct="1"/>
            <a:r>
              <a:rPr lang="fa-IR" altLang="fa-IR">
                <a:cs typeface="B Nazanin" panose="00000400000000000000" pitchFamily="2" charset="-78"/>
              </a:rPr>
              <a:t>مبادله ای صورت گرفته باشد.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35555">
                                            <p:txEl>
                                              <p:pRg st="0" end="0"/>
                                            </p:txEl>
                                          </p:spTgt>
                                        </p:tgtEl>
                                        <p:attrNameLst>
                                          <p:attrName>style.visibility</p:attrName>
                                        </p:attrNameLst>
                                      </p:cBhvr>
                                      <p:to>
                                        <p:strVal val="visible"/>
                                      </p:to>
                                    </p:set>
                                    <p:animEffect transition="in" filter="diamond(in)">
                                      <p:cBhvr>
                                        <p:cTn id="7" dur="2000"/>
                                        <p:tgtEl>
                                          <p:spTgt spid="535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35555">
                                            <p:txEl>
                                              <p:pRg st="1" end="1"/>
                                            </p:txEl>
                                          </p:spTgt>
                                        </p:tgtEl>
                                        <p:attrNameLst>
                                          <p:attrName>style.visibility</p:attrName>
                                        </p:attrNameLst>
                                      </p:cBhvr>
                                      <p:to>
                                        <p:strVal val="visible"/>
                                      </p:to>
                                    </p:set>
                                    <p:animEffect transition="in" filter="diamond(in)">
                                      <p:cBhvr>
                                        <p:cTn id="12" dur="2000"/>
                                        <p:tgtEl>
                                          <p:spTgt spid="535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35555">
                                            <p:txEl>
                                              <p:pRg st="2" end="2"/>
                                            </p:txEl>
                                          </p:spTgt>
                                        </p:tgtEl>
                                        <p:attrNameLst>
                                          <p:attrName>style.visibility</p:attrName>
                                        </p:attrNameLst>
                                      </p:cBhvr>
                                      <p:to>
                                        <p:strVal val="visible"/>
                                      </p:to>
                                    </p:set>
                                    <p:animEffect transition="in" filter="diamond(in)">
                                      <p:cBhvr>
                                        <p:cTn id="17" dur="2000"/>
                                        <p:tgtEl>
                                          <p:spTgt spid="535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 name="Slide Number Placeholder 1"/>
          <p:cNvSpPr>
            <a:spLocks noGrp="1"/>
          </p:cNvSpPr>
          <p:nvPr>
            <p:ph type="sldNum" sz="quarter" idx="10"/>
          </p:nvPr>
        </p:nvSpPr>
        <p:spPr/>
        <p:txBody>
          <a:bodyPr/>
          <a:lstStyle/>
          <a:p>
            <a:fld id="{367EA07B-BE31-486D-B523-DD4DB10CC868}" type="slidenum">
              <a:rPr lang="ar-SA" altLang="fa-IR"/>
              <a:pPr/>
              <a:t>250</a:t>
            </a:fld>
            <a:endParaRPr lang="en-US" altLang="fa-IR"/>
          </a:p>
        </p:txBody>
      </p:sp>
      <p:sp>
        <p:nvSpPr>
          <p:cNvPr id="887810" name="Rectangle 2"/>
          <p:cNvSpPr>
            <a:spLocks noGrp="1" noChangeArrowheads="1"/>
          </p:cNvSpPr>
          <p:nvPr>
            <p:ph type="title" idx="4294967295"/>
          </p:nvPr>
        </p:nvSpPr>
        <p:spPr/>
        <p:txBody>
          <a:bodyPr/>
          <a:lstStyle/>
          <a:p>
            <a:r>
              <a:rPr lang="fa-IR" altLang="fa-IR" sz="3200" b="0">
                <a:cs typeface="B Nazanin" panose="00000400000000000000" pitchFamily="2" charset="-78"/>
              </a:rPr>
              <a:t>حل مثال سیستم ادواری </a:t>
            </a:r>
            <a:endParaRPr lang="en-US" altLang="fa-IR" sz="3200" b="0">
              <a:cs typeface="B Nazanin" panose="00000400000000000000" pitchFamily="2" charset="-78"/>
            </a:endParaRPr>
          </a:p>
        </p:txBody>
      </p:sp>
      <p:grpSp>
        <p:nvGrpSpPr>
          <p:cNvPr id="887954" name="Group 146"/>
          <p:cNvGrpSpPr>
            <a:grpSpLocks/>
          </p:cNvGrpSpPr>
          <p:nvPr/>
        </p:nvGrpSpPr>
        <p:grpSpPr bwMode="auto">
          <a:xfrm>
            <a:off x="809625" y="2214563"/>
            <a:ext cx="8029575" cy="3060700"/>
            <a:chOff x="510" y="1395"/>
            <a:chExt cx="5058" cy="1928"/>
          </a:xfrm>
        </p:grpSpPr>
        <p:sp>
          <p:nvSpPr>
            <p:cNvPr id="887813" name="Rectangle 5"/>
            <p:cNvSpPr>
              <a:spLocks noChangeArrowheads="1"/>
            </p:cNvSpPr>
            <p:nvPr/>
          </p:nvSpPr>
          <p:spPr bwMode="auto">
            <a:xfrm>
              <a:off x="3634" y="3082"/>
              <a:ext cx="193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buFont typeface="Wingdings" panose="05000000000000000000" pitchFamily="2" charset="2"/>
                <a:buNone/>
              </a:pPr>
              <a:r>
                <a:rPr lang="fa-IR" altLang="fa-IR" sz="2400">
                  <a:cs typeface="B Nazanin" panose="00000400000000000000" pitchFamily="2" charset="-78"/>
                </a:rPr>
                <a:t>موجودی در 31/6/85</a:t>
              </a:r>
              <a:endParaRPr lang="en-US" altLang="fa-IR" sz="2400">
                <a:cs typeface="B Nazanin" panose="00000400000000000000" pitchFamily="2" charset="-78"/>
              </a:endParaRPr>
            </a:p>
          </p:txBody>
        </p:sp>
        <p:sp>
          <p:nvSpPr>
            <p:cNvPr id="887814" name="Rectangle 6"/>
            <p:cNvSpPr>
              <a:spLocks noChangeArrowheads="1"/>
            </p:cNvSpPr>
            <p:nvPr/>
          </p:nvSpPr>
          <p:spPr bwMode="auto">
            <a:xfrm>
              <a:off x="2870" y="3082"/>
              <a:ext cx="76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280</a:t>
              </a:r>
              <a:endParaRPr lang="en-US" altLang="fa-IR" sz="2400">
                <a:cs typeface="B Nazanin" panose="00000400000000000000" pitchFamily="2" charset="-78"/>
              </a:endParaRPr>
            </a:p>
          </p:txBody>
        </p:sp>
        <p:sp>
          <p:nvSpPr>
            <p:cNvPr id="887815" name="Rectangle 7"/>
            <p:cNvSpPr>
              <a:spLocks noChangeArrowheads="1"/>
            </p:cNvSpPr>
            <p:nvPr/>
          </p:nvSpPr>
          <p:spPr bwMode="auto">
            <a:xfrm>
              <a:off x="2027" y="3082"/>
              <a:ext cx="843"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endParaRPr lang="fa-IR" altLang="fa-IR" sz="2400">
                <a:cs typeface="B Nazanin" panose="00000400000000000000" pitchFamily="2" charset="-78"/>
              </a:endParaRPr>
            </a:p>
          </p:txBody>
        </p:sp>
        <p:sp>
          <p:nvSpPr>
            <p:cNvPr id="887816" name="Rectangle 8"/>
            <p:cNvSpPr>
              <a:spLocks noChangeArrowheads="1"/>
            </p:cNvSpPr>
            <p:nvPr/>
          </p:nvSpPr>
          <p:spPr bwMode="auto">
            <a:xfrm>
              <a:off x="510" y="3082"/>
              <a:ext cx="1517"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a:t>
              </a:r>
              <a:endParaRPr lang="en-US" altLang="fa-IR" sz="2400">
                <a:cs typeface="B Nazanin" panose="00000400000000000000" pitchFamily="2" charset="-78"/>
              </a:endParaRPr>
            </a:p>
          </p:txBody>
        </p:sp>
        <p:sp>
          <p:nvSpPr>
            <p:cNvPr id="887817" name="Rectangle 9"/>
            <p:cNvSpPr>
              <a:spLocks noChangeArrowheads="1"/>
            </p:cNvSpPr>
            <p:nvPr/>
          </p:nvSpPr>
          <p:spPr bwMode="auto">
            <a:xfrm>
              <a:off x="3634" y="2841"/>
              <a:ext cx="193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buFont typeface="Wingdings" panose="05000000000000000000" pitchFamily="2" charset="2"/>
                <a:buNone/>
              </a:pPr>
              <a:r>
                <a:rPr lang="fa-IR" altLang="fa-IR" sz="2400">
                  <a:cs typeface="B Nazanin" panose="00000400000000000000" pitchFamily="2" charset="-78"/>
                </a:rPr>
                <a:t>فروش خالص</a:t>
              </a:r>
              <a:endParaRPr lang="en-US" altLang="fa-IR" sz="2400">
                <a:cs typeface="B Nazanin" panose="00000400000000000000" pitchFamily="2" charset="-78"/>
              </a:endParaRPr>
            </a:p>
          </p:txBody>
        </p:sp>
        <p:sp>
          <p:nvSpPr>
            <p:cNvPr id="887818" name="Rectangle 10"/>
            <p:cNvSpPr>
              <a:spLocks noChangeArrowheads="1"/>
            </p:cNvSpPr>
            <p:nvPr/>
          </p:nvSpPr>
          <p:spPr bwMode="auto">
            <a:xfrm>
              <a:off x="2870" y="2841"/>
              <a:ext cx="76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(410)</a:t>
              </a:r>
              <a:endParaRPr lang="en-US" altLang="fa-IR" sz="2400">
                <a:cs typeface="B Nazanin" panose="00000400000000000000" pitchFamily="2" charset="-78"/>
              </a:endParaRPr>
            </a:p>
          </p:txBody>
        </p:sp>
        <p:sp>
          <p:nvSpPr>
            <p:cNvPr id="887819" name="Rectangle 11"/>
            <p:cNvSpPr>
              <a:spLocks noChangeArrowheads="1"/>
            </p:cNvSpPr>
            <p:nvPr/>
          </p:nvSpPr>
          <p:spPr bwMode="auto">
            <a:xfrm>
              <a:off x="2027" y="2841"/>
              <a:ext cx="843"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endParaRPr lang="fa-IR" altLang="fa-IR" sz="2400">
                <a:cs typeface="B Nazanin" panose="00000400000000000000" pitchFamily="2" charset="-78"/>
              </a:endParaRPr>
            </a:p>
          </p:txBody>
        </p:sp>
        <p:sp>
          <p:nvSpPr>
            <p:cNvPr id="887820" name="Rectangle 12"/>
            <p:cNvSpPr>
              <a:spLocks noChangeArrowheads="1"/>
            </p:cNvSpPr>
            <p:nvPr/>
          </p:nvSpPr>
          <p:spPr bwMode="auto">
            <a:xfrm>
              <a:off x="510" y="2841"/>
              <a:ext cx="1517"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a:t>
              </a:r>
              <a:endParaRPr lang="en-US" altLang="fa-IR" sz="2400">
                <a:cs typeface="B Nazanin" panose="00000400000000000000" pitchFamily="2" charset="-78"/>
              </a:endParaRPr>
            </a:p>
          </p:txBody>
        </p:sp>
        <p:sp>
          <p:nvSpPr>
            <p:cNvPr id="887821" name="Rectangle 13"/>
            <p:cNvSpPr>
              <a:spLocks noChangeArrowheads="1"/>
            </p:cNvSpPr>
            <p:nvPr/>
          </p:nvSpPr>
          <p:spPr bwMode="auto">
            <a:xfrm>
              <a:off x="3634" y="2600"/>
              <a:ext cx="193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buFont typeface="Wingdings" panose="05000000000000000000" pitchFamily="2" charset="2"/>
                <a:buNone/>
              </a:pPr>
              <a:r>
                <a:rPr lang="fa-IR" altLang="fa-IR" sz="2400">
                  <a:cs typeface="B Nazanin" panose="00000400000000000000" pitchFamily="2" charset="-78"/>
                </a:rPr>
                <a:t>کالای آماده برای فروش</a:t>
              </a:r>
              <a:endParaRPr lang="en-US" altLang="fa-IR" sz="2400">
                <a:cs typeface="B Nazanin" panose="00000400000000000000" pitchFamily="2" charset="-78"/>
              </a:endParaRPr>
            </a:p>
          </p:txBody>
        </p:sp>
        <p:sp>
          <p:nvSpPr>
            <p:cNvPr id="887822" name="Rectangle 14"/>
            <p:cNvSpPr>
              <a:spLocks noChangeArrowheads="1"/>
            </p:cNvSpPr>
            <p:nvPr/>
          </p:nvSpPr>
          <p:spPr bwMode="auto">
            <a:xfrm>
              <a:off x="2870" y="2600"/>
              <a:ext cx="76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690</a:t>
              </a:r>
              <a:endParaRPr lang="en-US" altLang="fa-IR" sz="2400">
                <a:cs typeface="B Nazanin" panose="00000400000000000000" pitchFamily="2" charset="-78"/>
              </a:endParaRPr>
            </a:p>
          </p:txBody>
        </p:sp>
        <p:sp>
          <p:nvSpPr>
            <p:cNvPr id="887823" name="Rectangle 15"/>
            <p:cNvSpPr>
              <a:spLocks noChangeArrowheads="1"/>
            </p:cNvSpPr>
            <p:nvPr/>
          </p:nvSpPr>
          <p:spPr bwMode="auto">
            <a:xfrm>
              <a:off x="2027" y="2600"/>
              <a:ext cx="843"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endParaRPr lang="fa-IR" altLang="fa-IR" sz="2400">
                <a:cs typeface="B Nazanin" panose="00000400000000000000" pitchFamily="2" charset="-78"/>
              </a:endParaRPr>
            </a:p>
          </p:txBody>
        </p:sp>
        <p:sp>
          <p:nvSpPr>
            <p:cNvPr id="887824" name="Rectangle 16"/>
            <p:cNvSpPr>
              <a:spLocks noChangeArrowheads="1"/>
            </p:cNvSpPr>
            <p:nvPr/>
          </p:nvSpPr>
          <p:spPr bwMode="auto">
            <a:xfrm>
              <a:off x="510" y="2600"/>
              <a:ext cx="1517"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769.800</a:t>
              </a:r>
              <a:endParaRPr lang="en-US" altLang="fa-IR" sz="2400">
                <a:cs typeface="B Nazanin" panose="00000400000000000000" pitchFamily="2" charset="-78"/>
              </a:endParaRPr>
            </a:p>
          </p:txBody>
        </p:sp>
        <p:sp>
          <p:nvSpPr>
            <p:cNvPr id="887825" name="Rectangle 17"/>
            <p:cNvSpPr>
              <a:spLocks noChangeArrowheads="1"/>
            </p:cNvSpPr>
            <p:nvPr/>
          </p:nvSpPr>
          <p:spPr bwMode="auto">
            <a:xfrm>
              <a:off x="3634" y="2359"/>
              <a:ext cx="193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buFont typeface="Wingdings" panose="05000000000000000000" pitchFamily="2" charset="2"/>
                <a:buNone/>
              </a:pPr>
              <a:r>
                <a:rPr lang="fa-IR" altLang="fa-IR" sz="2400">
                  <a:cs typeface="B Nazanin" panose="00000400000000000000" pitchFamily="2" charset="-78"/>
                </a:rPr>
                <a:t>27/6/85 خرید خالص کالا</a:t>
              </a:r>
              <a:endParaRPr lang="en-US" altLang="fa-IR" sz="2400">
                <a:cs typeface="B Nazanin" panose="00000400000000000000" pitchFamily="2" charset="-78"/>
              </a:endParaRPr>
            </a:p>
          </p:txBody>
        </p:sp>
        <p:sp>
          <p:nvSpPr>
            <p:cNvPr id="887826" name="Rectangle 18"/>
            <p:cNvSpPr>
              <a:spLocks noChangeArrowheads="1"/>
            </p:cNvSpPr>
            <p:nvPr/>
          </p:nvSpPr>
          <p:spPr bwMode="auto">
            <a:xfrm>
              <a:off x="2870" y="2359"/>
              <a:ext cx="76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130</a:t>
              </a:r>
              <a:endParaRPr lang="en-US" altLang="fa-IR" sz="2400">
                <a:cs typeface="B Nazanin" panose="00000400000000000000" pitchFamily="2" charset="-78"/>
              </a:endParaRPr>
            </a:p>
          </p:txBody>
        </p:sp>
        <p:sp>
          <p:nvSpPr>
            <p:cNvPr id="887827" name="Rectangle 19"/>
            <p:cNvSpPr>
              <a:spLocks noChangeArrowheads="1"/>
            </p:cNvSpPr>
            <p:nvPr/>
          </p:nvSpPr>
          <p:spPr bwMode="auto">
            <a:xfrm>
              <a:off x="2027" y="2359"/>
              <a:ext cx="843"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1.200</a:t>
              </a:r>
              <a:endParaRPr lang="en-US" altLang="fa-IR" sz="2400">
                <a:cs typeface="B Nazanin" panose="00000400000000000000" pitchFamily="2" charset="-78"/>
              </a:endParaRPr>
            </a:p>
          </p:txBody>
        </p:sp>
        <p:sp>
          <p:nvSpPr>
            <p:cNvPr id="887828" name="Rectangle 20"/>
            <p:cNvSpPr>
              <a:spLocks noChangeArrowheads="1"/>
            </p:cNvSpPr>
            <p:nvPr/>
          </p:nvSpPr>
          <p:spPr bwMode="auto">
            <a:xfrm>
              <a:off x="510" y="2359"/>
              <a:ext cx="1517"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156.000</a:t>
              </a:r>
              <a:endParaRPr lang="en-US" altLang="fa-IR" sz="2400">
                <a:cs typeface="B Nazanin" panose="00000400000000000000" pitchFamily="2" charset="-78"/>
              </a:endParaRPr>
            </a:p>
          </p:txBody>
        </p:sp>
        <p:sp>
          <p:nvSpPr>
            <p:cNvPr id="887829" name="Rectangle 21"/>
            <p:cNvSpPr>
              <a:spLocks noChangeArrowheads="1"/>
            </p:cNvSpPr>
            <p:nvPr/>
          </p:nvSpPr>
          <p:spPr bwMode="auto">
            <a:xfrm>
              <a:off x="3634" y="2118"/>
              <a:ext cx="193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buFont typeface="Wingdings" panose="05000000000000000000" pitchFamily="2" charset="2"/>
                <a:buNone/>
              </a:pPr>
              <a:r>
                <a:rPr lang="fa-IR" altLang="fa-IR" sz="2400">
                  <a:cs typeface="B Nazanin" panose="00000400000000000000" pitchFamily="2" charset="-78"/>
                </a:rPr>
                <a:t>18/4/85 خرید خالص کالا</a:t>
              </a:r>
              <a:endParaRPr lang="en-US" altLang="fa-IR" sz="2400">
                <a:cs typeface="B Nazanin" panose="00000400000000000000" pitchFamily="2" charset="-78"/>
              </a:endParaRPr>
            </a:p>
          </p:txBody>
        </p:sp>
        <p:sp>
          <p:nvSpPr>
            <p:cNvPr id="887830" name="Rectangle 22"/>
            <p:cNvSpPr>
              <a:spLocks noChangeArrowheads="1"/>
            </p:cNvSpPr>
            <p:nvPr/>
          </p:nvSpPr>
          <p:spPr bwMode="auto">
            <a:xfrm>
              <a:off x="2870" y="2118"/>
              <a:ext cx="76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140</a:t>
              </a:r>
              <a:endParaRPr lang="en-US" altLang="fa-IR" sz="2400">
                <a:cs typeface="B Nazanin" panose="00000400000000000000" pitchFamily="2" charset="-78"/>
              </a:endParaRPr>
            </a:p>
          </p:txBody>
        </p:sp>
        <p:sp>
          <p:nvSpPr>
            <p:cNvPr id="887831" name="Rectangle 23"/>
            <p:cNvSpPr>
              <a:spLocks noChangeArrowheads="1"/>
            </p:cNvSpPr>
            <p:nvPr/>
          </p:nvSpPr>
          <p:spPr bwMode="auto">
            <a:xfrm>
              <a:off x="2027" y="2118"/>
              <a:ext cx="843"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1.170</a:t>
              </a:r>
              <a:endParaRPr lang="en-US" altLang="fa-IR" sz="2400">
                <a:cs typeface="B Nazanin" panose="00000400000000000000" pitchFamily="2" charset="-78"/>
              </a:endParaRPr>
            </a:p>
          </p:txBody>
        </p:sp>
        <p:sp>
          <p:nvSpPr>
            <p:cNvPr id="887832" name="Rectangle 24"/>
            <p:cNvSpPr>
              <a:spLocks noChangeArrowheads="1"/>
            </p:cNvSpPr>
            <p:nvPr/>
          </p:nvSpPr>
          <p:spPr bwMode="auto">
            <a:xfrm>
              <a:off x="510" y="2118"/>
              <a:ext cx="1517"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161.000</a:t>
              </a:r>
              <a:endParaRPr lang="en-US" altLang="fa-IR" sz="2400">
                <a:cs typeface="B Nazanin" panose="00000400000000000000" pitchFamily="2" charset="-78"/>
              </a:endParaRPr>
            </a:p>
          </p:txBody>
        </p:sp>
        <p:sp>
          <p:nvSpPr>
            <p:cNvPr id="887849" name="Rectangle 41"/>
            <p:cNvSpPr>
              <a:spLocks noChangeArrowheads="1"/>
            </p:cNvSpPr>
            <p:nvPr/>
          </p:nvSpPr>
          <p:spPr bwMode="auto">
            <a:xfrm>
              <a:off x="3634" y="1877"/>
              <a:ext cx="193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buFont typeface="Wingdings" panose="05000000000000000000" pitchFamily="2" charset="2"/>
                <a:buNone/>
              </a:pPr>
              <a:r>
                <a:rPr lang="fa-IR" altLang="fa-IR" sz="2400">
                  <a:cs typeface="B Nazanin" panose="00000400000000000000" pitchFamily="2" charset="-78"/>
                </a:rPr>
                <a:t>25/1/85 خرید خالص کالا</a:t>
              </a:r>
              <a:endParaRPr lang="en-US" altLang="fa-IR" sz="2400">
                <a:cs typeface="B Nazanin" panose="00000400000000000000" pitchFamily="2" charset="-78"/>
              </a:endParaRPr>
            </a:p>
          </p:txBody>
        </p:sp>
        <p:sp>
          <p:nvSpPr>
            <p:cNvPr id="887850" name="Rectangle 42"/>
            <p:cNvSpPr>
              <a:spLocks noChangeArrowheads="1"/>
            </p:cNvSpPr>
            <p:nvPr/>
          </p:nvSpPr>
          <p:spPr bwMode="auto">
            <a:xfrm>
              <a:off x="2870" y="1877"/>
              <a:ext cx="76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200</a:t>
              </a:r>
              <a:endParaRPr lang="en-US" altLang="fa-IR" sz="2400">
                <a:cs typeface="B Nazanin" panose="00000400000000000000" pitchFamily="2" charset="-78"/>
              </a:endParaRPr>
            </a:p>
          </p:txBody>
        </p:sp>
        <p:sp>
          <p:nvSpPr>
            <p:cNvPr id="887851" name="Rectangle 43"/>
            <p:cNvSpPr>
              <a:spLocks noChangeArrowheads="1"/>
            </p:cNvSpPr>
            <p:nvPr/>
          </p:nvSpPr>
          <p:spPr bwMode="auto">
            <a:xfrm>
              <a:off x="2027" y="1877"/>
              <a:ext cx="843"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1.200</a:t>
              </a:r>
              <a:endParaRPr lang="en-US" altLang="fa-IR" sz="2400">
                <a:cs typeface="B Nazanin" panose="00000400000000000000" pitchFamily="2" charset="-78"/>
              </a:endParaRPr>
            </a:p>
          </p:txBody>
        </p:sp>
        <p:sp>
          <p:nvSpPr>
            <p:cNvPr id="887852" name="Rectangle 44"/>
            <p:cNvSpPr>
              <a:spLocks noChangeArrowheads="1"/>
            </p:cNvSpPr>
            <p:nvPr/>
          </p:nvSpPr>
          <p:spPr bwMode="auto">
            <a:xfrm>
              <a:off x="510" y="1877"/>
              <a:ext cx="1517"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220.000</a:t>
              </a:r>
              <a:endParaRPr lang="en-US" altLang="fa-IR" sz="2400">
                <a:cs typeface="B Nazanin" panose="00000400000000000000" pitchFamily="2" charset="-78"/>
              </a:endParaRPr>
            </a:p>
          </p:txBody>
        </p:sp>
        <p:sp>
          <p:nvSpPr>
            <p:cNvPr id="887853" name="Rectangle 45"/>
            <p:cNvSpPr>
              <a:spLocks noChangeArrowheads="1"/>
            </p:cNvSpPr>
            <p:nvPr/>
          </p:nvSpPr>
          <p:spPr bwMode="auto">
            <a:xfrm>
              <a:off x="3634" y="1636"/>
              <a:ext cx="193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buFont typeface="Wingdings" panose="05000000000000000000" pitchFamily="2" charset="2"/>
                <a:buNone/>
              </a:pPr>
              <a:r>
                <a:rPr lang="fa-IR" altLang="fa-IR" sz="2400">
                  <a:cs typeface="B Nazanin" panose="00000400000000000000" pitchFamily="2" charset="-78"/>
                </a:rPr>
                <a:t>1/1/85 موجودی ابتدای دوره</a:t>
              </a:r>
              <a:endParaRPr lang="en-US" altLang="fa-IR" sz="2400">
                <a:cs typeface="B Nazanin" panose="00000400000000000000" pitchFamily="2" charset="-78"/>
              </a:endParaRPr>
            </a:p>
          </p:txBody>
        </p:sp>
        <p:sp>
          <p:nvSpPr>
            <p:cNvPr id="887854" name="Rectangle 46"/>
            <p:cNvSpPr>
              <a:spLocks noChangeArrowheads="1"/>
            </p:cNvSpPr>
            <p:nvPr/>
          </p:nvSpPr>
          <p:spPr bwMode="auto">
            <a:xfrm>
              <a:off x="2870" y="1636"/>
              <a:ext cx="76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270</a:t>
              </a:r>
              <a:endParaRPr lang="en-US" altLang="fa-IR" sz="2400">
                <a:cs typeface="B Nazanin" panose="00000400000000000000" pitchFamily="2" charset="-78"/>
              </a:endParaRPr>
            </a:p>
          </p:txBody>
        </p:sp>
        <p:sp>
          <p:nvSpPr>
            <p:cNvPr id="887855" name="Rectangle 47"/>
            <p:cNvSpPr>
              <a:spLocks noChangeArrowheads="1"/>
            </p:cNvSpPr>
            <p:nvPr/>
          </p:nvSpPr>
          <p:spPr bwMode="auto">
            <a:xfrm>
              <a:off x="2027" y="1636"/>
              <a:ext cx="843"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1.000</a:t>
              </a:r>
              <a:endParaRPr lang="en-US" altLang="fa-IR" sz="2400">
                <a:cs typeface="B Nazanin" panose="00000400000000000000" pitchFamily="2" charset="-78"/>
              </a:endParaRPr>
            </a:p>
          </p:txBody>
        </p:sp>
        <p:sp>
          <p:nvSpPr>
            <p:cNvPr id="887856" name="Rectangle 48"/>
            <p:cNvSpPr>
              <a:spLocks noChangeArrowheads="1"/>
            </p:cNvSpPr>
            <p:nvPr/>
          </p:nvSpPr>
          <p:spPr bwMode="auto">
            <a:xfrm>
              <a:off x="510" y="1636"/>
              <a:ext cx="1517"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270.000</a:t>
              </a:r>
              <a:endParaRPr lang="en-US" altLang="fa-IR" sz="2400">
                <a:cs typeface="B Nazanin" panose="00000400000000000000" pitchFamily="2" charset="-78"/>
              </a:endParaRPr>
            </a:p>
          </p:txBody>
        </p:sp>
        <p:sp>
          <p:nvSpPr>
            <p:cNvPr id="887857" name="Rectangle 49"/>
            <p:cNvSpPr>
              <a:spLocks noChangeArrowheads="1"/>
            </p:cNvSpPr>
            <p:nvPr/>
          </p:nvSpPr>
          <p:spPr bwMode="auto">
            <a:xfrm>
              <a:off x="3634" y="1395"/>
              <a:ext cx="193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buFont typeface="Wingdings" panose="05000000000000000000" pitchFamily="2" charset="2"/>
                <a:buNone/>
              </a:pPr>
              <a:r>
                <a:rPr lang="fa-IR" altLang="fa-IR" sz="2400">
                  <a:cs typeface="B Nazanin" panose="00000400000000000000" pitchFamily="2" charset="-78"/>
                </a:rPr>
                <a:t>شرح</a:t>
              </a:r>
              <a:endParaRPr lang="en-US" altLang="fa-IR" sz="2400">
                <a:cs typeface="B Nazanin" panose="00000400000000000000" pitchFamily="2" charset="-78"/>
              </a:endParaRPr>
            </a:p>
          </p:txBody>
        </p:sp>
        <p:sp>
          <p:nvSpPr>
            <p:cNvPr id="887858" name="Rectangle 50"/>
            <p:cNvSpPr>
              <a:spLocks noChangeArrowheads="1"/>
            </p:cNvSpPr>
            <p:nvPr/>
          </p:nvSpPr>
          <p:spPr bwMode="auto">
            <a:xfrm>
              <a:off x="2870" y="1395"/>
              <a:ext cx="764"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تعداد</a:t>
              </a:r>
              <a:endParaRPr lang="en-US" altLang="fa-IR" sz="2400">
                <a:cs typeface="B Nazanin" panose="00000400000000000000" pitchFamily="2" charset="-78"/>
              </a:endParaRPr>
            </a:p>
          </p:txBody>
        </p:sp>
        <p:sp>
          <p:nvSpPr>
            <p:cNvPr id="887859" name="Rectangle 51"/>
            <p:cNvSpPr>
              <a:spLocks noChangeArrowheads="1"/>
            </p:cNvSpPr>
            <p:nvPr/>
          </p:nvSpPr>
          <p:spPr bwMode="auto">
            <a:xfrm>
              <a:off x="2027" y="1395"/>
              <a:ext cx="843"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قیمت واحد</a:t>
              </a:r>
              <a:endParaRPr lang="en-US" altLang="fa-IR" sz="2400">
                <a:cs typeface="B Nazanin" panose="00000400000000000000" pitchFamily="2" charset="-78"/>
              </a:endParaRPr>
            </a:p>
          </p:txBody>
        </p:sp>
        <p:sp>
          <p:nvSpPr>
            <p:cNvPr id="887860" name="Rectangle 52"/>
            <p:cNvSpPr>
              <a:spLocks noChangeArrowheads="1"/>
            </p:cNvSpPr>
            <p:nvPr/>
          </p:nvSpPr>
          <p:spPr bwMode="auto">
            <a:xfrm>
              <a:off x="510" y="1395"/>
              <a:ext cx="1517"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80000"/>
                </a:lnSpc>
                <a:buFont typeface="Wingdings" panose="05000000000000000000" pitchFamily="2" charset="2"/>
                <a:buNone/>
              </a:pPr>
              <a:r>
                <a:rPr lang="fa-IR" altLang="fa-IR" sz="2400">
                  <a:cs typeface="B Nazanin" panose="00000400000000000000" pitchFamily="2" charset="-78"/>
                </a:rPr>
                <a:t>مبلغ</a:t>
              </a:r>
              <a:endParaRPr lang="en-US" altLang="fa-IR" sz="2400">
                <a:cs typeface="B Nazanin" panose="00000400000000000000" pitchFamily="2" charset="-78"/>
              </a:endParaRPr>
            </a:p>
          </p:txBody>
        </p:sp>
        <p:sp>
          <p:nvSpPr>
            <p:cNvPr id="887861" name="Line 53"/>
            <p:cNvSpPr>
              <a:spLocks noChangeShapeType="1"/>
            </p:cNvSpPr>
            <p:nvPr/>
          </p:nvSpPr>
          <p:spPr bwMode="auto">
            <a:xfrm>
              <a:off x="510" y="1395"/>
              <a:ext cx="151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73" name="Line 65"/>
            <p:cNvSpPr>
              <a:spLocks noChangeShapeType="1"/>
            </p:cNvSpPr>
            <p:nvPr/>
          </p:nvSpPr>
          <p:spPr bwMode="auto">
            <a:xfrm>
              <a:off x="510" y="3323"/>
              <a:ext cx="1517"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74" name="Line 66"/>
            <p:cNvSpPr>
              <a:spLocks noChangeShapeType="1"/>
            </p:cNvSpPr>
            <p:nvPr/>
          </p:nvSpPr>
          <p:spPr bwMode="auto">
            <a:xfrm>
              <a:off x="510" y="1395"/>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78" name="Line 70"/>
            <p:cNvSpPr>
              <a:spLocks noChangeShapeType="1"/>
            </p:cNvSpPr>
            <p:nvPr/>
          </p:nvSpPr>
          <p:spPr bwMode="auto">
            <a:xfrm>
              <a:off x="5568" y="1395"/>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80" name="Line 72"/>
            <p:cNvSpPr>
              <a:spLocks noChangeShapeType="1"/>
            </p:cNvSpPr>
            <p:nvPr/>
          </p:nvSpPr>
          <p:spPr bwMode="auto">
            <a:xfrm>
              <a:off x="2027" y="1395"/>
              <a:ext cx="84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81" name="Line 73"/>
            <p:cNvSpPr>
              <a:spLocks noChangeShapeType="1"/>
            </p:cNvSpPr>
            <p:nvPr/>
          </p:nvSpPr>
          <p:spPr bwMode="auto">
            <a:xfrm>
              <a:off x="510" y="1636"/>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82" name="Line 74"/>
            <p:cNvSpPr>
              <a:spLocks noChangeShapeType="1"/>
            </p:cNvSpPr>
            <p:nvPr/>
          </p:nvSpPr>
          <p:spPr bwMode="auto">
            <a:xfrm>
              <a:off x="2870" y="1395"/>
              <a:ext cx="76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84" name="Line 76"/>
            <p:cNvSpPr>
              <a:spLocks noChangeShapeType="1"/>
            </p:cNvSpPr>
            <p:nvPr/>
          </p:nvSpPr>
          <p:spPr bwMode="auto">
            <a:xfrm>
              <a:off x="3634" y="1395"/>
              <a:ext cx="193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87" name="Line 79"/>
            <p:cNvSpPr>
              <a:spLocks noChangeShapeType="1"/>
            </p:cNvSpPr>
            <p:nvPr/>
          </p:nvSpPr>
          <p:spPr bwMode="auto">
            <a:xfrm>
              <a:off x="5568" y="1636"/>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89" name="Line 81"/>
            <p:cNvSpPr>
              <a:spLocks noChangeShapeType="1"/>
            </p:cNvSpPr>
            <p:nvPr/>
          </p:nvSpPr>
          <p:spPr bwMode="auto">
            <a:xfrm>
              <a:off x="510" y="1877"/>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95" name="Line 87"/>
            <p:cNvSpPr>
              <a:spLocks noChangeShapeType="1"/>
            </p:cNvSpPr>
            <p:nvPr/>
          </p:nvSpPr>
          <p:spPr bwMode="auto">
            <a:xfrm>
              <a:off x="5568" y="1877"/>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897" name="Line 89"/>
            <p:cNvSpPr>
              <a:spLocks noChangeShapeType="1"/>
            </p:cNvSpPr>
            <p:nvPr/>
          </p:nvSpPr>
          <p:spPr bwMode="auto">
            <a:xfrm>
              <a:off x="510" y="2118"/>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03" name="Line 95"/>
            <p:cNvSpPr>
              <a:spLocks noChangeShapeType="1"/>
            </p:cNvSpPr>
            <p:nvPr/>
          </p:nvSpPr>
          <p:spPr bwMode="auto">
            <a:xfrm>
              <a:off x="5568" y="2118"/>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05" name="Line 97"/>
            <p:cNvSpPr>
              <a:spLocks noChangeShapeType="1"/>
            </p:cNvSpPr>
            <p:nvPr/>
          </p:nvSpPr>
          <p:spPr bwMode="auto">
            <a:xfrm>
              <a:off x="510" y="2359"/>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11" name="Line 103"/>
            <p:cNvSpPr>
              <a:spLocks noChangeShapeType="1"/>
            </p:cNvSpPr>
            <p:nvPr/>
          </p:nvSpPr>
          <p:spPr bwMode="auto">
            <a:xfrm>
              <a:off x="5568" y="2359"/>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13" name="Line 105"/>
            <p:cNvSpPr>
              <a:spLocks noChangeShapeType="1"/>
            </p:cNvSpPr>
            <p:nvPr/>
          </p:nvSpPr>
          <p:spPr bwMode="auto">
            <a:xfrm>
              <a:off x="510" y="2600"/>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19" name="Line 111"/>
            <p:cNvSpPr>
              <a:spLocks noChangeShapeType="1"/>
            </p:cNvSpPr>
            <p:nvPr/>
          </p:nvSpPr>
          <p:spPr bwMode="auto">
            <a:xfrm>
              <a:off x="5568" y="2600"/>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21" name="Line 113"/>
            <p:cNvSpPr>
              <a:spLocks noChangeShapeType="1"/>
            </p:cNvSpPr>
            <p:nvPr/>
          </p:nvSpPr>
          <p:spPr bwMode="auto">
            <a:xfrm>
              <a:off x="510" y="2841"/>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27" name="Line 119"/>
            <p:cNvSpPr>
              <a:spLocks noChangeShapeType="1"/>
            </p:cNvSpPr>
            <p:nvPr/>
          </p:nvSpPr>
          <p:spPr bwMode="auto">
            <a:xfrm>
              <a:off x="5568" y="2841"/>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29" name="Line 121"/>
            <p:cNvSpPr>
              <a:spLocks noChangeShapeType="1"/>
            </p:cNvSpPr>
            <p:nvPr/>
          </p:nvSpPr>
          <p:spPr bwMode="auto">
            <a:xfrm>
              <a:off x="510" y="3082"/>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35" name="Line 127"/>
            <p:cNvSpPr>
              <a:spLocks noChangeShapeType="1"/>
            </p:cNvSpPr>
            <p:nvPr/>
          </p:nvSpPr>
          <p:spPr bwMode="auto">
            <a:xfrm>
              <a:off x="5568" y="3082"/>
              <a:ext cx="0" cy="24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37" name="Line 129"/>
            <p:cNvSpPr>
              <a:spLocks noChangeShapeType="1"/>
            </p:cNvSpPr>
            <p:nvPr/>
          </p:nvSpPr>
          <p:spPr bwMode="auto">
            <a:xfrm>
              <a:off x="2027" y="3323"/>
              <a:ext cx="84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39" name="Line 131"/>
            <p:cNvSpPr>
              <a:spLocks noChangeShapeType="1"/>
            </p:cNvSpPr>
            <p:nvPr/>
          </p:nvSpPr>
          <p:spPr bwMode="auto">
            <a:xfrm>
              <a:off x="2870" y="3323"/>
              <a:ext cx="76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41" name="Line 133"/>
            <p:cNvSpPr>
              <a:spLocks noChangeShapeType="1"/>
            </p:cNvSpPr>
            <p:nvPr/>
          </p:nvSpPr>
          <p:spPr bwMode="auto">
            <a:xfrm>
              <a:off x="3634" y="3323"/>
              <a:ext cx="1934"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887951" name="Line 143"/>
          <p:cNvSpPr>
            <a:spLocks noChangeShapeType="1"/>
          </p:cNvSpPr>
          <p:nvPr/>
        </p:nvSpPr>
        <p:spPr bwMode="auto">
          <a:xfrm>
            <a:off x="6400800" y="4114800"/>
            <a:ext cx="2362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52" name="Line 144"/>
          <p:cNvSpPr>
            <a:spLocks noChangeShapeType="1"/>
          </p:cNvSpPr>
          <p:nvPr/>
        </p:nvSpPr>
        <p:spPr bwMode="auto">
          <a:xfrm flipH="1">
            <a:off x="4800600" y="41148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7953" name="Line 145"/>
          <p:cNvSpPr>
            <a:spLocks noChangeShapeType="1"/>
          </p:cNvSpPr>
          <p:nvPr/>
        </p:nvSpPr>
        <p:spPr bwMode="auto">
          <a:xfrm flipH="1">
            <a:off x="1600200" y="4114800"/>
            <a:ext cx="76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Slide Number Placeholder 3"/>
          <p:cNvSpPr>
            <a:spLocks noGrp="1"/>
          </p:cNvSpPr>
          <p:nvPr>
            <p:ph type="sldNum" sz="quarter" idx="10"/>
          </p:nvPr>
        </p:nvSpPr>
        <p:spPr/>
        <p:txBody>
          <a:bodyPr/>
          <a:lstStyle/>
          <a:p>
            <a:fld id="{4667DF28-866D-484A-9276-9493C921CAF7}" type="slidenum">
              <a:rPr lang="ar-SA" altLang="fa-IR"/>
              <a:pPr/>
              <a:t>251</a:t>
            </a:fld>
            <a:endParaRPr lang="en-US" altLang="fa-IR"/>
          </a:p>
        </p:txBody>
      </p:sp>
      <p:sp>
        <p:nvSpPr>
          <p:cNvPr id="888834" name="Rectangle 2"/>
          <p:cNvSpPr>
            <a:spLocks noGrp="1" noChangeArrowheads="1"/>
          </p:cNvSpPr>
          <p:nvPr>
            <p:ph type="title"/>
          </p:nvPr>
        </p:nvSpPr>
        <p:spPr>
          <a:xfrm>
            <a:off x="990600" y="609600"/>
            <a:ext cx="7378700" cy="1143000"/>
          </a:xfrm>
        </p:spPr>
        <p:txBody>
          <a:bodyPr/>
          <a:lstStyle/>
          <a:p>
            <a:r>
              <a:rPr lang="fa-IR" altLang="fa-IR" b="0">
                <a:cs typeface="B Nazanin" panose="00000400000000000000" pitchFamily="2" charset="-78"/>
              </a:rPr>
              <a:t>حل مثال با استفاده از روش </a:t>
            </a:r>
            <a:r>
              <a:rPr lang="en-US" altLang="fa-IR" b="0">
                <a:cs typeface="B Nazanin" panose="00000400000000000000" pitchFamily="2" charset="-78"/>
              </a:rPr>
              <a:t>FIFO</a:t>
            </a:r>
          </a:p>
        </p:txBody>
      </p:sp>
      <p:sp>
        <p:nvSpPr>
          <p:cNvPr id="888909" name="Rectangle 77"/>
          <p:cNvSpPr>
            <a:spLocks noChangeArrowheads="1"/>
          </p:cNvSpPr>
          <p:nvPr/>
        </p:nvSpPr>
        <p:spPr bwMode="auto">
          <a:xfrm>
            <a:off x="1303338" y="5319713"/>
            <a:ext cx="7688262"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30000"/>
              </a:lnSpc>
              <a:buFont typeface="Wingdings" panose="05000000000000000000" pitchFamily="2" charset="2"/>
              <a:buNone/>
            </a:pPr>
            <a:r>
              <a:rPr lang="fa-IR" altLang="fa-IR">
                <a:cs typeface="B Nazanin" panose="00000400000000000000" pitchFamily="2" charset="-78"/>
              </a:rPr>
              <a:t>بهای تمام شده کالای فروش رفته438.000= 331.800</a:t>
            </a:r>
            <a:r>
              <a:rPr lang="en-US" altLang="fa-IR">
                <a:cs typeface="B Nazanin" panose="00000400000000000000" pitchFamily="2" charset="-78"/>
              </a:rPr>
              <a:t> - </a:t>
            </a:r>
            <a:r>
              <a:rPr lang="fa-IR" altLang="fa-IR">
                <a:cs typeface="B Nazanin" panose="00000400000000000000" pitchFamily="2" charset="-78"/>
              </a:rPr>
              <a:t>769.800   </a:t>
            </a:r>
            <a:endParaRPr lang="en-US" altLang="fa-IR">
              <a:cs typeface="B Nazanin" panose="00000400000000000000" pitchFamily="2" charset="-78"/>
            </a:endParaRPr>
          </a:p>
        </p:txBody>
      </p:sp>
      <p:sp>
        <p:nvSpPr>
          <p:cNvPr id="888907" name="Rectangle 75"/>
          <p:cNvSpPr>
            <a:spLocks noChangeArrowheads="1"/>
          </p:cNvSpPr>
          <p:nvPr/>
        </p:nvSpPr>
        <p:spPr bwMode="auto">
          <a:xfrm>
            <a:off x="4383088" y="4543425"/>
            <a:ext cx="4608512"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r>
              <a:rPr lang="fa-IR" altLang="fa-IR">
                <a:cs typeface="B Nazanin" panose="00000400000000000000" pitchFamily="2" charset="-78"/>
              </a:rPr>
              <a:t>قیمت تمام شده موجودی در 31/6/85</a:t>
            </a:r>
            <a:endParaRPr lang="en-US" altLang="fa-IR">
              <a:cs typeface="B Nazanin" panose="00000400000000000000" pitchFamily="2" charset="-78"/>
            </a:endParaRPr>
          </a:p>
        </p:txBody>
      </p:sp>
      <p:sp>
        <p:nvSpPr>
          <p:cNvPr id="888906" name="Rectangle 74"/>
          <p:cNvSpPr>
            <a:spLocks noChangeArrowheads="1"/>
          </p:cNvSpPr>
          <p:nvPr/>
        </p:nvSpPr>
        <p:spPr bwMode="auto">
          <a:xfrm>
            <a:off x="1303338" y="4543425"/>
            <a:ext cx="307975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eaLnBrk="1" hangingPunct="1">
              <a:lnSpc>
                <a:spcPct val="150000"/>
              </a:lnSpc>
              <a:buFont typeface="Wingdings" panose="05000000000000000000" pitchFamily="2" charset="2"/>
              <a:buNone/>
            </a:pPr>
            <a:r>
              <a:rPr lang="fa-IR" altLang="fa-IR">
                <a:cs typeface="B Nazanin" panose="00000400000000000000" pitchFamily="2" charset="-78"/>
              </a:rPr>
              <a:t>331.800</a:t>
            </a:r>
            <a:endParaRPr lang="en-US" altLang="fa-IR">
              <a:cs typeface="B Nazanin" panose="00000400000000000000" pitchFamily="2" charset="-78"/>
            </a:endParaRPr>
          </a:p>
        </p:txBody>
      </p:sp>
      <p:sp>
        <p:nvSpPr>
          <p:cNvPr id="888904" name="Rectangle 72"/>
          <p:cNvSpPr>
            <a:spLocks noChangeArrowheads="1"/>
          </p:cNvSpPr>
          <p:nvPr/>
        </p:nvSpPr>
        <p:spPr bwMode="auto">
          <a:xfrm>
            <a:off x="4383088" y="3767138"/>
            <a:ext cx="4608512"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endParaRPr lang="fa-IR" altLang="fa-IR">
              <a:cs typeface="B Nazanin" panose="00000400000000000000" pitchFamily="2" charset="-78"/>
            </a:endParaRPr>
          </a:p>
        </p:txBody>
      </p:sp>
      <p:sp>
        <p:nvSpPr>
          <p:cNvPr id="888903" name="Rectangle 71"/>
          <p:cNvSpPr>
            <a:spLocks noChangeArrowheads="1"/>
          </p:cNvSpPr>
          <p:nvPr/>
        </p:nvSpPr>
        <p:spPr bwMode="auto">
          <a:xfrm>
            <a:off x="1303338" y="3767138"/>
            <a:ext cx="307975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r>
              <a:rPr lang="fa-IR" altLang="fa-IR">
                <a:cs typeface="B Nazanin" panose="00000400000000000000" pitchFamily="2" charset="-78"/>
              </a:rPr>
              <a:t>12.000= 1.200</a:t>
            </a:r>
            <a:r>
              <a:rPr lang="en-US" altLang="fa-IR">
                <a:cs typeface="B Nazanin" panose="00000400000000000000" pitchFamily="2" charset="-78"/>
              </a:rPr>
              <a:t>×</a:t>
            </a:r>
            <a:r>
              <a:rPr lang="fa-IR" altLang="fa-IR">
                <a:cs typeface="B Nazanin" panose="00000400000000000000" pitchFamily="2" charset="-78"/>
              </a:rPr>
              <a:t>10</a:t>
            </a:r>
            <a:endParaRPr lang="en-US" altLang="fa-IR">
              <a:cs typeface="B Nazanin" panose="00000400000000000000" pitchFamily="2" charset="-78"/>
            </a:endParaRPr>
          </a:p>
        </p:txBody>
      </p:sp>
      <p:sp>
        <p:nvSpPr>
          <p:cNvPr id="888901" name="Rectangle 69"/>
          <p:cNvSpPr>
            <a:spLocks noChangeArrowheads="1"/>
          </p:cNvSpPr>
          <p:nvPr/>
        </p:nvSpPr>
        <p:spPr bwMode="auto">
          <a:xfrm>
            <a:off x="4383088" y="2990850"/>
            <a:ext cx="4608512"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endParaRPr lang="fa-IR" altLang="fa-IR">
              <a:cs typeface="B Nazanin" panose="00000400000000000000" pitchFamily="2" charset="-78"/>
            </a:endParaRPr>
          </a:p>
        </p:txBody>
      </p:sp>
      <p:sp>
        <p:nvSpPr>
          <p:cNvPr id="888900" name="Rectangle 68"/>
          <p:cNvSpPr>
            <a:spLocks noChangeArrowheads="1"/>
          </p:cNvSpPr>
          <p:nvPr/>
        </p:nvSpPr>
        <p:spPr bwMode="auto">
          <a:xfrm>
            <a:off x="1303338" y="2990850"/>
            <a:ext cx="307975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r>
              <a:rPr lang="fa-IR" altLang="fa-IR">
                <a:cs typeface="B Nazanin" panose="00000400000000000000" pitchFamily="2" charset="-78"/>
              </a:rPr>
              <a:t>163.800= 1.170</a:t>
            </a:r>
            <a:r>
              <a:rPr lang="en-US" altLang="fa-IR">
                <a:cs typeface="B Nazanin" panose="00000400000000000000" pitchFamily="2" charset="-78"/>
              </a:rPr>
              <a:t>×</a:t>
            </a:r>
            <a:r>
              <a:rPr lang="fa-IR" altLang="fa-IR">
                <a:cs typeface="B Nazanin" panose="00000400000000000000" pitchFamily="2" charset="-78"/>
              </a:rPr>
              <a:t>140</a:t>
            </a:r>
            <a:endParaRPr lang="en-US" altLang="fa-IR">
              <a:cs typeface="B Nazanin" panose="00000400000000000000" pitchFamily="2" charset="-78"/>
            </a:endParaRPr>
          </a:p>
        </p:txBody>
      </p:sp>
      <p:sp>
        <p:nvSpPr>
          <p:cNvPr id="888898" name="Rectangle 66"/>
          <p:cNvSpPr>
            <a:spLocks noChangeArrowheads="1"/>
          </p:cNvSpPr>
          <p:nvPr/>
        </p:nvSpPr>
        <p:spPr bwMode="auto">
          <a:xfrm>
            <a:off x="4383088" y="2214563"/>
            <a:ext cx="4608512"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endParaRPr lang="fa-IR" altLang="fa-IR">
              <a:cs typeface="B Nazanin" panose="00000400000000000000" pitchFamily="2" charset="-78"/>
            </a:endParaRPr>
          </a:p>
        </p:txBody>
      </p:sp>
      <p:sp>
        <p:nvSpPr>
          <p:cNvPr id="888897" name="Rectangle 65"/>
          <p:cNvSpPr>
            <a:spLocks noChangeArrowheads="1"/>
          </p:cNvSpPr>
          <p:nvPr/>
        </p:nvSpPr>
        <p:spPr bwMode="auto">
          <a:xfrm>
            <a:off x="1303338" y="2214563"/>
            <a:ext cx="307975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r>
              <a:rPr lang="fa-IR" altLang="fa-IR">
                <a:cs typeface="B Nazanin" panose="00000400000000000000" pitchFamily="2" charset="-78"/>
              </a:rPr>
              <a:t>156.000= 1.200</a:t>
            </a:r>
            <a:r>
              <a:rPr lang="en-US" altLang="fa-IR">
                <a:cs typeface="B Nazanin" panose="00000400000000000000" pitchFamily="2" charset="-78"/>
              </a:rPr>
              <a:t>×</a:t>
            </a:r>
            <a:r>
              <a:rPr lang="fa-IR" altLang="fa-IR">
                <a:cs typeface="B Nazanin" panose="00000400000000000000" pitchFamily="2" charset="-78"/>
              </a:rPr>
              <a:t>130</a:t>
            </a:r>
            <a:endParaRPr lang="en-US" altLang="fa-IR">
              <a:cs typeface="B Nazanin" panose="00000400000000000000" pitchFamily="2" charset="-78"/>
            </a:endParaRPr>
          </a:p>
        </p:txBody>
      </p:sp>
      <p:sp>
        <p:nvSpPr>
          <p:cNvPr id="888896" name="Rectangle 64"/>
          <p:cNvSpPr>
            <a:spLocks noChangeArrowheads="1"/>
          </p:cNvSpPr>
          <p:nvPr/>
        </p:nvSpPr>
        <p:spPr bwMode="auto">
          <a:xfrm>
            <a:off x="609600" y="3048000"/>
            <a:ext cx="6937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30000"/>
              </a:lnSpc>
              <a:buFont typeface="Wingdings" panose="05000000000000000000" pitchFamily="2" charset="2"/>
              <a:buNone/>
            </a:pPr>
            <a:r>
              <a:rPr lang="fa-IR" altLang="fa-IR">
                <a:cs typeface="B Nazanin" panose="00000400000000000000" pitchFamily="2" charset="-78"/>
              </a:rPr>
              <a:t>280</a:t>
            </a:r>
            <a:endParaRPr lang="en-US" altLang="fa-IR">
              <a:cs typeface="B Nazanin" panose="00000400000000000000" pitchFamily="2" charset="-78"/>
            </a:endParaRPr>
          </a:p>
        </p:txBody>
      </p:sp>
      <p:sp>
        <p:nvSpPr>
          <p:cNvPr id="888911" name="Line 79"/>
          <p:cNvSpPr>
            <a:spLocks noChangeShapeType="1"/>
          </p:cNvSpPr>
          <p:nvPr/>
        </p:nvSpPr>
        <p:spPr bwMode="auto">
          <a:xfrm>
            <a:off x="609600" y="2214563"/>
            <a:ext cx="693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16" name="Line 84"/>
          <p:cNvSpPr>
            <a:spLocks noChangeShapeType="1"/>
          </p:cNvSpPr>
          <p:nvPr/>
        </p:nvSpPr>
        <p:spPr bwMode="auto">
          <a:xfrm>
            <a:off x="609600" y="6096000"/>
            <a:ext cx="693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17" name="Line 85"/>
          <p:cNvSpPr>
            <a:spLocks noChangeShapeType="1"/>
          </p:cNvSpPr>
          <p:nvPr/>
        </p:nvSpPr>
        <p:spPr bwMode="auto">
          <a:xfrm>
            <a:off x="609600" y="2214563"/>
            <a:ext cx="0" cy="38814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20" name="Line 88"/>
          <p:cNvSpPr>
            <a:spLocks noChangeShapeType="1"/>
          </p:cNvSpPr>
          <p:nvPr/>
        </p:nvSpPr>
        <p:spPr bwMode="auto">
          <a:xfrm>
            <a:off x="8991600" y="2214563"/>
            <a:ext cx="0" cy="776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60" name="Line 128"/>
          <p:cNvSpPr>
            <a:spLocks noChangeShapeType="1"/>
          </p:cNvSpPr>
          <p:nvPr/>
        </p:nvSpPr>
        <p:spPr bwMode="auto">
          <a:xfrm>
            <a:off x="1303338" y="2214563"/>
            <a:ext cx="307975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61" name="Line 129"/>
          <p:cNvSpPr>
            <a:spLocks noChangeShapeType="1"/>
          </p:cNvSpPr>
          <p:nvPr/>
        </p:nvSpPr>
        <p:spPr bwMode="auto">
          <a:xfrm>
            <a:off x="1303338" y="6096000"/>
            <a:ext cx="76882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62" name="Line 130"/>
          <p:cNvSpPr>
            <a:spLocks noChangeShapeType="1"/>
          </p:cNvSpPr>
          <p:nvPr/>
        </p:nvSpPr>
        <p:spPr bwMode="auto">
          <a:xfrm>
            <a:off x="4383088" y="2214563"/>
            <a:ext cx="460851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65" name="Line 133"/>
          <p:cNvSpPr>
            <a:spLocks noChangeShapeType="1"/>
          </p:cNvSpPr>
          <p:nvPr/>
        </p:nvSpPr>
        <p:spPr bwMode="auto">
          <a:xfrm>
            <a:off x="8991600" y="2990850"/>
            <a:ext cx="0" cy="776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69" name="Line 137"/>
          <p:cNvSpPr>
            <a:spLocks noChangeShapeType="1"/>
          </p:cNvSpPr>
          <p:nvPr/>
        </p:nvSpPr>
        <p:spPr bwMode="auto">
          <a:xfrm>
            <a:off x="8991600" y="3767138"/>
            <a:ext cx="0" cy="776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73" name="Line 141"/>
          <p:cNvSpPr>
            <a:spLocks noChangeShapeType="1"/>
          </p:cNvSpPr>
          <p:nvPr/>
        </p:nvSpPr>
        <p:spPr bwMode="auto">
          <a:xfrm>
            <a:off x="8991600" y="4543425"/>
            <a:ext cx="0" cy="776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77" name="Line 145"/>
          <p:cNvSpPr>
            <a:spLocks noChangeShapeType="1"/>
          </p:cNvSpPr>
          <p:nvPr/>
        </p:nvSpPr>
        <p:spPr bwMode="auto">
          <a:xfrm>
            <a:off x="8991600" y="5319713"/>
            <a:ext cx="0" cy="776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79" name="Line 147"/>
          <p:cNvSpPr>
            <a:spLocks noChangeShapeType="1"/>
          </p:cNvSpPr>
          <p:nvPr/>
        </p:nvSpPr>
        <p:spPr bwMode="auto">
          <a:xfrm>
            <a:off x="1303338" y="2214563"/>
            <a:ext cx="0" cy="23288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83" name="Line 151"/>
          <p:cNvSpPr>
            <a:spLocks noChangeShapeType="1"/>
          </p:cNvSpPr>
          <p:nvPr/>
        </p:nvSpPr>
        <p:spPr bwMode="auto">
          <a:xfrm>
            <a:off x="3200400" y="4419600"/>
            <a:ext cx="838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88984" name="Line 152"/>
          <p:cNvSpPr>
            <a:spLocks noChangeShapeType="1"/>
          </p:cNvSpPr>
          <p:nvPr/>
        </p:nvSpPr>
        <p:spPr bwMode="auto">
          <a:xfrm>
            <a:off x="3200400" y="5181600"/>
            <a:ext cx="838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8896"/>
                                        </p:tgtEl>
                                        <p:attrNameLst>
                                          <p:attrName>style.visibility</p:attrName>
                                        </p:attrNameLst>
                                      </p:cBhvr>
                                      <p:to>
                                        <p:strVal val="visible"/>
                                      </p:to>
                                    </p:set>
                                    <p:animEffect transition="in" filter="box(in)">
                                      <p:cBhvr>
                                        <p:cTn id="7" dur="500"/>
                                        <p:tgtEl>
                                          <p:spTgt spid="888896"/>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888979"/>
                                        </p:tgtEl>
                                        <p:attrNameLst>
                                          <p:attrName>style.visibility</p:attrName>
                                        </p:attrNameLst>
                                      </p:cBhvr>
                                      <p:to>
                                        <p:strVal val="visible"/>
                                      </p:to>
                                    </p:set>
                                    <p:animEffect transition="in" filter="box(in)">
                                      <p:cBhvr>
                                        <p:cTn id="11" dur="500"/>
                                        <p:tgtEl>
                                          <p:spTgt spid="888979"/>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88897"/>
                                        </p:tgtEl>
                                        <p:attrNameLst>
                                          <p:attrName>style.visibility</p:attrName>
                                        </p:attrNameLst>
                                      </p:cBhvr>
                                      <p:to>
                                        <p:strVal val="visible"/>
                                      </p:to>
                                    </p:set>
                                    <p:animEffect transition="in" filter="box(in)">
                                      <p:cBhvr>
                                        <p:cTn id="15" dur="500"/>
                                        <p:tgtEl>
                                          <p:spTgt spid="888897"/>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888900"/>
                                        </p:tgtEl>
                                        <p:attrNameLst>
                                          <p:attrName>style.visibility</p:attrName>
                                        </p:attrNameLst>
                                      </p:cBhvr>
                                      <p:to>
                                        <p:strVal val="visible"/>
                                      </p:to>
                                    </p:set>
                                    <p:animEffect transition="in" filter="box(in)">
                                      <p:cBhvr>
                                        <p:cTn id="19" dur="500"/>
                                        <p:tgtEl>
                                          <p:spTgt spid="888900"/>
                                        </p:tgtEl>
                                      </p:cBhvr>
                                    </p:animEffect>
                                  </p:childTnLst>
                                </p:cTn>
                              </p:par>
                            </p:childTnLst>
                          </p:cTn>
                        </p:par>
                        <p:par>
                          <p:cTn id="20" fill="hold" nodeType="afterGroup">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888903"/>
                                        </p:tgtEl>
                                        <p:attrNameLst>
                                          <p:attrName>style.visibility</p:attrName>
                                        </p:attrNameLst>
                                      </p:cBhvr>
                                      <p:to>
                                        <p:strVal val="visible"/>
                                      </p:to>
                                    </p:set>
                                    <p:animEffect transition="in" filter="box(in)">
                                      <p:cBhvr>
                                        <p:cTn id="23" dur="500"/>
                                        <p:tgtEl>
                                          <p:spTgt spid="888903"/>
                                        </p:tgtEl>
                                      </p:cBhvr>
                                    </p:animEffect>
                                  </p:childTnLst>
                                </p:cTn>
                              </p:par>
                            </p:childTnLst>
                          </p:cTn>
                        </p:par>
                        <p:par>
                          <p:cTn id="24" fill="hold" nodeType="afterGroup">
                            <p:stCondLst>
                              <p:cond delay="2500"/>
                            </p:stCondLst>
                            <p:childTnLst>
                              <p:par>
                                <p:cTn id="25" presetID="4" presetClass="entr" presetSubtype="16" fill="hold" nodeType="afterEffect">
                                  <p:stCondLst>
                                    <p:cond delay="0"/>
                                  </p:stCondLst>
                                  <p:childTnLst>
                                    <p:set>
                                      <p:cBhvr>
                                        <p:cTn id="26" dur="1" fill="hold">
                                          <p:stCondLst>
                                            <p:cond delay="0"/>
                                          </p:stCondLst>
                                        </p:cTn>
                                        <p:tgtEl>
                                          <p:spTgt spid="888983"/>
                                        </p:tgtEl>
                                        <p:attrNameLst>
                                          <p:attrName>style.visibility</p:attrName>
                                        </p:attrNameLst>
                                      </p:cBhvr>
                                      <p:to>
                                        <p:strVal val="visible"/>
                                      </p:to>
                                    </p:set>
                                    <p:animEffect transition="in" filter="box(in)">
                                      <p:cBhvr>
                                        <p:cTn id="27" dur="500"/>
                                        <p:tgtEl>
                                          <p:spTgt spid="888983"/>
                                        </p:tgtEl>
                                      </p:cBhvr>
                                    </p:animEffect>
                                  </p:childTnLst>
                                </p:cTn>
                              </p:par>
                            </p:childTnLst>
                          </p:cTn>
                        </p:par>
                        <p:par>
                          <p:cTn id="28" fill="hold" nodeType="afterGroup">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888906"/>
                                        </p:tgtEl>
                                        <p:attrNameLst>
                                          <p:attrName>style.visibility</p:attrName>
                                        </p:attrNameLst>
                                      </p:cBhvr>
                                      <p:to>
                                        <p:strVal val="visible"/>
                                      </p:to>
                                    </p:set>
                                    <p:animEffect transition="in" filter="box(in)">
                                      <p:cBhvr>
                                        <p:cTn id="31" dur="500"/>
                                        <p:tgtEl>
                                          <p:spTgt spid="888906"/>
                                        </p:tgtEl>
                                      </p:cBhvr>
                                    </p:animEffect>
                                  </p:childTnLst>
                                </p:cTn>
                              </p:par>
                            </p:childTnLst>
                          </p:cTn>
                        </p:par>
                        <p:par>
                          <p:cTn id="32" fill="hold" nodeType="afterGroup">
                            <p:stCondLst>
                              <p:cond delay="3500"/>
                            </p:stCondLst>
                            <p:childTnLst>
                              <p:par>
                                <p:cTn id="33" presetID="4" presetClass="entr" presetSubtype="16" fill="hold" nodeType="afterEffect">
                                  <p:stCondLst>
                                    <p:cond delay="0"/>
                                  </p:stCondLst>
                                  <p:childTnLst>
                                    <p:set>
                                      <p:cBhvr>
                                        <p:cTn id="34" dur="1" fill="hold">
                                          <p:stCondLst>
                                            <p:cond delay="0"/>
                                          </p:stCondLst>
                                        </p:cTn>
                                        <p:tgtEl>
                                          <p:spTgt spid="888984"/>
                                        </p:tgtEl>
                                        <p:attrNameLst>
                                          <p:attrName>style.visibility</p:attrName>
                                        </p:attrNameLst>
                                      </p:cBhvr>
                                      <p:to>
                                        <p:strVal val="visible"/>
                                      </p:to>
                                    </p:set>
                                    <p:animEffect transition="in" filter="box(in)">
                                      <p:cBhvr>
                                        <p:cTn id="35" dur="500"/>
                                        <p:tgtEl>
                                          <p:spTgt spid="888984"/>
                                        </p:tgtEl>
                                      </p:cBhvr>
                                    </p:animEffect>
                                  </p:childTnLst>
                                </p:cTn>
                              </p:par>
                            </p:childTnLst>
                          </p:cTn>
                        </p:par>
                        <p:par>
                          <p:cTn id="36" fill="hold" nodeType="afterGroup">
                            <p:stCondLst>
                              <p:cond delay="4000"/>
                            </p:stCondLst>
                            <p:childTnLst>
                              <p:par>
                                <p:cTn id="37" presetID="4" presetClass="entr" presetSubtype="16" fill="hold" grpId="0" nodeType="afterEffect">
                                  <p:stCondLst>
                                    <p:cond delay="0"/>
                                  </p:stCondLst>
                                  <p:childTnLst>
                                    <p:set>
                                      <p:cBhvr>
                                        <p:cTn id="38" dur="1" fill="hold">
                                          <p:stCondLst>
                                            <p:cond delay="0"/>
                                          </p:stCondLst>
                                        </p:cTn>
                                        <p:tgtEl>
                                          <p:spTgt spid="888907"/>
                                        </p:tgtEl>
                                        <p:attrNameLst>
                                          <p:attrName>style.visibility</p:attrName>
                                        </p:attrNameLst>
                                      </p:cBhvr>
                                      <p:to>
                                        <p:strVal val="visible"/>
                                      </p:to>
                                    </p:set>
                                    <p:animEffect transition="in" filter="box(in)">
                                      <p:cBhvr>
                                        <p:cTn id="39" dur="500"/>
                                        <p:tgtEl>
                                          <p:spTgt spid="88890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5" fill="hold" grpId="0" nodeType="clickEffect">
                                  <p:stCondLst>
                                    <p:cond delay="0"/>
                                  </p:stCondLst>
                                  <p:childTnLst>
                                    <p:set>
                                      <p:cBhvr>
                                        <p:cTn id="43" dur="1" fill="hold">
                                          <p:stCondLst>
                                            <p:cond delay="0"/>
                                          </p:stCondLst>
                                        </p:cTn>
                                        <p:tgtEl>
                                          <p:spTgt spid="888909"/>
                                        </p:tgtEl>
                                        <p:attrNameLst>
                                          <p:attrName>style.visibility</p:attrName>
                                        </p:attrNameLst>
                                      </p:cBhvr>
                                      <p:to>
                                        <p:strVal val="visible"/>
                                      </p:to>
                                    </p:set>
                                    <p:animEffect transition="in" filter="checkerboard(down)">
                                      <p:cBhvr>
                                        <p:cTn id="44" dur="500"/>
                                        <p:tgtEl>
                                          <p:spTgt spid="888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909" grpId="0"/>
      <p:bldP spid="888907" grpId="0"/>
      <p:bldP spid="888906" grpId="0"/>
      <p:bldP spid="888903" grpId="0"/>
      <p:bldP spid="888900" grpId="0"/>
      <p:bldP spid="888897" grpId="0"/>
      <p:bldP spid="888896" grpId="0"/>
    </p:bldLst>
  </p:timing>
</p:sld>
</file>

<file path=ppt/slides/slide2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Slide Number Placeholder 3"/>
          <p:cNvSpPr>
            <a:spLocks noGrp="1"/>
          </p:cNvSpPr>
          <p:nvPr>
            <p:ph type="sldNum" sz="quarter" idx="10"/>
          </p:nvPr>
        </p:nvSpPr>
        <p:spPr/>
        <p:txBody>
          <a:bodyPr/>
          <a:lstStyle/>
          <a:p>
            <a:fld id="{952E4617-3A6F-4D95-A6E6-45A425C808FD}" type="slidenum">
              <a:rPr lang="ar-SA" altLang="fa-IR"/>
              <a:pPr/>
              <a:t>252</a:t>
            </a:fld>
            <a:endParaRPr lang="en-US" altLang="fa-IR"/>
          </a:p>
        </p:txBody>
      </p:sp>
      <p:sp>
        <p:nvSpPr>
          <p:cNvPr id="890882" name="Rectangle 2"/>
          <p:cNvSpPr>
            <a:spLocks noGrp="1" noChangeArrowheads="1"/>
          </p:cNvSpPr>
          <p:nvPr>
            <p:ph type="title"/>
          </p:nvPr>
        </p:nvSpPr>
        <p:spPr>
          <a:xfrm>
            <a:off x="927100" y="609600"/>
            <a:ext cx="7378700" cy="1143000"/>
          </a:xfrm>
        </p:spPr>
        <p:txBody>
          <a:bodyPr/>
          <a:lstStyle/>
          <a:p>
            <a:r>
              <a:rPr lang="fa-IR" altLang="fa-IR" b="0">
                <a:cs typeface="B Nazanin" panose="00000400000000000000" pitchFamily="2" charset="-78"/>
              </a:rPr>
              <a:t>حل مثال با استفاده از روش </a:t>
            </a:r>
            <a:r>
              <a:rPr lang="en-US" altLang="fa-IR" b="0">
                <a:cs typeface="B Nazanin" panose="00000400000000000000" pitchFamily="2" charset="-78"/>
              </a:rPr>
              <a:t>LIFO</a:t>
            </a:r>
          </a:p>
        </p:txBody>
      </p:sp>
      <p:sp>
        <p:nvSpPr>
          <p:cNvPr id="890883" name="Rectangle 3"/>
          <p:cNvSpPr>
            <a:spLocks noChangeArrowheads="1"/>
          </p:cNvSpPr>
          <p:nvPr/>
        </p:nvSpPr>
        <p:spPr bwMode="auto">
          <a:xfrm>
            <a:off x="1303338" y="5243513"/>
            <a:ext cx="7688262"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30000"/>
              </a:lnSpc>
              <a:buFont typeface="Wingdings" panose="05000000000000000000" pitchFamily="2" charset="2"/>
              <a:buNone/>
            </a:pPr>
            <a:r>
              <a:rPr lang="fa-IR" altLang="fa-IR">
                <a:cs typeface="B Nazanin" panose="00000400000000000000" pitchFamily="2" charset="-78"/>
              </a:rPr>
              <a:t>بهای تمام شده کالای فروش رفته487800= 282000</a:t>
            </a:r>
            <a:r>
              <a:rPr lang="en-US" altLang="fa-IR">
                <a:cs typeface="B Nazanin" panose="00000400000000000000" pitchFamily="2" charset="-78"/>
              </a:rPr>
              <a:t> - </a:t>
            </a:r>
            <a:r>
              <a:rPr lang="fa-IR" altLang="fa-IR">
                <a:cs typeface="B Nazanin" panose="00000400000000000000" pitchFamily="2" charset="-78"/>
              </a:rPr>
              <a:t>769800   </a:t>
            </a:r>
            <a:endParaRPr lang="en-US" altLang="fa-IR">
              <a:cs typeface="B Nazanin" panose="00000400000000000000" pitchFamily="2" charset="-78"/>
            </a:endParaRPr>
          </a:p>
        </p:txBody>
      </p:sp>
      <p:sp>
        <p:nvSpPr>
          <p:cNvPr id="890884" name="Rectangle 4"/>
          <p:cNvSpPr>
            <a:spLocks noChangeArrowheads="1"/>
          </p:cNvSpPr>
          <p:nvPr/>
        </p:nvSpPr>
        <p:spPr bwMode="auto">
          <a:xfrm>
            <a:off x="4383088" y="4162425"/>
            <a:ext cx="4608512"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r>
              <a:rPr lang="fa-IR" altLang="fa-IR">
                <a:cs typeface="B Nazanin" panose="00000400000000000000" pitchFamily="2" charset="-78"/>
              </a:rPr>
              <a:t>قیمت تمام شده موجودی در 31/6/85</a:t>
            </a:r>
            <a:endParaRPr lang="en-US" altLang="fa-IR">
              <a:cs typeface="B Nazanin" panose="00000400000000000000" pitchFamily="2" charset="-78"/>
            </a:endParaRPr>
          </a:p>
        </p:txBody>
      </p:sp>
      <p:sp>
        <p:nvSpPr>
          <p:cNvPr id="890885" name="Rectangle 5"/>
          <p:cNvSpPr>
            <a:spLocks noChangeArrowheads="1"/>
          </p:cNvSpPr>
          <p:nvPr/>
        </p:nvSpPr>
        <p:spPr bwMode="auto">
          <a:xfrm>
            <a:off x="1303338" y="4162425"/>
            <a:ext cx="307975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eaLnBrk="1" hangingPunct="1">
              <a:lnSpc>
                <a:spcPct val="150000"/>
              </a:lnSpc>
              <a:buFont typeface="Wingdings" panose="05000000000000000000" pitchFamily="2" charset="2"/>
              <a:buNone/>
            </a:pPr>
            <a:r>
              <a:rPr lang="fa-IR" altLang="fa-IR">
                <a:cs typeface="B Nazanin" panose="00000400000000000000" pitchFamily="2" charset="-78"/>
              </a:rPr>
              <a:t>282000</a:t>
            </a:r>
            <a:endParaRPr lang="en-US" altLang="fa-IR">
              <a:cs typeface="B Nazanin" panose="00000400000000000000" pitchFamily="2" charset="-78"/>
            </a:endParaRPr>
          </a:p>
        </p:txBody>
      </p:sp>
      <p:sp>
        <p:nvSpPr>
          <p:cNvPr id="890886" name="Rectangle 6"/>
          <p:cNvSpPr>
            <a:spLocks noChangeArrowheads="1"/>
          </p:cNvSpPr>
          <p:nvPr/>
        </p:nvSpPr>
        <p:spPr bwMode="auto">
          <a:xfrm>
            <a:off x="4383088" y="3386138"/>
            <a:ext cx="4608512"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endParaRPr lang="fa-IR" altLang="fa-IR">
              <a:cs typeface="B Nazanin" panose="00000400000000000000" pitchFamily="2" charset="-78"/>
            </a:endParaRPr>
          </a:p>
        </p:txBody>
      </p:sp>
      <p:sp>
        <p:nvSpPr>
          <p:cNvPr id="890887" name="Rectangle 7"/>
          <p:cNvSpPr>
            <a:spLocks noChangeArrowheads="1"/>
          </p:cNvSpPr>
          <p:nvPr/>
        </p:nvSpPr>
        <p:spPr bwMode="auto">
          <a:xfrm>
            <a:off x="1303338" y="3386138"/>
            <a:ext cx="307975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r>
              <a:rPr lang="fa-IR" altLang="fa-IR">
                <a:cs typeface="B Nazanin" panose="00000400000000000000" pitchFamily="2" charset="-78"/>
              </a:rPr>
              <a:t>12000= 1200</a:t>
            </a:r>
            <a:r>
              <a:rPr lang="en-US" altLang="fa-IR">
                <a:cs typeface="B Nazanin" panose="00000400000000000000" pitchFamily="2" charset="-78"/>
              </a:rPr>
              <a:t>×</a:t>
            </a:r>
            <a:r>
              <a:rPr lang="fa-IR" altLang="fa-IR">
                <a:cs typeface="B Nazanin" panose="00000400000000000000" pitchFamily="2" charset="-78"/>
              </a:rPr>
              <a:t>10</a:t>
            </a:r>
            <a:endParaRPr lang="en-US" altLang="fa-IR">
              <a:cs typeface="B Nazanin" panose="00000400000000000000" pitchFamily="2" charset="-78"/>
            </a:endParaRPr>
          </a:p>
        </p:txBody>
      </p:sp>
      <p:sp>
        <p:nvSpPr>
          <p:cNvPr id="890888" name="Rectangle 8"/>
          <p:cNvSpPr>
            <a:spLocks noChangeArrowheads="1"/>
          </p:cNvSpPr>
          <p:nvPr/>
        </p:nvSpPr>
        <p:spPr bwMode="auto">
          <a:xfrm>
            <a:off x="4383088" y="2609850"/>
            <a:ext cx="4608512"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endParaRPr lang="fa-IR" altLang="fa-IR">
              <a:cs typeface="B Nazanin" panose="00000400000000000000" pitchFamily="2" charset="-78"/>
            </a:endParaRPr>
          </a:p>
        </p:txBody>
      </p:sp>
      <p:sp>
        <p:nvSpPr>
          <p:cNvPr id="890889" name="Rectangle 9"/>
          <p:cNvSpPr>
            <a:spLocks noChangeArrowheads="1"/>
          </p:cNvSpPr>
          <p:nvPr/>
        </p:nvSpPr>
        <p:spPr bwMode="auto">
          <a:xfrm>
            <a:off x="1303338" y="2609850"/>
            <a:ext cx="307975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r>
              <a:rPr lang="fa-IR" altLang="fa-IR">
                <a:cs typeface="B Nazanin" panose="00000400000000000000" pitchFamily="2" charset="-78"/>
              </a:rPr>
              <a:t>270000= 1000</a:t>
            </a:r>
            <a:r>
              <a:rPr lang="en-US" altLang="fa-IR">
                <a:cs typeface="B Nazanin" panose="00000400000000000000" pitchFamily="2" charset="-78"/>
              </a:rPr>
              <a:t>×</a:t>
            </a:r>
            <a:r>
              <a:rPr lang="fa-IR" altLang="fa-IR">
                <a:cs typeface="B Nazanin" panose="00000400000000000000" pitchFamily="2" charset="-78"/>
              </a:rPr>
              <a:t>270</a:t>
            </a:r>
            <a:endParaRPr lang="en-US" altLang="fa-IR">
              <a:cs typeface="B Nazanin" panose="00000400000000000000" pitchFamily="2" charset="-78"/>
            </a:endParaRPr>
          </a:p>
        </p:txBody>
      </p:sp>
      <p:sp>
        <p:nvSpPr>
          <p:cNvPr id="890890" name="Rectangle 10"/>
          <p:cNvSpPr>
            <a:spLocks noChangeArrowheads="1"/>
          </p:cNvSpPr>
          <p:nvPr/>
        </p:nvSpPr>
        <p:spPr bwMode="auto">
          <a:xfrm>
            <a:off x="4383088" y="2214563"/>
            <a:ext cx="4608512"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endParaRPr lang="fa-IR" altLang="fa-IR">
              <a:cs typeface="B Nazanin" panose="00000400000000000000" pitchFamily="2" charset="-78"/>
            </a:endParaRPr>
          </a:p>
        </p:txBody>
      </p:sp>
      <p:sp>
        <p:nvSpPr>
          <p:cNvPr id="890892" name="Rectangle 12"/>
          <p:cNvSpPr>
            <a:spLocks noChangeArrowheads="1"/>
          </p:cNvSpPr>
          <p:nvPr/>
        </p:nvSpPr>
        <p:spPr bwMode="auto">
          <a:xfrm>
            <a:off x="609600" y="3048000"/>
            <a:ext cx="69373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30000"/>
              </a:lnSpc>
              <a:buFont typeface="Wingdings" panose="05000000000000000000" pitchFamily="2" charset="2"/>
              <a:buNone/>
            </a:pPr>
            <a:r>
              <a:rPr lang="fa-IR" altLang="fa-IR">
                <a:cs typeface="B Nazanin" panose="00000400000000000000" pitchFamily="2" charset="-78"/>
              </a:rPr>
              <a:t>280</a:t>
            </a:r>
            <a:endParaRPr lang="en-US" altLang="fa-IR">
              <a:cs typeface="B Nazanin" panose="00000400000000000000" pitchFamily="2" charset="-78"/>
            </a:endParaRPr>
          </a:p>
        </p:txBody>
      </p:sp>
      <p:sp>
        <p:nvSpPr>
          <p:cNvPr id="890893" name="Line 13"/>
          <p:cNvSpPr>
            <a:spLocks noChangeShapeType="1"/>
          </p:cNvSpPr>
          <p:nvPr/>
        </p:nvSpPr>
        <p:spPr bwMode="auto">
          <a:xfrm>
            <a:off x="609600" y="1833563"/>
            <a:ext cx="693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894" name="Line 14"/>
          <p:cNvSpPr>
            <a:spLocks noChangeShapeType="1"/>
          </p:cNvSpPr>
          <p:nvPr/>
        </p:nvSpPr>
        <p:spPr bwMode="auto">
          <a:xfrm>
            <a:off x="609600" y="5715000"/>
            <a:ext cx="693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895" name="Line 15"/>
          <p:cNvSpPr>
            <a:spLocks noChangeShapeType="1"/>
          </p:cNvSpPr>
          <p:nvPr/>
        </p:nvSpPr>
        <p:spPr bwMode="auto">
          <a:xfrm>
            <a:off x="609600" y="1828800"/>
            <a:ext cx="0" cy="38893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896" name="Line 16"/>
          <p:cNvSpPr>
            <a:spLocks noChangeShapeType="1"/>
          </p:cNvSpPr>
          <p:nvPr/>
        </p:nvSpPr>
        <p:spPr bwMode="auto">
          <a:xfrm>
            <a:off x="8991600" y="1833563"/>
            <a:ext cx="0" cy="776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897" name="Line 17"/>
          <p:cNvSpPr>
            <a:spLocks noChangeShapeType="1"/>
          </p:cNvSpPr>
          <p:nvPr/>
        </p:nvSpPr>
        <p:spPr bwMode="auto">
          <a:xfrm>
            <a:off x="1295400" y="1828800"/>
            <a:ext cx="3095625" cy="95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898" name="Line 18"/>
          <p:cNvSpPr>
            <a:spLocks noChangeShapeType="1"/>
          </p:cNvSpPr>
          <p:nvPr/>
        </p:nvSpPr>
        <p:spPr bwMode="auto">
          <a:xfrm>
            <a:off x="1303338" y="5715000"/>
            <a:ext cx="76882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900" name="Line 20"/>
          <p:cNvSpPr>
            <a:spLocks noChangeShapeType="1"/>
          </p:cNvSpPr>
          <p:nvPr/>
        </p:nvSpPr>
        <p:spPr bwMode="auto">
          <a:xfrm>
            <a:off x="8991600" y="2609850"/>
            <a:ext cx="0" cy="776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901" name="Line 21"/>
          <p:cNvSpPr>
            <a:spLocks noChangeShapeType="1"/>
          </p:cNvSpPr>
          <p:nvPr/>
        </p:nvSpPr>
        <p:spPr bwMode="auto">
          <a:xfrm>
            <a:off x="8991600" y="3386138"/>
            <a:ext cx="0" cy="776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902" name="Line 22"/>
          <p:cNvSpPr>
            <a:spLocks noChangeShapeType="1"/>
          </p:cNvSpPr>
          <p:nvPr/>
        </p:nvSpPr>
        <p:spPr bwMode="auto">
          <a:xfrm>
            <a:off x="8991600" y="4162425"/>
            <a:ext cx="0" cy="776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903" name="Line 23"/>
          <p:cNvSpPr>
            <a:spLocks noChangeShapeType="1"/>
          </p:cNvSpPr>
          <p:nvPr/>
        </p:nvSpPr>
        <p:spPr bwMode="auto">
          <a:xfrm>
            <a:off x="8991600" y="4938713"/>
            <a:ext cx="0" cy="776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904" name="Line 24"/>
          <p:cNvSpPr>
            <a:spLocks noChangeShapeType="1"/>
          </p:cNvSpPr>
          <p:nvPr/>
        </p:nvSpPr>
        <p:spPr bwMode="auto">
          <a:xfrm>
            <a:off x="1295400" y="2590800"/>
            <a:ext cx="7938" cy="15716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905" name="Line 25"/>
          <p:cNvSpPr>
            <a:spLocks noChangeShapeType="1"/>
          </p:cNvSpPr>
          <p:nvPr/>
        </p:nvSpPr>
        <p:spPr bwMode="auto">
          <a:xfrm>
            <a:off x="3200400" y="4038600"/>
            <a:ext cx="838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0906" name="Line 26"/>
          <p:cNvSpPr>
            <a:spLocks noChangeShapeType="1"/>
          </p:cNvSpPr>
          <p:nvPr/>
        </p:nvSpPr>
        <p:spPr bwMode="auto">
          <a:xfrm>
            <a:off x="3200400" y="4800600"/>
            <a:ext cx="838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90892"/>
                                        </p:tgtEl>
                                        <p:attrNameLst>
                                          <p:attrName>style.visibility</p:attrName>
                                        </p:attrNameLst>
                                      </p:cBhvr>
                                      <p:to>
                                        <p:strVal val="visible"/>
                                      </p:to>
                                    </p:set>
                                    <p:animEffect transition="in" filter="box(in)">
                                      <p:cBhvr>
                                        <p:cTn id="7" dur="500"/>
                                        <p:tgtEl>
                                          <p:spTgt spid="890892"/>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890904"/>
                                        </p:tgtEl>
                                        <p:attrNameLst>
                                          <p:attrName>style.visibility</p:attrName>
                                        </p:attrNameLst>
                                      </p:cBhvr>
                                      <p:to>
                                        <p:strVal val="visible"/>
                                      </p:to>
                                    </p:set>
                                    <p:animEffect transition="in" filter="box(in)">
                                      <p:cBhvr>
                                        <p:cTn id="11" dur="500"/>
                                        <p:tgtEl>
                                          <p:spTgt spid="890904"/>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890889"/>
                                        </p:tgtEl>
                                        <p:attrNameLst>
                                          <p:attrName>style.visibility</p:attrName>
                                        </p:attrNameLst>
                                      </p:cBhvr>
                                      <p:to>
                                        <p:strVal val="visible"/>
                                      </p:to>
                                    </p:set>
                                    <p:animEffect transition="in" filter="box(in)">
                                      <p:cBhvr>
                                        <p:cTn id="15" dur="500"/>
                                        <p:tgtEl>
                                          <p:spTgt spid="890889"/>
                                        </p:tgtEl>
                                      </p:cBhvr>
                                    </p:animEffect>
                                  </p:childTnLst>
                                </p:cTn>
                              </p:par>
                            </p:childTnLst>
                          </p:cTn>
                        </p:par>
                        <p:par>
                          <p:cTn id="16" fill="hold" nodeType="afterGroup">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890887"/>
                                        </p:tgtEl>
                                        <p:attrNameLst>
                                          <p:attrName>style.visibility</p:attrName>
                                        </p:attrNameLst>
                                      </p:cBhvr>
                                      <p:to>
                                        <p:strVal val="visible"/>
                                      </p:to>
                                    </p:set>
                                    <p:animEffect transition="in" filter="box(in)">
                                      <p:cBhvr>
                                        <p:cTn id="19" dur="500"/>
                                        <p:tgtEl>
                                          <p:spTgt spid="890887"/>
                                        </p:tgtEl>
                                      </p:cBhvr>
                                    </p:animEffect>
                                  </p:child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890905"/>
                                        </p:tgtEl>
                                        <p:attrNameLst>
                                          <p:attrName>style.visibility</p:attrName>
                                        </p:attrNameLst>
                                      </p:cBhvr>
                                      <p:to>
                                        <p:strVal val="visible"/>
                                      </p:to>
                                    </p:set>
                                    <p:animEffect transition="in" filter="box(in)">
                                      <p:cBhvr>
                                        <p:cTn id="23" dur="500"/>
                                        <p:tgtEl>
                                          <p:spTgt spid="890905"/>
                                        </p:tgtEl>
                                      </p:cBhvr>
                                    </p:animEffect>
                                  </p:childTnLst>
                                </p:cTn>
                              </p:par>
                            </p:childTnLst>
                          </p:cTn>
                        </p:par>
                        <p:par>
                          <p:cTn id="24" fill="hold" nodeType="afterGroup">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890885"/>
                                        </p:tgtEl>
                                        <p:attrNameLst>
                                          <p:attrName>style.visibility</p:attrName>
                                        </p:attrNameLst>
                                      </p:cBhvr>
                                      <p:to>
                                        <p:strVal val="visible"/>
                                      </p:to>
                                    </p:set>
                                    <p:animEffect transition="in" filter="box(in)">
                                      <p:cBhvr>
                                        <p:cTn id="27" dur="500"/>
                                        <p:tgtEl>
                                          <p:spTgt spid="890885"/>
                                        </p:tgtEl>
                                      </p:cBhvr>
                                    </p:animEffect>
                                  </p:childTnLst>
                                </p:cTn>
                              </p:par>
                            </p:childTnLst>
                          </p:cTn>
                        </p:par>
                        <p:par>
                          <p:cTn id="28" fill="hold" nodeType="afterGroup">
                            <p:stCondLst>
                              <p:cond delay="3000"/>
                            </p:stCondLst>
                            <p:childTnLst>
                              <p:par>
                                <p:cTn id="29" presetID="4" presetClass="entr" presetSubtype="16" fill="hold" nodeType="afterEffect">
                                  <p:stCondLst>
                                    <p:cond delay="0"/>
                                  </p:stCondLst>
                                  <p:childTnLst>
                                    <p:set>
                                      <p:cBhvr>
                                        <p:cTn id="30" dur="1" fill="hold">
                                          <p:stCondLst>
                                            <p:cond delay="0"/>
                                          </p:stCondLst>
                                        </p:cTn>
                                        <p:tgtEl>
                                          <p:spTgt spid="890906"/>
                                        </p:tgtEl>
                                        <p:attrNameLst>
                                          <p:attrName>style.visibility</p:attrName>
                                        </p:attrNameLst>
                                      </p:cBhvr>
                                      <p:to>
                                        <p:strVal val="visible"/>
                                      </p:to>
                                    </p:set>
                                    <p:animEffect transition="in" filter="box(in)">
                                      <p:cBhvr>
                                        <p:cTn id="31" dur="500"/>
                                        <p:tgtEl>
                                          <p:spTgt spid="890906"/>
                                        </p:tgtEl>
                                      </p:cBhvr>
                                    </p:animEffect>
                                  </p:childTnLst>
                                </p:cTn>
                              </p:par>
                            </p:childTnLst>
                          </p:cTn>
                        </p:par>
                        <p:par>
                          <p:cTn id="32" fill="hold" nodeType="afterGroup">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890884"/>
                                        </p:tgtEl>
                                        <p:attrNameLst>
                                          <p:attrName>style.visibility</p:attrName>
                                        </p:attrNameLst>
                                      </p:cBhvr>
                                      <p:to>
                                        <p:strVal val="visible"/>
                                      </p:to>
                                    </p:set>
                                    <p:animEffect transition="in" filter="box(in)">
                                      <p:cBhvr>
                                        <p:cTn id="35" dur="500"/>
                                        <p:tgtEl>
                                          <p:spTgt spid="8908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5" fill="hold" grpId="0" nodeType="clickEffect">
                                  <p:stCondLst>
                                    <p:cond delay="0"/>
                                  </p:stCondLst>
                                  <p:childTnLst>
                                    <p:set>
                                      <p:cBhvr>
                                        <p:cTn id="39" dur="1" fill="hold">
                                          <p:stCondLst>
                                            <p:cond delay="0"/>
                                          </p:stCondLst>
                                        </p:cTn>
                                        <p:tgtEl>
                                          <p:spTgt spid="890883"/>
                                        </p:tgtEl>
                                        <p:attrNameLst>
                                          <p:attrName>style.visibility</p:attrName>
                                        </p:attrNameLst>
                                      </p:cBhvr>
                                      <p:to>
                                        <p:strVal val="visible"/>
                                      </p:to>
                                    </p:set>
                                    <p:animEffect transition="in" filter="checkerboard(down)">
                                      <p:cBhvr>
                                        <p:cTn id="40" dur="500"/>
                                        <p:tgtEl>
                                          <p:spTgt spid="890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3" grpId="0"/>
      <p:bldP spid="890884" grpId="0"/>
      <p:bldP spid="890885" grpId="0"/>
      <p:bldP spid="890887" grpId="0"/>
      <p:bldP spid="890889" grpId="0"/>
      <p:bldP spid="890892" grpId="0"/>
    </p:bld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3A84F6C4-C9A4-432A-A1AC-5F2DFBD78226}" type="slidenum">
              <a:rPr lang="ar-SA" altLang="fa-IR"/>
              <a:pPr/>
              <a:t>253</a:t>
            </a:fld>
            <a:endParaRPr lang="en-US" altLang="fa-IR"/>
          </a:p>
        </p:txBody>
      </p:sp>
      <p:sp>
        <p:nvSpPr>
          <p:cNvPr id="891906" name="Rectangle 2"/>
          <p:cNvSpPr>
            <a:spLocks noGrp="1" noChangeArrowheads="1"/>
          </p:cNvSpPr>
          <p:nvPr>
            <p:ph type="title"/>
          </p:nvPr>
        </p:nvSpPr>
        <p:spPr>
          <a:xfrm>
            <a:off x="990600" y="609600"/>
            <a:ext cx="7378700" cy="1143000"/>
          </a:xfrm>
        </p:spPr>
        <p:txBody>
          <a:bodyPr/>
          <a:lstStyle/>
          <a:p>
            <a:r>
              <a:rPr lang="fa-IR" altLang="fa-IR" b="0">
                <a:cs typeface="B Nazanin" panose="00000400000000000000" pitchFamily="2" charset="-78"/>
              </a:rPr>
              <a:t>حل مثال با استفاده از روش میانگین</a:t>
            </a:r>
            <a:endParaRPr lang="en-US" altLang="fa-IR" b="0">
              <a:cs typeface="B Nazanin" panose="00000400000000000000" pitchFamily="2" charset="-78"/>
            </a:endParaRPr>
          </a:p>
        </p:txBody>
      </p:sp>
      <p:sp>
        <p:nvSpPr>
          <p:cNvPr id="891907" name="Rectangle 3"/>
          <p:cNvSpPr>
            <a:spLocks noChangeArrowheads="1"/>
          </p:cNvSpPr>
          <p:nvPr/>
        </p:nvSpPr>
        <p:spPr bwMode="auto">
          <a:xfrm>
            <a:off x="685800" y="4419600"/>
            <a:ext cx="85344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30000"/>
              </a:lnSpc>
              <a:buFont typeface="Wingdings" panose="05000000000000000000" pitchFamily="2" charset="2"/>
              <a:buNone/>
            </a:pPr>
            <a:r>
              <a:rPr lang="fa-IR" altLang="fa-IR" sz="3200">
                <a:cs typeface="B Nazanin" panose="00000400000000000000" pitchFamily="2" charset="-78"/>
              </a:rPr>
              <a:t>بهای تمام شده کالای فروش رفته457320= 312480</a:t>
            </a:r>
            <a:r>
              <a:rPr lang="en-US" altLang="fa-IR" sz="3200">
                <a:cs typeface="B Nazanin" panose="00000400000000000000" pitchFamily="2" charset="-78"/>
              </a:rPr>
              <a:t> - </a:t>
            </a:r>
            <a:r>
              <a:rPr lang="fa-IR" altLang="fa-IR" sz="3200">
                <a:cs typeface="B Nazanin" panose="00000400000000000000" pitchFamily="2" charset="-78"/>
              </a:rPr>
              <a:t>769800   </a:t>
            </a:r>
            <a:endParaRPr lang="en-US" altLang="fa-IR" sz="3200">
              <a:cs typeface="B Nazanin" panose="00000400000000000000" pitchFamily="2" charset="-78"/>
            </a:endParaRPr>
          </a:p>
        </p:txBody>
      </p:sp>
      <p:sp>
        <p:nvSpPr>
          <p:cNvPr id="891910" name="Rectangle 6"/>
          <p:cNvSpPr>
            <a:spLocks noChangeArrowheads="1"/>
          </p:cNvSpPr>
          <p:nvPr/>
        </p:nvSpPr>
        <p:spPr bwMode="auto">
          <a:xfrm>
            <a:off x="4383088" y="3386138"/>
            <a:ext cx="4608512"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endParaRPr lang="fa-IR" altLang="fa-IR">
              <a:cs typeface="B Nazanin" panose="00000400000000000000" pitchFamily="2" charset="-78"/>
            </a:endParaRPr>
          </a:p>
        </p:txBody>
      </p:sp>
      <p:sp>
        <p:nvSpPr>
          <p:cNvPr id="891911" name="Rectangle 7"/>
          <p:cNvSpPr>
            <a:spLocks noChangeArrowheads="1"/>
          </p:cNvSpPr>
          <p:nvPr/>
        </p:nvSpPr>
        <p:spPr bwMode="auto">
          <a:xfrm>
            <a:off x="685800" y="3338513"/>
            <a:ext cx="845820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r>
              <a:rPr lang="fa-IR" altLang="fa-IR" sz="3200">
                <a:cs typeface="B Nazanin" panose="00000400000000000000" pitchFamily="2" charset="-78"/>
              </a:rPr>
              <a:t>بهای تمام شده موجودی کالا در 31/6      312480= 1116</a:t>
            </a:r>
            <a:r>
              <a:rPr lang="en-US" altLang="fa-IR" sz="3200">
                <a:cs typeface="B Nazanin" panose="00000400000000000000" pitchFamily="2" charset="-78"/>
              </a:rPr>
              <a:t>×</a:t>
            </a:r>
            <a:r>
              <a:rPr lang="fa-IR" altLang="fa-IR" sz="3200">
                <a:cs typeface="B Nazanin" panose="00000400000000000000" pitchFamily="2" charset="-78"/>
              </a:rPr>
              <a:t>280</a:t>
            </a:r>
            <a:endParaRPr lang="en-US" altLang="fa-IR" sz="3200">
              <a:cs typeface="B Nazanin" panose="00000400000000000000" pitchFamily="2" charset="-78"/>
            </a:endParaRPr>
          </a:p>
        </p:txBody>
      </p:sp>
      <p:sp>
        <p:nvSpPr>
          <p:cNvPr id="891912" name="Rectangle 8"/>
          <p:cNvSpPr>
            <a:spLocks noChangeArrowheads="1"/>
          </p:cNvSpPr>
          <p:nvPr/>
        </p:nvSpPr>
        <p:spPr bwMode="auto">
          <a:xfrm>
            <a:off x="4383088" y="2609850"/>
            <a:ext cx="4608512"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endParaRPr lang="fa-IR" altLang="fa-IR">
              <a:cs typeface="B Nazanin" panose="00000400000000000000" pitchFamily="2" charset="-78"/>
            </a:endParaRPr>
          </a:p>
        </p:txBody>
      </p:sp>
      <p:sp>
        <p:nvSpPr>
          <p:cNvPr id="891913" name="Rectangle 9"/>
          <p:cNvSpPr>
            <a:spLocks noChangeArrowheads="1"/>
          </p:cNvSpPr>
          <p:nvPr/>
        </p:nvSpPr>
        <p:spPr bwMode="auto">
          <a:xfrm>
            <a:off x="533400" y="2438400"/>
            <a:ext cx="83058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150000"/>
              </a:lnSpc>
              <a:buFont typeface="Wingdings" panose="05000000000000000000" pitchFamily="2" charset="2"/>
              <a:buNone/>
            </a:pPr>
            <a:r>
              <a:rPr lang="fa-IR" altLang="fa-IR" sz="3200">
                <a:cs typeface="B Nazanin" panose="00000400000000000000" pitchFamily="2" charset="-78"/>
              </a:rPr>
              <a:t>متوسط بهای تمام شده یک واحد      1116= 690</a:t>
            </a:r>
            <a:r>
              <a:rPr lang="en-US" altLang="fa-IR" sz="3200">
                <a:cs typeface="B Nazanin" panose="00000400000000000000" pitchFamily="2" charset="-78"/>
              </a:rPr>
              <a:t> </a:t>
            </a:r>
            <a:r>
              <a:rPr lang="en-US" altLang="fa-IR" sz="3200">
                <a:latin typeface="B Nazanin" panose="00000400000000000000" pitchFamily="2" charset="-78"/>
                <a:cs typeface="B Nazanin" panose="00000400000000000000" pitchFamily="2" charset="-78"/>
              </a:rPr>
              <a:t>÷ </a:t>
            </a:r>
            <a:r>
              <a:rPr lang="fa-IR" altLang="fa-IR" sz="3200">
                <a:cs typeface="B Nazanin" panose="00000400000000000000" pitchFamily="2" charset="-78"/>
              </a:rPr>
              <a:t>769800  </a:t>
            </a:r>
            <a:endParaRPr lang="en-US" altLang="fa-IR" sz="3200">
              <a:cs typeface="B Nazanin" panose="00000400000000000000" pitchFamily="2" charset="-78"/>
            </a:endParaRPr>
          </a:p>
        </p:txBody>
      </p:sp>
      <p:sp>
        <p:nvSpPr>
          <p:cNvPr id="891916" name="Line 12"/>
          <p:cNvSpPr>
            <a:spLocks noChangeShapeType="1"/>
          </p:cNvSpPr>
          <p:nvPr/>
        </p:nvSpPr>
        <p:spPr bwMode="auto">
          <a:xfrm>
            <a:off x="609600" y="1833563"/>
            <a:ext cx="693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1917" name="Line 13"/>
          <p:cNvSpPr>
            <a:spLocks noChangeShapeType="1"/>
          </p:cNvSpPr>
          <p:nvPr/>
        </p:nvSpPr>
        <p:spPr bwMode="auto">
          <a:xfrm>
            <a:off x="609600" y="5715000"/>
            <a:ext cx="69373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1918" name="Line 14"/>
          <p:cNvSpPr>
            <a:spLocks noChangeShapeType="1"/>
          </p:cNvSpPr>
          <p:nvPr/>
        </p:nvSpPr>
        <p:spPr bwMode="auto">
          <a:xfrm>
            <a:off x="609600" y="1828800"/>
            <a:ext cx="0" cy="38893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1919" name="Line 15"/>
          <p:cNvSpPr>
            <a:spLocks noChangeShapeType="1"/>
          </p:cNvSpPr>
          <p:nvPr/>
        </p:nvSpPr>
        <p:spPr bwMode="auto">
          <a:xfrm>
            <a:off x="8991600" y="1833563"/>
            <a:ext cx="0" cy="776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1920" name="Line 16"/>
          <p:cNvSpPr>
            <a:spLocks noChangeShapeType="1"/>
          </p:cNvSpPr>
          <p:nvPr/>
        </p:nvSpPr>
        <p:spPr bwMode="auto">
          <a:xfrm>
            <a:off x="1295400" y="1828800"/>
            <a:ext cx="3095625" cy="95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1921" name="Line 17"/>
          <p:cNvSpPr>
            <a:spLocks noChangeShapeType="1"/>
          </p:cNvSpPr>
          <p:nvPr/>
        </p:nvSpPr>
        <p:spPr bwMode="auto">
          <a:xfrm>
            <a:off x="1303338" y="5715000"/>
            <a:ext cx="7688262"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1923" name="Line 19"/>
          <p:cNvSpPr>
            <a:spLocks noChangeShapeType="1"/>
          </p:cNvSpPr>
          <p:nvPr/>
        </p:nvSpPr>
        <p:spPr bwMode="auto">
          <a:xfrm>
            <a:off x="8991600" y="2609850"/>
            <a:ext cx="0" cy="776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1924" name="Line 20"/>
          <p:cNvSpPr>
            <a:spLocks noChangeShapeType="1"/>
          </p:cNvSpPr>
          <p:nvPr/>
        </p:nvSpPr>
        <p:spPr bwMode="auto">
          <a:xfrm>
            <a:off x="8991600" y="3386138"/>
            <a:ext cx="0" cy="776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1925" name="Line 21"/>
          <p:cNvSpPr>
            <a:spLocks noChangeShapeType="1"/>
          </p:cNvSpPr>
          <p:nvPr/>
        </p:nvSpPr>
        <p:spPr bwMode="auto">
          <a:xfrm>
            <a:off x="8991600" y="4162425"/>
            <a:ext cx="0" cy="7762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1926" name="Line 22"/>
          <p:cNvSpPr>
            <a:spLocks noChangeShapeType="1"/>
          </p:cNvSpPr>
          <p:nvPr/>
        </p:nvSpPr>
        <p:spPr bwMode="auto">
          <a:xfrm>
            <a:off x="8991600" y="4938713"/>
            <a:ext cx="0" cy="7762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grpId="0" nodeType="afterEffect">
                                  <p:stCondLst>
                                    <p:cond delay="0"/>
                                  </p:stCondLst>
                                  <p:childTnLst>
                                    <p:set>
                                      <p:cBhvr>
                                        <p:cTn id="6" dur="1" fill="hold">
                                          <p:stCondLst>
                                            <p:cond delay="0"/>
                                          </p:stCondLst>
                                        </p:cTn>
                                        <p:tgtEl>
                                          <p:spTgt spid="891913"/>
                                        </p:tgtEl>
                                        <p:attrNameLst>
                                          <p:attrName>style.visibility</p:attrName>
                                        </p:attrNameLst>
                                      </p:cBhvr>
                                      <p:to>
                                        <p:strVal val="visible"/>
                                      </p:to>
                                    </p:set>
                                    <p:animEffect transition="in" filter="checkerboard(down)">
                                      <p:cBhvr>
                                        <p:cTn id="7" dur="500"/>
                                        <p:tgtEl>
                                          <p:spTgt spid="891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891911"/>
                                        </p:tgtEl>
                                        <p:attrNameLst>
                                          <p:attrName>style.visibility</p:attrName>
                                        </p:attrNameLst>
                                      </p:cBhvr>
                                      <p:to>
                                        <p:strVal val="visible"/>
                                      </p:to>
                                    </p:set>
                                    <p:animEffect transition="in" filter="checkerboard(down)">
                                      <p:cBhvr>
                                        <p:cTn id="12" dur="500"/>
                                        <p:tgtEl>
                                          <p:spTgt spid="8919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5" fill="hold" grpId="0" nodeType="clickEffect">
                                  <p:stCondLst>
                                    <p:cond delay="0"/>
                                  </p:stCondLst>
                                  <p:childTnLst>
                                    <p:set>
                                      <p:cBhvr>
                                        <p:cTn id="16" dur="1" fill="hold">
                                          <p:stCondLst>
                                            <p:cond delay="0"/>
                                          </p:stCondLst>
                                        </p:cTn>
                                        <p:tgtEl>
                                          <p:spTgt spid="891907"/>
                                        </p:tgtEl>
                                        <p:attrNameLst>
                                          <p:attrName>style.visibility</p:attrName>
                                        </p:attrNameLst>
                                      </p:cBhvr>
                                      <p:to>
                                        <p:strVal val="visible"/>
                                      </p:to>
                                    </p:set>
                                    <p:animEffect transition="in" filter="checkerboard(down)">
                                      <p:cBhvr>
                                        <p:cTn id="17" dur="500"/>
                                        <p:tgtEl>
                                          <p:spTgt spid="8919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07" grpId="0"/>
      <p:bldP spid="891911" grpId="0"/>
      <p:bldP spid="891913" grpId="0"/>
    </p:bldLst>
  </p:timing>
</p:sld>
</file>

<file path=ppt/slides/slide2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Slide Number Placeholder 3"/>
          <p:cNvSpPr>
            <a:spLocks noGrp="1"/>
          </p:cNvSpPr>
          <p:nvPr>
            <p:ph type="sldNum" sz="quarter" idx="10"/>
          </p:nvPr>
        </p:nvSpPr>
        <p:spPr/>
        <p:txBody>
          <a:bodyPr/>
          <a:lstStyle/>
          <a:p>
            <a:fld id="{BDC1D950-54BE-4399-B5DA-423E38E2A999}" type="slidenum">
              <a:rPr lang="ar-SA" altLang="fa-IR"/>
              <a:pPr/>
              <a:t>254</a:t>
            </a:fld>
            <a:endParaRPr lang="en-US" altLang="fa-IR"/>
          </a:p>
        </p:txBody>
      </p:sp>
      <p:sp>
        <p:nvSpPr>
          <p:cNvPr id="892932" name="Rectangle 4"/>
          <p:cNvSpPr>
            <a:spLocks noGrp="1" noChangeArrowheads="1"/>
          </p:cNvSpPr>
          <p:nvPr>
            <p:ph type="title"/>
          </p:nvPr>
        </p:nvSpPr>
        <p:spPr>
          <a:xfrm>
            <a:off x="990600" y="609600"/>
            <a:ext cx="7378700" cy="1143000"/>
          </a:xfrm>
        </p:spPr>
        <p:txBody>
          <a:bodyPr/>
          <a:lstStyle/>
          <a:p>
            <a:r>
              <a:rPr lang="fa-IR" altLang="fa-IR" sz="3200" b="0">
                <a:cs typeface="B Nazanin" panose="00000400000000000000" pitchFamily="2" charset="-78"/>
              </a:rPr>
              <a:t>حل مثال با استفاده از روش </a:t>
            </a:r>
            <a:r>
              <a:rPr lang="en-US" altLang="fa-IR" sz="3200" b="0">
                <a:cs typeface="B Nazanin" panose="00000400000000000000" pitchFamily="2" charset="-78"/>
              </a:rPr>
              <a:t>FIFO</a:t>
            </a:r>
            <a:r>
              <a:rPr lang="fa-IR" altLang="fa-IR" sz="3200" b="0">
                <a:cs typeface="B Nazanin" panose="00000400000000000000" pitchFamily="2" charset="-78"/>
              </a:rPr>
              <a:t>- سیستم دایمی</a:t>
            </a:r>
            <a:endParaRPr lang="en-US" altLang="fa-IR" sz="3200" b="0">
              <a:cs typeface="B Nazanin" panose="00000400000000000000" pitchFamily="2" charset="-78"/>
            </a:endParaRPr>
          </a:p>
        </p:txBody>
      </p:sp>
      <p:grpSp>
        <p:nvGrpSpPr>
          <p:cNvPr id="893195" name="Group 267"/>
          <p:cNvGrpSpPr>
            <a:grpSpLocks/>
          </p:cNvGrpSpPr>
          <p:nvPr/>
        </p:nvGrpSpPr>
        <p:grpSpPr bwMode="auto">
          <a:xfrm>
            <a:off x="650875" y="2133600"/>
            <a:ext cx="8493125" cy="4268788"/>
            <a:chOff x="410" y="1344"/>
            <a:chExt cx="5350" cy="2689"/>
          </a:xfrm>
        </p:grpSpPr>
        <p:sp>
          <p:nvSpPr>
            <p:cNvPr id="893171" name="Rectangle 243"/>
            <p:cNvSpPr>
              <a:spLocks noChangeArrowheads="1"/>
            </p:cNvSpPr>
            <p:nvPr/>
          </p:nvSpPr>
          <p:spPr bwMode="auto">
            <a:xfrm>
              <a:off x="4722" y="3545"/>
              <a:ext cx="94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فروش کالا</a:t>
              </a:r>
              <a:endParaRPr lang="en-US" altLang="fa-IR" sz="2000">
                <a:cs typeface="B Nazanin" panose="00000400000000000000" pitchFamily="2" charset="-78"/>
              </a:endParaRPr>
            </a:p>
          </p:txBody>
        </p:sp>
        <p:sp>
          <p:nvSpPr>
            <p:cNvPr id="893169" name="Rectangle 241"/>
            <p:cNvSpPr>
              <a:spLocks noChangeArrowheads="1"/>
            </p:cNvSpPr>
            <p:nvPr/>
          </p:nvSpPr>
          <p:spPr bwMode="auto">
            <a:xfrm>
              <a:off x="4355" y="3545"/>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167" name="Rectangle 239"/>
            <p:cNvSpPr>
              <a:spLocks noChangeArrowheads="1"/>
            </p:cNvSpPr>
            <p:nvPr/>
          </p:nvSpPr>
          <p:spPr bwMode="auto">
            <a:xfrm>
              <a:off x="3878" y="3545"/>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165" name="Rectangle 237"/>
            <p:cNvSpPr>
              <a:spLocks noChangeArrowheads="1"/>
            </p:cNvSpPr>
            <p:nvPr/>
          </p:nvSpPr>
          <p:spPr bwMode="auto">
            <a:xfrm>
              <a:off x="3286" y="3545"/>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163" name="Rectangle 235"/>
            <p:cNvSpPr>
              <a:spLocks noChangeArrowheads="1"/>
            </p:cNvSpPr>
            <p:nvPr/>
          </p:nvSpPr>
          <p:spPr bwMode="auto">
            <a:xfrm>
              <a:off x="2881" y="3545"/>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270</a:t>
              </a:r>
              <a:endParaRPr lang="en-US" altLang="fa-IR" sz="2000">
                <a:cs typeface="B Nazanin" panose="00000400000000000000" pitchFamily="2" charset="-78"/>
              </a:endParaRPr>
            </a:p>
          </p:txBody>
        </p:sp>
        <p:sp>
          <p:nvSpPr>
            <p:cNvPr id="893161" name="Rectangle 233"/>
            <p:cNvSpPr>
              <a:spLocks noChangeArrowheads="1"/>
            </p:cNvSpPr>
            <p:nvPr/>
          </p:nvSpPr>
          <p:spPr bwMode="auto">
            <a:xfrm>
              <a:off x="2499" y="3545"/>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3159" name="Rectangle 231"/>
            <p:cNvSpPr>
              <a:spLocks noChangeArrowheads="1"/>
            </p:cNvSpPr>
            <p:nvPr/>
          </p:nvSpPr>
          <p:spPr bwMode="auto">
            <a:xfrm>
              <a:off x="1926" y="3545"/>
              <a:ext cx="570"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1600">
                <a:cs typeface="B Nazanin" panose="00000400000000000000" pitchFamily="2" charset="-78"/>
              </a:endParaRPr>
            </a:p>
          </p:txBody>
        </p:sp>
        <p:sp>
          <p:nvSpPr>
            <p:cNvPr id="893157" name="Rectangle 229"/>
            <p:cNvSpPr>
              <a:spLocks noChangeArrowheads="1"/>
            </p:cNvSpPr>
            <p:nvPr/>
          </p:nvSpPr>
          <p:spPr bwMode="auto">
            <a:xfrm>
              <a:off x="1392" y="3545"/>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155" name="Rectangle 227"/>
            <p:cNvSpPr>
              <a:spLocks noChangeArrowheads="1"/>
            </p:cNvSpPr>
            <p:nvPr/>
          </p:nvSpPr>
          <p:spPr bwMode="auto">
            <a:xfrm>
              <a:off x="976" y="3545"/>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153" name="Rectangle 225"/>
            <p:cNvSpPr>
              <a:spLocks noChangeArrowheads="1"/>
            </p:cNvSpPr>
            <p:nvPr/>
          </p:nvSpPr>
          <p:spPr bwMode="auto">
            <a:xfrm>
              <a:off x="410" y="3545"/>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150" name="Rectangle 222"/>
            <p:cNvSpPr>
              <a:spLocks noChangeArrowheads="1"/>
            </p:cNvSpPr>
            <p:nvPr/>
          </p:nvSpPr>
          <p:spPr bwMode="auto">
            <a:xfrm>
              <a:off x="4722" y="3789"/>
              <a:ext cx="94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148" name="Rectangle 220"/>
            <p:cNvSpPr>
              <a:spLocks noChangeArrowheads="1"/>
            </p:cNvSpPr>
            <p:nvPr/>
          </p:nvSpPr>
          <p:spPr bwMode="auto">
            <a:xfrm>
              <a:off x="4355" y="3789"/>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146" name="Rectangle 218"/>
            <p:cNvSpPr>
              <a:spLocks noChangeArrowheads="1"/>
            </p:cNvSpPr>
            <p:nvPr/>
          </p:nvSpPr>
          <p:spPr bwMode="auto">
            <a:xfrm>
              <a:off x="3878" y="3789"/>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144" name="Rectangle 216"/>
            <p:cNvSpPr>
              <a:spLocks noChangeArrowheads="1"/>
            </p:cNvSpPr>
            <p:nvPr/>
          </p:nvSpPr>
          <p:spPr bwMode="auto">
            <a:xfrm>
              <a:off x="3286" y="3789"/>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142" name="Rectangle 214"/>
            <p:cNvSpPr>
              <a:spLocks noChangeArrowheads="1"/>
            </p:cNvSpPr>
            <p:nvPr/>
          </p:nvSpPr>
          <p:spPr bwMode="auto">
            <a:xfrm>
              <a:off x="2881" y="3789"/>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30</a:t>
              </a:r>
              <a:endParaRPr lang="en-US" altLang="fa-IR" sz="2000">
                <a:cs typeface="B Nazanin" panose="00000400000000000000" pitchFamily="2" charset="-78"/>
              </a:endParaRPr>
            </a:p>
          </p:txBody>
        </p:sp>
        <p:sp>
          <p:nvSpPr>
            <p:cNvPr id="893140" name="Rectangle 212"/>
            <p:cNvSpPr>
              <a:spLocks noChangeArrowheads="1"/>
            </p:cNvSpPr>
            <p:nvPr/>
          </p:nvSpPr>
          <p:spPr bwMode="auto">
            <a:xfrm>
              <a:off x="2499" y="3789"/>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1200</a:t>
              </a:r>
              <a:endParaRPr lang="en-US" altLang="fa-IR" sz="2000">
                <a:cs typeface="B Nazanin" panose="00000400000000000000" pitchFamily="2" charset="-78"/>
              </a:endParaRPr>
            </a:p>
          </p:txBody>
        </p:sp>
        <p:sp>
          <p:nvSpPr>
            <p:cNvPr id="893138" name="Rectangle 210"/>
            <p:cNvSpPr>
              <a:spLocks noChangeArrowheads="1"/>
            </p:cNvSpPr>
            <p:nvPr/>
          </p:nvSpPr>
          <p:spPr bwMode="auto">
            <a:xfrm>
              <a:off x="1872" y="3789"/>
              <a:ext cx="67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306000</a:t>
              </a:r>
              <a:endParaRPr lang="en-US" altLang="fa-IR" sz="2000">
                <a:cs typeface="B Nazanin" panose="00000400000000000000" pitchFamily="2" charset="-78"/>
              </a:endParaRPr>
            </a:p>
          </p:txBody>
        </p:sp>
        <p:sp>
          <p:nvSpPr>
            <p:cNvPr id="893136" name="Rectangle 208"/>
            <p:cNvSpPr>
              <a:spLocks noChangeArrowheads="1"/>
            </p:cNvSpPr>
            <p:nvPr/>
          </p:nvSpPr>
          <p:spPr bwMode="auto">
            <a:xfrm>
              <a:off x="1392" y="3789"/>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a:t>
              </a:r>
              <a:endParaRPr lang="en-US" altLang="fa-IR" sz="2000">
                <a:cs typeface="B Nazanin" panose="00000400000000000000" pitchFamily="2" charset="-78"/>
              </a:endParaRPr>
            </a:p>
          </p:txBody>
        </p:sp>
        <p:sp>
          <p:nvSpPr>
            <p:cNvPr id="893134" name="Rectangle 206"/>
            <p:cNvSpPr>
              <a:spLocks noChangeArrowheads="1"/>
            </p:cNvSpPr>
            <p:nvPr/>
          </p:nvSpPr>
          <p:spPr bwMode="auto">
            <a:xfrm>
              <a:off x="976" y="3789"/>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1200</a:t>
              </a:r>
              <a:endParaRPr lang="en-US" altLang="fa-IR" sz="2000">
                <a:cs typeface="B Nazanin" panose="00000400000000000000" pitchFamily="2" charset="-78"/>
              </a:endParaRPr>
            </a:p>
          </p:txBody>
        </p:sp>
        <p:sp>
          <p:nvSpPr>
            <p:cNvPr id="893132" name="Rectangle 204"/>
            <p:cNvSpPr>
              <a:spLocks noChangeArrowheads="1"/>
            </p:cNvSpPr>
            <p:nvPr/>
          </p:nvSpPr>
          <p:spPr bwMode="auto">
            <a:xfrm>
              <a:off x="410" y="3789"/>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144000</a:t>
              </a:r>
              <a:endParaRPr lang="en-US" altLang="fa-IR" sz="2000">
                <a:cs typeface="B Nazanin" panose="00000400000000000000" pitchFamily="2" charset="-78"/>
              </a:endParaRPr>
            </a:p>
          </p:txBody>
        </p:sp>
        <p:sp>
          <p:nvSpPr>
            <p:cNvPr id="893031" name="Rectangle 103"/>
            <p:cNvSpPr>
              <a:spLocks noChangeArrowheads="1"/>
            </p:cNvSpPr>
            <p:nvPr/>
          </p:nvSpPr>
          <p:spPr bwMode="auto">
            <a:xfrm>
              <a:off x="4722" y="3300"/>
              <a:ext cx="94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30" name="Rectangle 102"/>
            <p:cNvSpPr>
              <a:spLocks noChangeArrowheads="1"/>
            </p:cNvSpPr>
            <p:nvPr/>
          </p:nvSpPr>
          <p:spPr bwMode="auto">
            <a:xfrm>
              <a:off x="4355" y="3300"/>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29" name="Rectangle 101"/>
            <p:cNvSpPr>
              <a:spLocks noChangeArrowheads="1"/>
            </p:cNvSpPr>
            <p:nvPr/>
          </p:nvSpPr>
          <p:spPr bwMode="auto">
            <a:xfrm>
              <a:off x="3878" y="3300"/>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28" name="Rectangle 100"/>
            <p:cNvSpPr>
              <a:spLocks noChangeArrowheads="1"/>
            </p:cNvSpPr>
            <p:nvPr/>
          </p:nvSpPr>
          <p:spPr bwMode="auto">
            <a:xfrm>
              <a:off x="3286" y="3300"/>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27" name="Rectangle 99"/>
            <p:cNvSpPr>
              <a:spLocks noChangeArrowheads="1"/>
            </p:cNvSpPr>
            <p:nvPr/>
          </p:nvSpPr>
          <p:spPr bwMode="auto">
            <a:xfrm>
              <a:off x="2881" y="3300"/>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26" name="Rectangle 98"/>
            <p:cNvSpPr>
              <a:spLocks noChangeArrowheads="1"/>
            </p:cNvSpPr>
            <p:nvPr/>
          </p:nvSpPr>
          <p:spPr bwMode="auto">
            <a:xfrm>
              <a:off x="2403" y="3300"/>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25" name="Rectangle 97"/>
            <p:cNvSpPr>
              <a:spLocks noChangeArrowheads="1"/>
            </p:cNvSpPr>
            <p:nvPr/>
          </p:nvSpPr>
          <p:spPr bwMode="auto">
            <a:xfrm>
              <a:off x="1926" y="3300"/>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24" name="Rectangle 96"/>
            <p:cNvSpPr>
              <a:spLocks noChangeArrowheads="1"/>
            </p:cNvSpPr>
            <p:nvPr/>
          </p:nvSpPr>
          <p:spPr bwMode="auto">
            <a:xfrm>
              <a:off x="1392" y="3300"/>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150</a:t>
              </a:r>
              <a:endParaRPr lang="en-US" altLang="fa-IR" sz="2000">
                <a:cs typeface="B Nazanin" panose="00000400000000000000" pitchFamily="2" charset="-78"/>
              </a:endParaRPr>
            </a:p>
          </p:txBody>
        </p:sp>
        <p:sp>
          <p:nvSpPr>
            <p:cNvPr id="893023" name="Rectangle 95"/>
            <p:cNvSpPr>
              <a:spLocks noChangeArrowheads="1"/>
            </p:cNvSpPr>
            <p:nvPr/>
          </p:nvSpPr>
          <p:spPr bwMode="auto">
            <a:xfrm>
              <a:off x="976" y="3300"/>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1200</a:t>
              </a:r>
              <a:endParaRPr lang="en-US" altLang="fa-IR" sz="2000">
                <a:cs typeface="B Nazanin" panose="00000400000000000000" pitchFamily="2" charset="-78"/>
              </a:endParaRPr>
            </a:p>
          </p:txBody>
        </p:sp>
        <p:sp>
          <p:nvSpPr>
            <p:cNvPr id="893022" name="Rectangle 94"/>
            <p:cNvSpPr>
              <a:spLocks noChangeArrowheads="1"/>
            </p:cNvSpPr>
            <p:nvPr/>
          </p:nvSpPr>
          <p:spPr bwMode="auto">
            <a:xfrm>
              <a:off x="410" y="3300"/>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450000</a:t>
              </a:r>
              <a:endParaRPr lang="en-US" altLang="fa-IR" sz="2000">
                <a:cs typeface="B Nazanin" panose="00000400000000000000" pitchFamily="2" charset="-78"/>
              </a:endParaRPr>
            </a:p>
          </p:txBody>
        </p:sp>
        <p:sp>
          <p:nvSpPr>
            <p:cNvPr id="893020" name="Rectangle 92"/>
            <p:cNvSpPr>
              <a:spLocks noChangeArrowheads="1"/>
            </p:cNvSpPr>
            <p:nvPr/>
          </p:nvSpPr>
          <p:spPr bwMode="auto">
            <a:xfrm>
              <a:off x="4722" y="3056"/>
              <a:ext cx="94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برگشت از خرید</a:t>
              </a:r>
              <a:endParaRPr lang="en-US" altLang="fa-IR" sz="2000">
                <a:cs typeface="B Nazanin" panose="00000400000000000000" pitchFamily="2" charset="-78"/>
              </a:endParaRPr>
            </a:p>
          </p:txBody>
        </p:sp>
        <p:sp>
          <p:nvSpPr>
            <p:cNvPr id="893019" name="Rectangle 91"/>
            <p:cNvSpPr>
              <a:spLocks noChangeArrowheads="1"/>
            </p:cNvSpPr>
            <p:nvPr/>
          </p:nvSpPr>
          <p:spPr bwMode="auto">
            <a:xfrm>
              <a:off x="4355" y="3056"/>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(50)</a:t>
              </a:r>
              <a:endParaRPr lang="en-US" altLang="fa-IR" sz="2000">
                <a:cs typeface="B Nazanin" panose="00000400000000000000" pitchFamily="2" charset="-78"/>
              </a:endParaRPr>
            </a:p>
          </p:txBody>
        </p:sp>
        <p:sp>
          <p:nvSpPr>
            <p:cNvPr id="893018" name="Rectangle 90"/>
            <p:cNvSpPr>
              <a:spLocks noChangeArrowheads="1"/>
            </p:cNvSpPr>
            <p:nvPr/>
          </p:nvSpPr>
          <p:spPr bwMode="auto">
            <a:xfrm>
              <a:off x="3878" y="3056"/>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1100</a:t>
              </a:r>
              <a:endParaRPr lang="en-US" altLang="fa-IR" sz="2000">
                <a:cs typeface="B Nazanin" panose="00000400000000000000" pitchFamily="2" charset="-78"/>
              </a:endParaRPr>
            </a:p>
          </p:txBody>
        </p:sp>
        <p:sp>
          <p:nvSpPr>
            <p:cNvPr id="893017" name="Rectangle 89"/>
            <p:cNvSpPr>
              <a:spLocks noChangeArrowheads="1"/>
            </p:cNvSpPr>
            <p:nvPr/>
          </p:nvSpPr>
          <p:spPr bwMode="auto">
            <a:xfrm>
              <a:off x="3286" y="3056"/>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(55000)</a:t>
              </a:r>
              <a:endParaRPr lang="en-US" altLang="fa-IR" sz="2000">
                <a:cs typeface="B Nazanin" panose="00000400000000000000" pitchFamily="2" charset="-78"/>
              </a:endParaRPr>
            </a:p>
          </p:txBody>
        </p:sp>
        <p:sp>
          <p:nvSpPr>
            <p:cNvPr id="893016" name="Rectangle 88"/>
            <p:cNvSpPr>
              <a:spLocks noChangeArrowheads="1"/>
            </p:cNvSpPr>
            <p:nvPr/>
          </p:nvSpPr>
          <p:spPr bwMode="auto">
            <a:xfrm>
              <a:off x="2881" y="3056"/>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15" name="Rectangle 87"/>
            <p:cNvSpPr>
              <a:spLocks noChangeArrowheads="1"/>
            </p:cNvSpPr>
            <p:nvPr/>
          </p:nvSpPr>
          <p:spPr bwMode="auto">
            <a:xfrm>
              <a:off x="2403" y="3056"/>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14" name="Rectangle 86"/>
            <p:cNvSpPr>
              <a:spLocks noChangeArrowheads="1"/>
            </p:cNvSpPr>
            <p:nvPr/>
          </p:nvSpPr>
          <p:spPr bwMode="auto">
            <a:xfrm>
              <a:off x="1926" y="3056"/>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13" name="Rectangle 85"/>
            <p:cNvSpPr>
              <a:spLocks noChangeArrowheads="1"/>
            </p:cNvSpPr>
            <p:nvPr/>
          </p:nvSpPr>
          <p:spPr bwMode="auto">
            <a:xfrm>
              <a:off x="1392" y="3056"/>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270</a:t>
              </a:r>
              <a:endParaRPr lang="en-US" altLang="fa-IR" sz="2000">
                <a:cs typeface="B Nazanin" panose="00000400000000000000" pitchFamily="2" charset="-78"/>
              </a:endParaRPr>
            </a:p>
          </p:txBody>
        </p:sp>
        <p:sp>
          <p:nvSpPr>
            <p:cNvPr id="893012" name="Rectangle 84"/>
            <p:cNvSpPr>
              <a:spLocks noChangeArrowheads="1"/>
            </p:cNvSpPr>
            <p:nvPr/>
          </p:nvSpPr>
          <p:spPr bwMode="auto">
            <a:xfrm>
              <a:off x="976" y="3056"/>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3011" name="Rectangle 83"/>
            <p:cNvSpPr>
              <a:spLocks noChangeArrowheads="1"/>
            </p:cNvSpPr>
            <p:nvPr/>
          </p:nvSpPr>
          <p:spPr bwMode="auto">
            <a:xfrm>
              <a:off x="410" y="3056"/>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09" name="Rectangle 81"/>
            <p:cNvSpPr>
              <a:spLocks noChangeArrowheads="1"/>
            </p:cNvSpPr>
            <p:nvPr/>
          </p:nvSpPr>
          <p:spPr bwMode="auto">
            <a:xfrm>
              <a:off x="4722" y="2811"/>
              <a:ext cx="94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هزینه حمل</a:t>
              </a:r>
              <a:endParaRPr lang="en-US" altLang="fa-IR" sz="2000">
                <a:cs typeface="B Nazanin" panose="00000400000000000000" pitchFamily="2" charset="-78"/>
              </a:endParaRPr>
            </a:p>
          </p:txBody>
        </p:sp>
        <p:sp>
          <p:nvSpPr>
            <p:cNvPr id="893008" name="Rectangle 80"/>
            <p:cNvSpPr>
              <a:spLocks noChangeArrowheads="1"/>
            </p:cNvSpPr>
            <p:nvPr/>
          </p:nvSpPr>
          <p:spPr bwMode="auto">
            <a:xfrm>
              <a:off x="4355" y="2811"/>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a:t>
              </a:r>
              <a:endParaRPr lang="en-US" altLang="fa-IR" sz="2000">
                <a:cs typeface="B Nazanin" panose="00000400000000000000" pitchFamily="2" charset="-78"/>
              </a:endParaRPr>
            </a:p>
          </p:txBody>
        </p:sp>
        <p:sp>
          <p:nvSpPr>
            <p:cNvPr id="893007" name="Rectangle 79"/>
            <p:cNvSpPr>
              <a:spLocks noChangeArrowheads="1"/>
            </p:cNvSpPr>
            <p:nvPr/>
          </p:nvSpPr>
          <p:spPr bwMode="auto">
            <a:xfrm>
              <a:off x="3878" y="2811"/>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75</a:t>
              </a:r>
              <a:endParaRPr lang="en-US" altLang="fa-IR" sz="2000">
                <a:cs typeface="B Nazanin" panose="00000400000000000000" pitchFamily="2" charset="-78"/>
              </a:endParaRPr>
            </a:p>
          </p:txBody>
        </p:sp>
        <p:sp>
          <p:nvSpPr>
            <p:cNvPr id="893006" name="Rectangle 78"/>
            <p:cNvSpPr>
              <a:spLocks noChangeArrowheads="1"/>
            </p:cNvSpPr>
            <p:nvPr/>
          </p:nvSpPr>
          <p:spPr bwMode="auto">
            <a:xfrm>
              <a:off x="3286" y="2811"/>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15000</a:t>
              </a:r>
              <a:endParaRPr lang="en-US" altLang="fa-IR" sz="2000">
                <a:cs typeface="B Nazanin" panose="00000400000000000000" pitchFamily="2" charset="-78"/>
              </a:endParaRPr>
            </a:p>
          </p:txBody>
        </p:sp>
        <p:sp>
          <p:nvSpPr>
            <p:cNvPr id="893005" name="Rectangle 77"/>
            <p:cNvSpPr>
              <a:spLocks noChangeArrowheads="1"/>
            </p:cNvSpPr>
            <p:nvPr/>
          </p:nvSpPr>
          <p:spPr bwMode="auto">
            <a:xfrm>
              <a:off x="2881" y="2811"/>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04" name="Rectangle 76"/>
            <p:cNvSpPr>
              <a:spLocks noChangeArrowheads="1"/>
            </p:cNvSpPr>
            <p:nvPr/>
          </p:nvSpPr>
          <p:spPr bwMode="auto">
            <a:xfrm>
              <a:off x="2403" y="2811"/>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03" name="Rectangle 75"/>
            <p:cNvSpPr>
              <a:spLocks noChangeArrowheads="1"/>
            </p:cNvSpPr>
            <p:nvPr/>
          </p:nvSpPr>
          <p:spPr bwMode="auto">
            <a:xfrm>
              <a:off x="1926" y="2811"/>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3002" name="Rectangle 74"/>
            <p:cNvSpPr>
              <a:spLocks noChangeArrowheads="1"/>
            </p:cNvSpPr>
            <p:nvPr/>
          </p:nvSpPr>
          <p:spPr bwMode="auto">
            <a:xfrm>
              <a:off x="1392" y="2811"/>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200</a:t>
              </a:r>
              <a:endParaRPr lang="en-US" altLang="fa-IR" sz="2000">
                <a:cs typeface="B Nazanin" panose="00000400000000000000" pitchFamily="2" charset="-78"/>
              </a:endParaRPr>
            </a:p>
          </p:txBody>
        </p:sp>
        <p:sp>
          <p:nvSpPr>
            <p:cNvPr id="893001" name="Rectangle 73"/>
            <p:cNvSpPr>
              <a:spLocks noChangeArrowheads="1"/>
            </p:cNvSpPr>
            <p:nvPr/>
          </p:nvSpPr>
          <p:spPr bwMode="auto">
            <a:xfrm>
              <a:off x="976" y="2811"/>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1175</a:t>
              </a:r>
              <a:endParaRPr lang="en-US" altLang="fa-IR" sz="2000">
                <a:cs typeface="B Nazanin" panose="00000400000000000000" pitchFamily="2" charset="-78"/>
              </a:endParaRPr>
            </a:p>
          </p:txBody>
        </p:sp>
        <p:sp>
          <p:nvSpPr>
            <p:cNvPr id="893000" name="Rectangle 72"/>
            <p:cNvSpPr>
              <a:spLocks noChangeArrowheads="1"/>
            </p:cNvSpPr>
            <p:nvPr/>
          </p:nvSpPr>
          <p:spPr bwMode="auto">
            <a:xfrm>
              <a:off x="410" y="2811"/>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505000</a:t>
              </a:r>
              <a:endParaRPr lang="en-US" altLang="fa-IR" sz="2000">
                <a:cs typeface="B Nazanin" panose="00000400000000000000" pitchFamily="2" charset="-78"/>
              </a:endParaRPr>
            </a:p>
          </p:txBody>
        </p:sp>
        <p:sp>
          <p:nvSpPr>
            <p:cNvPr id="892998" name="Rectangle 70"/>
            <p:cNvSpPr>
              <a:spLocks noChangeArrowheads="1"/>
            </p:cNvSpPr>
            <p:nvPr/>
          </p:nvSpPr>
          <p:spPr bwMode="auto">
            <a:xfrm>
              <a:off x="4722" y="2567"/>
              <a:ext cx="94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97" name="Rectangle 69"/>
            <p:cNvSpPr>
              <a:spLocks noChangeArrowheads="1"/>
            </p:cNvSpPr>
            <p:nvPr/>
          </p:nvSpPr>
          <p:spPr bwMode="auto">
            <a:xfrm>
              <a:off x="4355" y="2567"/>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96" name="Rectangle 68"/>
            <p:cNvSpPr>
              <a:spLocks noChangeArrowheads="1"/>
            </p:cNvSpPr>
            <p:nvPr/>
          </p:nvSpPr>
          <p:spPr bwMode="auto">
            <a:xfrm>
              <a:off x="3878" y="2567"/>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95" name="Rectangle 67"/>
            <p:cNvSpPr>
              <a:spLocks noChangeArrowheads="1"/>
            </p:cNvSpPr>
            <p:nvPr/>
          </p:nvSpPr>
          <p:spPr bwMode="auto">
            <a:xfrm>
              <a:off x="3286" y="2567"/>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94" name="Rectangle 66"/>
            <p:cNvSpPr>
              <a:spLocks noChangeArrowheads="1"/>
            </p:cNvSpPr>
            <p:nvPr/>
          </p:nvSpPr>
          <p:spPr bwMode="auto">
            <a:xfrm>
              <a:off x="2881" y="2567"/>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93" name="Rectangle 65"/>
            <p:cNvSpPr>
              <a:spLocks noChangeArrowheads="1"/>
            </p:cNvSpPr>
            <p:nvPr/>
          </p:nvSpPr>
          <p:spPr bwMode="auto">
            <a:xfrm>
              <a:off x="2403" y="2567"/>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92" name="Rectangle 64"/>
            <p:cNvSpPr>
              <a:spLocks noChangeArrowheads="1"/>
            </p:cNvSpPr>
            <p:nvPr/>
          </p:nvSpPr>
          <p:spPr bwMode="auto">
            <a:xfrm>
              <a:off x="1926" y="2567"/>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91" name="Rectangle 63"/>
            <p:cNvSpPr>
              <a:spLocks noChangeArrowheads="1"/>
            </p:cNvSpPr>
            <p:nvPr/>
          </p:nvSpPr>
          <p:spPr bwMode="auto">
            <a:xfrm>
              <a:off x="1392" y="2567"/>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270</a:t>
              </a:r>
              <a:endParaRPr lang="en-US" altLang="fa-IR" sz="2000">
                <a:cs typeface="B Nazanin" panose="00000400000000000000" pitchFamily="2" charset="-78"/>
              </a:endParaRPr>
            </a:p>
          </p:txBody>
        </p:sp>
        <p:sp>
          <p:nvSpPr>
            <p:cNvPr id="892990" name="Rectangle 62"/>
            <p:cNvSpPr>
              <a:spLocks noChangeArrowheads="1"/>
            </p:cNvSpPr>
            <p:nvPr/>
          </p:nvSpPr>
          <p:spPr bwMode="auto">
            <a:xfrm>
              <a:off x="976" y="2567"/>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2989" name="Rectangle 61"/>
            <p:cNvSpPr>
              <a:spLocks noChangeArrowheads="1"/>
            </p:cNvSpPr>
            <p:nvPr/>
          </p:nvSpPr>
          <p:spPr bwMode="auto">
            <a:xfrm>
              <a:off x="410" y="2567"/>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87" name="Rectangle 59"/>
            <p:cNvSpPr>
              <a:spLocks noChangeArrowheads="1"/>
            </p:cNvSpPr>
            <p:nvPr/>
          </p:nvSpPr>
          <p:spPr bwMode="auto">
            <a:xfrm>
              <a:off x="4722" y="2322"/>
              <a:ext cx="94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86" name="Rectangle 58"/>
            <p:cNvSpPr>
              <a:spLocks noChangeArrowheads="1"/>
            </p:cNvSpPr>
            <p:nvPr/>
          </p:nvSpPr>
          <p:spPr bwMode="auto">
            <a:xfrm>
              <a:off x="4355" y="2322"/>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85" name="Rectangle 57"/>
            <p:cNvSpPr>
              <a:spLocks noChangeArrowheads="1"/>
            </p:cNvSpPr>
            <p:nvPr/>
          </p:nvSpPr>
          <p:spPr bwMode="auto">
            <a:xfrm>
              <a:off x="3878" y="2322"/>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84" name="Rectangle 56"/>
            <p:cNvSpPr>
              <a:spLocks noChangeArrowheads="1"/>
            </p:cNvSpPr>
            <p:nvPr/>
          </p:nvSpPr>
          <p:spPr bwMode="auto">
            <a:xfrm>
              <a:off x="3286" y="2322"/>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83" name="Rectangle 55"/>
            <p:cNvSpPr>
              <a:spLocks noChangeArrowheads="1"/>
            </p:cNvSpPr>
            <p:nvPr/>
          </p:nvSpPr>
          <p:spPr bwMode="auto">
            <a:xfrm>
              <a:off x="2881" y="2322"/>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82" name="Rectangle 54"/>
            <p:cNvSpPr>
              <a:spLocks noChangeArrowheads="1"/>
            </p:cNvSpPr>
            <p:nvPr/>
          </p:nvSpPr>
          <p:spPr bwMode="auto">
            <a:xfrm>
              <a:off x="2403" y="2322"/>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81" name="Rectangle 53"/>
            <p:cNvSpPr>
              <a:spLocks noChangeArrowheads="1"/>
            </p:cNvSpPr>
            <p:nvPr/>
          </p:nvSpPr>
          <p:spPr bwMode="auto">
            <a:xfrm>
              <a:off x="1926" y="2322"/>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80" name="Rectangle 52"/>
            <p:cNvSpPr>
              <a:spLocks noChangeArrowheads="1"/>
            </p:cNvSpPr>
            <p:nvPr/>
          </p:nvSpPr>
          <p:spPr bwMode="auto">
            <a:xfrm>
              <a:off x="1392" y="2322"/>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200</a:t>
              </a:r>
              <a:endParaRPr lang="en-US" altLang="fa-IR" sz="2000">
                <a:cs typeface="B Nazanin" panose="00000400000000000000" pitchFamily="2" charset="-78"/>
              </a:endParaRPr>
            </a:p>
          </p:txBody>
        </p:sp>
        <p:sp>
          <p:nvSpPr>
            <p:cNvPr id="892979" name="Rectangle 51"/>
            <p:cNvSpPr>
              <a:spLocks noChangeArrowheads="1"/>
            </p:cNvSpPr>
            <p:nvPr/>
          </p:nvSpPr>
          <p:spPr bwMode="auto">
            <a:xfrm>
              <a:off x="976" y="2322"/>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1100</a:t>
              </a:r>
              <a:endParaRPr lang="en-US" altLang="fa-IR" sz="2000">
                <a:cs typeface="B Nazanin" panose="00000400000000000000" pitchFamily="2" charset="-78"/>
              </a:endParaRPr>
            </a:p>
          </p:txBody>
        </p:sp>
        <p:sp>
          <p:nvSpPr>
            <p:cNvPr id="892978" name="Rectangle 50"/>
            <p:cNvSpPr>
              <a:spLocks noChangeArrowheads="1"/>
            </p:cNvSpPr>
            <p:nvPr/>
          </p:nvSpPr>
          <p:spPr bwMode="auto">
            <a:xfrm>
              <a:off x="410" y="2322"/>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490000</a:t>
              </a:r>
              <a:endParaRPr lang="en-US" altLang="fa-IR" sz="2000">
                <a:cs typeface="B Nazanin" panose="00000400000000000000" pitchFamily="2" charset="-78"/>
              </a:endParaRPr>
            </a:p>
          </p:txBody>
        </p:sp>
        <p:sp>
          <p:nvSpPr>
            <p:cNvPr id="892976" name="Rectangle 48"/>
            <p:cNvSpPr>
              <a:spLocks noChangeArrowheads="1"/>
            </p:cNvSpPr>
            <p:nvPr/>
          </p:nvSpPr>
          <p:spPr bwMode="auto">
            <a:xfrm>
              <a:off x="4722" y="2078"/>
              <a:ext cx="94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خرید</a:t>
              </a:r>
              <a:endParaRPr lang="en-US" altLang="fa-IR" sz="2000">
                <a:cs typeface="B Nazanin" panose="00000400000000000000" pitchFamily="2" charset="-78"/>
              </a:endParaRPr>
            </a:p>
          </p:txBody>
        </p:sp>
        <p:sp>
          <p:nvSpPr>
            <p:cNvPr id="892975" name="Rectangle 47"/>
            <p:cNvSpPr>
              <a:spLocks noChangeArrowheads="1"/>
            </p:cNvSpPr>
            <p:nvPr/>
          </p:nvSpPr>
          <p:spPr bwMode="auto">
            <a:xfrm>
              <a:off x="4355" y="2078"/>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200</a:t>
              </a:r>
              <a:endParaRPr lang="en-US" altLang="fa-IR" sz="2000">
                <a:cs typeface="B Nazanin" panose="00000400000000000000" pitchFamily="2" charset="-78"/>
              </a:endParaRPr>
            </a:p>
          </p:txBody>
        </p:sp>
        <p:sp>
          <p:nvSpPr>
            <p:cNvPr id="892974" name="Rectangle 46"/>
            <p:cNvSpPr>
              <a:spLocks noChangeArrowheads="1"/>
            </p:cNvSpPr>
            <p:nvPr/>
          </p:nvSpPr>
          <p:spPr bwMode="auto">
            <a:xfrm>
              <a:off x="3878" y="2078"/>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1100</a:t>
              </a:r>
              <a:endParaRPr lang="en-US" altLang="fa-IR" sz="2000">
                <a:cs typeface="B Nazanin" panose="00000400000000000000" pitchFamily="2" charset="-78"/>
              </a:endParaRPr>
            </a:p>
          </p:txBody>
        </p:sp>
        <p:sp>
          <p:nvSpPr>
            <p:cNvPr id="892973" name="Rectangle 45"/>
            <p:cNvSpPr>
              <a:spLocks noChangeArrowheads="1"/>
            </p:cNvSpPr>
            <p:nvPr/>
          </p:nvSpPr>
          <p:spPr bwMode="auto">
            <a:xfrm>
              <a:off x="3286" y="2078"/>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220.000</a:t>
              </a:r>
              <a:endParaRPr lang="en-US" altLang="fa-IR" sz="2000">
                <a:cs typeface="B Nazanin" panose="00000400000000000000" pitchFamily="2" charset="-78"/>
              </a:endParaRPr>
            </a:p>
          </p:txBody>
        </p:sp>
        <p:sp>
          <p:nvSpPr>
            <p:cNvPr id="892972" name="Rectangle 44"/>
            <p:cNvSpPr>
              <a:spLocks noChangeArrowheads="1"/>
            </p:cNvSpPr>
            <p:nvPr/>
          </p:nvSpPr>
          <p:spPr bwMode="auto">
            <a:xfrm>
              <a:off x="2881" y="2078"/>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71" name="Rectangle 43"/>
            <p:cNvSpPr>
              <a:spLocks noChangeArrowheads="1"/>
            </p:cNvSpPr>
            <p:nvPr/>
          </p:nvSpPr>
          <p:spPr bwMode="auto">
            <a:xfrm>
              <a:off x="2403" y="2078"/>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70" name="Rectangle 42"/>
            <p:cNvSpPr>
              <a:spLocks noChangeArrowheads="1"/>
            </p:cNvSpPr>
            <p:nvPr/>
          </p:nvSpPr>
          <p:spPr bwMode="auto">
            <a:xfrm>
              <a:off x="1926" y="2078"/>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69" name="Rectangle 41"/>
            <p:cNvSpPr>
              <a:spLocks noChangeArrowheads="1"/>
            </p:cNvSpPr>
            <p:nvPr/>
          </p:nvSpPr>
          <p:spPr bwMode="auto">
            <a:xfrm>
              <a:off x="1392" y="2078"/>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270</a:t>
              </a:r>
              <a:endParaRPr lang="en-US" altLang="fa-IR" sz="2000">
                <a:cs typeface="B Nazanin" panose="00000400000000000000" pitchFamily="2" charset="-78"/>
              </a:endParaRPr>
            </a:p>
          </p:txBody>
        </p:sp>
        <p:sp>
          <p:nvSpPr>
            <p:cNvPr id="892968" name="Rectangle 40"/>
            <p:cNvSpPr>
              <a:spLocks noChangeArrowheads="1"/>
            </p:cNvSpPr>
            <p:nvPr/>
          </p:nvSpPr>
          <p:spPr bwMode="auto">
            <a:xfrm>
              <a:off x="976" y="2078"/>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2967" name="Rectangle 39"/>
            <p:cNvSpPr>
              <a:spLocks noChangeArrowheads="1"/>
            </p:cNvSpPr>
            <p:nvPr/>
          </p:nvSpPr>
          <p:spPr bwMode="auto">
            <a:xfrm>
              <a:off x="410" y="2078"/>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65" name="Rectangle 37"/>
            <p:cNvSpPr>
              <a:spLocks noChangeArrowheads="1"/>
            </p:cNvSpPr>
            <p:nvPr/>
          </p:nvSpPr>
          <p:spPr bwMode="auto">
            <a:xfrm>
              <a:off x="4722" y="1833"/>
              <a:ext cx="94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اول دوره</a:t>
              </a:r>
              <a:endParaRPr lang="en-US" altLang="fa-IR" sz="2000">
                <a:cs typeface="B Nazanin" panose="00000400000000000000" pitchFamily="2" charset="-78"/>
              </a:endParaRPr>
            </a:p>
          </p:txBody>
        </p:sp>
        <p:sp>
          <p:nvSpPr>
            <p:cNvPr id="892964" name="Rectangle 36"/>
            <p:cNvSpPr>
              <a:spLocks noChangeArrowheads="1"/>
            </p:cNvSpPr>
            <p:nvPr/>
          </p:nvSpPr>
          <p:spPr bwMode="auto">
            <a:xfrm>
              <a:off x="4355" y="1833"/>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63" name="Rectangle 35"/>
            <p:cNvSpPr>
              <a:spLocks noChangeArrowheads="1"/>
            </p:cNvSpPr>
            <p:nvPr/>
          </p:nvSpPr>
          <p:spPr bwMode="auto">
            <a:xfrm>
              <a:off x="3878" y="1833"/>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62" name="Rectangle 34"/>
            <p:cNvSpPr>
              <a:spLocks noChangeArrowheads="1"/>
            </p:cNvSpPr>
            <p:nvPr/>
          </p:nvSpPr>
          <p:spPr bwMode="auto">
            <a:xfrm>
              <a:off x="3286" y="1833"/>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61" name="Rectangle 33"/>
            <p:cNvSpPr>
              <a:spLocks noChangeArrowheads="1"/>
            </p:cNvSpPr>
            <p:nvPr/>
          </p:nvSpPr>
          <p:spPr bwMode="auto">
            <a:xfrm>
              <a:off x="2881" y="1833"/>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60" name="Rectangle 32"/>
            <p:cNvSpPr>
              <a:spLocks noChangeArrowheads="1"/>
            </p:cNvSpPr>
            <p:nvPr/>
          </p:nvSpPr>
          <p:spPr bwMode="auto">
            <a:xfrm>
              <a:off x="2403" y="1833"/>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59" name="Rectangle 31"/>
            <p:cNvSpPr>
              <a:spLocks noChangeArrowheads="1"/>
            </p:cNvSpPr>
            <p:nvPr/>
          </p:nvSpPr>
          <p:spPr bwMode="auto">
            <a:xfrm>
              <a:off x="1926" y="1833"/>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2958" name="Rectangle 30"/>
            <p:cNvSpPr>
              <a:spLocks noChangeArrowheads="1"/>
            </p:cNvSpPr>
            <p:nvPr/>
          </p:nvSpPr>
          <p:spPr bwMode="auto">
            <a:xfrm>
              <a:off x="1392" y="1833"/>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270</a:t>
              </a:r>
              <a:endParaRPr lang="en-US" altLang="fa-IR" sz="2000">
                <a:cs typeface="B Nazanin" panose="00000400000000000000" pitchFamily="2" charset="-78"/>
              </a:endParaRPr>
            </a:p>
          </p:txBody>
        </p:sp>
        <p:sp>
          <p:nvSpPr>
            <p:cNvPr id="892957" name="Rectangle 29"/>
            <p:cNvSpPr>
              <a:spLocks noChangeArrowheads="1"/>
            </p:cNvSpPr>
            <p:nvPr/>
          </p:nvSpPr>
          <p:spPr bwMode="auto">
            <a:xfrm>
              <a:off x="976" y="1833"/>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2956" name="Rectangle 28"/>
            <p:cNvSpPr>
              <a:spLocks noChangeArrowheads="1"/>
            </p:cNvSpPr>
            <p:nvPr/>
          </p:nvSpPr>
          <p:spPr bwMode="auto">
            <a:xfrm>
              <a:off x="410" y="1833"/>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270000</a:t>
              </a:r>
              <a:endParaRPr lang="en-US" altLang="fa-IR" sz="2000">
                <a:cs typeface="B Nazanin" panose="00000400000000000000" pitchFamily="2" charset="-78"/>
              </a:endParaRPr>
            </a:p>
          </p:txBody>
        </p:sp>
        <p:sp>
          <p:nvSpPr>
            <p:cNvPr id="892953" name="Rectangle 25"/>
            <p:cNvSpPr>
              <a:spLocks noChangeArrowheads="1"/>
            </p:cNvSpPr>
            <p:nvPr/>
          </p:nvSpPr>
          <p:spPr bwMode="auto">
            <a:xfrm>
              <a:off x="4355" y="1589"/>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2952" name="Rectangle 24"/>
            <p:cNvSpPr>
              <a:spLocks noChangeArrowheads="1"/>
            </p:cNvSpPr>
            <p:nvPr/>
          </p:nvSpPr>
          <p:spPr bwMode="auto">
            <a:xfrm>
              <a:off x="3878" y="1589"/>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2951" name="Rectangle 23"/>
            <p:cNvSpPr>
              <a:spLocks noChangeArrowheads="1"/>
            </p:cNvSpPr>
            <p:nvPr/>
          </p:nvSpPr>
          <p:spPr bwMode="auto">
            <a:xfrm>
              <a:off x="3286" y="1589"/>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2950" name="Rectangle 22"/>
            <p:cNvSpPr>
              <a:spLocks noChangeArrowheads="1"/>
            </p:cNvSpPr>
            <p:nvPr/>
          </p:nvSpPr>
          <p:spPr bwMode="auto">
            <a:xfrm>
              <a:off x="2881" y="1589"/>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2949" name="Rectangle 21"/>
            <p:cNvSpPr>
              <a:spLocks noChangeArrowheads="1"/>
            </p:cNvSpPr>
            <p:nvPr/>
          </p:nvSpPr>
          <p:spPr bwMode="auto">
            <a:xfrm>
              <a:off x="2499" y="1589"/>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2948" name="Rectangle 20"/>
            <p:cNvSpPr>
              <a:spLocks noChangeArrowheads="1"/>
            </p:cNvSpPr>
            <p:nvPr/>
          </p:nvSpPr>
          <p:spPr bwMode="auto">
            <a:xfrm>
              <a:off x="2019" y="1589"/>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2947" name="Rectangle 19"/>
            <p:cNvSpPr>
              <a:spLocks noChangeArrowheads="1"/>
            </p:cNvSpPr>
            <p:nvPr/>
          </p:nvSpPr>
          <p:spPr bwMode="auto">
            <a:xfrm>
              <a:off x="1392" y="1589"/>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2946" name="Rectangle 18"/>
            <p:cNvSpPr>
              <a:spLocks noChangeArrowheads="1"/>
            </p:cNvSpPr>
            <p:nvPr/>
          </p:nvSpPr>
          <p:spPr bwMode="auto">
            <a:xfrm>
              <a:off x="976" y="1589"/>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2945" name="Rectangle 17"/>
            <p:cNvSpPr>
              <a:spLocks noChangeArrowheads="1"/>
            </p:cNvSpPr>
            <p:nvPr/>
          </p:nvSpPr>
          <p:spPr bwMode="auto">
            <a:xfrm>
              <a:off x="410" y="1589"/>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2943" name="Rectangle 15"/>
            <p:cNvSpPr>
              <a:spLocks noChangeArrowheads="1"/>
            </p:cNvSpPr>
            <p:nvPr/>
          </p:nvSpPr>
          <p:spPr bwMode="auto">
            <a:xfrm>
              <a:off x="4722" y="1344"/>
              <a:ext cx="942"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شرح</a:t>
              </a:r>
              <a:endParaRPr lang="en-US" altLang="fa-IR" sz="2000">
                <a:cs typeface="B Nazanin" panose="00000400000000000000" pitchFamily="2" charset="-78"/>
              </a:endParaRPr>
            </a:p>
          </p:txBody>
        </p:sp>
        <p:sp>
          <p:nvSpPr>
            <p:cNvPr id="892940" name="Rectangle 12"/>
            <p:cNvSpPr>
              <a:spLocks noChangeArrowheads="1"/>
            </p:cNvSpPr>
            <p:nvPr/>
          </p:nvSpPr>
          <p:spPr bwMode="auto">
            <a:xfrm>
              <a:off x="3286" y="1344"/>
              <a:ext cx="143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وارده</a:t>
              </a:r>
              <a:endParaRPr lang="en-US" altLang="fa-IR" sz="2000">
                <a:cs typeface="B Nazanin" panose="00000400000000000000" pitchFamily="2" charset="-78"/>
              </a:endParaRPr>
            </a:p>
          </p:txBody>
        </p:sp>
        <p:sp>
          <p:nvSpPr>
            <p:cNvPr id="892937" name="Rectangle 9"/>
            <p:cNvSpPr>
              <a:spLocks noChangeArrowheads="1"/>
            </p:cNvSpPr>
            <p:nvPr/>
          </p:nvSpPr>
          <p:spPr bwMode="auto">
            <a:xfrm>
              <a:off x="1926" y="1344"/>
              <a:ext cx="1360"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صادره</a:t>
              </a:r>
              <a:endParaRPr lang="en-US" altLang="fa-IR" sz="2000">
                <a:cs typeface="B Nazanin" panose="00000400000000000000" pitchFamily="2" charset="-78"/>
              </a:endParaRPr>
            </a:p>
          </p:txBody>
        </p:sp>
        <p:sp>
          <p:nvSpPr>
            <p:cNvPr id="892934" name="Rectangle 6"/>
            <p:cNvSpPr>
              <a:spLocks noChangeArrowheads="1"/>
            </p:cNvSpPr>
            <p:nvPr/>
          </p:nvSpPr>
          <p:spPr bwMode="auto">
            <a:xfrm>
              <a:off x="410" y="1344"/>
              <a:ext cx="15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موجودی</a:t>
              </a:r>
              <a:endParaRPr lang="en-US" altLang="fa-IR" sz="2000">
                <a:cs typeface="B Nazanin" panose="00000400000000000000" pitchFamily="2" charset="-78"/>
              </a:endParaRPr>
            </a:p>
          </p:txBody>
        </p:sp>
        <p:sp>
          <p:nvSpPr>
            <p:cNvPr id="893044" name="Line 116"/>
            <p:cNvSpPr>
              <a:spLocks noChangeShapeType="1"/>
            </p:cNvSpPr>
            <p:nvPr/>
          </p:nvSpPr>
          <p:spPr bwMode="auto">
            <a:xfrm>
              <a:off x="410" y="1344"/>
              <a:ext cx="525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45" name="Line 117"/>
            <p:cNvSpPr>
              <a:spLocks noChangeShapeType="1"/>
            </p:cNvSpPr>
            <p:nvPr/>
          </p:nvSpPr>
          <p:spPr bwMode="auto">
            <a:xfrm>
              <a:off x="410" y="1589"/>
              <a:ext cx="43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46" name="Line 118"/>
            <p:cNvSpPr>
              <a:spLocks noChangeShapeType="1"/>
            </p:cNvSpPr>
            <p:nvPr/>
          </p:nvSpPr>
          <p:spPr bwMode="auto">
            <a:xfrm>
              <a:off x="410" y="1833"/>
              <a:ext cx="52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47" name="Line 119"/>
            <p:cNvSpPr>
              <a:spLocks noChangeShapeType="1"/>
            </p:cNvSpPr>
            <p:nvPr/>
          </p:nvSpPr>
          <p:spPr bwMode="auto">
            <a:xfrm>
              <a:off x="410" y="2078"/>
              <a:ext cx="52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48" name="Line 120"/>
            <p:cNvSpPr>
              <a:spLocks noChangeShapeType="1"/>
            </p:cNvSpPr>
            <p:nvPr/>
          </p:nvSpPr>
          <p:spPr bwMode="auto">
            <a:xfrm>
              <a:off x="410" y="2322"/>
              <a:ext cx="52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49" name="Line 121"/>
            <p:cNvSpPr>
              <a:spLocks noChangeShapeType="1"/>
            </p:cNvSpPr>
            <p:nvPr/>
          </p:nvSpPr>
          <p:spPr bwMode="auto">
            <a:xfrm>
              <a:off x="410" y="2567"/>
              <a:ext cx="52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50" name="Line 122"/>
            <p:cNvSpPr>
              <a:spLocks noChangeShapeType="1"/>
            </p:cNvSpPr>
            <p:nvPr/>
          </p:nvSpPr>
          <p:spPr bwMode="auto">
            <a:xfrm>
              <a:off x="410" y="2811"/>
              <a:ext cx="52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51" name="Line 123"/>
            <p:cNvSpPr>
              <a:spLocks noChangeShapeType="1"/>
            </p:cNvSpPr>
            <p:nvPr/>
          </p:nvSpPr>
          <p:spPr bwMode="auto">
            <a:xfrm>
              <a:off x="410" y="3056"/>
              <a:ext cx="52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52" name="Line 124"/>
            <p:cNvSpPr>
              <a:spLocks noChangeShapeType="1"/>
            </p:cNvSpPr>
            <p:nvPr/>
          </p:nvSpPr>
          <p:spPr bwMode="auto">
            <a:xfrm>
              <a:off x="410" y="3300"/>
              <a:ext cx="52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53" name="Line 125"/>
            <p:cNvSpPr>
              <a:spLocks noChangeShapeType="1"/>
            </p:cNvSpPr>
            <p:nvPr/>
          </p:nvSpPr>
          <p:spPr bwMode="auto">
            <a:xfrm>
              <a:off x="506" y="3545"/>
              <a:ext cx="52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54" name="Line 126"/>
            <p:cNvSpPr>
              <a:spLocks noChangeShapeType="1"/>
            </p:cNvSpPr>
            <p:nvPr/>
          </p:nvSpPr>
          <p:spPr bwMode="auto">
            <a:xfrm>
              <a:off x="410" y="4033"/>
              <a:ext cx="5254"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55" name="Line 127"/>
            <p:cNvSpPr>
              <a:spLocks noChangeShapeType="1"/>
            </p:cNvSpPr>
            <p:nvPr/>
          </p:nvSpPr>
          <p:spPr bwMode="auto">
            <a:xfrm>
              <a:off x="410" y="1344"/>
              <a:ext cx="0" cy="268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58" name="Line 130"/>
            <p:cNvSpPr>
              <a:spLocks noChangeShapeType="1"/>
            </p:cNvSpPr>
            <p:nvPr/>
          </p:nvSpPr>
          <p:spPr bwMode="auto">
            <a:xfrm>
              <a:off x="1926" y="1344"/>
              <a:ext cx="0" cy="26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61" name="Line 133"/>
            <p:cNvSpPr>
              <a:spLocks noChangeShapeType="1"/>
            </p:cNvSpPr>
            <p:nvPr/>
          </p:nvSpPr>
          <p:spPr bwMode="auto">
            <a:xfrm>
              <a:off x="3286" y="1344"/>
              <a:ext cx="0" cy="26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64" name="Line 136"/>
            <p:cNvSpPr>
              <a:spLocks noChangeShapeType="1"/>
            </p:cNvSpPr>
            <p:nvPr/>
          </p:nvSpPr>
          <p:spPr bwMode="auto">
            <a:xfrm>
              <a:off x="4722" y="1344"/>
              <a:ext cx="0" cy="26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66" name="Line 138"/>
            <p:cNvSpPr>
              <a:spLocks noChangeShapeType="1"/>
            </p:cNvSpPr>
            <p:nvPr/>
          </p:nvSpPr>
          <p:spPr bwMode="auto">
            <a:xfrm>
              <a:off x="5664" y="1344"/>
              <a:ext cx="0" cy="268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68" name="Line 140"/>
            <p:cNvSpPr>
              <a:spLocks noChangeShapeType="1"/>
            </p:cNvSpPr>
            <p:nvPr/>
          </p:nvSpPr>
          <p:spPr bwMode="auto">
            <a:xfrm>
              <a:off x="976"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70" name="Line 142"/>
            <p:cNvSpPr>
              <a:spLocks noChangeShapeType="1"/>
            </p:cNvSpPr>
            <p:nvPr/>
          </p:nvSpPr>
          <p:spPr bwMode="auto">
            <a:xfrm>
              <a:off x="1392"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72" name="Line 144"/>
            <p:cNvSpPr>
              <a:spLocks noChangeShapeType="1"/>
            </p:cNvSpPr>
            <p:nvPr/>
          </p:nvSpPr>
          <p:spPr bwMode="auto">
            <a:xfrm>
              <a:off x="2544"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74" name="Line 146"/>
            <p:cNvSpPr>
              <a:spLocks noChangeShapeType="1"/>
            </p:cNvSpPr>
            <p:nvPr/>
          </p:nvSpPr>
          <p:spPr bwMode="auto">
            <a:xfrm>
              <a:off x="2928"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76" name="Line 148"/>
            <p:cNvSpPr>
              <a:spLocks noChangeShapeType="1"/>
            </p:cNvSpPr>
            <p:nvPr/>
          </p:nvSpPr>
          <p:spPr bwMode="auto">
            <a:xfrm>
              <a:off x="3878"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078" name="Line 150"/>
            <p:cNvSpPr>
              <a:spLocks noChangeShapeType="1"/>
            </p:cNvSpPr>
            <p:nvPr/>
          </p:nvSpPr>
          <p:spPr bwMode="auto">
            <a:xfrm>
              <a:off x="4355"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3154" name="Line 226"/>
            <p:cNvSpPr>
              <a:spLocks noChangeShapeType="1"/>
            </p:cNvSpPr>
            <p:nvPr/>
          </p:nvSpPr>
          <p:spPr bwMode="auto">
            <a:xfrm>
              <a:off x="410" y="3789"/>
              <a:ext cx="525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893191" name="AutoShape 263"/>
          <p:cNvSpPr>
            <a:spLocks/>
          </p:cNvSpPr>
          <p:nvPr/>
        </p:nvSpPr>
        <p:spPr bwMode="auto">
          <a:xfrm>
            <a:off x="2971800" y="3352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3192" name="AutoShape 264"/>
          <p:cNvSpPr>
            <a:spLocks/>
          </p:cNvSpPr>
          <p:nvPr/>
        </p:nvSpPr>
        <p:spPr bwMode="auto">
          <a:xfrm>
            <a:off x="2971800" y="4114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3193" name="AutoShape 265"/>
          <p:cNvSpPr>
            <a:spLocks/>
          </p:cNvSpPr>
          <p:nvPr/>
        </p:nvSpPr>
        <p:spPr bwMode="auto">
          <a:xfrm>
            <a:off x="2971800" y="4876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3196" name="AutoShape 268"/>
          <p:cNvSpPr>
            <a:spLocks/>
          </p:cNvSpPr>
          <p:nvPr/>
        </p:nvSpPr>
        <p:spPr bwMode="auto">
          <a:xfrm>
            <a:off x="5181600" y="5638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93195"/>
                                        </p:tgtEl>
                                        <p:attrNameLst>
                                          <p:attrName>style.visibility</p:attrName>
                                        </p:attrNameLst>
                                      </p:cBhvr>
                                      <p:to>
                                        <p:strVal val="visible"/>
                                      </p:to>
                                    </p:set>
                                    <p:animEffect transition="in" filter="dissolve">
                                      <p:cBhvr>
                                        <p:cTn id="7" dur="500"/>
                                        <p:tgtEl>
                                          <p:spTgt spid="893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893191"/>
                                        </p:tgtEl>
                                        <p:attrNameLst>
                                          <p:attrName>style.visibility</p:attrName>
                                        </p:attrNameLst>
                                      </p:cBhvr>
                                      <p:to>
                                        <p:strVal val="visible"/>
                                      </p:to>
                                    </p:set>
                                    <p:animScale>
                                      <p:cBhvr>
                                        <p:cTn id="12" dur="1000" decel="50000" fill="hold">
                                          <p:stCondLst>
                                            <p:cond delay="0"/>
                                          </p:stCondLst>
                                        </p:cTn>
                                        <p:tgtEl>
                                          <p:spTgt spid="8931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93191"/>
                                        </p:tgtEl>
                                        <p:attrNameLst>
                                          <p:attrName>ppt_x</p:attrName>
                                          <p:attrName>ppt_y</p:attrName>
                                        </p:attrNameLst>
                                      </p:cBhvr>
                                    </p:animMotion>
                                    <p:animEffect transition="in" filter="fade">
                                      <p:cBhvr>
                                        <p:cTn id="14" dur="1000"/>
                                        <p:tgtEl>
                                          <p:spTgt spid="89319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893192"/>
                                        </p:tgtEl>
                                        <p:attrNameLst>
                                          <p:attrName>style.visibility</p:attrName>
                                        </p:attrNameLst>
                                      </p:cBhvr>
                                      <p:to>
                                        <p:strVal val="visible"/>
                                      </p:to>
                                    </p:set>
                                    <p:animScale>
                                      <p:cBhvr>
                                        <p:cTn id="19" dur="1000" decel="50000" fill="hold">
                                          <p:stCondLst>
                                            <p:cond delay="0"/>
                                          </p:stCondLst>
                                        </p:cTn>
                                        <p:tgtEl>
                                          <p:spTgt spid="8931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93192"/>
                                        </p:tgtEl>
                                        <p:attrNameLst>
                                          <p:attrName>ppt_x</p:attrName>
                                          <p:attrName>ppt_y</p:attrName>
                                        </p:attrNameLst>
                                      </p:cBhvr>
                                    </p:animMotion>
                                    <p:animEffect transition="in" filter="fade">
                                      <p:cBhvr>
                                        <p:cTn id="21" dur="1000"/>
                                        <p:tgtEl>
                                          <p:spTgt spid="8931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nodeType="clickEffect">
                                  <p:stCondLst>
                                    <p:cond delay="0"/>
                                  </p:stCondLst>
                                  <p:childTnLst>
                                    <p:set>
                                      <p:cBhvr>
                                        <p:cTn id="25" dur="1" fill="hold">
                                          <p:stCondLst>
                                            <p:cond delay="0"/>
                                          </p:stCondLst>
                                        </p:cTn>
                                        <p:tgtEl>
                                          <p:spTgt spid="893193"/>
                                        </p:tgtEl>
                                        <p:attrNameLst>
                                          <p:attrName>style.visibility</p:attrName>
                                        </p:attrNameLst>
                                      </p:cBhvr>
                                      <p:to>
                                        <p:strVal val="visible"/>
                                      </p:to>
                                    </p:set>
                                    <p:animScale>
                                      <p:cBhvr>
                                        <p:cTn id="26" dur="1000" decel="50000" fill="hold">
                                          <p:stCondLst>
                                            <p:cond delay="0"/>
                                          </p:stCondLst>
                                        </p:cTn>
                                        <p:tgtEl>
                                          <p:spTgt spid="8931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93193"/>
                                        </p:tgtEl>
                                        <p:attrNameLst>
                                          <p:attrName>ppt_x</p:attrName>
                                          <p:attrName>ppt_y</p:attrName>
                                        </p:attrNameLst>
                                      </p:cBhvr>
                                    </p:animMotion>
                                    <p:animEffect transition="in" filter="fade">
                                      <p:cBhvr>
                                        <p:cTn id="28" dur="1000"/>
                                        <p:tgtEl>
                                          <p:spTgt spid="89319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893196"/>
                                        </p:tgtEl>
                                        <p:attrNameLst>
                                          <p:attrName>style.visibility</p:attrName>
                                        </p:attrNameLst>
                                      </p:cBhvr>
                                      <p:to>
                                        <p:strVal val="visible"/>
                                      </p:to>
                                    </p:set>
                                    <p:animEffect transition="in" filter="checkerboard(across)">
                                      <p:cBhvr>
                                        <p:cTn id="33" dur="500"/>
                                        <p:tgtEl>
                                          <p:spTgt spid="8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Slide Number Placeholder 3"/>
          <p:cNvSpPr>
            <a:spLocks noGrp="1"/>
          </p:cNvSpPr>
          <p:nvPr>
            <p:ph type="sldNum" sz="quarter" idx="10"/>
          </p:nvPr>
        </p:nvSpPr>
        <p:spPr/>
        <p:txBody>
          <a:bodyPr/>
          <a:lstStyle/>
          <a:p>
            <a:fld id="{73839F5C-E70F-4F8D-A597-A76C24881DF5}" type="slidenum">
              <a:rPr lang="ar-SA" altLang="fa-IR"/>
              <a:pPr/>
              <a:t>255</a:t>
            </a:fld>
            <a:endParaRPr lang="en-US" altLang="fa-IR"/>
          </a:p>
        </p:txBody>
      </p:sp>
      <p:sp>
        <p:nvSpPr>
          <p:cNvPr id="894978" name="Rectangle 2"/>
          <p:cNvSpPr>
            <a:spLocks noGrp="1" noChangeArrowheads="1"/>
          </p:cNvSpPr>
          <p:nvPr>
            <p:ph type="title"/>
          </p:nvPr>
        </p:nvSpPr>
        <p:spPr>
          <a:xfrm>
            <a:off x="990600" y="609600"/>
            <a:ext cx="7378700" cy="1143000"/>
          </a:xfrm>
        </p:spPr>
        <p:txBody>
          <a:bodyPr/>
          <a:lstStyle/>
          <a:p>
            <a:r>
              <a:rPr lang="fa-IR" altLang="fa-IR" sz="3200" b="0">
                <a:cs typeface="B Nazanin" panose="00000400000000000000" pitchFamily="2" charset="-78"/>
              </a:rPr>
              <a:t>حل مثال با استفاده از روش </a:t>
            </a:r>
            <a:r>
              <a:rPr lang="en-US" altLang="fa-IR" sz="3200" b="0">
                <a:cs typeface="B Nazanin" panose="00000400000000000000" pitchFamily="2" charset="-78"/>
              </a:rPr>
              <a:t>FIFO</a:t>
            </a:r>
            <a:r>
              <a:rPr lang="fa-IR" altLang="fa-IR" sz="3200" b="0">
                <a:cs typeface="B Nazanin" panose="00000400000000000000" pitchFamily="2" charset="-78"/>
              </a:rPr>
              <a:t>- سیستم دایمی</a:t>
            </a:r>
            <a:endParaRPr lang="en-US" altLang="fa-IR" sz="3200" b="0">
              <a:cs typeface="B Nazanin" panose="00000400000000000000" pitchFamily="2" charset="-78"/>
            </a:endParaRPr>
          </a:p>
        </p:txBody>
      </p:sp>
      <p:grpSp>
        <p:nvGrpSpPr>
          <p:cNvPr id="895126" name="Group 150"/>
          <p:cNvGrpSpPr>
            <a:grpSpLocks/>
          </p:cNvGrpSpPr>
          <p:nvPr/>
        </p:nvGrpSpPr>
        <p:grpSpPr bwMode="auto">
          <a:xfrm>
            <a:off x="650875" y="2133600"/>
            <a:ext cx="8534400" cy="4268788"/>
            <a:chOff x="410" y="1344"/>
            <a:chExt cx="5376" cy="2689"/>
          </a:xfrm>
        </p:grpSpPr>
        <p:sp>
          <p:nvSpPr>
            <p:cNvPr id="894980" name="Rectangle 4"/>
            <p:cNvSpPr>
              <a:spLocks noChangeArrowheads="1"/>
            </p:cNvSpPr>
            <p:nvPr/>
          </p:nvSpPr>
          <p:spPr bwMode="auto">
            <a:xfrm>
              <a:off x="4820" y="3545"/>
              <a:ext cx="9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81" name="Rectangle 5"/>
            <p:cNvSpPr>
              <a:spLocks noChangeArrowheads="1"/>
            </p:cNvSpPr>
            <p:nvPr/>
          </p:nvSpPr>
          <p:spPr bwMode="auto">
            <a:xfrm>
              <a:off x="4453" y="3545"/>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82" name="Rectangle 6"/>
            <p:cNvSpPr>
              <a:spLocks noChangeArrowheads="1"/>
            </p:cNvSpPr>
            <p:nvPr/>
          </p:nvSpPr>
          <p:spPr bwMode="auto">
            <a:xfrm>
              <a:off x="3976" y="3545"/>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83" name="Rectangle 7"/>
            <p:cNvSpPr>
              <a:spLocks noChangeArrowheads="1"/>
            </p:cNvSpPr>
            <p:nvPr/>
          </p:nvSpPr>
          <p:spPr bwMode="auto">
            <a:xfrm>
              <a:off x="3384" y="3545"/>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84" name="Rectangle 8"/>
            <p:cNvSpPr>
              <a:spLocks noChangeArrowheads="1"/>
            </p:cNvSpPr>
            <p:nvPr/>
          </p:nvSpPr>
          <p:spPr bwMode="auto">
            <a:xfrm>
              <a:off x="2979" y="3545"/>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85" name="Rectangle 9"/>
            <p:cNvSpPr>
              <a:spLocks noChangeArrowheads="1"/>
            </p:cNvSpPr>
            <p:nvPr/>
          </p:nvSpPr>
          <p:spPr bwMode="auto">
            <a:xfrm>
              <a:off x="2501" y="3545"/>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86" name="Rectangle 10"/>
            <p:cNvSpPr>
              <a:spLocks noChangeArrowheads="1"/>
            </p:cNvSpPr>
            <p:nvPr/>
          </p:nvSpPr>
          <p:spPr bwMode="auto">
            <a:xfrm>
              <a:off x="1926" y="3545"/>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87" name="Rectangle 11"/>
            <p:cNvSpPr>
              <a:spLocks noChangeArrowheads="1"/>
            </p:cNvSpPr>
            <p:nvPr/>
          </p:nvSpPr>
          <p:spPr bwMode="auto">
            <a:xfrm>
              <a:off x="1392" y="3545"/>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150</a:t>
              </a:r>
              <a:endParaRPr lang="en-US" altLang="fa-IR" sz="2000">
                <a:cs typeface="B Nazanin" panose="00000400000000000000" pitchFamily="2" charset="-78"/>
              </a:endParaRPr>
            </a:p>
          </p:txBody>
        </p:sp>
        <p:sp>
          <p:nvSpPr>
            <p:cNvPr id="894988" name="Rectangle 12"/>
            <p:cNvSpPr>
              <a:spLocks noChangeArrowheads="1"/>
            </p:cNvSpPr>
            <p:nvPr/>
          </p:nvSpPr>
          <p:spPr bwMode="auto">
            <a:xfrm>
              <a:off x="976" y="3545"/>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1200</a:t>
              </a:r>
              <a:endParaRPr lang="en-US" altLang="fa-IR" sz="2000">
                <a:cs typeface="B Nazanin" panose="00000400000000000000" pitchFamily="2" charset="-78"/>
              </a:endParaRPr>
            </a:p>
          </p:txBody>
        </p:sp>
        <p:sp>
          <p:nvSpPr>
            <p:cNvPr id="894989" name="Rectangle 13"/>
            <p:cNvSpPr>
              <a:spLocks noChangeArrowheads="1"/>
            </p:cNvSpPr>
            <p:nvPr/>
          </p:nvSpPr>
          <p:spPr bwMode="auto">
            <a:xfrm>
              <a:off x="410" y="3545"/>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90" name="Rectangle 14"/>
            <p:cNvSpPr>
              <a:spLocks noChangeArrowheads="1"/>
            </p:cNvSpPr>
            <p:nvPr/>
          </p:nvSpPr>
          <p:spPr bwMode="auto">
            <a:xfrm>
              <a:off x="4820" y="3789"/>
              <a:ext cx="9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91" name="Rectangle 15"/>
            <p:cNvSpPr>
              <a:spLocks noChangeArrowheads="1"/>
            </p:cNvSpPr>
            <p:nvPr/>
          </p:nvSpPr>
          <p:spPr bwMode="auto">
            <a:xfrm>
              <a:off x="4453" y="3789"/>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92" name="Rectangle 16"/>
            <p:cNvSpPr>
              <a:spLocks noChangeArrowheads="1"/>
            </p:cNvSpPr>
            <p:nvPr/>
          </p:nvSpPr>
          <p:spPr bwMode="auto">
            <a:xfrm>
              <a:off x="3976" y="3789"/>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93" name="Rectangle 17"/>
            <p:cNvSpPr>
              <a:spLocks noChangeArrowheads="1"/>
            </p:cNvSpPr>
            <p:nvPr/>
          </p:nvSpPr>
          <p:spPr bwMode="auto">
            <a:xfrm>
              <a:off x="3384" y="3789"/>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94" name="Rectangle 18"/>
            <p:cNvSpPr>
              <a:spLocks noChangeArrowheads="1"/>
            </p:cNvSpPr>
            <p:nvPr/>
          </p:nvSpPr>
          <p:spPr bwMode="auto">
            <a:xfrm>
              <a:off x="2979" y="3789"/>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95" name="Rectangle 19"/>
            <p:cNvSpPr>
              <a:spLocks noChangeArrowheads="1"/>
            </p:cNvSpPr>
            <p:nvPr/>
          </p:nvSpPr>
          <p:spPr bwMode="auto">
            <a:xfrm>
              <a:off x="2501" y="3789"/>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96" name="Rectangle 20"/>
            <p:cNvSpPr>
              <a:spLocks noChangeArrowheads="1"/>
            </p:cNvSpPr>
            <p:nvPr/>
          </p:nvSpPr>
          <p:spPr bwMode="auto">
            <a:xfrm>
              <a:off x="1926" y="3789"/>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4997" name="Rectangle 21"/>
            <p:cNvSpPr>
              <a:spLocks noChangeArrowheads="1"/>
            </p:cNvSpPr>
            <p:nvPr/>
          </p:nvSpPr>
          <p:spPr bwMode="auto">
            <a:xfrm>
              <a:off x="1392" y="3789"/>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140</a:t>
              </a:r>
              <a:endParaRPr lang="en-US" altLang="fa-IR" sz="2000">
                <a:cs typeface="B Nazanin" panose="00000400000000000000" pitchFamily="2" charset="-78"/>
              </a:endParaRPr>
            </a:p>
          </p:txBody>
        </p:sp>
        <p:sp>
          <p:nvSpPr>
            <p:cNvPr id="894998" name="Rectangle 22"/>
            <p:cNvSpPr>
              <a:spLocks noChangeArrowheads="1"/>
            </p:cNvSpPr>
            <p:nvPr/>
          </p:nvSpPr>
          <p:spPr bwMode="auto">
            <a:xfrm>
              <a:off x="976" y="3789"/>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1225</a:t>
              </a:r>
              <a:endParaRPr lang="en-US" altLang="fa-IR" sz="2000">
                <a:cs typeface="B Nazanin" panose="00000400000000000000" pitchFamily="2" charset="-78"/>
              </a:endParaRPr>
            </a:p>
          </p:txBody>
        </p:sp>
        <p:sp>
          <p:nvSpPr>
            <p:cNvPr id="894999" name="Rectangle 23"/>
            <p:cNvSpPr>
              <a:spLocks noChangeArrowheads="1"/>
            </p:cNvSpPr>
            <p:nvPr/>
          </p:nvSpPr>
          <p:spPr bwMode="auto">
            <a:xfrm>
              <a:off x="410" y="3789"/>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361500</a:t>
              </a:r>
              <a:endParaRPr lang="en-US" altLang="fa-IR" sz="2000">
                <a:cs typeface="B Nazanin" panose="00000400000000000000" pitchFamily="2" charset="-78"/>
              </a:endParaRPr>
            </a:p>
          </p:txBody>
        </p:sp>
        <p:sp>
          <p:nvSpPr>
            <p:cNvPr id="895010" name="Rectangle 34"/>
            <p:cNvSpPr>
              <a:spLocks noChangeArrowheads="1"/>
            </p:cNvSpPr>
            <p:nvPr/>
          </p:nvSpPr>
          <p:spPr bwMode="auto">
            <a:xfrm>
              <a:off x="4820" y="3300"/>
              <a:ext cx="9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هزینه حمل</a:t>
              </a:r>
              <a:endParaRPr lang="en-US" altLang="fa-IR" sz="2000">
                <a:cs typeface="B Nazanin" panose="00000400000000000000" pitchFamily="2" charset="-78"/>
              </a:endParaRPr>
            </a:p>
          </p:txBody>
        </p:sp>
        <p:sp>
          <p:nvSpPr>
            <p:cNvPr id="895011" name="Rectangle 35"/>
            <p:cNvSpPr>
              <a:spLocks noChangeArrowheads="1"/>
            </p:cNvSpPr>
            <p:nvPr/>
          </p:nvSpPr>
          <p:spPr bwMode="auto">
            <a:xfrm>
              <a:off x="4453" y="3300"/>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a:t>
              </a:r>
              <a:endParaRPr lang="en-US" altLang="fa-IR" sz="2000">
                <a:cs typeface="B Nazanin" panose="00000400000000000000" pitchFamily="2" charset="-78"/>
              </a:endParaRPr>
            </a:p>
          </p:txBody>
        </p:sp>
        <p:sp>
          <p:nvSpPr>
            <p:cNvPr id="895012" name="Rectangle 36"/>
            <p:cNvSpPr>
              <a:spLocks noChangeArrowheads="1"/>
            </p:cNvSpPr>
            <p:nvPr/>
          </p:nvSpPr>
          <p:spPr bwMode="auto">
            <a:xfrm>
              <a:off x="3976" y="3300"/>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75</a:t>
              </a:r>
              <a:endParaRPr lang="en-US" altLang="fa-IR" sz="2000">
                <a:cs typeface="B Nazanin" panose="00000400000000000000" pitchFamily="2" charset="-78"/>
              </a:endParaRPr>
            </a:p>
          </p:txBody>
        </p:sp>
        <p:sp>
          <p:nvSpPr>
            <p:cNvPr id="895013" name="Rectangle 37"/>
            <p:cNvSpPr>
              <a:spLocks noChangeArrowheads="1"/>
            </p:cNvSpPr>
            <p:nvPr/>
          </p:nvSpPr>
          <p:spPr bwMode="auto">
            <a:xfrm>
              <a:off x="3384" y="3300"/>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10500</a:t>
              </a:r>
              <a:endParaRPr lang="en-US" altLang="fa-IR" sz="2000">
                <a:cs typeface="B Nazanin" panose="00000400000000000000" pitchFamily="2" charset="-78"/>
              </a:endParaRPr>
            </a:p>
          </p:txBody>
        </p:sp>
        <p:sp>
          <p:nvSpPr>
            <p:cNvPr id="895014" name="Rectangle 38"/>
            <p:cNvSpPr>
              <a:spLocks noChangeArrowheads="1"/>
            </p:cNvSpPr>
            <p:nvPr/>
          </p:nvSpPr>
          <p:spPr bwMode="auto">
            <a:xfrm>
              <a:off x="2979" y="3300"/>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15" name="Rectangle 39"/>
            <p:cNvSpPr>
              <a:spLocks noChangeArrowheads="1"/>
            </p:cNvSpPr>
            <p:nvPr/>
          </p:nvSpPr>
          <p:spPr bwMode="auto">
            <a:xfrm>
              <a:off x="2501" y="3300"/>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16" name="Rectangle 40"/>
            <p:cNvSpPr>
              <a:spLocks noChangeArrowheads="1"/>
            </p:cNvSpPr>
            <p:nvPr/>
          </p:nvSpPr>
          <p:spPr bwMode="auto">
            <a:xfrm>
              <a:off x="1926" y="3300"/>
              <a:ext cx="57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17" name="Rectangle 41"/>
            <p:cNvSpPr>
              <a:spLocks noChangeArrowheads="1"/>
            </p:cNvSpPr>
            <p:nvPr/>
          </p:nvSpPr>
          <p:spPr bwMode="auto">
            <a:xfrm>
              <a:off x="1392" y="3300"/>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a:t>
              </a:r>
              <a:endParaRPr lang="en-US" altLang="fa-IR" sz="2000">
                <a:cs typeface="B Nazanin" panose="00000400000000000000" pitchFamily="2" charset="-78"/>
              </a:endParaRPr>
            </a:p>
          </p:txBody>
        </p:sp>
        <p:sp>
          <p:nvSpPr>
            <p:cNvPr id="895018" name="Rectangle 42"/>
            <p:cNvSpPr>
              <a:spLocks noChangeArrowheads="1"/>
            </p:cNvSpPr>
            <p:nvPr/>
          </p:nvSpPr>
          <p:spPr bwMode="auto">
            <a:xfrm>
              <a:off x="976" y="3300"/>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5019" name="Rectangle 43"/>
            <p:cNvSpPr>
              <a:spLocks noChangeArrowheads="1"/>
            </p:cNvSpPr>
            <p:nvPr/>
          </p:nvSpPr>
          <p:spPr bwMode="auto">
            <a:xfrm>
              <a:off x="410" y="3300"/>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20" name="Rectangle 44"/>
            <p:cNvSpPr>
              <a:spLocks noChangeArrowheads="1"/>
            </p:cNvSpPr>
            <p:nvPr/>
          </p:nvSpPr>
          <p:spPr bwMode="auto">
            <a:xfrm>
              <a:off x="4820" y="3056"/>
              <a:ext cx="9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21" name="Rectangle 45"/>
            <p:cNvSpPr>
              <a:spLocks noChangeArrowheads="1"/>
            </p:cNvSpPr>
            <p:nvPr/>
          </p:nvSpPr>
          <p:spPr bwMode="auto">
            <a:xfrm>
              <a:off x="4453" y="3056"/>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22" name="Rectangle 46"/>
            <p:cNvSpPr>
              <a:spLocks noChangeArrowheads="1"/>
            </p:cNvSpPr>
            <p:nvPr/>
          </p:nvSpPr>
          <p:spPr bwMode="auto">
            <a:xfrm>
              <a:off x="3976" y="3056"/>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23" name="Rectangle 47"/>
            <p:cNvSpPr>
              <a:spLocks noChangeArrowheads="1"/>
            </p:cNvSpPr>
            <p:nvPr/>
          </p:nvSpPr>
          <p:spPr bwMode="auto">
            <a:xfrm>
              <a:off x="3384" y="3056"/>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24" name="Rectangle 48"/>
            <p:cNvSpPr>
              <a:spLocks noChangeArrowheads="1"/>
            </p:cNvSpPr>
            <p:nvPr/>
          </p:nvSpPr>
          <p:spPr bwMode="auto">
            <a:xfrm>
              <a:off x="2979" y="3056"/>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25" name="Rectangle 49"/>
            <p:cNvSpPr>
              <a:spLocks noChangeArrowheads="1"/>
            </p:cNvSpPr>
            <p:nvPr/>
          </p:nvSpPr>
          <p:spPr bwMode="auto">
            <a:xfrm>
              <a:off x="2501" y="3056"/>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26" name="Rectangle 50"/>
            <p:cNvSpPr>
              <a:spLocks noChangeArrowheads="1"/>
            </p:cNvSpPr>
            <p:nvPr/>
          </p:nvSpPr>
          <p:spPr bwMode="auto">
            <a:xfrm>
              <a:off x="1926" y="3056"/>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27" name="Rectangle 51"/>
            <p:cNvSpPr>
              <a:spLocks noChangeArrowheads="1"/>
            </p:cNvSpPr>
            <p:nvPr/>
          </p:nvSpPr>
          <p:spPr bwMode="auto">
            <a:xfrm>
              <a:off x="1392" y="3056"/>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140</a:t>
              </a:r>
              <a:endParaRPr lang="en-US" altLang="fa-IR" sz="2000">
                <a:cs typeface="B Nazanin" panose="00000400000000000000" pitchFamily="2" charset="-78"/>
              </a:endParaRPr>
            </a:p>
          </p:txBody>
        </p:sp>
        <p:sp>
          <p:nvSpPr>
            <p:cNvPr id="895028" name="Rectangle 52"/>
            <p:cNvSpPr>
              <a:spLocks noChangeArrowheads="1"/>
            </p:cNvSpPr>
            <p:nvPr/>
          </p:nvSpPr>
          <p:spPr bwMode="auto">
            <a:xfrm>
              <a:off x="976" y="3056"/>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1150</a:t>
              </a:r>
              <a:endParaRPr lang="en-US" altLang="fa-IR" sz="2000">
                <a:cs typeface="B Nazanin" panose="00000400000000000000" pitchFamily="2" charset="-78"/>
              </a:endParaRPr>
            </a:p>
          </p:txBody>
        </p:sp>
        <p:sp>
          <p:nvSpPr>
            <p:cNvPr id="895029" name="Rectangle 53"/>
            <p:cNvSpPr>
              <a:spLocks noChangeArrowheads="1"/>
            </p:cNvSpPr>
            <p:nvPr/>
          </p:nvSpPr>
          <p:spPr bwMode="auto">
            <a:xfrm>
              <a:off x="410" y="3056"/>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351000</a:t>
              </a:r>
              <a:endParaRPr lang="en-US" altLang="fa-IR" sz="2000">
                <a:cs typeface="B Nazanin" panose="00000400000000000000" pitchFamily="2" charset="-78"/>
              </a:endParaRPr>
            </a:p>
          </p:txBody>
        </p:sp>
        <p:sp>
          <p:nvSpPr>
            <p:cNvPr id="895030" name="Rectangle 54"/>
            <p:cNvSpPr>
              <a:spLocks noChangeArrowheads="1"/>
            </p:cNvSpPr>
            <p:nvPr/>
          </p:nvSpPr>
          <p:spPr bwMode="auto">
            <a:xfrm>
              <a:off x="4820" y="2811"/>
              <a:ext cx="9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31" name="Rectangle 55"/>
            <p:cNvSpPr>
              <a:spLocks noChangeArrowheads="1"/>
            </p:cNvSpPr>
            <p:nvPr/>
          </p:nvSpPr>
          <p:spPr bwMode="auto">
            <a:xfrm>
              <a:off x="4453" y="2811"/>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32" name="Rectangle 56"/>
            <p:cNvSpPr>
              <a:spLocks noChangeArrowheads="1"/>
            </p:cNvSpPr>
            <p:nvPr/>
          </p:nvSpPr>
          <p:spPr bwMode="auto">
            <a:xfrm>
              <a:off x="3976" y="2811"/>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33" name="Rectangle 57"/>
            <p:cNvSpPr>
              <a:spLocks noChangeArrowheads="1"/>
            </p:cNvSpPr>
            <p:nvPr/>
          </p:nvSpPr>
          <p:spPr bwMode="auto">
            <a:xfrm>
              <a:off x="3384" y="2811"/>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34" name="Rectangle 58"/>
            <p:cNvSpPr>
              <a:spLocks noChangeArrowheads="1"/>
            </p:cNvSpPr>
            <p:nvPr/>
          </p:nvSpPr>
          <p:spPr bwMode="auto">
            <a:xfrm>
              <a:off x="2979" y="2811"/>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35" name="Rectangle 59"/>
            <p:cNvSpPr>
              <a:spLocks noChangeArrowheads="1"/>
            </p:cNvSpPr>
            <p:nvPr/>
          </p:nvSpPr>
          <p:spPr bwMode="auto">
            <a:xfrm>
              <a:off x="2501" y="2811"/>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36" name="Rectangle 60"/>
            <p:cNvSpPr>
              <a:spLocks noChangeArrowheads="1"/>
            </p:cNvSpPr>
            <p:nvPr/>
          </p:nvSpPr>
          <p:spPr bwMode="auto">
            <a:xfrm>
              <a:off x="1926" y="2811"/>
              <a:ext cx="57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37" name="Rectangle 61"/>
            <p:cNvSpPr>
              <a:spLocks noChangeArrowheads="1"/>
            </p:cNvSpPr>
            <p:nvPr/>
          </p:nvSpPr>
          <p:spPr bwMode="auto">
            <a:xfrm>
              <a:off x="1392" y="2811"/>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150</a:t>
              </a:r>
              <a:endParaRPr lang="en-US" altLang="fa-IR" sz="2000">
                <a:cs typeface="B Nazanin" panose="00000400000000000000" pitchFamily="2" charset="-78"/>
              </a:endParaRPr>
            </a:p>
          </p:txBody>
        </p:sp>
        <p:sp>
          <p:nvSpPr>
            <p:cNvPr id="895038" name="Rectangle 62"/>
            <p:cNvSpPr>
              <a:spLocks noChangeArrowheads="1"/>
            </p:cNvSpPr>
            <p:nvPr/>
          </p:nvSpPr>
          <p:spPr bwMode="auto">
            <a:xfrm>
              <a:off x="976" y="2811"/>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1200</a:t>
              </a:r>
              <a:endParaRPr lang="en-US" altLang="fa-IR" sz="2000">
                <a:cs typeface="B Nazanin" panose="00000400000000000000" pitchFamily="2" charset="-78"/>
              </a:endParaRPr>
            </a:p>
          </p:txBody>
        </p:sp>
        <p:sp>
          <p:nvSpPr>
            <p:cNvPr id="895039" name="Rectangle 63"/>
            <p:cNvSpPr>
              <a:spLocks noChangeArrowheads="1"/>
            </p:cNvSpPr>
            <p:nvPr/>
          </p:nvSpPr>
          <p:spPr bwMode="auto">
            <a:xfrm>
              <a:off x="410" y="2811"/>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40" name="Rectangle 64"/>
            <p:cNvSpPr>
              <a:spLocks noChangeArrowheads="1"/>
            </p:cNvSpPr>
            <p:nvPr/>
          </p:nvSpPr>
          <p:spPr bwMode="auto">
            <a:xfrm>
              <a:off x="4820" y="2567"/>
              <a:ext cx="9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خرید</a:t>
              </a:r>
              <a:endParaRPr lang="en-US" altLang="fa-IR" sz="2000">
                <a:cs typeface="B Nazanin" panose="00000400000000000000" pitchFamily="2" charset="-78"/>
              </a:endParaRPr>
            </a:p>
          </p:txBody>
        </p:sp>
        <p:sp>
          <p:nvSpPr>
            <p:cNvPr id="895041" name="Rectangle 65"/>
            <p:cNvSpPr>
              <a:spLocks noChangeArrowheads="1"/>
            </p:cNvSpPr>
            <p:nvPr/>
          </p:nvSpPr>
          <p:spPr bwMode="auto">
            <a:xfrm>
              <a:off x="4453" y="2567"/>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140</a:t>
              </a:r>
              <a:endParaRPr lang="en-US" altLang="fa-IR" sz="2000">
                <a:cs typeface="B Nazanin" panose="00000400000000000000" pitchFamily="2" charset="-78"/>
              </a:endParaRPr>
            </a:p>
          </p:txBody>
        </p:sp>
        <p:sp>
          <p:nvSpPr>
            <p:cNvPr id="895042" name="Rectangle 66"/>
            <p:cNvSpPr>
              <a:spLocks noChangeArrowheads="1"/>
            </p:cNvSpPr>
            <p:nvPr/>
          </p:nvSpPr>
          <p:spPr bwMode="auto">
            <a:xfrm>
              <a:off x="3976" y="2567"/>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1150</a:t>
              </a:r>
              <a:endParaRPr lang="en-US" altLang="fa-IR" sz="2000">
                <a:cs typeface="B Nazanin" panose="00000400000000000000" pitchFamily="2" charset="-78"/>
              </a:endParaRPr>
            </a:p>
          </p:txBody>
        </p:sp>
        <p:sp>
          <p:nvSpPr>
            <p:cNvPr id="895043" name="Rectangle 67"/>
            <p:cNvSpPr>
              <a:spLocks noChangeArrowheads="1"/>
            </p:cNvSpPr>
            <p:nvPr/>
          </p:nvSpPr>
          <p:spPr bwMode="auto">
            <a:xfrm>
              <a:off x="3384" y="2567"/>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161000</a:t>
              </a:r>
              <a:endParaRPr lang="en-US" altLang="fa-IR" sz="2000">
                <a:cs typeface="B Nazanin" panose="00000400000000000000" pitchFamily="2" charset="-78"/>
              </a:endParaRPr>
            </a:p>
          </p:txBody>
        </p:sp>
        <p:sp>
          <p:nvSpPr>
            <p:cNvPr id="895044" name="Rectangle 68"/>
            <p:cNvSpPr>
              <a:spLocks noChangeArrowheads="1"/>
            </p:cNvSpPr>
            <p:nvPr/>
          </p:nvSpPr>
          <p:spPr bwMode="auto">
            <a:xfrm>
              <a:off x="2979" y="2567"/>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45" name="Rectangle 69"/>
            <p:cNvSpPr>
              <a:spLocks noChangeArrowheads="1"/>
            </p:cNvSpPr>
            <p:nvPr/>
          </p:nvSpPr>
          <p:spPr bwMode="auto">
            <a:xfrm>
              <a:off x="2501" y="2567"/>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46" name="Rectangle 70"/>
            <p:cNvSpPr>
              <a:spLocks noChangeArrowheads="1"/>
            </p:cNvSpPr>
            <p:nvPr/>
          </p:nvSpPr>
          <p:spPr bwMode="auto">
            <a:xfrm>
              <a:off x="1926" y="2567"/>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47" name="Rectangle 71"/>
            <p:cNvSpPr>
              <a:spLocks noChangeArrowheads="1"/>
            </p:cNvSpPr>
            <p:nvPr/>
          </p:nvSpPr>
          <p:spPr bwMode="auto">
            <a:xfrm>
              <a:off x="1392" y="2567"/>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a:t>
              </a:r>
              <a:endParaRPr lang="en-US" altLang="fa-IR" sz="2000">
                <a:cs typeface="B Nazanin" panose="00000400000000000000" pitchFamily="2" charset="-78"/>
              </a:endParaRPr>
            </a:p>
          </p:txBody>
        </p:sp>
        <p:sp>
          <p:nvSpPr>
            <p:cNvPr id="895048" name="Rectangle 72"/>
            <p:cNvSpPr>
              <a:spLocks noChangeArrowheads="1"/>
            </p:cNvSpPr>
            <p:nvPr/>
          </p:nvSpPr>
          <p:spPr bwMode="auto">
            <a:xfrm>
              <a:off x="976" y="2567"/>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5049" name="Rectangle 73"/>
            <p:cNvSpPr>
              <a:spLocks noChangeArrowheads="1"/>
            </p:cNvSpPr>
            <p:nvPr/>
          </p:nvSpPr>
          <p:spPr bwMode="auto">
            <a:xfrm>
              <a:off x="410" y="2567"/>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50" name="Rectangle 74"/>
            <p:cNvSpPr>
              <a:spLocks noChangeArrowheads="1"/>
            </p:cNvSpPr>
            <p:nvPr/>
          </p:nvSpPr>
          <p:spPr bwMode="auto">
            <a:xfrm>
              <a:off x="4820" y="2322"/>
              <a:ext cx="9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51" name="Rectangle 75"/>
            <p:cNvSpPr>
              <a:spLocks noChangeArrowheads="1"/>
            </p:cNvSpPr>
            <p:nvPr/>
          </p:nvSpPr>
          <p:spPr bwMode="auto">
            <a:xfrm>
              <a:off x="4453" y="2322"/>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52" name="Rectangle 76"/>
            <p:cNvSpPr>
              <a:spLocks noChangeArrowheads="1"/>
            </p:cNvSpPr>
            <p:nvPr/>
          </p:nvSpPr>
          <p:spPr bwMode="auto">
            <a:xfrm>
              <a:off x="3976" y="2322"/>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53" name="Rectangle 77"/>
            <p:cNvSpPr>
              <a:spLocks noChangeArrowheads="1"/>
            </p:cNvSpPr>
            <p:nvPr/>
          </p:nvSpPr>
          <p:spPr bwMode="auto">
            <a:xfrm>
              <a:off x="3384" y="2322"/>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54" name="Rectangle 78"/>
            <p:cNvSpPr>
              <a:spLocks noChangeArrowheads="1"/>
            </p:cNvSpPr>
            <p:nvPr/>
          </p:nvSpPr>
          <p:spPr bwMode="auto">
            <a:xfrm>
              <a:off x="2979" y="2322"/>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a:t>
              </a:r>
              <a:endParaRPr lang="en-US" altLang="fa-IR" sz="2000">
                <a:cs typeface="B Nazanin" panose="00000400000000000000" pitchFamily="2" charset="-78"/>
              </a:endParaRPr>
            </a:p>
          </p:txBody>
        </p:sp>
        <p:sp>
          <p:nvSpPr>
            <p:cNvPr id="895055" name="Rectangle 79"/>
            <p:cNvSpPr>
              <a:spLocks noChangeArrowheads="1"/>
            </p:cNvSpPr>
            <p:nvPr/>
          </p:nvSpPr>
          <p:spPr bwMode="auto">
            <a:xfrm>
              <a:off x="2501" y="2322"/>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5056" name="Rectangle 80"/>
            <p:cNvSpPr>
              <a:spLocks noChangeArrowheads="1"/>
            </p:cNvSpPr>
            <p:nvPr/>
          </p:nvSpPr>
          <p:spPr bwMode="auto">
            <a:xfrm>
              <a:off x="1926" y="2322"/>
              <a:ext cx="57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(46000)</a:t>
              </a:r>
              <a:endParaRPr lang="en-US" altLang="fa-IR" sz="2000">
                <a:cs typeface="B Nazanin" panose="00000400000000000000" pitchFamily="2" charset="-78"/>
              </a:endParaRPr>
            </a:p>
          </p:txBody>
        </p:sp>
        <p:sp>
          <p:nvSpPr>
            <p:cNvPr id="895057" name="Rectangle 81"/>
            <p:cNvSpPr>
              <a:spLocks noChangeArrowheads="1"/>
            </p:cNvSpPr>
            <p:nvPr/>
          </p:nvSpPr>
          <p:spPr bwMode="auto">
            <a:xfrm>
              <a:off x="1392" y="2322"/>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150</a:t>
              </a:r>
              <a:endParaRPr lang="en-US" altLang="fa-IR" sz="2000">
                <a:cs typeface="B Nazanin" panose="00000400000000000000" pitchFamily="2" charset="-78"/>
              </a:endParaRPr>
            </a:p>
          </p:txBody>
        </p:sp>
        <p:sp>
          <p:nvSpPr>
            <p:cNvPr id="895058" name="Rectangle 82"/>
            <p:cNvSpPr>
              <a:spLocks noChangeArrowheads="1"/>
            </p:cNvSpPr>
            <p:nvPr/>
          </p:nvSpPr>
          <p:spPr bwMode="auto">
            <a:xfrm>
              <a:off x="976" y="2322"/>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1200</a:t>
              </a:r>
              <a:endParaRPr lang="en-US" altLang="fa-IR" sz="2000">
                <a:cs typeface="B Nazanin" panose="00000400000000000000" pitchFamily="2" charset="-78"/>
              </a:endParaRPr>
            </a:p>
          </p:txBody>
        </p:sp>
        <p:sp>
          <p:nvSpPr>
            <p:cNvPr id="895059" name="Rectangle 83"/>
            <p:cNvSpPr>
              <a:spLocks noChangeArrowheads="1"/>
            </p:cNvSpPr>
            <p:nvPr/>
          </p:nvSpPr>
          <p:spPr bwMode="auto">
            <a:xfrm>
              <a:off x="410" y="2322"/>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190000</a:t>
              </a:r>
              <a:endParaRPr lang="en-US" altLang="fa-IR" sz="2000">
                <a:cs typeface="B Nazanin" panose="00000400000000000000" pitchFamily="2" charset="-78"/>
              </a:endParaRPr>
            </a:p>
          </p:txBody>
        </p:sp>
        <p:sp>
          <p:nvSpPr>
            <p:cNvPr id="895060" name="Rectangle 84"/>
            <p:cNvSpPr>
              <a:spLocks noChangeArrowheads="1"/>
            </p:cNvSpPr>
            <p:nvPr/>
          </p:nvSpPr>
          <p:spPr bwMode="auto">
            <a:xfrm>
              <a:off x="4820" y="2078"/>
              <a:ext cx="9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برگشت از فروش</a:t>
              </a:r>
              <a:endParaRPr lang="en-US" altLang="fa-IR" sz="2000">
                <a:cs typeface="B Nazanin" panose="00000400000000000000" pitchFamily="2" charset="-78"/>
              </a:endParaRPr>
            </a:p>
          </p:txBody>
        </p:sp>
        <p:sp>
          <p:nvSpPr>
            <p:cNvPr id="895061" name="Rectangle 85"/>
            <p:cNvSpPr>
              <a:spLocks noChangeArrowheads="1"/>
            </p:cNvSpPr>
            <p:nvPr/>
          </p:nvSpPr>
          <p:spPr bwMode="auto">
            <a:xfrm>
              <a:off x="4453" y="2078"/>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62" name="Rectangle 86"/>
            <p:cNvSpPr>
              <a:spLocks noChangeArrowheads="1"/>
            </p:cNvSpPr>
            <p:nvPr/>
          </p:nvSpPr>
          <p:spPr bwMode="auto">
            <a:xfrm>
              <a:off x="3976" y="2078"/>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63" name="Rectangle 87"/>
            <p:cNvSpPr>
              <a:spLocks noChangeArrowheads="1"/>
            </p:cNvSpPr>
            <p:nvPr/>
          </p:nvSpPr>
          <p:spPr bwMode="auto">
            <a:xfrm>
              <a:off x="3384" y="2078"/>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64" name="Rectangle 88"/>
            <p:cNvSpPr>
              <a:spLocks noChangeArrowheads="1"/>
            </p:cNvSpPr>
            <p:nvPr/>
          </p:nvSpPr>
          <p:spPr bwMode="auto">
            <a:xfrm>
              <a:off x="2979" y="2078"/>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(30)</a:t>
              </a:r>
              <a:endParaRPr lang="en-US" altLang="fa-IR" sz="2000">
                <a:cs typeface="B Nazanin" panose="00000400000000000000" pitchFamily="2" charset="-78"/>
              </a:endParaRPr>
            </a:p>
          </p:txBody>
        </p:sp>
        <p:sp>
          <p:nvSpPr>
            <p:cNvPr id="895065" name="Rectangle 89"/>
            <p:cNvSpPr>
              <a:spLocks noChangeArrowheads="1"/>
            </p:cNvSpPr>
            <p:nvPr/>
          </p:nvSpPr>
          <p:spPr bwMode="auto">
            <a:xfrm>
              <a:off x="2501" y="2078"/>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1200</a:t>
              </a:r>
              <a:endParaRPr lang="en-US" altLang="fa-IR" sz="2000">
                <a:cs typeface="B Nazanin" panose="00000400000000000000" pitchFamily="2" charset="-78"/>
              </a:endParaRPr>
            </a:p>
          </p:txBody>
        </p:sp>
        <p:sp>
          <p:nvSpPr>
            <p:cNvPr id="895066" name="Rectangle 90"/>
            <p:cNvSpPr>
              <a:spLocks noChangeArrowheads="1"/>
            </p:cNvSpPr>
            <p:nvPr/>
          </p:nvSpPr>
          <p:spPr bwMode="auto">
            <a:xfrm>
              <a:off x="1926" y="2078"/>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67" name="Rectangle 91"/>
            <p:cNvSpPr>
              <a:spLocks noChangeArrowheads="1"/>
            </p:cNvSpPr>
            <p:nvPr/>
          </p:nvSpPr>
          <p:spPr bwMode="auto">
            <a:xfrm>
              <a:off x="1392" y="2078"/>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a:t>
              </a:r>
              <a:endParaRPr lang="en-US" altLang="fa-IR" sz="2000">
                <a:cs typeface="B Nazanin" panose="00000400000000000000" pitchFamily="2" charset="-78"/>
              </a:endParaRPr>
            </a:p>
          </p:txBody>
        </p:sp>
        <p:sp>
          <p:nvSpPr>
            <p:cNvPr id="895068" name="Rectangle 92"/>
            <p:cNvSpPr>
              <a:spLocks noChangeArrowheads="1"/>
            </p:cNvSpPr>
            <p:nvPr/>
          </p:nvSpPr>
          <p:spPr bwMode="auto">
            <a:xfrm>
              <a:off x="976" y="2078"/>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5069" name="Rectangle 93"/>
            <p:cNvSpPr>
              <a:spLocks noChangeArrowheads="1"/>
            </p:cNvSpPr>
            <p:nvPr/>
          </p:nvSpPr>
          <p:spPr bwMode="auto">
            <a:xfrm>
              <a:off x="410" y="2078"/>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5070" name="Rectangle 94"/>
            <p:cNvSpPr>
              <a:spLocks noChangeArrowheads="1"/>
            </p:cNvSpPr>
            <p:nvPr/>
          </p:nvSpPr>
          <p:spPr bwMode="auto">
            <a:xfrm>
              <a:off x="4820" y="1833"/>
              <a:ext cx="9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نقل از صفحه قبل</a:t>
              </a:r>
              <a:endParaRPr lang="en-US" altLang="fa-IR" sz="2000">
                <a:solidFill>
                  <a:srgbClr val="FFFF99"/>
                </a:solidFill>
                <a:cs typeface="B Nazanin" panose="00000400000000000000" pitchFamily="2" charset="-78"/>
              </a:endParaRPr>
            </a:p>
          </p:txBody>
        </p:sp>
        <p:sp>
          <p:nvSpPr>
            <p:cNvPr id="895071" name="Rectangle 95"/>
            <p:cNvSpPr>
              <a:spLocks noChangeArrowheads="1"/>
            </p:cNvSpPr>
            <p:nvPr/>
          </p:nvSpPr>
          <p:spPr bwMode="auto">
            <a:xfrm>
              <a:off x="4453" y="1833"/>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5072" name="Rectangle 96"/>
            <p:cNvSpPr>
              <a:spLocks noChangeArrowheads="1"/>
            </p:cNvSpPr>
            <p:nvPr/>
          </p:nvSpPr>
          <p:spPr bwMode="auto">
            <a:xfrm>
              <a:off x="3976" y="1833"/>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5073" name="Rectangle 97"/>
            <p:cNvSpPr>
              <a:spLocks noChangeArrowheads="1"/>
            </p:cNvSpPr>
            <p:nvPr/>
          </p:nvSpPr>
          <p:spPr bwMode="auto">
            <a:xfrm>
              <a:off x="3384" y="1833"/>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5074" name="Rectangle 98"/>
            <p:cNvSpPr>
              <a:spLocks noChangeArrowheads="1"/>
            </p:cNvSpPr>
            <p:nvPr/>
          </p:nvSpPr>
          <p:spPr bwMode="auto">
            <a:xfrm>
              <a:off x="2979" y="1833"/>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5075" name="Rectangle 99"/>
            <p:cNvSpPr>
              <a:spLocks noChangeArrowheads="1"/>
            </p:cNvSpPr>
            <p:nvPr/>
          </p:nvSpPr>
          <p:spPr bwMode="auto">
            <a:xfrm>
              <a:off x="2501" y="1833"/>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5076" name="Rectangle 100"/>
            <p:cNvSpPr>
              <a:spLocks noChangeArrowheads="1"/>
            </p:cNvSpPr>
            <p:nvPr/>
          </p:nvSpPr>
          <p:spPr bwMode="auto">
            <a:xfrm>
              <a:off x="1926" y="1833"/>
              <a:ext cx="57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5077" name="Rectangle 101"/>
            <p:cNvSpPr>
              <a:spLocks noChangeArrowheads="1"/>
            </p:cNvSpPr>
            <p:nvPr/>
          </p:nvSpPr>
          <p:spPr bwMode="auto">
            <a:xfrm>
              <a:off x="1392" y="1833"/>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120</a:t>
              </a:r>
              <a:endParaRPr lang="en-US" altLang="fa-IR" sz="2000">
                <a:solidFill>
                  <a:srgbClr val="FFFF99"/>
                </a:solidFill>
                <a:cs typeface="B Nazanin" panose="00000400000000000000" pitchFamily="2" charset="-78"/>
              </a:endParaRPr>
            </a:p>
          </p:txBody>
        </p:sp>
        <p:sp>
          <p:nvSpPr>
            <p:cNvPr id="895078" name="Rectangle 102"/>
            <p:cNvSpPr>
              <a:spLocks noChangeArrowheads="1"/>
            </p:cNvSpPr>
            <p:nvPr/>
          </p:nvSpPr>
          <p:spPr bwMode="auto">
            <a:xfrm>
              <a:off x="976" y="1833"/>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1200</a:t>
              </a:r>
              <a:endParaRPr lang="en-US" altLang="fa-IR" sz="2000">
                <a:solidFill>
                  <a:srgbClr val="FFFF99"/>
                </a:solidFill>
                <a:cs typeface="B Nazanin" panose="00000400000000000000" pitchFamily="2" charset="-78"/>
              </a:endParaRPr>
            </a:p>
          </p:txBody>
        </p:sp>
        <p:sp>
          <p:nvSpPr>
            <p:cNvPr id="895079" name="Rectangle 103"/>
            <p:cNvSpPr>
              <a:spLocks noChangeArrowheads="1"/>
            </p:cNvSpPr>
            <p:nvPr/>
          </p:nvSpPr>
          <p:spPr bwMode="auto">
            <a:xfrm>
              <a:off x="410" y="1833"/>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144000</a:t>
              </a:r>
              <a:endParaRPr lang="en-US" altLang="fa-IR" sz="2000">
                <a:solidFill>
                  <a:srgbClr val="FFFF99"/>
                </a:solidFill>
                <a:cs typeface="B Nazanin" panose="00000400000000000000" pitchFamily="2" charset="-78"/>
              </a:endParaRPr>
            </a:p>
          </p:txBody>
        </p:sp>
        <p:sp>
          <p:nvSpPr>
            <p:cNvPr id="895080" name="Rectangle 104"/>
            <p:cNvSpPr>
              <a:spLocks noChangeArrowheads="1"/>
            </p:cNvSpPr>
            <p:nvPr/>
          </p:nvSpPr>
          <p:spPr bwMode="auto">
            <a:xfrm>
              <a:off x="4453" y="1589"/>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5081" name="Rectangle 105"/>
            <p:cNvSpPr>
              <a:spLocks noChangeArrowheads="1"/>
            </p:cNvSpPr>
            <p:nvPr/>
          </p:nvSpPr>
          <p:spPr bwMode="auto">
            <a:xfrm>
              <a:off x="3976" y="1589"/>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5082" name="Rectangle 106"/>
            <p:cNvSpPr>
              <a:spLocks noChangeArrowheads="1"/>
            </p:cNvSpPr>
            <p:nvPr/>
          </p:nvSpPr>
          <p:spPr bwMode="auto">
            <a:xfrm>
              <a:off x="3384" y="1589"/>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5083" name="Rectangle 107"/>
            <p:cNvSpPr>
              <a:spLocks noChangeArrowheads="1"/>
            </p:cNvSpPr>
            <p:nvPr/>
          </p:nvSpPr>
          <p:spPr bwMode="auto">
            <a:xfrm>
              <a:off x="2979" y="1589"/>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5084" name="Rectangle 108"/>
            <p:cNvSpPr>
              <a:spLocks noChangeArrowheads="1"/>
            </p:cNvSpPr>
            <p:nvPr/>
          </p:nvSpPr>
          <p:spPr bwMode="auto">
            <a:xfrm>
              <a:off x="2501" y="1589"/>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5085" name="Rectangle 109"/>
            <p:cNvSpPr>
              <a:spLocks noChangeArrowheads="1"/>
            </p:cNvSpPr>
            <p:nvPr/>
          </p:nvSpPr>
          <p:spPr bwMode="auto">
            <a:xfrm>
              <a:off x="1926" y="1589"/>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5086" name="Rectangle 110"/>
            <p:cNvSpPr>
              <a:spLocks noChangeArrowheads="1"/>
            </p:cNvSpPr>
            <p:nvPr/>
          </p:nvSpPr>
          <p:spPr bwMode="auto">
            <a:xfrm>
              <a:off x="1392" y="1589"/>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5087" name="Rectangle 111"/>
            <p:cNvSpPr>
              <a:spLocks noChangeArrowheads="1"/>
            </p:cNvSpPr>
            <p:nvPr/>
          </p:nvSpPr>
          <p:spPr bwMode="auto">
            <a:xfrm>
              <a:off x="976" y="1589"/>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5088" name="Rectangle 112"/>
            <p:cNvSpPr>
              <a:spLocks noChangeArrowheads="1"/>
            </p:cNvSpPr>
            <p:nvPr/>
          </p:nvSpPr>
          <p:spPr bwMode="auto">
            <a:xfrm>
              <a:off x="410" y="1589"/>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5089" name="Rectangle 113"/>
            <p:cNvSpPr>
              <a:spLocks noChangeArrowheads="1"/>
            </p:cNvSpPr>
            <p:nvPr/>
          </p:nvSpPr>
          <p:spPr bwMode="auto">
            <a:xfrm>
              <a:off x="4820" y="1344"/>
              <a:ext cx="966"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شرح</a:t>
              </a:r>
              <a:endParaRPr lang="en-US" altLang="fa-IR" sz="2000">
                <a:cs typeface="B Nazanin" panose="00000400000000000000" pitchFamily="2" charset="-78"/>
              </a:endParaRPr>
            </a:p>
          </p:txBody>
        </p:sp>
        <p:sp>
          <p:nvSpPr>
            <p:cNvPr id="895090" name="Rectangle 114"/>
            <p:cNvSpPr>
              <a:spLocks noChangeArrowheads="1"/>
            </p:cNvSpPr>
            <p:nvPr/>
          </p:nvSpPr>
          <p:spPr bwMode="auto">
            <a:xfrm>
              <a:off x="3384" y="1344"/>
              <a:ext cx="143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وارده</a:t>
              </a:r>
              <a:endParaRPr lang="en-US" altLang="fa-IR" sz="2000">
                <a:cs typeface="B Nazanin" panose="00000400000000000000" pitchFamily="2" charset="-78"/>
              </a:endParaRPr>
            </a:p>
          </p:txBody>
        </p:sp>
        <p:sp>
          <p:nvSpPr>
            <p:cNvPr id="895091" name="Rectangle 115"/>
            <p:cNvSpPr>
              <a:spLocks noChangeArrowheads="1"/>
            </p:cNvSpPr>
            <p:nvPr/>
          </p:nvSpPr>
          <p:spPr bwMode="auto">
            <a:xfrm>
              <a:off x="1926" y="1344"/>
              <a:ext cx="145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صادره</a:t>
              </a:r>
              <a:endParaRPr lang="en-US" altLang="fa-IR" sz="2000">
                <a:cs typeface="B Nazanin" panose="00000400000000000000" pitchFamily="2" charset="-78"/>
              </a:endParaRPr>
            </a:p>
          </p:txBody>
        </p:sp>
        <p:sp>
          <p:nvSpPr>
            <p:cNvPr id="895092" name="Rectangle 116"/>
            <p:cNvSpPr>
              <a:spLocks noChangeArrowheads="1"/>
            </p:cNvSpPr>
            <p:nvPr/>
          </p:nvSpPr>
          <p:spPr bwMode="auto">
            <a:xfrm>
              <a:off x="410" y="1344"/>
              <a:ext cx="15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موجودی</a:t>
              </a:r>
              <a:endParaRPr lang="en-US" altLang="fa-IR" sz="2000">
                <a:cs typeface="B Nazanin" panose="00000400000000000000" pitchFamily="2" charset="-78"/>
              </a:endParaRPr>
            </a:p>
          </p:txBody>
        </p:sp>
        <p:sp>
          <p:nvSpPr>
            <p:cNvPr id="895093" name="Line 117"/>
            <p:cNvSpPr>
              <a:spLocks noChangeShapeType="1"/>
            </p:cNvSpPr>
            <p:nvPr/>
          </p:nvSpPr>
          <p:spPr bwMode="auto">
            <a:xfrm>
              <a:off x="410" y="1344"/>
              <a:ext cx="537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094" name="Line 118"/>
            <p:cNvSpPr>
              <a:spLocks noChangeShapeType="1"/>
            </p:cNvSpPr>
            <p:nvPr/>
          </p:nvSpPr>
          <p:spPr bwMode="auto">
            <a:xfrm>
              <a:off x="410" y="1589"/>
              <a:ext cx="441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095" name="Line 119"/>
            <p:cNvSpPr>
              <a:spLocks noChangeShapeType="1"/>
            </p:cNvSpPr>
            <p:nvPr/>
          </p:nvSpPr>
          <p:spPr bwMode="auto">
            <a:xfrm>
              <a:off x="410" y="1833"/>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096" name="Line 120"/>
            <p:cNvSpPr>
              <a:spLocks noChangeShapeType="1"/>
            </p:cNvSpPr>
            <p:nvPr/>
          </p:nvSpPr>
          <p:spPr bwMode="auto">
            <a:xfrm>
              <a:off x="410" y="2078"/>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097" name="Line 121"/>
            <p:cNvSpPr>
              <a:spLocks noChangeShapeType="1"/>
            </p:cNvSpPr>
            <p:nvPr/>
          </p:nvSpPr>
          <p:spPr bwMode="auto">
            <a:xfrm>
              <a:off x="410" y="2322"/>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098" name="Line 122"/>
            <p:cNvSpPr>
              <a:spLocks noChangeShapeType="1"/>
            </p:cNvSpPr>
            <p:nvPr/>
          </p:nvSpPr>
          <p:spPr bwMode="auto">
            <a:xfrm>
              <a:off x="410" y="2567"/>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099" name="Line 123"/>
            <p:cNvSpPr>
              <a:spLocks noChangeShapeType="1"/>
            </p:cNvSpPr>
            <p:nvPr/>
          </p:nvSpPr>
          <p:spPr bwMode="auto">
            <a:xfrm>
              <a:off x="410" y="2811"/>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00" name="Line 124"/>
            <p:cNvSpPr>
              <a:spLocks noChangeShapeType="1"/>
            </p:cNvSpPr>
            <p:nvPr/>
          </p:nvSpPr>
          <p:spPr bwMode="auto">
            <a:xfrm>
              <a:off x="410" y="3056"/>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01" name="Line 125"/>
            <p:cNvSpPr>
              <a:spLocks noChangeShapeType="1"/>
            </p:cNvSpPr>
            <p:nvPr/>
          </p:nvSpPr>
          <p:spPr bwMode="auto">
            <a:xfrm>
              <a:off x="410" y="3300"/>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02" name="Line 126"/>
            <p:cNvSpPr>
              <a:spLocks noChangeShapeType="1"/>
            </p:cNvSpPr>
            <p:nvPr/>
          </p:nvSpPr>
          <p:spPr bwMode="auto">
            <a:xfrm>
              <a:off x="410" y="3545"/>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03" name="Line 127"/>
            <p:cNvSpPr>
              <a:spLocks noChangeShapeType="1"/>
            </p:cNvSpPr>
            <p:nvPr/>
          </p:nvSpPr>
          <p:spPr bwMode="auto">
            <a:xfrm>
              <a:off x="410" y="4033"/>
              <a:ext cx="537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04" name="Line 128"/>
            <p:cNvSpPr>
              <a:spLocks noChangeShapeType="1"/>
            </p:cNvSpPr>
            <p:nvPr/>
          </p:nvSpPr>
          <p:spPr bwMode="auto">
            <a:xfrm>
              <a:off x="410" y="1344"/>
              <a:ext cx="0" cy="268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05" name="Line 129"/>
            <p:cNvSpPr>
              <a:spLocks noChangeShapeType="1"/>
            </p:cNvSpPr>
            <p:nvPr/>
          </p:nvSpPr>
          <p:spPr bwMode="auto">
            <a:xfrm>
              <a:off x="1926" y="1344"/>
              <a:ext cx="0" cy="26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06" name="Line 130"/>
            <p:cNvSpPr>
              <a:spLocks noChangeShapeType="1"/>
            </p:cNvSpPr>
            <p:nvPr/>
          </p:nvSpPr>
          <p:spPr bwMode="auto">
            <a:xfrm>
              <a:off x="3384" y="1344"/>
              <a:ext cx="0" cy="26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07" name="Line 131"/>
            <p:cNvSpPr>
              <a:spLocks noChangeShapeType="1"/>
            </p:cNvSpPr>
            <p:nvPr/>
          </p:nvSpPr>
          <p:spPr bwMode="auto">
            <a:xfrm>
              <a:off x="4820" y="1344"/>
              <a:ext cx="0" cy="26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08" name="Line 132"/>
            <p:cNvSpPr>
              <a:spLocks noChangeShapeType="1"/>
            </p:cNvSpPr>
            <p:nvPr/>
          </p:nvSpPr>
          <p:spPr bwMode="auto">
            <a:xfrm>
              <a:off x="5786" y="1344"/>
              <a:ext cx="0" cy="268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09" name="Line 133"/>
            <p:cNvSpPr>
              <a:spLocks noChangeShapeType="1"/>
            </p:cNvSpPr>
            <p:nvPr/>
          </p:nvSpPr>
          <p:spPr bwMode="auto">
            <a:xfrm>
              <a:off x="976"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10" name="Line 134"/>
            <p:cNvSpPr>
              <a:spLocks noChangeShapeType="1"/>
            </p:cNvSpPr>
            <p:nvPr/>
          </p:nvSpPr>
          <p:spPr bwMode="auto">
            <a:xfrm>
              <a:off x="1392"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11" name="Line 135"/>
            <p:cNvSpPr>
              <a:spLocks noChangeShapeType="1"/>
            </p:cNvSpPr>
            <p:nvPr/>
          </p:nvSpPr>
          <p:spPr bwMode="auto">
            <a:xfrm>
              <a:off x="2501"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12" name="Line 136"/>
            <p:cNvSpPr>
              <a:spLocks noChangeShapeType="1"/>
            </p:cNvSpPr>
            <p:nvPr/>
          </p:nvSpPr>
          <p:spPr bwMode="auto">
            <a:xfrm>
              <a:off x="2979"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13" name="Line 137"/>
            <p:cNvSpPr>
              <a:spLocks noChangeShapeType="1"/>
            </p:cNvSpPr>
            <p:nvPr/>
          </p:nvSpPr>
          <p:spPr bwMode="auto">
            <a:xfrm>
              <a:off x="3976"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14" name="Line 138"/>
            <p:cNvSpPr>
              <a:spLocks noChangeShapeType="1"/>
            </p:cNvSpPr>
            <p:nvPr/>
          </p:nvSpPr>
          <p:spPr bwMode="auto">
            <a:xfrm>
              <a:off x="4453"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5116" name="Line 140"/>
            <p:cNvSpPr>
              <a:spLocks noChangeShapeType="1"/>
            </p:cNvSpPr>
            <p:nvPr/>
          </p:nvSpPr>
          <p:spPr bwMode="auto">
            <a:xfrm>
              <a:off x="410" y="3789"/>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895127" name="AutoShape 151"/>
          <p:cNvSpPr>
            <a:spLocks/>
          </p:cNvSpPr>
          <p:nvPr/>
        </p:nvSpPr>
        <p:spPr bwMode="auto">
          <a:xfrm>
            <a:off x="2895600" y="3352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5128" name="AutoShape 152"/>
          <p:cNvSpPr>
            <a:spLocks/>
          </p:cNvSpPr>
          <p:nvPr/>
        </p:nvSpPr>
        <p:spPr bwMode="auto">
          <a:xfrm>
            <a:off x="2895600" y="4114800"/>
            <a:ext cx="76200" cy="1066800"/>
          </a:xfrm>
          <a:prstGeom prst="rightBrace">
            <a:avLst>
              <a:gd name="adj1" fmla="val 116667"/>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5129" name="AutoShape 153"/>
          <p:cNvSpPr>
            <a:spLocks/>
          </p:cNvSpPr>
          <p:nvPr/>
        </p:nvSpPr>
        <p:spPr bwMode="auto">
          <a:xfrm>
            <a:off x="2895600" y="5257800"/>
            <a:ext cx="76200" cy="1066800"/>
          </a:xfrm>
          <a:prstGeom prst="rightBrace">
            <a:avLst>
              <a:gd name="adj1" fmla="val 116667"/>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5130" name="AutoShape 154"/>
          <p:cNvSpPr>
            <a:spLocks/>
          </p:cNvSpPr>
          <p:nvPr/>
        </p:nvSpPr>
        <p:spPr bwMode="auto">
          <a:xfrm>
            <a:off x="5334000" y="3352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95126"/>
                                        </p:tgtEl>
                                        <p:attrNameLst>
                                          <p:attrName>style.visibility</p:attrName>
                                        </p:attrNameLst>
                                      </p:cBhvr>
                                      <p:to>
                                        <p:strVal val="visible"/>
                                      </p:to>
                                    </p:set>
                                    <p:animEffect transition="in" filter="dissolve">
                                      <p:cBhvr>
                                        <p:cTn id="7" dur="500"/>
                                        <p:tgtEl>
                                          <p:spTgt spid="89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95130"/>
                                        </p:tgtEl>
                                        <p:attrNameLst>
                                          <p:attrName>style.visibility</p:attrName>
                                        </p:attrNameLst>
                                      </p:cBhvr>
                                      <p:to>
                                        <p:strVal val="visible"/>
                                      </p:to>
                                    </p:set>
                                    <p:animEffect transition="in" filter="checkerboard(across)">
                                      <p:cBhvr>
                                        <p:cTn id="12" dur="500"/>
                                        <p:tgtEl>
                                          <p:spTgt spid="895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95127"/>
                                        </p:tgtEl>
                                        <p:attrNameLst>
                                          <p:attrName>style.visibility</p:attrName>
                                        </p:attrNameLst>
                                      </p:cBhvr>
                                      <p:to>
                                        <p:strVal val="visible"/>
                                      </p:to>
                                    </p:set>
                                    <p:animEffect transition="in" filter="checkerboard(across)">
                                      <p:cBhvr>
                                        <p:cTn id="17" dur="500"/>
                                        <p:tgtEl>
                                          <p:spTgt spid="8951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95128"/>
                                        </p:tgtEl>
                                        <p:attrNameLst>
                                          <p:attrName>style.visibility</p:attrName>
                                        </p:attrNameLst>
                                      </p:cBhvr>
                                      <p:to>
                                        <p:strVal val="visible"/>
                                      </p:to>
                                    </p:set>
                                    <p:animEffect transition="in" filter="checkerboard(across)">
                                      <p:cBhvr>
                                        <p:cTn id="22" dur="500"/>
                                        <p:tgtEl>
                                          <p:spTgt spid="8951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895129"/>
                                        </p:tgtEl>
                                        <p:attrNameLst>
                                          <p:attrName>style.visibility</p:attrName>
                                        </p:attrNameLst>
                                      </p:cBhvr>
                                      <p:to>
                                        <p:strVal val="visible"/>
                                      </p:to>
                                    </p:set>
                                    <p:animEffect transition="in" filter="checkerboard(across)">
                                      <p:cBhvr>
                                        <p:cTn id="27" dur="500"/>
                                        <p:tgtEl>
                                          <p:spTgt spid="89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 name="Slide Number Placeholder 3"/>
          <p:cNvSpPr>
            <a:spLocks noGrp="1"/>
          </p:cNvSpPr>
          <p:nvPr>
            <p:ph type="sldNum" sz="quarter" idx="10"/>
          </p:nvPr>
        </p:nvSpPr>
        <p:spPr/>
        <p:txBody>
          <a:bodyPr/>
          <a:lstStyle/>
          <a:p>
            <a:fld id="{8A349868-2EA9-465C-9678-FF0892844785}" type="slidenum">
              <a:rPr lang="ar-SA" altLang="fa-IR"/>
              <a:pPr/>
              <a:t>256</a:t>
            </a:fld>
            <a:endParaRPr lang="en-US" altLang="fa-IR"/>
          </a:p>
        </p:txBody>
      </p:sp>
      <p:sp>
        <p:nvSpPr>
          <p:cNvPr id="896002" name="Rectangle 2"/>
          <p:cNvSpPr>
            <a:spLocks noGrp="1" noChangeArrowheads="1"/>
          </p:cNvSpPr>
          <p:nvPr>
            <p:ph type="title"/>
          </p:nvPr>
        </p:nvSpPr>
        <p:spPr>
          <a:xfrm>
            <a:off x="990600" y="609600"/>
            <a:ext cx="7378700" cy="1143000"/>
          </a:xfrm>
        </p:spPr>
        <p:txBody>
          <a:bodyPr/>
          <a:lstStyle/>
          <a:p>
            <a:r>
              <a:rPr lang="fa-IR" altLang="fa-IR" sz="3200" b="0">
                <a:cs typeface="B Nazanin" panose="00000400000000000000" pitchFamily="2" charset="-78"/>
              </a:rPr>
              <a:t>حل مثال با استفاده از روش </a:t>
            </a:r>
            <a:r>
              <a:rPr lang="en-US" altLang="fa-IR" sz="3200" b="0">
                <a:cs typeface="B Nazanin" panose="00000400000000000000" pitchFamily="2" charset="-78"/>
              </a:rPr>
              <a:t>FIFO</a:t>
            </a:r>
            <a:r>
              <a:rPr lang="fa-IR" altLang="fa-IR" sz="3200" b="0">
                <a:cs typeface="B Nazanin" panose="00000400000000000000" pitchFamily="2" charset="-78"/>
              </a:rPr>
              <a:t>- سیستم دایمی</a:t>
            </a:r>
            <a:endParaRPr lang="en-US" altLang="fa-IR" sz="3200" b="0">
              <a:cs typeface="B Nazanin" panose="00000400000000000000" pitchFamily="2" charset="-78"/>
            </a:endParaRPr>
          </a:p>
        </p:txBody>
      </p:sp>
      <p:graphicFrame>
        <p:nvGraphicFramePr>
          <p:cNvPr id="896188" name="Group 188"/>
          <p:cNvGraphicFramePr>
            <a:graphicFrameLocks noGrp="1"/>
          </p:cNvGraphicFramePr>
          <p:nvPr>
            <p:ph idx="1"/>
          </p:nvPr>
        </p:nvGraphicFramePr>
        <p:xfrm>
          <a:off x="650875" y="2057400"/>
          <a:ext cx="8416925" cy="4746625"/>
        </p:xfrm>
        <a:graphic>
          <a:graphicData uri="http://schemas.openxmlformats.org/drawingml/2006/table">
            <a:tbl>
              <a:tblPr/>
              <a:tblGrid>
                <a:gridCol w="898525">
                  <a:extLst>
                    <a:ext uri="{9D8B030D-6E8A-4147-A177-3AD203B41FA5}">
                      <a16:colId xmlns:a16="http://schemas.microsoft.com/office/drawing/2014/main" val="2426556720"/>
                    </a:ext>
                  </a:extLst>
                </a:gridCol>
                <a:gridCol w="660400">
                  <a:extLst>
                    <a:ext uri="{9D8B030D-6E8A-4147-A177-3AD203B41FA5}">
                      <a16:colId xmlns:a16="http://schemas.microsoft.com/office/drawing/2014/main" val="3859987130"/>
                    </a:ext>
                  </a:extLst>
                </a:gridCol>
                <a:gridCol w="847725">
                  <a:extLst>
                    <a:ext uri="{9D8B030D-6E8A-4147-A177-3AD203B41FA5}">
                      <a16:colId xmlns:a16="http://schemas.microsoft.com/office/drawing/2014/main" val="3612596741"/>
                    </a:ext>
                  </a:extLst>
                </a:gridCol>
                <a:gridCol w="1041400">
                  <a:extLst>
                    <a:ext uri="{9D8B030D-6E8A-4147-A177-3AD203B41FA5}">
                      <a16:colId xmlns:a16="http://schemas.microsoft.com/office/drawing/2014/main" val="3664527413"/>
                    </a:ext>
                  </a:extLst>
                </a:gridCol>
                <a:gridCol w="660400">
                  <a:extLst>
                    <a:ext uri="{9D8B030D-6E8A-4147-A177-3AD203B41FA5}">
                      <a16:colId xmlns:a16="http://schemas.microsoft.com/office/drawing/2014/main" val="2658159333"/>
                    </a:ext>
                  </a:extLst>
                </a:gridCol>
                <a:gridCol w="642938">
                  <a:extLst>
                    <a:ext uri="{9D8B030D-6E8A-4147-A177-3AD203B41FA5}">
                      <a16:colId xmlns:a16="http://schemas.microsoft.com/office/drawing/2014/main" val="2219532821"/>
                    </a:ext>
                  </a:extLst>
                </a:gridCol>
                <a:gridCol w="889000">
                  <a:extLst>
                    <a:ext uri="{9D8B030D-6E8A-4147-A177-3AD203B41FA5}">
                      <a16:colId xmlns:a16="http://schemas.microsoft.com/office/drawing/2014/main" val="2061628213"/>
                    </a:ext>
                  </a:extLst>
                </a:gridCol>
                <a:gridCol w="660400">
                  <a:extLst>
                    <a:ext uri="{9D8B030D-6E8A-4147-A177-3AD203B41FA5}">
                      <a16:colId xmlns:a16="http://schemas.microsoft.com/office/drawing/2014/main" val="778802925"/>
                    </a:ext>
                  </a:extLst>
                </a:gridCol>
                <a:gridCol w="582612">
                  <a:extLst>
                    <a:ext uri="{9D8B030D-6E8A-4147-A177-3AD203B41FA5}">
                      <a16:colId xmlns:a16="http://schemas.microsoft.com/office/drawing/2014/main" val="545138213"/>
                    </a:ext>
                  </a:extLst>
                </a:gridCol>
                <a:gridCol w="1533525">
                  <a:extLst>
                    <a:ext uri="{9D8B030D-6E8A-4147-A177-3AD203B41FA5}">
                      <a16:colId xmlns:a16="http://schemas.microsoft.com/office/drawing/2014/main" val="4101353390"/>
                    </a:ext>
                  </a:extLst>
                </a:gridCol>
              </a:tblGrid>
              <a:tr h="358775">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موجودی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صادره</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وارده</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rowSpan="2">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شرح</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508571"/>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مبلغ</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تعداد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مبلغ</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تعداد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مبلغ</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تعداد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rtl="1"/>
                      <a:endParaRPr lang="fa-IR"/>
                    </a:p>
                  </a:txBody>
                  <a:tcPr/>
                </a:tc>
                <a:extLst>
                  <a:ext uri="{0D108BD9-81ED-4DB2-BD59-A6C34878D82A}">
                    <a16:rowId xmlns:a16="http://schemas.microsoft.com/office/drawing/2014/main" val="1693106494"/>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1000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نقل از صفحه قبل</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137856"/>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1200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150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715700"/>
                  </a:ext>
                </a:extLst>
              </a:tr>
              <a:tr h="358775">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361500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1225</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140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01847931"/>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(7700)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55</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تخفیفات نقدی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4616190"/>
                  </a:ext>
                </a:extLst>
              </a:tr>
              <a:tr h="358775">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7822907"/>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353800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1170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00679868"/>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فروش</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45208022"/>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175800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1170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178000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315934"/>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1200</a:t>
                      </a:r>
                      <a:endParaRPr kumimoji="0" lang="en-US"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a:t>
                      </a:r>
                      <a:endParaRPr kumimoji="0" lang="en-US"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156000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130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خرید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5078918"/>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1170</a:t>
                      </a:r>
                      <a:endParaRPr kumimoji="0" lang="en-US"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140</a:t>
                      </a:r>
                      <a:endParaRPr kumimoji="0" lang="en-US"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8574740"/>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331800</a:t>
                      </a:r>
                      <a:endParaRPr kumimoji="0" lang="en-US"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1200</a:t>
                      </a:r>
                      <a:endParaRPr kumimoji="0" lang="en-US"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130</a:t>
                      </a:r>
                      <a:endParaRPr kumimoji="0" lang="en-US" altLang="fa-IR" sz="2000" b="1"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1730832"/>
                  </a:ext>
                </a:extLst>
              </a:tr>
            </a:tbl>
          </a:graphicData>
        </a:graphic>
      </p:graphicFrame>
      <p:sp>
        <p:nvSpPr>
          <p:cNvPr id="896173" name="AutoShape 173"/>
          <p:cNvSpPr>
            <a:spLocks/>
          </p:cNvSpPr>
          <p:nvPr/>
        </p:nvSpPr>
        <p:spPr bwMode="auto">
          <a:xfrm>
            <a:off x="2913063" y="2819400"/>
            <a:ext cx="76200" cy="1066800"/>
          </a:xfrm>
          <a:prstGeom prst="rightBrace">
            <a:avLst>
              <a:gd name="adj1" fmla="val 116667"/>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6174" name="AutoShape 174"/>
          <p:cNvSpPr>
            <a:spLocks/>
          </p:cNvSpPr>
          <p:nvPr/>
        </p:nvSpPr>
        <p:spPr bwMode="auto">
          <a:xfrm>
            <a:off x="2913063" y="3886200"/>
            <a:ext cx="76200" cy="1066800"/>
          </a:xfrm>
          <a:prstGeom prst="rightBrace">
            <a:avLst>
              <a:gd name="adj1" fmla="val 116667"/>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6175" name="AutoShape 175"/>
          <p:cNvSpPr>
            <a:spLocks/>
          </p:cNvSpPr>
          <p:nvPr/>
        </p:nvSpPr>
        <p:spPr bwMode="auto">
          <a:xfrm>
            <a:off x="2913063" y="50292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6176" name="AutoShape 176"/>
          <p:cNvSpPr>
            <a:spLocks/>
          </p:cNvSpPr>
          <p:nvPr/>
        </p:nvSpPr>
        <p:spPr bwMode="auto">
          <a:xfrm>
            <a:off x="2913063" y="5715000"/>
            <a:ext cx="76200" cy="1066800"/>
          </a:xfrm>
          <a:prstGeom prst="rightBrace">
            <a:avLst>
              <a:gd name="adj1" fmla="val 116667"/>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96188"/>
                                        </p:tgtEl>
                                        <p:attrNameLst>
                                          <p:attrName>style.visibility</p:attrName>
                                        </p:attrNameLst>
                                      </p:cBhvr>
                                      <p:to>
                                        <p:strVal val="visible"/>
                                      </p:to>
                                    </p:set>
                                    <p:animEffect transition="in" filter="dissolve">
                                      <p:cBhvr>
                                        <p:cTn id="7" dur="500"/>
                                        <p:tgtEl>
                                          <p:spTgt spid="8961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96173"/>
                                        </p:tgtEl>
                                        <p:attrNameLst>
                                          <p:attrName>style.visibility</p:attrName>
                                        </p:attrNameLst>
                                      </p:cBhvr>
                                      <p:to>
                                        <p:strVal val="visible"/>
                                      </p:to>
                                    </p:set>
                                    <p:animEffect transition="in" filter="checkerboard(across)">
                                      <p:cBhvr>
                                        <p:cTn id="12" dur="500"/>
                                        <p:tgtEl>
                                          <p:spTgt spid="896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96174"/>
                                        </p:tgtEl>
                                        <p:attrNameLst>
                                          <p:attrName>style.visibility</p:attrName>
                                        </p:attrNameLst>
                                      </p:cBhvr>
                                      <p:to>
                                        <p:strVal val="visible"/>
                                      </p:to>
                                    </p:set>
                                    <p:animEffect transition="in" filter="checkerboard(across)">
                                      <p:cBhvr>
                                        <p:cTn id="17" dur="500"/>
                                        <p:tgtEl>
                                          <p:spTgt spid="8961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96175"/>
                                        </p:tgtEl>
                                        <p:attrNameLst>
                                          <p:attrName>style.visibility</p:attrName>
                                        </p:attrNameLst>
                                      </p:cBhvr>
                                      <p:to>
                                        <p:strVal val="visible"/>
                                      </p:to>
                                    </p:set>
                                    <p:animEffect transition="in" filter="checkerboard(across)">
                                      <p:cBhvr>
                                        <p:cTn id="22" dur="500"/>
                                        <p:tgtEl>
                                          <p:spTgt spid="8961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896176"/>
                                        </p:tgtEl>
                                        <p:attrNameLst>
                                          <p:attrName>style.visibility</p:attrName>
                                        </p:attrNameLst>
                                      </p:cBhvr>
                                      <p:to>
                                        <p:strVal val="visible"/>
                                      </p:to>
                                    </p:set>
                                    <p:animEffect transition="in" filter="checkerboard(across)">
                                      <p:cBhvr>
                                        <p:cTn id="27" dur="500"/>
                                        <p:tgtEl>
                                          <p:spTgt spid="896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 name="Slide Number Placeholder 3"/>
          <p:cNvSpPr>
            <a:spLocks noGrp="1"/>
          </p:cNvSpPr>
          <p:nvPr>
            <p:ph type="sldNum" sz="quarter" idx="10"/>
          </p:nvPr>
        </p:nvSpPr>
        <p:spPr/>
        <p:txBody>
          <a:bodyPr/>
          <a:lstStyle/>
          <a:p>
            <a:fld id="{B9BFAF4E-33BD-41EB-9BCA-E9E8B5C38B46}" type="slidenum">
              <a:rPr lang="ar-SA" altLang="fa-IR"/>
              <a:pPr/>
              <a:t>257</a:t>
            </a:fld>
            <a:endParaRPr lang="en-US" altLang="fa-IR"/>
          </a:p>
        </p:txBody>
      </p:sp>
      <p:sp>
        <p:nvSpPr>
          <p:cNvPr id="897026" name="Rectangle 2"/>
          <p:cNvSpPr>
            <a:spLocks noGrp="1" noChangeArrowheads="1"/>
          </p:cNvSpPr>
          <p:nvPr>
            <p:ph type="title"/>
          </p:nvPr>
        </p:nvSpPr>
        <p:spPr>
          <a:xfrm>
            <a:off x="990600" y="609600"/>
            <a:ext cx="7378700" cy="1143000"/>
          </a:xfrm>
        </p:spPr>
        <p:txBody>
          <a:bodyPr/>
          <a:lstStyle/>
          <a:p>
            <a:r>
              <a:rPr lang="fa-IR" altLang="fa-IR" sz="3200" b="0">
                <a:cs typeface="B Nazanin" panose="00000400000000000000" pitchFamily="2" charset="-78"/>
              </a:rPr>
              <a:t>حل مثال با استفاده از روش </a:t>
            </a:r>
            <a:r>
              <a:rPr lang="en-US" altLang="fa-IR" sz="3200" b="0">
                <a:cs typeface="B Nazanin" panose="00000400000000000000" pitchFamily="2" charset="-78"/>
              </a:rPr>
              <a:t>LIFO</a:t>
            </a:r>
            <a:r>
              <a:rPr lang="fa-IR" altLang="fa-IR" sz="3200" b="0">
                <a:cs typeface="B Nazanin" panose="00000400000000000000" pitchFamily="2" charset="-78"/>
              </a:rPr>
              <a:t>- سیستم دایمی</a:t>
            </a:r>
            <a:endParaRPr lang="en-US" altLang="fa-IR" sz="3200" b="0">
              <a:cs typeface="B Nazanin" panose="00000400000000000000" pitchFamily="2" charset="-78"/>
            </a:endParaRPr>
          </a:p>
        </p:txBody>
      </p:sp>
      <p:sp>
        <p:nvSpPr>
          <p:cNvPr id="897028" name="Rectangle 4"/>
          <p:cNvSpPr>
            <a:spLocks noChangeArrowheads="1"/>
          </p:cNvSpPr>
          <p:nvPr/>
        </p:nvSpPr>
        <p:spPr bwMode="auto">
          <a:xfrm>
            <a:off x="7496175" y="5627688"/>
            <a:ext cx="14954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فروش کالا</a:t>
            </a:r>
            <a:endParaRPr lang="en-US" altLang="fa-IR" sz="2000">
              <a:cs typeface="B Nazanin" panose="00000400000000000000" pitchFamily="2" charset="-78"/>
            </a:endParaRPr>
          </a:p>
        </p:txBody>
      </p:sp>
      <p:sp>
        <p:nvSpPr>
          <p:cNvPr id="897029" name="Rectangle 5"/>
          <p:cNvSpPr>
            <a:spLocks noChangeArrowheads="1"/>
          </p:cNvSpPr>
          <p:nvPr/>
        </p:nvSpPr>
        <p:spPr bwMode="auto">
          <a:xfrm>
            <a:off x="6913563" y="5627688"/>
            <a:ext cx="58261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30" name="Rectangle 6"/>
          <p:cNvSpPr>
            <a:spLocks noChangeArrowheads="1"/>
          </p:cNvSpPr>
          <p:nvPr/>
        </p:nvSpPr>
        <p:spPr bwMode="auto">
          <a:xfrm>
            <a:off x="6156325" y="5627688"/>
            <a:ext cx="757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31" name="Rectangle 7"/>
          <p:cNvSpPr>
            <a:spLocks noChangeArrowheads="1"/>
          </p:cNvSpPr>
          <p:nvPr/>
        </p:nvSpPr>
        <p:spPr bwMode="auto">
          <a:xfrm>
            <a:off x="5216525" y="5627688"/>
            <a:ext cx="9398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32" name="Rectangle 8"/>
          <p:cNvSpPr>
            <a:spLocks noChangeArrowheads="1"/>
          </p:cNvSpPr>
          <p:nvPr/>
        </p:nvSpPr>
        <p:spPr bwMode="auto">
          <a:xfrm>
            <a:off x="4573588" y="5627688"/>
            <a:ext cx="64293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150</a:t>
            </a:r>
            <a:endParaRPr lang="en-US" altLang="fa-IR" sz="2000">
              <a:cs typeface="B Nazanin" panose="00000400000000000000" pitchFamily="2" charset="-78"/>
            </a:endParaRPr>
          </a:p>
        </p:txBody>
      </p:sp>
      <p:sp>
        <p:nvSpPr>
          <p:cNvPr id="897033" name="Rectangle 9"/>
          <p:cNvSpPr>
            <a:spLocks noChangeArrowheads="1"/>
          </p:cNvSpPr>
          <p:nvPr/>
        </p:nvSpPr>
        <p:spPr bwMode="auto">
          <a:xfrm>
            <a:off x="3965575" y="5627688"/>
            <a:ext cx="7588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1200</a:t>
            </a:r>
            <a:endParaRPr lang="en-US" altLang="fa-IR" sz="2000">
              <a:cs typeface="B Nazanin" panose="00000400000000000000" pitchFamily="2" charset="-78"/>
            </a:endParaRPr>
          </a:p>
        </p:txBody>
      </p:sp>
      <p:sp>
        <p:nvSpPr>
          <p:cNvPr id="897034" name="Rectangle 10"/>
          <p:cNvSpPr>
            <a:spLocks noChangeArrowheads="1"/>
          </p:cNvSpPr>
          <p:nvPr/>
        </p:nvSpPr>
        <p:spPr bwMode="auto">
          <a:xfrm>
            <a:off x="3057525" y="5627688"/>
            <a:ext cx="757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35" name="Rectangle 11"/>
          <p:cNvSpPr>
            <a:spLocks noChangeArrowheads="1"/>
          </p:cNvSpPr>
          <p:nvPr/>
        </p:nvSpPr>
        <p:spPr bwMode="auto">
          <a:xfrm>
            <a:off x="2209800" y="5627688"/>
            <a:ext cx="8477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36" name="Rectangle 12"/>
          <p:cNvSpPr>
            <a:spLocks noChangeArrowheads="1"/>
          </p:cNvSpPr>
          <p:nvPr/>
        </p:nvSpPr>
        <p:spPr bwMode="auto">
          <a:xfrm>
            <a:off x="1549400" y="5627688"/>
            <a:ext cx="6604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37" name="Rectangle 13"/>
          <p:cNvSpPr>
            <a:spLocks noChangeArrowheads="1"/>
          </p:cNvSpPr>
          <p:nvPr/>
        </p:nvSpPr>
        <p:spPr bwMode="auto">
          <a:xfrm>
            <a:off x="650875" y="5627688"/>
            <a:ext cx="8985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38" name="Rectangle 14"/>
          <p:cNvSpPr>
            <a:spLocks noChangeArrowheads="1"/>
          </p:cNvSpPr>
          <p:nvPr/>
        </p:nvSpPr>
        <p:spPr bwMode="auto">
          <a:xfrm>
            <a:off x="7496175" y="6015038"/>
            <a:ext cx="14954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39" name="Rectangle 15"/>
          <p:cNvSpPr>
            <a:spLocks noChangeArrowheads="1"/>
          </p:cNvSpPr>
          <p:nvPr/>
        </p:nvSpPr>
        <p:spPr bwMode="auto">
          <a:xfrm>
            <a:off x="6913563" y="6015038"/>
            <a:ext cx="58261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40" name="Rectangle 16"/>
          <p:cNvSpPr>
            <a:spLocks noChangeArrowheads="1"/>
          </p:cNvSpPr>
          <p:nvPr/>
        </p:nvSpPr>
        <p:spPr bwMode="auto">
          <a:xfrm>
            <a:off x="6156325" y="6015038"/>
            <a:ext cx="757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41" name="Rectangle 17"/>
          <p:cNvSpPr>
            <a:spLocks noChangeArrowheads="1"/>
          </p:cNvSpPr>
          <p:nvPr/>
        </p:nvSpPr>
        <p:spPr bwMode="auto">
          <a:xfrm>
            <a:off x="5216525" y="6015038"/>
            <a:ext cx="9398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42" name="Rectangle 18"/>
          <p:cNvSpPr>
            <a:spLocks noChangeArrowheads="1"/>
          </p:cNvSpPr>
          <p:nvPr/>
        </p:nvSpPr>
        <p:spPr bwMode="auto">
          <a:xfrm>
            <a:off x="4573588" y="6015038"/>
            <a:ext cx="64293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150</a:t>
            </a:r>
            <a:endParaRPr lang="en-US" altLang="fa-IR" sz="2000">
              <a:cs typeface="B Nazanin" panose="00000400000000000000" pitchFamily="2" charset="-78"/>
            </a:endParaRPr>
          </a:p>
        </p:txBody>
      </p:sp>
      <p:sp>
        <p:nvSpPr>
          <p:cNvPr id="897043" name="Rectangle 19"/>
          <p:cNvSpPr>
            <a:spLocks noChangeArrowheads="1"/>
          </p:cNvSpPr>
          <p:nvPr/>
        </p:nvSpPr>
        <p:spPr bwMode="auto">
          <a:xfrm>
            <a:off x="3965575" y="6015038"/>
            <a:ext cx="7588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7044" name="Rectangle 20"/>
          <p:cNvSpPr>
            <a:spLocks noChangeArrowheads="1"/>
          </p:cNvSpPr>
          <p:nvPr/>
        </p:nvSpPr>
        <p:spPr bwMode="auto">
          <a:xfrm>
            <a:off x="3057525" y="6015038"/>
            <a:ext cx="9810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330000</a:t>
            </a:r>
            <a:endParaRPr lang="en-US" altLang="fa-IR" sz="2000">
              <a:cs typeface="B Nazanin" panose="00000400000000000000" pitchFamily="2" charset="-78"/>
            </a:endParaRPr>
          </a:p>
        </p:txBody>
      </p:sp>
      <p:sp>
        <p:nvSpPr>
          <p:cNvPr id="897045" name="Rectangle 21"/>
          <p:cNvSpPr>
            <a:spLocks noChangeArrowheads="1"/>
          </p:cNvSpPr>
          <p:nvPr/>
        </p:nvSpPr>
        <p:spPr bwMode="auto">
          <a:xfrm>
            <a:off x="2209800" y="6015038"/>
            <a:ext cx="8477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a:t>
            </a:r>
            <a:endParaRPr lang="en-US" altLang="fa-IR" sz="2000">
              <a:cs typeface="B Nazanin" panose="00000400000000000000" pitchFamily="2" charset="-78"/>
            </a:endParaRPr>
          </a:p>
        </p:txBody>
      </p:sp>
      <p:sp>
        <p:nvSpPr>
          <p:cNvPr id="897046" name="Rectangle 22"/>
          <p:cNvSpPr>
            <a:spLocks noChangeArrowheads="1"/>
          </p:cNvSpPr>
          <p:nvPr/>
        </p:nvSpPr>
        <p:spPr bwMode="auto">
          <a:xfrm>
            <a:off x="1549400" y="6015038"/>
            <a:ext cx="6604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7047" name="Rectangle 23"/>
          <p:cNvSpPr>
            <a:spLocks noChangeArrowheads="1"/>
          </p:cNvSpPr>
          <p:nvPr/>
        </p:nvSpPr>
        <p:spPr bwMode="auto">
          <a:xfrm>
            <a:off x="650875" y="6015038"/>
            <a:ext cx="8985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120000</a:t>
            </a:r>
            <a:endParaRPr lang="en-US" altLang="fa-IR" sz="2000">
              <a:cs typeface="B Nazanin" panose="00000400000000000000" pitchFamily="2" charset="-78"/>
            </a:endParaRPr>
          </a:p>
        </p:txBody>
      </p:sp>
      <p:sp>
        <p:nvSpPr>
          <p:cNvPr id="897048" name="Rectangle 24"/>
          <p:cNvSpPr>
            <a:spLocks noChangeArrowheads="1"/>
          </p:cNvSpPr>
          <p:nvPr/>
        </p:nvSpPr>
        <p:spPr bwMode="auto">
          <a:xfrm>
            <a:off x="7496175" y="5238750"/>
            <a:ext cx="14954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49" name="Rectangle 25"/>
          <p:cNvSpPr>
            <a:spLocks noChangeArrowheads="1"/>
          </p:cNvSpPr>
          <p:nvPr/>
        </p:nvSpPr>
        <p:spPr bwMode="auto">
          <a:xfrm>
            <a:off x="6913563" y="5238750"/>
            <a:ext cx="582612"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50" name="Rectangle 26"/>
          <p:cNvSpPr>
            <a:spLocks noChangeArrowheads="1"/>
          </p:cNvSpPr>
          <p:nvPr/>
        </p:nvSpPr>
        <p:spPr bwMode="auto">
          <a:xfrm>
            <a:off x="6156325" y="5238750"/>
            <a:ext cx="75723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51" name="Rectangle 27"/>
          <p:cNvSpPr>
            <a:spLocks noChangeArrowheads="1"/>
          </p:cNvSpPr>
          <p:nvPr/>
        </p:nvSpPr>
        <p:spPr bwMode="auto">
          <a:xfrm>
            <a:off x="5216525" y="5238750"/>
            <a:ext cx="9398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52" name="Rectangle 28"/>
          <p:cNvSpPr>
            <a:spLocks noChangeArrowheads="1"/>
          </p:cNvSpPr>
          <p:nvPr/>
        </p:nvSpPr>
        <p:spPr bwMode="auto">
          <a:xfrm>
            <a:off x="4573588" y="5238750"/>
            <a:ext cx="642937"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53" name="Rectangle 29"/>
          <p:cNvSpPr>
            <a:spLocks noChangeArrowheads="1"/>
          </p:cNvSpPr>
          <p:nvPr/>
        </p:nvSpPr>
        <p:spPr bwMode="auto">
          <a:xfrm>
            <a:off x="3814763" y="5238750"/>
            <a:ext cx="7588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54" name="Rectangle 30"/>
          <p:cNvSpPr>
            <a:spLocks noChangeArrowheads="1"/>
          </p:cNvSpPr>
          <p:nvPr/>
        </p:nvSpPr>
        <p:spPr bwMode="auto">
          <a:xfrm>
            <a:off x="3057525" y="5238750"/>
            <a:ext cx="75723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55" name="Rectangle 31"/>
          <p:cNvSpPr>
            <a:spLocks noChangeArrowheads="1"/>
          </p:cNvSpPr>
          <p:nvPr/>
        </p:nvSpPr>
        <p:spPr bwMode="auto">
          <a:xfrm>
            <a:off x="2209800" y="5238750"/>
            <a:ext cx="8477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150</a:t>
            </a:r>
            <a:endParaRPr lang="en-US" altLang="fa-IR" sz="2000">
              <a:cs typeface="B Nazanin" panose="00000400000000000000" pitchFamily="2" charset="-78"/>
            </a:endParaRPr>
          </a:p>
        </p:txBody>
      </p:sp>
      <p:sp>
        <p:nvSpPr>
          <p:cNvPr id="897056" name="Rectangle 32"/>
          <p:cNvSpPr>
            <a:spLocks noChangeArrowheads="1"/>
          </p:cNvSpPr>
          <p:nvPr/>
        </p:nvSpPr>
        <p:spPr bwMode="auto">
          <a:xfrm>
            <a:off x="1549400" y="5238750"/>
            <a:ext cx="6604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1200</a:t>
            </a:r>
            <a:endParaRPr lang="en-US" altLang="fa-IR" sz="2000">
              <a:cs typeface="B Nazanin" panose="00000400000000000000" pitchFamily="2" charset="-78"/>
            </a:endParaRPr>
          </a:p>
        </p:txBody>
      </p:sp>
      <p:sp>
        <p:nvSpPr>
          <p:cNvPr id="897057" name="Rectangle 33"/>
          <p:cNvSpPr>
            <a:spLocks noChangeArrowheads="1"/>
          </p:cNvSpPr>
          <p:nvPr/>
        </p:nvSpPr>
        <p:spPr bwMode="auto">
          <a:xfrm>
            <a:off x="650875" y="5238750"/>
            <a:ext cx="8985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450000</a:t>
            </a:r>
            <a:endParaRPr lang="en-US" altLang="fa-IR" sz="2000">
              <a:cs typeface="B Nazanin" panose="00000400000000000000" pitchFamily="2" charset="-78"/>
            </a:endParaRPr>
          </a:p>
        </p:txBody>
      </p:sp>
      <p:sp>
        <p:nvSpPr>
          <p:cNvPr id="897058" name="Rectangle 34"/>
          <p:cNvSpPr>
            <a:spLocks noChangeArrowheads="1"/>
          </p:cNvSpPr>
          <p:nvPr/>
        </p:nvSpPr>
        <p:spPr bwMode="auto">
          <a:xfrm>
            <a:off x="7496175" y="4851400"/>
            <a:ext cx="14954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برگشت از خرید</a:t>
            </a:r>
            <a:endParaRPr lang="en-US" altLang="fa-IR" sz="2000">
              <a:cs typeface="B Nazanin" panose="00000400000000000000" pitchFamily="2" charset="-78"/>
            </a:endParaRPr>
          </a:p>
        </p:txBody>
      </p:sp>
      <p:sp>
        <p:nvSpPr>
          <p:cNvPr id="897059" name="Rectangle 35"/>
          <p:cNvSpPr>
            <a:spLocks noChangeArrowheads="1"/>
          </p:cNvSpPr>
          <p:nvPr/>
        </p:nvSpPr>
        <p:spPr bwMode="auto">
          <a:xfrm>
            <a:off x="6913563" y="4851400"/>
            <a:ext cx="58261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(50)</a:t>
            </a:r>
            <a:endParaRPr lang="en-US" altLang="fa-IR" sz="2000">
              <a:cs typeface="B Nazanin" panose="00000400000000000000" pitchFamily="2" charset="-78"/>
            </a:endParaRPr>
          </a:p>
        </p:txBody>
      </p:sp>
      <p:sp>
        <p:nvSpPr>
          <p:cNvPr id="897060" name="Rectangle 36"/>
          <p:cNvSpPr>
            <a:spLocks noChangeArrowheads="1"/>
          </p:cNvSpPr>
          <p:nvPr/>
        </p:nvSpPr>
        <p:spPr bwMode="auto">
          <a:xfrm>
            <a:off x="6156325" y="4851400"/>
            <a:ext cx="757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1100</a:t>
            </a:r>
            <a:endParaRPr lang="en-US" altLang="fa-IR" sz="2000">
              <a:cs typeface="B Nazanin" panose="00000400000000000000" pitchFamily="2" charset="-78"/>
            </a:endParaRPr>
          </a:p>
        </p:txBody>
      </p:sp>
      <p:sp>
        <p:nvSpPr>
          <p:cNvPr id="897061" name="Rectangle 37"/>
          <p:cNvSpPr>
            <a:spLocks noChangeArrowheads="1"/>
          </p:cNvSpPr>
          <p:nvPr/>
        </p:nvSpPr>
        <p:spPr bwMode="auto">
          <a:xfrm>
            <a:off x="5216525" y="4851400"/>
            <a:ext cx="9398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(55000)</a:t>
            </a:r>
            <a:endParaRPr lang="en-US" altLang="fa-IR" sz="2000">
              <a:cs typeface="B Nazanin" panose="00000400000000000000" pitchFamily="2" charset="-78"/>
            </a:endParaRPr>
          </a:p>
        </p:txBody>
      </p:sp>
      <p:sp>
        <p:nvSpPr>
          <p:cNvPr id="897062" name="Rectangle 38"/>
          <p:cNvSpPr>
            <a:spLocks noChangeArrowheads="1"/>
          </p:cNvSpPr>
          <p:nvPr/>
        </p:nvSpPr>
        <p:spPr bwMode="auto">
          <a:xfrm>
            <a:off x="4573588" y="4851400"/>
            <a:ext cx="64293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63" name="Rectangle 39"/>
          <p:cNvSpPr>
            <a:spLocks noChangeArrowheads="1"/>
          </p:cNvSpPr>
          <p:nvPr/>
        </p:nvSpPr>
        <p:spPr bwMode="auto">
          <a:xfrm>
            <a:off x="3814763" y="4851400"/>
            <a:ext cx="7588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64" name="Rectangle 40"/>
          <p:cNvSpPr>
            <a:spLocks noChangeArrowheads="1"/>
          </p:cNvSpPr>
          <p:nvPr/>
        </p:nvSpPr>
        <p:spPr bwMode="auto">
          <a:xfrm>
            <a:off x="3057525" y="4851400"/>
            <a:ext cx="757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65" name="Rectangle 41"/>
          <p:cNvSpPr>
            <a:spLocks noChangeArrowheads="1"/>
          </p:cNvSpPr>
          <p:nvPr/>
        </p:nvSpPr>
        <p:spPr bwMode="auto">
          <a:xfrm>
            <a:off x="2209800" y="4851400"/>
            <a:ext cx="8477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270</a:t>
            </a:r>
            <a:endParaRPr lang="en-US" altLang="fa-IR" sz="2000">
              <a:cs typeface="B Nazanin" panose="00000400000000000000" pitchFamily="2" charset="-78"/>
            </a:endParaRPr>
          </a:p>
        </p:txBody>
      </p:sp>
      <p:sp>
        <p:nvSpPr>
          <p:cNvPr id="897066" name="Rectangle 42"/>
          <p:cNvSpPr>
            <a:spLocks noChangeArrowheads="1"/>
          </p:cNvSpPr>
          <p:nvPr/>
        </p:nvSpPr>
        <p:spPr bwMode="auto">
          <a:xfrm>
            <a:off x="1549400" y="4851400"/>
            <a:ext cx="6604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7067" name="Rectangle 43"/>
          <p:cNvSpPr>
            <a:spLocks noChangeArrowheads="1"/>
          </p:cNvSpPr>
          <p:nvPr/>
        </p:nvSpPr>
        <p:spPr bwMode="auto">
          <a:xfrm>
            <a:off x="650875" y="4851400"/>
            <a:ext cx="8985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68" name="Rectangle 44"/>
          <p:cNvSpPr>
            <a:spLocks noChangeArrowheads="1"/>
          </p:cNvSpPr>
          <p:nvPr/>
        </p:nvSpPr>
        <p:spPr bwMode="auto">
          <a:xfrm>
            <a:off x="7496175" y="4462463"/>
            <a:ext cx="14954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هزینه حمل</a:t>
            </a:r>
            <a:endParaRPr lang="en-US" altLang="fa-IR" sz="2000">
              <a:cs typeface="B Nazanin" panose="00000400000000000000" pitchFamily="2" charset="-78"/>
            </a:endParaRPr>
          </a:p>
        </p:txBody>
      </p:sp>
      <p:sp>
        <p:nvSpPr>
          <p:cNvPr id="897069" name="Rectangle 45"/>
          <p:cNvSpPr>
            <a:spLocks noChangeArrowheads="1"/>
          </p:cNvSpPr>
          <p:nvPr/>
        </p:nvSpPr>
        <p:spPr bwMode="auto">
          <a:xfrm>
            <a:off x="6913563" y="4462463"/>
            <a:ext cx="582612"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a:t>
            </a:r>
            <a:endParaRPr lang="en-US" altLang="fa-IR" sz="2000">
              <a:cs typeface="B Nazanin" panose="00000400000000000000" pitchFamily="2" charset="-78"/>
            </a:endParaRPr>
          </a:p>
        </p:txBody>
      </p:sp>
      <p:sp>
        <p:nvSpPr>
          <p:cNvPr id="897070" name="Rectangle 46"/>
          <p:cNvSpPr>
            <a:spLocks noChangeArrowheads="1"/>
          </p:cNvSpPr>
          <p:nvPr/>
        </p:nvSpPr>
        <p:spPr bwMode="auto">
          <a:xfrm>
            <a:off x="6156325" y="4462463"/>
            <a:ext cx="757238"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75</a:t>
            </a:r>
            <a:endParaRPr lang="en-US" altLang="fa-IR" sz="2000">
              <a:cs typeface="B Nazanin" panose="00000400000000000000" pitchFamily="2" charset="-78"/>
            </a:endParaRPr>
          </a:p>
        </p:txBody>
      </p:sp>
      <p:sp>
        <p:nvSpPr>
          <p:cNvPr id="897071" name="Rectangle 47"/>
          <p:cNvSpPr>
            <a:spLocks noChangeArrowheads="1"/>
          </p:cNvSpPr>
          <p:nvPr/>
        </p:nvSpPr>
        <p:spPr bwMode="auto">
          <a:xfrm>
            <a:off x="5216525" y="4462463"/>
            <a:ext cx="9398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15000</a:t>
            </a:r>
            <a:endParaRPr lang="en-US" altLang="fa-IR" sz="2000">
              <a:cs typeface="B Nazanin" panose="00000400000000000000" pitchFamily="2" charset="-78"/>
            </a:endParaRPr>
          </a:p>
        </p:txBody>
      </p:sp>
      <p:sp>
        <p:nvSpPr>
          <p:cNvPr id="897072" name="Rectangle 48"/>
          <p:cNvSpPr>
            <a:spLocks noChangeArrowheads="1"/>
          </p:cNvSpPr>
          <p:nvPr/>
        </p:nvSpPr>
        <p:spPr bwMode="auto">
          <a:xfrm>
            <a:off x="4573588" y="4462463"/>
            <a:ext cx="642937"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73" name="Rectangle 49"/>
          <p:cNvSpPr>
            <a:spLocks noChangeArrowheads="1"/>
          </p:cNvSpPr>
          <p:nvPr/>
        </p:nvSpPr>
        <p:spPr bwMode="auto">
          <a:xfrm>
            <a:off x="3814763" y="4462463"/>
            <a:ext cx="7588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74" name="Rectangle 50"/>
          <p:cNvSpPr>
            <a:spLocks noChangeArrowheads="1"/>
          </p:cNvSpPr>
          <p:nvPr/>
        </p:nvSpPr>
        <p:spPr bwMode="auto">
          <a:xfrm>
            <a:off x="3057525" y="4462463"/>
            <a:ext cx="757238"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75" name="Rectangle 51"/>
          <p:cNvSpPr>
            <a:spLocks noChangeArrowheads="1"/>
          </p:cNvSpPr>
          <p:nvPr/>
        </p:nvSpPr>
        <p:spPr bwMode="auto">
          <a:xfrm>
            <a:off x="2209800" y="4462463"/>
            <a:ext cx="8477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200</a:t>
            </a:r>
            <a:endParaRPr lang="en-US" altLang="fa-IR" sz="2000">
              <a:cs typeface="B Nazanin" panose="00000400000000000000" pitchFamily="2" charset="-78"/>
            </a:endParaRPr>
          </a:p>
        </p:txBody>
      </p:sp>
      <p:sp>
        <p:nvSpPr>
          <p:cNvPr id="897076" name="Rectangle 52"/>
          <p:cNvSpPr>
            <a:spLocks noChangeArrowheads="1"/>
          </p:cNvSpPr>
          <p:nvPr/>
        </p:nvSpPr>
        <p:spPr bwMode="auto">
          <a:xfrm>
            <a:off x="1549400" y="4462463"/>
            <a:ext cx="6604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1175</a:t>
            </a:r>
            <a:endParaRPr lang="en-US" altLang="fa-IR" sz="2000">
              <a:cs typeface="B Nazanin" panose="00000400000000000000" pitchFamily="2" charset="-78"/>
            </a:endParaRPr>
          </a:p>
        </p:txBody>
      </p:sp>
      <p:sp>
        <p:nvSpPr>
          <p:cNvPr id="897077" name="Rectangle 53"/>
          <p:cNvSpPr>
            <a:spLocks noChangeArrowheads="1"/>
          </p:cNvSpPr>
          <p:nvPr/>
        </p:nvSpPr>
        <p:spPr bwMode="auto">
          <a:xfrm>
            <a:off x="650875" y="4462463"/>
            <a:ext cx="8985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505000</a:t>
            </a:r>
            <a:endParaRPr lang="en-US" altLang="fa-IR" sz="2000">
              <a:cs typeface="B Nazanin" panose="00000400000000000000" pitchFamily="2" charset="-78"/>
            </a:endParaRPr>
          </a:p>
        </p:txBody>
      </p:sp>
      <p:sp>
        <p:nvSpPr>
          <p:cNvPr id="897078" name="Rectangle 54"/>
          <p:cNvSpPr>
            <a:spLocks noChangeArrowheads="1"/>
          </p:cNvSpPr>
          <p:nvPr/>
        </p:nvSpPr>
        <p:spPr bwMode="auto">
          <a:xfrm>
            <a:off x="7496175" y="4075113"/>
            <a:ext cx="14954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79" name="Rectangle 55"/>
          <p:cNvSpPr>
            <a:spLocks noChangeArrowheads="1"/>
          </p:cNvSpPr>
          <p:nvPr/>
        </p:nvSpPr>
        <p:spPr bwMode="auto">
          <a:xfrm>
            <a:off x="6913563" y="4075113"/>
            <a:ext cx="58261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80" name="Rectangle 56"/>
          <p:cNvSpPr>
            <a:spLocks noChangeArrowheads="1"/>
          </p:cNvSpPr>
          <p:nvPr/>
        </p:nvSpPr>
        <p:spPr bwMode="auto">
          <a:xfrm>
            <a:off x="6156325" y="4075113"/>
            <a:ext cx="757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81" name="Rectangle 57"/>
          <p:cNvSpPr>
            <a:spLocks noChangeArrowheads="1"/>
          </p:cNvSpPr>
          <p:nvPr/>
        </p:nvSpPr>
        <p:spPr bwMode="auto">
          <a:xfrm>
            <a:off x="5216525" y="4075113"/>
            <a:ext cx="9398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82" name="Rectangle 58"/>
          <p:cNvSpPr>
            <a:spLocks noChangeArrowheads="1"/>
          </p:cNvSpPr>
          <p:nvPr/>
        </p:nvSpPr>
        <p:spPr bwMode="auto">
          <a:xfrm>
            <a:off x="4573588" y="4075113"/>
            <a:ext cx="64293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83" name="Rectangle 59"/>
          <p:cNvSpPr>
            <a:spLocks noChangeArrowheads="1"/>
          </p:cNvSpPr>
          <p:nvPr/>
        </p:nvSpPr>
        <p:spPr bwMode="auto">
          <a:xfrm>
            <a:off x="3814763" y="4075113"/>
            <a:ext cx="7588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84" name="Rectangle 60"/>
          <p:cNvSpPr>
            <a:spLocks noChangeArrowheads="1"/>
          </p:cNvSpPr>
          <p:nvPr/>
        </p:nvSpPr>
        <p:spPr bwMode="auto">
          <a:xfrm>
            <a:off x="3057525" y="4075113"/>
            <a:ext cx="757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85" name="Rectangle 61"/>
          <p:cNvSpPr>
            <a:spLocks noChangeArrowheads="1"/>
          </p:cNvSpPr>
          <p:nvPr/>
        </p:nvSpPr>
        <p:spPr bwMode="auto">
          <a:xfrm>
            <a:off x="2209800" y="4075113"/>
            <a:ext cx="8477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270</a:t>
            </a:r>
            <a:endParaRPr lang="en-US" altLang="fa-IR" sz="2000">
              <a:cs typeface="B Nazanin" panose="00000400000000000000" pitchFamily="2" charset="-78"/>
            </a:endParaRPr>
          </a:p>
        </p:txBody>
      </p:sp>
      <p:sp>
        <p:nvSpPr>
          <p:cNvPr id="897086" name="Rectangle 62"/>
          <p:cNvSpPr>
            <a:spLocks noChangeArrowheads="1"/>
          </p:cNvSpPr>
          <p:nvPr/>
        </p:nvSpPr>
        <p:spPr bwMode="auto">
          <a:xfrm>
            <a:off x="1549400" y="4075113"/>
            <a:ext cx="6604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7087" name="Rectangle 63"/>
          <p:cNvSpPr>
            <a:spLocks noChangeArrowheads="1"/>
          </p:cNvSpPr>
          <p:nvPr/>
        </p:nvSpPr>
        <p:spPr bwMode="auto">
          <a:xfrm>
            <a:off x="650875" y="4075113"/>
            <a:ext cx="8985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88" name="Rectangle 64"/>
          <p:cNvSpPr>
            <a:spLocks noChangeArrowheads="1"/>
          </p:cNvSpPr>
          <p:nvPr/>
        </p:nvSpPr>
        <p:spPr bwMode="auto">
          <a:xfrm>
            <a:off x="7496175" y="3686175"/>
            <a:ext cx="14954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89" name="Rectangle 65"/>
          <p:cNvSpPr>
            <a:spLocks noChangeArrowheads="1"/>
          </p:cNvSpPr>
          <p:nvPr/>
        </p:nvSpPr>
        <p:spPr bwMode="auto">
          <a:xfrm>
            <a:off x="6913563" y="3686175"/>
            <a:ext cx="582612"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90" name="Rectangle 66"/>
          <p:cNvSpPr>
            <a:spLocks noChangeArrowheads="1"/>
          </p:cNvSpPr>
          <p:nvPr/>
        </p:nvSpPr>
        <p:spPr bwMode="auto">
          <a:xfrm>
            <a:off x="6156325" y="3686175"/>
            <a:ext cx="75723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91" name="Rectangle 67"/>
          <p:cNvSpPr>
            <a:spLocks noChangeArrowheads="1"/>
          </p:cNvSpPr>
          <p:nvPr/>
        </p:nvSpPr>
        <p:spPr bwMode="auto">
          <a:xfrm>
            <a:off x="5216525" y="3686175"/>
            <a:ext cx="9398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92" name="Rectangle 68"/>
          <p:cNvSpPr>
            <a:spLocks noChangeArrowheads="1"/>
          </p:cNvSpPr>
          <p:nvPr/>
        </p:nvSpPr>
        <p:spPr bwMode="auto">
          <a:xfrm>
            <a:off x="4573588" y="3686175"/>
            <a:ext cx="642937"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93" name="Rectangle 69"/>
          <p:cNvSpPr>
            <a:spLocks noChangeArrowheads="1"/>
          </p:cNvSpPr>
          <p:nvPr/>
        </p:nvSpPr>
        <p:spPr bwMode="auto">
          <a:xfrm>
            <a:off x="3814763" y="3686175"/>
            <a:ext cx="7588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94" name="Rectangle 70"/>
          <p:cNvSpPr>
            <a:spLocks noChangeArrowheads="1"/>
          </p:cNvSpPr>
          <p:nvPr/>
        </p:nvSpPr>
        <p:spPr bwMode="auto">
          <a:xfrm>
            <a:off x="3057525" y="3686175"/>
            <a:ext cx="757238"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095" name="Rectangle 71"/>
          <p:cNvSpPr>
            <a:spLocks noChangeArrowheads="1"/>
          </p:cNvSpPr>
          <p:nvPr/>
        </p:nvSpPr>
        <p:spPr bwMode="auto">
          <a:xfrm>
            <a:off x="2209800" y="3686175"/>
            <a:ext cx="8477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200</a:t>
            </a:r>
            <a:endParaRPr lang="en-US" altLang="fa-IR" sz="2000">
              <a:cs typeface="B Nazanin" panose="00000400000000000000" pitchFamily="2" charset="-78"/>
            </a:endParaRPr>
          </a:p>
        </p:txBody>
      </p:sp>
      <p:sp>
        <p:nvSpPr>
          <p:cNvPr id="897096" name="Rectangle 72"/>
          <p:cNvSpPr>
            <a:spLocks noChangeArrowheads="1"/>
          </p:cNvSpPr>
          <p:nvPr/>
        </p:nvSpPr>
        <p:spPr bwMode="auto">
          <a:xfrm>
            <a:off x="1549400" y="3686175"/>
            <a:ext cx="6604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1100</a:t>
            </a:r>
            <a:endParaRPr lang="en-US" altLang="fa-IR" sz="2000">
              <a:cs typeface="B Nazanin" panose="00000400000000000000" pitchFamily="2" charset="-78"/>
            </a:endParaRPr>
          </a:p>
        </p:txBody>
      </p:sp>
      <p:sp>
        <p:nvSpPr>
          <p:cNvPr id="897097" name="Rectangle 73"/>
          <p:cNvSpPr>
            <a:spLocks noChangeArrowheads="1"/>
          </p:cNvSpPr>
          <p:nvPr/>
        </p:nvSpPr>
        <p:spPr bwMode="auto">
          <a:xfrm>
            <a:off x="650875" y="3686175"/>
            <a:ext cx="898525"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490000</a:t>
            </a:r>
            <a:endParaRPr lang="en-US" altLang="fa-IR" sz="2000">
              <a:cs typeface="B Nazanin" panose="00000400000000000000" pitchFamily="2" charset="-78"/>
            </a:endParaRPr>
          </a:p>
        </p:txBody>
      </p:sp>
      <p:sp>
        <p:nvSpPr>
          <p:cNvPr id="897098" name="Rectangle 74"/>
          <p:cNvSpPr>
            <a:spLocks noChangeArrowheads="1"/>
          </p:cNvSpPr>
          <p:nvPr/>
        </p:nvSpPr>
        <p:spPr bwMode="auto">
          <a:xfrm>
            <a:off x="7496175" y="3298825"/>
            <a:ext cx="14954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خرید</a:t>
            </a:r>
            <a:endParaRPr lang="en-US" altLang="fa-IR" sz="2000">
              <a:cs typeface="B Nazanin" panose="00000400000000000000" pitchFamily="2" charset="-78"/>
            </a:endParaRPr>
          </a:p>
        </p:txBody>
      </p:sp>
      <p:sp>
        <p:nvSpPr>
          <p:cNvPr id="897099" name="Rectangle 75"/>
          <p:cNvSpPr>
            <a:spLocks noChangeArrowheads="1"/>
          </p:cNvSpPr>
          <p:nvPr/>
        </p:nvSpPr>
        <p:spPr bwMode="auto">
          <a:xfrm>
            <a:off x="6913563" y="3298825"/>
            <a:ext cx="58261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200</a:t>
            </a:r>
            <a:endParaRPr lang="en-US" altLang="fa-IR" sz="2000">
              <a:cs typeface="B Nazanin" panose="00000400000000000000" pitchFamily="2" charset="-78"/>
            </a:endParaRPr>
          </a:p>
        </p:txBody>
      </p:sp>
      <p:sp>
        <p:nvSpPr>
          <p:cNvPr id="897100" name="Rectangle 76"/>
          <p:cNvSpPr>
            <a:spLocks noChangeArrowheads="1"/>
          </p:cNvSpPr>
          <p:nvPr/>
        </p:nvSpPr>
        <p:spPr bwMode="auto">
          <a:xfrm>
            <a:off x="6156325" y="3298825"/>
            <a:ext cx="757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1100</a:t>
            </a:r>
            <a:endParaRPr lang="en-US" altLang="fa-IR" sz="2000">
              <a:cs typeface="B Nazanin" panose="00000400000000000000" pitchFamily="2" charset="-78"/>
            </a:endParaRPr>
          </a:p>
        </p:txBody>
      </p:sp>
      <p:sp>
        <p:nvSpPr>
          <p:cNvPr id="897101" name="Rectangle 77"/>
          <p:cNvSpPr>
            <a:spLocks noChangeArrowheads="1"/>
          </p:cNvSpPr>
          <p:nvPr/>
        </p:nvSpPr>
        <p:spPr bwMode="auto">
          <a:xfrm>
            <a:off x="5216525" y="3298825"/>
            <a:ext cx="9398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220.000</a:t>
            </a:r>
            <a:endParaRPr lang="en-US" altLang="fa-IR" sz="2000">
              <a:cs typeface="B Nazanin" panose="00000400000000000000" pitchFamily="2" charset="-78"/>
            </a:endParaRPr>
          </a:p>
        </p:txBody>
      </p:sp>
      <p:sp>
        <p:nvSpPr>
          <p:cNvPr id="897102" name="Rectangle 78"/>
          <p:cNvSpPr>
            <a:spLocks noChangeArrowheads="1"/>
          </p:cNvSpPr>
          <p:nvPr/>
        </p:nvSpPr>
        <p:spPr bwMode="auto">
          <a:xfrm>
            <a:off x="4573588" y="3298825"/>
            <a:ext cx="64293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103" name="Rectangle 79"/>
          <p:cNvSpPr>
            <a:spLocks noChangeArrowheads="1"/>
          </p:cNvSpPr>
          <p:nvPr/>
        </p:nvSpPr>
        <p:spPr bwMode="auto">
          <a:xfrm>
            <a:off x="3814763" y="3298825"/>
            <a:ext cx="7588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104" name="Rectangle 80"/>
          <p:cNvSpPr>
            <a:spLocks noChangeArrowheads="1"/>
          </p:cNvSpPr>
          <p:nvPr/>
        </p:nvSpPr>
        <p:spPr bwMode="auto">
          <a:xfrm>
            <a:off x="3057525" y="3298825"/>
            <a:ext cx="757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105" name="Rectangle 81"/>
          <p:cNvSpPr>
            <a:spLocks noChangeArrowheads="1"/>
          </p:cNvSpPr>
          <p:nvPr/>
        </p:nvSpPr>
        <p:spPr bwMode="auto">
          <a:xfrm>
            <a:off x="2209800" y="3298825"/>
            <a:ext cx="8477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270</a:t>
            </a:r>
            <a:endParaRPr lang="en-US" altLang="fa-IR" sz="2000">
              <a:cs typeface="B Nazanin" panose="00000400000000000000" pitchFamily="2" charset="-78"/>
            </a:endParaRPr>
          </a:p>
        </p:txBody>
      </p:sp>
      <p:sp>
        <p:nvSpPr>
          <p:cNvPr id="897106" name="Rectangle 82"/>
          <p:cNvSpPr>
            <a:spLocks noChangeArrowheads="1"/>
          </p:cNvSpPr>
          <p:nvPr/>
        </p:nvSpPr>
        <p:spPr bwMode="auto">
          <a:xfrm>
            <a:off x="1549400" y="3298825"/>
            <a:ext cx="6604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7107" name="Rectangle 83"/>
          <p:cNvSpPr>
            <a:spLocks noChangeArrowheads="1"/>
          </p:cNvSpPr>
          <p:nvPr/>
        </p:nvSpPr>
        <p:spPr bwMode="auto">
          <a:xfrm>
            <a:off x="650875" y="3298825"/>
            <a:ext cx="8985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108" name="Rectangle 84"/>
          <p:cNvSpPr>
            <a:spLocks noChangeArrowheads="1"/>
          </p:cNvSpPr>
          <p:nvPr/>
        </p:nvSpPr>
        <p:spPr bwMode="auto">
          <a:xfrm>
            <a:off x="7496175" y="2909888"/>
            <a:ext cx="14954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اول دوره</a:t>
            </a:r>
            <a:endParaRPr lang="en-US" altLang="fa-IR" sz="2000">
              <a:solidFill>
                <a:srgbClr val="FFFF99"/>
              </a:solidFill>
              <a:cs typeface="B Nazanin" panose="00000400000000000000" pitchFamily="2" charset="-78"/>
            </a:endParaRPr>
          </a:p>
        </p:txBody>
      </p:sp>
      <p:sp>
        <p:nvSpPr>
          <p:cNvPr id="897109" name="Rectangle 85"/>
          <p:cNvSpPr>
            <a:spLocks noChangeArrowheads="1"/>
          </p:cNvSpPr>
          <p:nvPr/>
        </p:nvSpPr>
        <p:spPr bwMode="auto">
          <a:xfrm>
            <a:off x="6913563" y="2909888"/>
            <a:ext cx="582612"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110" name="Rectangle 86"/>
          <p:cNvSpPr>
            <a:spLocks noChangeArrowheads="1"/>
          </p:cNvSpPr>
          <p:nvPr/>
        </p:nvSpPr>
        <p:spPr bwMode="auto">
          <a:xfrm>
            <a:off x="6156325" y="2909888"/>
            <a:ext cx="757238"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111" name="Rectangle 87"/>
          <p:cNvSpPr>
            <a:spLocks noChangeArrowheads="1"/>
          </p:cNvSpPr>
          <p:nvPr/>
        </p:nvSpPr>
        <p:spPr bwMode="auto">
          <a:xfrm>
            <a:off x="5216525" y="2909888"/>
            <a:ext cx="9398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112" name="Rectangle 88"/>
          <p:cNvSpPr>
            <a:spLocks noChangeArrowheads="1"/>
          </p:cNvSpPr>
          <p:nvPr/>
        </p:nvSpPr>
        <p:spPr bwMode="auto">
          <a:xfrm>
            <a:off x="4573588" y="2909888"/>
            <a:ext cx="642937"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113" name="Rectangle 89"/>
          <p:cNvSpPr>
            <a:spLocks noChangeArrowheads="1"/>
          </p:cNvSpPr>
          <p:nvPr/>
        </p:nvSpPr>
        <p:spPr bwMode="auto">
          <a:xfrm>
            <a:off x="3814763" y="2909888"/>
            <a:ext cx="7588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114" name="Rectangle 90"/>
          <p:cNvSpPr>
            <a:spLocks noChangeArrowheads="1"/>
          </p:cNvSpPr>
          <p:nvPr/>
        </p:nvSpPr>
        <p:spPr bwMode="auto">
          <a:xfrm>
            <a:off x="3057525" y="2909888"/>
            <a:ext cx="757238"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7115" name="Rectangle 91"/>
          <p:cNvSpPr>
            <a:spLocks noChangeArrowheads="1"/>
          </p:cNvSpPr>
          <p:nvPr/>
        </p:nvSpPr>
        <p:spPr bwMode="auto">
          <a:xfrm>
            <a:off x="2209800" y="2909888"/>
            <a:ext cx="8477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270</a:t>
            </a:r>
            <a:endParaRPr lang="en-US" altLang="fa-IR" sz="2000">
              <a:solidFill>
                <a:srgbClr val="FFFF99"/>
              </a:solidFill>
              <a:cs typeface="B Nazanin" panose="00000400000000000000" pitchFamily="2" charset="-78"/>
            </a:endParaRPr>
          </a:p>
        </p:txBody>
      </p:sp>
      <p:sp>
        <p:nvSpPr>
          <p:cNvPr id="897116" name="Rectangle 92"/>
          <p:cNvSpPr>
            <a:spLocks noChangeArrowheads="1"/>
          </p:cNvSpPr>
          <p:nvPr/>
        </p:nvSpPr>
        <p:spPr bwMode="auto">
          <a:xfrm>
            <a:off x="1549400" y="2909888"/>
            <a:ext cx="66040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1000</a:t>
            </a:r>
            <a:endParaRPr lang="en-US" altLang="fa-IR" sz="2000">
              <a:solidFill>
                <a:srgbClr val="FFFF99"/>
              </a:solidFill>
              <a:cs typeface="B Nazanin" panose="00000400000000000000" pitchFamily="2" charset="-78"/>
            </a:endParaRPr>
          </a:p>
        </p:txBody>
      </p:sp>
      <p:sp>
        <p:nvSpPr>
          <p:cNvPr id="897117" name="Rectangle 93"/>
          <p:cNvSpPr>
            <a:spLocks noChangeArrowheads="1"/>
          </p:cNvSpPr>
          <p:nvPr/>
        </p:nvSpPr>
        <p:spPr bwMode="auto">
          <a:xfrm>
            <a:off x="650875" y="2909888"/>
            <a:ext cx="89852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270000</a:t>
            </a:r>
            <a:endParaRPr lang="en-US" altLang="fa-IR" sz="2000">
              <a:solidFill>
                <a:srgbClr val="FFFF99"/>
              </a:solidFill>
              <a:cs typeface="B Nazanin" panose="00000400000000000000" pitchFamily="2" charset="-78"/>
            </a:endParaRPr>
          </a:p>
        </p:txBody>
      </p:sp>
      <p:sp>
        <p:nvSpPr>
          <p:cNvPr id="897118" name="Rectangle 94"/>
          <p:cNvSpPr>
            <a:spLocks noChangeArrowheads="1"/>
          </p:cNvSpPr>
          <p:nvPr/>
        </p:nvSpPr>
        <p:spPr bwMode="auto">
          <a:xfrm>
            <a:off x="6913563" y="2522538"/>
            <a:ext cx="582612"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7119" name="Rectangle 95"/>
          <p:cNvSpPr>
            <a:spLocks noChangeArrowheads="1"/>
          </p:cNvSpPr>
          <p:nvPr/>
        </p:nvSpPr>
        <p:spPr bwMode="auto">
          <a:xfrm>
            <a:off x="6156325" y="2522538"/>
            <a:ext cx="757238"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7120" name="Rectangle 96"/>
          <p:cNvSpPr>
            <a:spLocks noChangeArrowheads="1"/>
          </p:cNvSpPr>
          <p:nvPr/>
        </p:nvSpPr>
        <p:spPr bwMode="auto">
          <a:xfrm>
            <a:off x="5216525" y="2522538"/>
            <a:ext cx="9398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7121" name="Rectangle 97"/>
          <p:cNvSpPr>
            <a:spLocks noChangeArrowheads="1"/>
          </p:cNvSpPr>
          <p:nvPr/>
        </p:nvSpPr>
        <p:spPr bwMode="auto">
          <a:xfrm>
            <a:off x="4573588" y="2522538"/>
            <a:ext cx="64293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7122" name="Rectangle 98"/>
          <p:cNvSpPr>
            <a:spLocks noChangeArrowheads="1"/>
          </p:cNvSpPr>
          <p:nvPr/>
        </p:nvSpPr>
        <p:spPr bwMode="auto">
          <a:xfrm>
            <a:off x="3965575" y="2522538"/>
            <a:ext cx="7588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7123" name="Rectangle 99"/>
          <p:cNvSpPr>
            <a:spLocks noChangeArrowheads="1"/>
          </p:cNvSpPr>
          <p:nvPr/>
        </p:nvSpPr>
        <p:spPr bwMode="auto">
          <a:xfrm>
            <a:off x="3057525" y="2522538"/>
            <a:ext cx="9810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7124" name="Rectangle 100"/>
          <p:cNvSpPr>
            <a:spLocks noChangeArrowheads="1"/>
          </p:cNvSpPr>
          <p:nvPr/>
        </p:nvSpPr>
        <p:spPr bwMode="auto">
          <a:xfrm>
            <a:off x="2209800" y="2522538"/>
            <a:ext cx="8477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7125" name="Rectangle 101"/>
          <p:cNvSpPr>
            <a:spLocks noChangeArrowheads="1"/>
          </p:cNvSpPr>
          <p:nvPr/>
        </p:nvSpPr>
        <p:spPr bwMode="auto">
          <a:xfrm>
            <a:off x="1549400" y="2522538"/>
            <a:ext cx="6604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7126" name="Rectangle 102"/>
          <p:cNvSpPr>
            <a:spLocks noChangeArrowheads="1"/>
          </p:cNvSpPr>
          <p:nvPr/>
        </p:nvSpPr>
        <p:spPr bwMode="auto">
          <a:xfrm>
            <a:off x="650875" y="2522538"/>
            <a:ext cx="89852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7127" name="Rectangle 103"/>
          <p:cNvSpPr>
            <a:spLocks noChangeArrowheads="1"/>
          </p:cNvSpPr>
          <p:nvPr/>
        </p:nvSpPr>
        <p:spPr bwMode="auto">
          <a:xfrm>
            <a:off x="7496175" y="2133600"/>
            <a:ext cx="1495425"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شرح</a:t>
            </a:r>
            <a:endParaRPr lang="en-US" altLang="fa-IR" sz="2000">
              <a:cs typeface="B Nazanin" panose="00000400000000000000" pitchFamily="2" charset="-78"/>
            </a:endParaRPr>
          </a:p>
        </p:txBody>
      </p:sp>
      <p:sp>
        <p:nvSpPr>
          <p:cNvPr id="897128" name="Rectangle 104"/>
          <p:cNvSpPr>
            <a:spLocks noChangeArrowheads="1"/>
          </p:cNvSpPr>
          <p:nvPr/>
        </p:nvSpPr>
        <p:spPr bwMode="auto">
          <a:xfrm>
            <a:off x="5216525" y="2133600"/>
            <a:ext cx="227965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وارده</a:t>
            </a:r>
            <a:endParaRPr lang="en-US" altLang="fa-IR" sz="2000">
              <a:cs typeface="B Nazanin" panose="00000400000000000000" pitchFamily="2" charset="-78"/>
            </a:endParaRPr>
          </a:p>
        </p:txBody>
      </p:sp>
      <p:sp>
        <p:nvSpPr>
          <p:cNvPr id="897129" name="Rectangle 105"/>
          <p:cNvSpPr>
            <a:spLocks noChangeArrowheads="1"/>
          </p:cNvSpPr>
          <p:nvPr/>
        </p:nvSpPr>
        <p:spPr bwMode="auto">
          <a:xfrm>
            <a:off x="3057525" y="2133600"/>
            <a:ext cx="215900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صادره</a:t>
            </a:r>
            <a:endParaRPr lang="en-US" altLang="fa-IR" sz="2000">
              <a:cs typeface="B Nazanin" panose="00000400000000000000" pitchFamily="2" charset="-78"/>
            </a:endParaRPr>
          </a:p>
        </p:txBody>
      </p:sp>
      <p:sp>
        <p:nvSpPr>
          <p:cNvPr id="897130" name="Rectangle 106"/>
          <p:cNvSpPr>
            <a:spLocks noChangeArrowheads="1"/>
          </p:cNvSpPr>
          <p:nvPr/>
        </p:nvSpPr>
        <p:spPr bwMode="auto">
          <a:xfrm>
            <a:off x="650875" y="2133600"/>
            <a:ext cx="2406650" cy="3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موجودی</a:t>
            </a:r>
            <a:endParaRPr lang="en-US" altLang="fa-IR" sz="2000">
              <a:cs typeface="B Nazanin" panose="00000400000000000000" pitchFamily="2" charset="-78"/>
            </a:endParaRPr>
          </a:p>
        </p:txBody>
      </p:sp>
      <p:sp>
        <p:nvSpPr>
          <p:cNvPr id="897131" name="Line 107"/>
          <p:cNvSpPr>
            <a:spLocks noChangeShapeType="1"/>
          </p:cNvSpPr>
          <p:nvPr/>
        </p:nvSpPr>
        <p:spPr bwMode="auto">
          <a:xfrm>
            <a:off x="650875" y="2133600"/>
            <a:ext cx="8340725"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32" name="Line 108"/>
          <p:cNvSpPr>
            <a:spLocks noChangeShapeType="1"/>
          </p:cNvSpPr>
          <p:nvPr/>
        </p:nvSpPr>
        <p:spPr bwMode="auto">
          <a:xfrm>
            <a:off x="650875" y="2522538"/>
            <a:ext cx="6845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33" name="Line 109"/>
          <p:cNvSpPr>
            <a:spLocks noChangeShapeType="1"/>
          </p:cNvSpPr>
          <p:nvPr/>
        </p:nvSpPr>
        <p:spPr bwMode="auto">
          <a:xfrm>
            <a:off x="650875" y="2909888"/>
            <a:ext cx="8340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34" name="Line 110"/>
          <p:cNvSpPr>
            <a:spLocks noChangeShapeType="1"/>
          </p:cNvSpPr>
          <p:nvPr/>
        </p:nvSpPr>
        <p:spPr bwMode="auto">
          <a:xfrm>
            <a:off x="650875" y="3298825"/>
            <a:ext cx="8340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35" name="Line 111"/>
          <p:cNvSpPr>
            <a:spLocks noChangeShapeType="1"/>
          </p:cNvSpPr>
          <p:nvPr/>
        </p:nvSpPr>
        <p:spPr bwMode="auto">
          <a:xfrm>
            <a:off x="650875" y="3686175"/>
            <a:ext cx="8340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36" name="Line 112"/>
          <p:cNvSpPr>
            <a:spLocks noChangeShapeType="1"/>
          </p:cNvSpPr>
          <p:nvPr/>
        </p:nvSpPr>
        <p:spPr bwMode="auto">
          <a:xfrm>
            <a:off x="650875" y="4075113"/>
            <a:ext cx="8340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37" name="Line 113"/>
          <p:cNvSpPr>
            <a:spLocks noChangeShapeType="1"/>
          </p:cNvSpPr>
          <p:nvPr/>
        </p:nvSpPr>
        <p:spPr bwMode="auto">
          <a:xfrm>
            <a:off x="650875" y="4462463"/>
            <a:ext cx="8340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38" name="Line 114"/>
          <p:cNvSpPr>
            <a:spLocks noChangeShapeType="1"/>
          </p:cNvSpPr>
          <p:nvPr/>
        </p:nvSpPr>
        <p:spPr bwMode="auto">
          <a:xfrm>
            <a:off x="650875" y="4851400"/>
            <a:ext cx="8340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39" name="Line 115"/>
          <p:cNvSpPr>
            <a:spLocks noChangeShapeType="1"/>
          </p:cNvSpPr>
          <p:nvPr/>
        </p:nvSpPr>
        <p:spPr bwMode="auto">
          <a:xfrm>
            <a:off x="650875" y="5238750"/>
            <a:ext cx="8340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40" name="Line 116"/>
          <p:cNvSpPr>
            <a:spLocks noChangeShapeType="1"/>
          </p:cNvSpPr>
          <p:nvPr/>
        </p:nvSpPr>
        <p:spPr bwMode="auto">
          <a:xfrm>
            <a:off x="650875" y="5627688"/>
            <a:ext cx="8340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41" name="Line 117"/>
          <p:cNvSpPr>
            <a:spLocks noChangeShapeType="1"/>
          </p:cNvSpPr>
          <p:nvPr/>
        </p:nvSpPr>
        <p:spPr bwMode="auto">
          <a:xfrm>
            <a:off x="650875" y="6402388"/>
            <a:ext cx="8340725"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42" name="Line 118"/>
          <p:cNvSpPr>
            <a:spLocks noChangeShapeType="1"/>
          </p:cNvSpPr>
          <p:nvPr/>
        </p:nvSpPr>
        <p:spPr bwMode="auto">
          <a:xfrm>
            <a:off x="650875" y="2133600"/>
            <a:ext cx="0" cy="426878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43" name="Line 119"/>
          <p:cNvSpPr>
            <a:spLocks noChangeShapeType="1"/>
          </p:cNvSpPr>
          <p:nvPr/>
        </p:nvSpPr>
        <p:spPr bwMode="auto">
          <a:xfrm>
            <a:off x="3057525" y="2133600"/>
            <a:ext cx="0" cy="426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44" name="Line 120"/>
          <p:cNvSpPr>
            <a:spLocks noChangeShapeType="1"/>
          </p:cNvSpPr>
          <p:nvPr/>
        </p:nvSpPr>
        <p:spPr bwMode="auto">
          <a:xfrm>
            <a:off x="5216525" y="2133600"/>
            <a:ext cx="0" cy="426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45" name="Line 121"/>
          <p:cNvSpPr>
            <a:spLocks noChangeShapeType="1"/>
          </p:cNvSpPr>
          <p:nvPr/>
        </p:nvSpPr>
        <p:spPr bwMode="auto">
          <a:xfrm>
            <a:off x="7496175" y="2133600"/>
            <a:ext cx="0" cy="42687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46" name="Line 122"/>
          <p:cNvSpPr>
            <a:spLocks noChangeShapeType="1"/>
          </p:cNvSpPr>
          <p:nvPr/>
        </p:nvSpPr>
        <p:spPr bwMode="auto">
          <a:xfrm>
            <a:off x="8991600" y="2133600"/>
            <a:ext cx="0" cy="4268788"/>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47" name="Line 123"/>
          <p:cNvSpPr>
            <a:spLocks noChangeShapeType="1"/>
          </p:cNvSpPr>
          <p:nvPr/>
        </p:nvSpPr>
        <p:spPr bwMode="auto">
          <a:xfrm>
            <a:off x="1549400" y="2522538"/>
            <a:ext cx="0" cy="387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48" name="Line 124"/>
          <p:cNvSpPr>
            <a:spLocks noChangeShapeType="1"/>
          </p:cNvSpPr>
          <p:nvPr/>
        </p:nvSpPr>
        <p:spPr bwMode="auto">
          <a:xfrm>
            <a:off x="2209800" y="2522538"/>
            <a:ext cx="0" cy="387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49" name="Line 125"/>
          <p:cNvSpPr>
            <a:spLocks noChangeShapeType="1"/>
          </p:cNvSpPr>
          <p:nvPr/>
        </p:nvSpPr>
        <p:spPr bwMode="auto">
          <a:xfrm>
            <a:off x="4038600" y="2522538"/>
            <a:ext cx="0" cy="387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50" name="Line 126"/>
          <p:cNvSpPr>
            <a:spLocks noChangeShapeType="1"/>
          </p:cNvSpPr>
          <p:nvPr/>
        </p:nvSpPr>
        <p:spPr bwMode="auto">
          <a:xfrm>
            <a:off x="4643438" y="2522538"/>
            <a:ext cx="0" cy="387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51" name="Line 127"/>
          <p:cNvSpPr>
            <a:spLocks noChangeShapeType="1"/>
          </p:cNvSpPr>
          <p:nvPr/>
        </p:nvSpPr>
        <p:spPr bwMode="auto">
          <a:xfrm>
            <a:off x="6156325" y="2522538"/>
            <a:ext cx="0" cy="387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52" name="Line 128"/>
          <p:cNvSpPr>
            <a:spLocks noChangeShapeType="1"/>
          </p:cNvSpPr>
          <p:nvPr/>
        </p:nvSpPr>
        <p:spPr bwMode="auto">
          <a:xfrm>
            <a:off x="6913563" y="2522538"/>
            <a:ext cx="0" cy="38798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53" name="Line 129"/>
          <p:cNvSpPr>
            <a:spLocks noChangeShapeType="1"/>
          </p:cNvSpPr>
          <p:nvPr/>
        </p:nvSpPr>
        <p:spPr bwMode="auto">
          <a:xfrm>
            <a:off x="650875" y="6015038"/>
            <a:ext cx="834072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7154" name="AutoShape 130"/>
          <p:cNvSpPr>
            <a:spLocks/>
          </p:cNvSpPr>
          <p:nvPr/>
        </p:nvSpPr>
        <p:spPr bwMode="auto">
          <a:xfrm>
            <a:off x="2895600" y="3352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7155" name="AutoShape 131"/>
          <p:cNvSpPr>
            <a:spLocks/>
          </p:cNvSpPr>
          <p:nvPr/>
        </p:nvSpPr>
        <p:spPr bwMode="auto">
          <a:xfrm>
            <a:off x="2895600" y="4114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7156" name="AutoShape 132"/>
          <p:cNvSpPr>
            <a:spLocks/>
          </p:cNvSpPr>
          <p:nvPr/>
        </p:nvSpPr>
        <p:spPr bwMode="auto">
          <a:xfrm>
            <a:off x="2895600" y="4876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7157" name="AutoShape 133"/>
          <p:cNvSpPr>
            <a:spLocks/>
          </p:cNvSpPr>
          <p:nvPr/>
        </p:nvSpPr>
        <p:spPr bwMode="auto">
          <a:xfrm>
            <a:off x="5105400" y="57150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897154"/>
                                        </p:tgtEl>
                                        <p:attrNameLst>
                                          <p:attrName>style.visibility</p:attrName>
                                        </p:attrNameLst>
                                      </p:cBhvr>
                                      <p:to>
                                        <p:strVal val="visible"/>
                                      </p:to>
                                    </p:set>
                                    <p:animScale>
                                      <p:cBhvr>
                                        <p:cTn id="7" dur="1000" decel="50000" fill="hold">
                                          <p:stCondLst>
                                            <p:cond delay="0"/>
                                          </p:stCondLst>
                                        </p:cTn>
                                        <p:tgtEl>
                                          <p:spTgt spid="8971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97154"/>
                                        </p:tgtEl>
                                        <p:attrNameLst>
                                          <p:attrName>ppt_x</p:attrName>
                                          <p:attrName>ppt_y</p:attrName>
                                        </p:attrNameLst>
                                      </p:cBhvr>
                                    </p:animMotion>
                                    <p:animEffect transition="in" filter="fade">
                                      <p:cBhvr>
                                        <p:cTn id="9" dur="1000"/>
                                        <p:tgtEl>
                                          <p:spTgt spid="8971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897155"/>
                                        </p:tgtEl>
                                        <p:attrNameLst>
                                          <p:attrName>style.visibility</p:attrName>
                                        </p:attrNameLst>
                                      </p:cBhvr>
                                      <p:to>
                                        <p:strVal val="visible"/>
                                      </p:to>
                                    </p:set>
                                    <p:animScale>
                                      <p:cBhvr>
                                        <p:cTn id="14" dur="1000" decel="50000" fill="hold">
                                          <p:stCondLst>
                                            <p:cond delay="0"/>
                                          </p:stCondLst>
                                        </p:cTn>
                                        <p:tgtEl>
                                          <p:spTgt spid="8971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97155"/>
                                        </p:tgtEl>
                                        <p:attrNameLst>
                                          <p:attrName>ppt_x</p:attrName>
                                          <p:attrName>ppt_y</p:attrName>
                                        </p:attrNameLst>
                                      </p:cBhvr>
                                    </p:animMotion>
                                    <p:animEffect transition="in" filter="fade">
                                      <p:cBhvr>
                                        <p:cTn id="16" dur="1000"/>
                                        <p:tgtEl>
                                          <p:spTgt spid="89715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nodeType="clickEffect">
                                  <p:stCondLst>
                                    <p:cond delay="0"/>
                                  </p:stCondLst>
                                  <p:childTnLst>
                                    <p:set>
                                      <p:cBhvr>
                                        <p:cTn id="20" dur="1" fill="hold">
                                          <p:stCondLst>
                                            <p:cond delay="0"/>
                                          </p:stCondLst>
                                        </p:cTn>
                                        <p:tgtEl>
                                          <p:spTgt spid="897156"/>
                                        </p:tgtEl>
                                        <p:attrNameLst>
                                          <p:attrName>style.visibility</p:attrName>
                                        </p:attrNameLst>
                                      </p:cBhvr>
                                      <p:to>
                                        <p:strVal val="visible"/>
                                      </p:to>
                                    </p:set>
                                    <p:animScale>
                                      <p:cBhvr>
                                        <p:cTn id="21" dur="1000" decel="50000" fill="hold">
                                          <p:stCondLst>
                                            <p:cond delay="0"/>
                                          </p:stCondLst>
                                        </p:cTn>
                                        <p:tgtEl>
                                          <p:spTgt spid="8971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97156"/>
                                        </p:tgtEl>
                                        <p:attrNameLst>
                                          <p:attrName>ppt_x</p:attrName>
                                          <p:attrName>ppt_y</p:attrName>
                                        </p:attrNameLst>
                                      </p:cBhvr>
                                    </p:animMotion>
                                    <p:animEffect transition="in" filter="fade">
                                      <p:cBhvr>
                                        <p:cTn id="23" dur="1000"/>
                                        <p:tgtEl>
                                          <p:spTgt spid="8971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nodeType="clickEffect">
                                  <p:stCondLst>
                                    <p:cond delay="0"/>
                                  </p:stCondLst>
                                  <p:childTnLst>
                                    <p:set>
                                      <p:cBhvr>
                                        <p:cTn id="27" dur="1" fill="hold">
                                          <p:stCondLst>
                                            <p:cond delay="0"/>
                                          </p:stCondLst>
                                        </p:cTn>
                                        <p:tgtEl>
                                          <p:spTgt spid="897157"/>
                                        </p:tgtEl>
                                        <p:attrNameLst>
                                          <p:attrName>style.visibility</p:attrName>
                                        </p:attrNameLst>
                                      </p:cBhvr>
                                      <p:to>
                                        <p:strVal val="visible"/>
                                      </p:to>
                                    </p:set>
                                    <p:animScale>
                                      <p:cBhvr>
                                        <p:cTn id="28" dur="1000" decel="50000" fill="hold">
                                          <p:stCondLst>
                                            <p:cond delay="0"/>
                                          </p:stCondLst>
                                        </p:cTn>
                                        <p:tgtEl>
                                          <p:spTgt spid="8971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97157"/>
                                        </p:tgtEl>
                                        <p:attrNameLst>
                                          <p:attrName>ppt_x</p:attrName>
                                          <p:attrName>ppt_y</p:attrName>
                                        </p:attrNameLst>
                                      </p:cBhvr>
                                    </p:animMotion>
                                    <p:animEffect transition="in" filter="fade">
                                      <p:cBhvr>
                                        <p:cTn id="30" dur="1000"/>
                                        <p:tgtEl>
                                          <p:spTgt spid="89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 name="Slide Number Placeholder 3"/>
          <p:cNvSpPr>
            <a:spLocks noGrp="1"/>
          </p:cNvSpPr>
          <p:nvPr>
            <p:ph type="sldNum" sz="quarter" idx="10"/>
          </p:nvPr>
        </p:nvSpPr>
        <p:spPr/>
        <p:txBody>
          <a:bodyPr/>
          <a:lstStyle/>
          <a:p>
            <a:fld id="{677AA75E-349A-49A8-990B-BFCAD085F7FB}" type="slidenum">
              <a:rPr lang="ar-SA" altLang="fa-IR"/>
              <a:pPr/>
              <a:t>258</a:t>
            </a:fld>
            <a:endParaRPr lang="en-US" altLang="fa-IR"/>
          </a:p>
        </p:txBody>
      </p:sp>
      <p:sp>
        <p:nvSpPr>
          <p:cNvPr id="898050" name="Rectangle 2"/>
          <p:cNvSpPr>
            <a:spLocks noGrp="1" noChangeArrowheads="1"/>
          </p:cNvSpPr>
          <p:nvPr>
            <p:ph type="title"/>
          </p:nvPr>
        </p:nvSpPr>
        <p:spPr>
          <a:xfrm>
            <a:off x="927100" y="609600"/>
            <a:ext cx="7378700" cy="1143000"/>
          </a:xfrm>
        </p:spPr>
        <p:txBody>
          <a:bodyPr/>
          <a:lstStyle/>
          <a:p>
            <a:r>
              <a:rPr lang="fa-IR" altLang="fa-IR" sz="3200" b="0">
                <a:cs typeface="B Nazanin" panose="00000400000000000000" pitchFamily="2" charset="-78"/>
              </a:rPr>
              <a:t>حل مثال با استفاده از روش </a:t>
            </a:r>
            <a:r>
              <a:rPr lang="en-US" altLang="fa-IR" sz="3200" b="0">
                <a:cs typeface="B Nazanin" panose="00000400000000000000" pitchFamily="2" charset="-78"/>
              </a:rPr>
              <a:t>LIFO</a:t>
            </a:r>
            <a:r>
              <a:rPr lang="fa-IR" altLang="fa-IR" sz="3200" b="0">
                <a:cs typeface="B Nazanin" panose="00000400000000000000" pitchFamily="2" charset="-78"/>
              </a:rPr>
              <a:t>- سیستم دایمی</a:t>
            </a:r>
            <a:endParaRPr lang="en-US" altLang="fa-IR" sz="3200" b="0">
              <a:cs typeface="B Nazanin" panose="00000400000000000000" pitchFamily="2" charset="-78"/>
            </a:endParaRPr>
          </a:p>
        </p:txBody>
      </p:sp>
      <p:grpSp>
        <p:nvGrpSpPr>
          <p:cNvPr id="898181" name="Group 133"/>
          <p:cNvGrpSpPr>
            <a:grpSpLocks/>
          </p:cNvGrpSpPr>
          <p:nvPr/>
        </p:nvGrpSpPr>
        <p:grpSpPr bwMode="auto">
          <a:xfrm>
            <a:off x="650875" y="2133600"/>
            <a:ext cx="8534400" cy="4268788"/>
            <a:chOff x="410" y="1344"/>
            <a:chExt cx="5376" cy="2689"/>
          </a:xfrm>
        </p:grpSpPr>
        <p:sp>
          <p:nvSpPr>
            <p:cNvPr id="898052" name="Rectangle 4"/>
            <p:cNvSpPr>
              <a:spLocks noChangeArrowheads="1"/>
            </p:cNvSpPr>
            <p:nvPr/>
          </p:nvSpPr>
          <p:spPr bwMode="auto">
            <a:xfrm>
              <a:off x="4820" y="3545"/>
              <a:ext cx="9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53" name="Rectangle 5"/>
            <p:cNvSpPr>
              <a:spLocks noChangeArrowheads="1"/>
            </p:cNvSpPr>
            <p:nvPr/>
          </p:nvSpPr>
          <p:spPr bwMode="auto">
            <a:xfrm>
              <a:off x="4453" y="3545"/>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54" name="Rectangle 6"/>
            <p:cNvSpPr>
              <a:spLocks noChangeArrowheads="1"/>
            </p:cNvSpPr>
            <p:nvPr/>
          </p:nvSpPr>
          <p:spPr bwMode="auto">
            <a:xfrm>
              <a:off x="3976" y="3545"/>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55" name="Rectangle 7"/>
            <p:cNvSpPr>
              <a:spLocks noChangeArrowheads="1"/>
            </p:cNvSpPr>
            <p:nvPr/>
          </p:nvSpPr>
          <p:spPr bwMode="auto">
            <a:xfrm>
              <a:off x="3384" y="3545"/>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56" name="Rectangle 8"/>
            <p:cNvSpPr>
              <a:spLocks noChangeArrowheads="1"/>
            </p:cNvSpPr>
            <p:nvPr/>
          </p:nvSpPr>
          <p:spPr bwMode="auto">
            <a:xfrm>
              <a:off x="2979" y="3545"/>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57" name="Rectangle 9"/>
            <p:cNvSpPr>
              <a:spLocks noChangeArrowheads="1"/>
            </p:cNvSpPr>
            <p:nvPr/>
          </p:nvSpPr>
          <p:spPr bwMode="auto">
            <a:xfrm>
              <a:off x="2501" y="3545"/>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58" name="Rectangle 10"/>
            <p:cNvSpPr>
              <a:spLocks noChangeArrowheads="1"/>
            </p:cNvSpPr>
            <p:nvPr/>
          </p:nvSpPr>
          <p:spPr bwMode="auto">
            <a:xfrm>
              <a:off x="1926" y="3545"/>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59" name="Rectangle 11"/>
            <p:cNvSpPr>
              <a:spLocks noChangeArrowheads="1"/>
            </p:cNvSpPr>
            <p:nvPr/>
          </p:nvSpPr>
          <p:spPr bwMode="auto">
            <a:xfrm>
              <a:off x="1392" y="3545"/>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140</a:t>
              </a:r>
              <a:endParaRPr lang="en-US" altLang="fa-IR" sz="2000">
                <a:cs typeface="B Nazanin" panose="00000400000000000000" pitchFamily="2" charset="-78"/>
              </a:endParaRPr>
            </a:p>
          </p:txBody>
        </p:sp>
        <p:sp>
          <p:nvSpPr>
            <p:cNvPr id="898060" name="Rectangle 12"/>
            <p:cNvSpPr>
              <a:spLocks noChangeArrowheads="1"/>
            </p:cNvSpPr>
            <p:nvPr/>
          </p:nvSpPr>
          <p:spPr bwMode="auto">
            <a:xfrm>
              <a:off x="976" y="3545"/>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1170</a:t>
              </a:r>
              <a:endParaRPr lang="en-US" altLang="fa-IR" sz="2000">
                <a:cs typeface="B Nazanin" panose="00000400000000000000" pitchFamily="2" charset="-78"/>
              </a:endParaRPr>
            </a:p>
          </p:txBody>
        </p:sp>
        <p:sp>
          <p:nvSpPr>
            <p:cNvPr id="898061" name="Rectangle 13"/>
            <p:cNvSpPr>
              <a:spLocks noChangeArrowheads="1"/>
            </p:cNvSpPr>
            <p:nvPr/>
          </p:nvSpPr>
          <p:spPr bwMode="auto">
            <a:xfrm>
              <a:off x="410" y="3545"/>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323800</a:t>
              </a:r>
              <a:endParaRPr lang="en-US" altLang="fa-IR" sz="2000">
                <a:cs typeface="B Nazanin" panose="00000400000000000000" pitchFamily="2" charset="-78"/>
              </a:endParaRPr>
            </a:p>
          </p:txBody>
        </p:sp>
        <p:sp>
          <p:nvSpPr>
            <p:cNvPr id="898062" name="Rectangle 14"/>
            <p:cNvSpPr>
              <a:spLocks noChangeArrowheads="1"/>
            </p:cNvSpPr>
            <p:nvPr/>
          </p:nvSpPr>
          <p:spPr bwMode="auto">
            <a:xfrm>
              <a:off x="4820" y="3789"/>
              <a:ext cx="9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63" name="Rectangle 15"/>
            <p:cNvSpPr>
              <a:spLocks noChangeArrowheads="1"/>
            </p:cNvSpPr>
            <p:nvPr/>
          </p:nvSpPr>
          <p:spPr bwMode="auto">
            <a:xfrm>
              <a:off x="4453" y="3789"/>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64" name="Rectangle 16"/>
            <p:cNvSpPr>
              <a:spLocks noChangeArrowheads="1"/>
            </p:cNvSpPr>
            <p:nvPr/>
          </p:nvSpPr>
          <p:spPr bwMode="auto">
            <a:xfrm>
              <a:off x="3976" y="3789"/>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65" name="Rectangle 17"/>
            <p:cNvSpPr>
              <a:spLocks noChangeArrowheads="1"/>
            </p:cNvSpPr>
            <p:nvPr/>
          </p:nvSpPr>
          <p:spPr bwMode="auto">
            <a:xfrm>
              <a:off x="3384" y="3789"/>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66" name="Rectangle 18"/>
            <p:cNvSpPr>
              <a:spLocks noChangeArrowheads="1"/>
            </p:cNvSpPr>
            <p:nvPr/>
          </p:nvSpPr>
          <p:spPr bwMode="auto">
            <a:xfrm>
              <a:off x="2979" y="3789"/>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67" name="Rectangle 19"/>
            <p:cNvSpPr>
              <a:spLocks noChangeArrowheads="1"/>
            </p:cNvSpPr>
            <p:nvPr/>
          </p:nvSpPr>
          <p:spPr bwMode="auto">
            <a:xfrm>
              <a:off x="2501" y="3789"/>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68" name="Rectangle 20"/>
            <p:cNvSpPr>
              <a:spLocks noChangeArrowheads="1"/>
            </p:cNvSpPr>
            <p:nvPr/>
          </p:nvSpPr>
          <p:spPr bwMode="auto">
            <a:xfrm>
              <a:off x="1926" y="3789"/>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69" name="Rectangle 21"/>
            <p:cNvSpPr>
              <a:spLocks noChangeArrowheads="1"/>
            </p:cNvSpPr>
            <p:nvPr/>
          </p:nvSpPr>
          <p:spPr bwMode="auto">
            <a:xfrm>
              <a:off x="1392" y="3789"/>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70" name="Rectangle 22"/>
            <p:cNvSpPr>
              <a:spLocks noChangeArrowheads="1"/>
            </p:cNvSpPr>
            <p:nvPr/>
          </p:nvSpPr>
          <p:spPr bwMode="auto">
            <a:xfrm>
              <a:off x="976" y="3789"/>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71" name="Rectangle 23"/>
            <p:cNvSpPr>
              <a:spLocks noChangeArrowheads="1"/>
            </p:cNvSpPr>
            <p:nvPr/>
          </p:nvSpPr>
          <p:spPr bwMode="auto">
            <a:xfrm>
              <a:off x="410" y="3789"/>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72" name="Rectangle 24"/>
            <p:cNvSpPr>
              <a:spLocks noChangeArrowheads="1"/>
            </p:cNvSpPr>
            <p:nvPr/>
          </p:nvSpPr>
          <p:spPr bwMode="auto">
            <a:xfrm>
              <a:off x="4820" y="3300"/>
              <a:ext cx="9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تخفیفات نقدی</a:t>
              </a:r>
              <a:endParaRPr lang="en-US" altLang="fa-IR" sz="2000">
                <a:cs typeface="B Nazanin" panose="00000400000000000000" pitchFamily="2" charset="-78"/>
              </a:endParaRPr>
            </a:p>
          </p:txBody>
        </p:sp>
        <p:sp>
          <p:nvSpPr>
            <p:cNvPr id="898073" name="Rectangle 25"/>
            <p:cNvSpPr>
              <a:spLocks noChangeArrowheads="1"/>
            </p:cNvSpPr>
            <p:nvPr/>
          </p:nvSpPr>
          <p:spPr bwMode="auto">
            <a:xfrm>
              <a:off x="4453" y="3300"/>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a:t>
              </a:r>
              <a:endParaRPr lang="en-US" altLang="fa-IR" sz="2000">
                <a:cs typeface="B Nazanin" panose="00000400000000000000" pitchFamily="2" charset="-78"/>
              </a:endParaRPr>
            </a:p>
          </p:txBody>
        </p:sp>
        <p:sp>
          <p:nvSpPr>
            <p:cNvPr id="898074" name="Rectangle 26"/>
            <p:cNvSpPr>
              <a:spLocks noChangeArrowheads="1"/>
            </p:cNvSpPr>
            <p:nvPr/>
          </p:nvSpPr>
          <p:spPr bwMode="auto">
            <a:xfrm>
              <a:off x="3976" y="3300"/>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55</a:t>
              </a:r>
              <a:endParaRPr lang="en-US" altLang="fa-IR" sz="2000">
                <a:cs typeface="B Nazanin" panose="00000400000000000000" pitchFamily="2" charset="-78"/>
              </a:endParaRPr>
            </a:p>
          </p:txBody>
        </p:sp>
        <p:sp>
          <p:nvSpPr>
            <p:cNvPr id="898075" name="Rectangle 27"/>
            <p:cNvSpPr>
              <a:spLocks noChangeArrowheads="1"/>
            </p:cNvSpPr>
            <p:nvPr/>
          </p:nvSpPr>
          <p:spPr bwMode="auto">
            <a:xfrm>
              <a:off x="3384" y="3300"/>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(7700)</a:t>
              </a:r>
              <a:endParaRPr lang="en-US" altLang="fa-IR" sz="2000">
                <a:cs typeface="B Nazanin" panose="00000400000000000000" pitchFamily="2" charset="-78"/>
              </a:endParaRPr>
            </a:p>
          </p:txBody>
        </p:sp>
        <p:sp>
          <p:nvSpPr>
            <p:cNvPr id="898076" name="Rectangle 28"/>
            <p:cNvSpPr>
              <a:spLocks noChangeArrowheads="1"/>
            </p:cNvSpPr>
            <p:nvPr/>
          </p:nvSpPr>
          <p:spPr bwMode="auto">
            <a:xfrm>
              <a:off x="2979" y="3300"/>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77" name="Rectangle 29"/>
            <p:cNvSpPr>
              <a:spLocks noChangeArrowheads="1"/>
            </p:cNvSpPr>
            <p:nvPr/>
          </p:nvSpPr>
          <p:spPr bwMode="auto">
            <a:xfrm>
              <a:off x="2501" y="3300"/>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78" name="Rectangle 30"/>
            <p:cNvSpPr>
              <a:spLocks noChangeArrowheads="1"/>
            </p:cNvSpPr>
            <p:nvPr/>
          </p:nvSpPr>
          <p:spPr bwMode="auto">
            <a:xfrm>
              <a:off x="1926" y="3300"/>
              <a:ext cx="57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79" name="Rectangle 31"/>
            <p:cNvSpPr>
              <a:spLocks noChangeArrowheads="1"/>
            </p:cNvSpPr>
            <p:nvPr/>
          </p:nvSpPr>
          <p:spPr bwMode="auto">
            <a:xfrm>
              <a:off x="1392" y="3300"/>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160</a:t>
              </a:r>
              <a:endParaRPr lang="en-US" altLang="fa-IR" sz="2000">
                <a:cs typeface="B Nazanin" panose="00000400000000000000" pitchFamily="2" charset="-78"/>
              </a:endParaRPr>
            </a:p>
          </p:txBody>
        </p:sp>
        <p:sp>
          <p:nvSpPr>
            <p:cNvPr id="898080" name="Rectangle 32"/>
            <p:cNvSpPr>
              <a:spLocks noChangeArrowheads="1"/>
            </p:cNvSpPr>
            <p:nvPr/>
          </p:nvSpPr>
          <p:spPr bwMode="auto">
            <a:xfrm>
              <a:off x="976" y="3300"/>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8081" name="Rectangle 33"/>
            <p:cNvSpPr>
              <a:spLocks noChangeArrowheads="1"/>
            </p:cNvSpPr>
            <p:nvPr/>
          </p:nvSpPr>
          <p:spPr bwMode="auto">
            <a:xfrm>
              <a:off x="410" y="3300"/>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82" name="Rectangle 34"/>
            <p:cNvSpPr>
              <a:spLocks noChangeArrowheads="1"/>
            </p:cNvSpPr>
            <p:nvPr/>
          </p:nvSpPr>
          <p:spPr bwMode="auto">
            <a:xfrm>
              <a:off x="4820" y="3056"/>
              <a:ext cx="9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83" name="Rectangle 35"/>
            <p:cNvSpPr>
              <a:spLocks noChangeArrowheads="1"/>
            </p:cNvSpPr>
            <p:nvPr/>
          </p:nvSpPr>
          <p:spPr bwMode="auto">
            <a:xfrm>
              <a:off x="4453" y="3056"/>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84" name="Rectangle 36"/>
            <p:cNvSpPr>
              <a:spLocks noChangeArrowheads="1"/>
            </p:cNvSpPr>
            <p:nvPr/>
          </p:nvSpPr>
          <p:spPr bwMode="auto">
            <a:xfrm>
              <a:off x="3976" y="3056"/>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85" name="Rectangle 37"/>
            <p:cNvSpPr>
              <a:spLocks noChangeArrowheads="1"/>
            </p:cNvSpPr>
            <p:nvPr/>
          </p:nvSpPr>
          <p:spPr bwMode="auto">
            <a:xfrm>
              <a:off x="3384" y="3056"/>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86" name="Rectangle 38"/>
            <p:cNvSpPr>
              <a:spLocks noChangeArrowheads="1"/>
            </p:cNvSpPr>
            <p:nvPr/>
          </p:nvSpPr>
          <p:spPr bwMode="auto">
            <a:xfrm>
              <a:off x="2979" y="3056"/>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87" name="Rectangle 39"/>
            <p:cNvSpPr>
              <a:spLocks noChangeArrowheads="1"/>
            </p:cNvSpPr>
            <p:nvPr/>
          </p:nvSpPr>
          <p:spPr bwMode="auto">
            <a:xfrm>
              <a:off x="2501" y="3056"/>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88" name="Rectangle 40"/>
            <p:cNvSpPr>
              <a:spLocks noChangeArrowheads="1"/>
            </p:cNvSpPr>
            <p:nvPr/>
          </p:nvSpPr>
          <p:spPr bwMode="auto">
            <a:xfrm>
              <a:off x="1926" y="3056"/>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89" name="Rectangle 41"/>
            <p:cNvSpPr>
              <a:spLocks noChangeArrowheads="1"/>
            </p:cNvSpPr>
            <p:nvPr/>
          </p:nvSpPr>
          <p:spPr bwMode="auto">
            <a:xfrm>
              <a:off x="1392" y="3056"/>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140</a:t>
              </a:r>
              <a:endParaRPr lang="en-US" altLang="fa-IR" sz="2000">
                <a:cs typeface="B Nazanin" panose="00000400000000000000" pitchFamily="2" charset="-78"/>
              </a:endParaRPr>
            </a:p>
          </p:txBody>
        </p:sp>
        <p:sp>
          <p:nvSpPr>
            <p:cNvPr id="898090" name="Rectangle 42"/>
            <p:cNvSpPr>
              <a:spLocks noChangeArrowheads="1"/>
            </p:cNvSpPr>
            <p:nvPr/>
          </p:nvSpPr>
          <p:spPr bwMode="auto">
            <a:xfrm>
              <a:off x="976" y="3056"/>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1225</a:t>
              </a:r>
              <a:endParaRPr lang="en-US" altLang="fa-IR" sz="2000">
                <a:cs typeface="B Nazanin" panose="00000400000000000000" pitchFamily="2" charset="-78"/>
              </a:endParaRPr>
            </a:p>
          </p:txBody>
        </p:sp>
        <p:sp>
          <p:nvSpPr>
            <p:cNvPr id="898091" name="Rectangle 43"/>
            <p:cNvSpPr>
              <a:spLocks noChangeArrowheads="1"/>
            </p:cNvSpPr>
            <p:nvPr/>
          </p:nvSpPr>
          <p:spPr bwMode="auto">
            <a:xfrm>
              <a:off x="410" y="3056"/>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331500</a:t>
              </a:r>
              <a:endParaRPr lang="en-US" altLang="fa-IR" sz="2000">
                <a:cs typeface="B Nazanin" panose="00000400000000000000" pitchFamily="2" charset="-78"/>
              </a:endParaRPr>
            </a:p>
          </p:txBody>
        </p:sp>
        <p:sp>
          <p:nvSpPr>
            <p:cNvPr id="898092" name="Rectangle 44"/>
            <p:cNvSpPr>
              <a:spLocks noChangeArrowheads="1"/>
            </p:cNvSpPr>
            <p:nvPr/>
          </p:nvSpPr>
          <p:spPr bwMode="auto">
            <a:xfrm>
              <a:off x="4820" y="2811"/>
              <a:ext cx="9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هزینه حمل</a:t>
              </a:r>
              <a:endParaRPr lang="en-US" altLang="fa-IR" sz="2000">
                <a:cs typeface="B Nazanin" panose="00000400000000000000" pitchFamily="2" charset="-78"/>
              </a:endParaRPr>
            </a:p>
          </p:txBody>
        </p:sp>
        <p:sp>
          <p:nvSpPr>
            <p:cNvPr id="898093" name="Rectangle 45"/>
            <p:cNvSpPr>
              <a:spLocks noChangeArrowheads="1"/>
            </p:cNvSpPr>
            <p:nvPr/>
          </p:nvSpPr>
          <p:spPr bwMode="auto">
            <a:xfrm>
              <a:off x="4453" y="2811"/>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a:t>
              </a:r>
              <a:endParaRPr lang="en-US" altLang="fa-IR" sz="2000">
                <a:cs typeface="B Nazanin" panose="00000400000000000000" pitchFamily="2" charset="-78"/>
              </a:endParaRPr>
            </a:p>
          </p:txBody>
        </p:sp>
        <p:sp>
          <p:nvSpPr>
            <p:cNvPr id="898094" name="Rectangle 46"/>
            <p:cNvSpPr>
              <a:spLocks noChangeArrowheads="1"/>
            </p:cNvSpPr>
            <p:nvPr/>
          </p:nvSpPr>
          <p:spPr bwMode="auto">
            <a:xfrm>
              <a:off x="3976" y="2811"/>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75</a:t>
              </a:r>
              <a:endParaRPr lang="en-US" altLang="fa-IR" sz="2000">
                <a:cs typeface="B Nazanin" panose="00000400000000000000" pitchFamily="2" charset="-78"/>
              </a:endParaRPr>
            </a:p>
          </p:txBody>
        </p:sp>
        <p:sp>
          <p:nvSpPr>
            <p:cNvPr id="898095" name="Rectangle 47"/>
            <p:cNvSpPr>
              <a:spLocks noChangeArrowheads="1"/>
            </p:cNvSpPr>
            <p:nvPr/>
          </p:nvSpPr>
          <p:spPr bwMode="auto">
            <a:xfrm>
              <a:off x="3384" y="2811"/>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10500</a:t>
              </a:r>
              <a:endParaRPr lang="en-US" altLang="fa-IR" sz="2000">
                <a:cs typeface="B Nazanin" panose="00000400000000000000" pitchFamily="2" charset="-78"/>
              </a:endParaRPr>
            </a:p>
          </p:txBody>
        </p:sp>
        <p:sp>
          <p:nvSpPr>
            <p:cNvPr id="898096" name="Rectangle 48"/>
            <p:cNvSpPr>
              <a:spLocks noChangeArrowheads="1"/>
            </p:cNvSpPr>
            <p:nvPr/>
          </p:nvSpPr>
          <p:spPr bwMode="auto">
            <a:xfrm>
              <a:off x="2979" y="2811"/>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97" name="Rectangle 49"/>
            <p:cNvSpPr>
              <a:spLocks noChangeArrowheads="1"/>
            </p:cNvSpPr>
            <p:nvPr/>
          </p:nvSpPr>
          <p:spPr bwMode="auto">
            <a:xfrm>
              <a:off x="2501" y="2811"/>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98" name="Rectangle 50"/>
            <p:cNvSpPr>
              <a:spLocks noChangeArrowheads="1"/>
            </p:cNvSpPr>
            <p:nvPr/>
          </p:nvSpPr>
          <p:spPr bwMode="auto">
            <a:xfrm>
              <a:off x="1926" y="2811"/>
              <a:ext cx="57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099" name="Rectangle 51"/>
            <p:cNvSpPr>
              <a:spLocks noChangeArrowheads="1"/>
            </p:cNvSpPr>
            <p:nvPr/>
          </p:nvSpPr>
          <p:spPr bwMode="auto">
            <a:xfrm>
              <a:off x="1392" y="2811"/>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160</a:t>
              </a:r>
              <a:endParaRPr lang="en-US" altLang="fa-IR" sz="2000">
                <a:cs typeface="B Nazanin" panose="00000400000000000000" pitchFamily="2" charset="-78"/>
              </a:endParaRPr>
            </a:p>
          </p:txBody>
        </p:sp>
        <p:sp>
          <p:nvSpPr>
            <p:cNvPr id="898100" name="Rectangle 52"/>
            <p:cNvSpPr>
              <a:spLocks noChangeArrowheads="1"/>
            </p:cNvSpPr>
            <p:nvPr/>
          </p:nvSpPr>
          <p:spPr bwMode="auto">
            <a:xfrm>
              <a:off x="976" y="2811"/>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8101" name="Rectangle 53"/>
            <p:cNvSpPr>
              <a:spLocks noChangeArrowheads="1"/>
            </p:cNvSpPr>
            <p:nvPr/>
          </p:nvSpPr>
          <p:spPr bwMode="auto">
            <a:xfrm>
              <a:off x="410" y="2811"/>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02" name="Rectangle 54"/>
            <p:cNvSpPr>
              <a:spLocks noChangeArrowheads="1"/>
            </p:cNvSpPr>
            <p:nvPr/>
          </p:nvSpPr>
          <p:spPr bwMode="auto">
            <a:xfrm>
              <a:off x="4820" y="2567"/>
              <a:ext cx="9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03" name="Rectangle 55"/>
            <p:cNvSpPr>
              <a:spLocks noChangeArrowheads="1"/>
            </p:cNvSpPr>
            <p:nvPr/>
          </p:nvSpPr>
          <p:spPr bwMode="auto">
            <a:xfrm>
              <a:off x="4453" y="2567"/>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04" name="Rectangle 56"/>
            <p:cNvSpPr>
              <a:spLocks noChangeArrowheads="1"/>
            </p:cNvSpPr>
            <p:nvPr/>
          </p:nvSpPr>
          <p:spPr bwMode="auto">
            <a:xfrm>
              <a:off x="3976" y="2567"/>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05" name="Rectangle 57"/>
            <p:cNvSpPr>
              <a:spLocks noChangeArrowheads="1"/>
            </p:cNvSpPr>
            <p:nvPr/>
          </p:nvSpPr>
          <p:spPr bwMode="auto">
            <a:xfrm>
              <a:off x="3384" y="2567"/>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06" name="Rectangle 58"/>
            <p:cNvSpPr>
              <a:spLocks noChangeArrowheads="1"/>
            </p:cNvSpPr>
            <p:nvPr/>
          </p:nvSpPr>
          <p:spPr bwMode="auto">
            <a:xfrm>
              <a:off x="2979" y="2567"/>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07" name="Rectangle 59"/>
            <p:cNvSpPr>
              <a:spLocks noChangeArrowheads="1"/>
            </p:cNvSpPr>
            <p:nvPr/>
          </p:nvSpPr>
          <p:spPr bwMode="auto">
            <a:xfrm>
              <a:off x="2501" y="2567"/>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08" name="Rectangle 60"/>
            <p:cNvSpPr>
              <a:spLocks noChangeArrowheads="1"/>
            </p:cNvSpPr>
            <p:nvPr/>
          </p:nvSpPr>
          <p:spPr bwMode="auto">
            <a:xfrm>
              <a:off x="1926" y="2567"/>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09" name="Rectangle 61"/>
            <p:cNvSpPr>
              <a:spLocks noChangeArrowheads="1"/>
            </p:cNvSpPr>
            <p:nvPr/>
          </p:nvSpPr>
          <p:spPr bwMode="auto">
            <a:xfrm>
              <a:off x="1392" y="2567"/>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140</a:t>
              </a:r>
              <a:endParaRPr lang="en-US" altLang="fa-IR" sz="2000">
                <a:cs typeface="B Nazanin" panose="00000400000000000000" pitchFamily="2" charset="-78"/>
              </a:endParaRPr>
            </a:p>
          </p:txBody>
        </p:sp>
        <p:sp>
          <p:nvSpPr>
            <p:cNvPr id="898110" name="Rectangle 62"/>
            <p:cNvSpPr>
              <a:spLocks noChangeArrowheads="1"/>
            </p:cNvSpPr>
            <p:nvPr/>
          </p:nvSpPr>
          <p:spPr bwMode="auto">
            <a:xfrm>
              <a:off x="976" y="2567"/>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1150</a:t>
              </a:r>
              <a:endParaRPr lang="en-US" altLang="fa-IR" sz="2000">
                <a:cs typeface="B Nazanin" panose="00000400000000000000" pitchFamily="2" charset="-78"/>
              </a:endParaRPr>
            </a:p>
          </p:txBody>
        </p:sp>
        <p:sp>
          <p:nvSpPr>
            <p:cNvPr id="898111" name="Rectangle 63"/>
            <p:cNvSpPr>
              <a:spLocks noChangeArrowheads="1"/>
            </p:cNvSpPr>
            <p:nvPr/>
          </p:nvSpPr>
          <p:spPr bwMode="auto">
            <a:xfrm>
              <a:off x="410" y="2567"/>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321000</a:t>
              </a:r>
              <a:endParaRPr lang="en-US" altLang="fa-IR" sz="2000">
                <a:cs typeface="B Nazanin" panose="00000400000000000000" pitchFamily="2" charset="-78"/>
              </a:endParaRPr>
            </a:p>
          </p:txBody>
        </p:sp>
        <p:sp>
          <p:nvSpPr>
            <p:cNvPr id="898112" name="Rectangle 64"/>
            <p:cNvSpPr>
              <a:spLocks noChangeArrowheads="1"/>
            </p:cNvSpPr>
            <p:nvPr/>
          </p:nvSpPr>
          <p:spPr bwMode="auto">
            <a:xfrm>
              <a:off x="4820" y="2322"/>
              <a:ext cx="9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خرید</a:t>
              </a:r>
              <a:endParaRPr lang="en-US" altLang="fa-IR" sz="2000">
                <a:cs typeface="B Nazanin" panose="00000400000000000000" pitchFamily="2" charset="-78"/>
              </a:endParaRPr>
            </a:p>
          </p:txBody>
        </p:sp>
        <p:sp>
          <p:nvSpPr>
            <p:cNvPr id="898113" name="Rectangle 65"/>
            <p:cNvSpPr>
              <a:spLocks noChangeArrowheads="1"/>
            </p:cNvSpPr>
            <p:nvPr/>
          </p:nvSpPr>
          <p:spPr bwMode="auto">
            <a:xfrm>
              <a:off x="4453" y="2322"/>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140</a:t>
              </a:r>
              <a:endParaRPr lang="en-US" altLang="fa-IR" sz="2000">
                <a:cs typeface="B Nazanin" panose="00000400000000000000" pitchFamily="2" charset="-78"/>
              </a:endParaRPr>
            </a:p>
          </p:txBody>
        </p:sp>
        <p:sp>
          <p:nvSpPr>
            <p:cNvPr id="898114" name="Rectangle 66"/>
            <p:cNvSpPr>
              <a:spLocks noChangeArrowheads="1"/>
            </p:cNvSpPr>
            <p:nvPr/>
          </p:nvSpPr>
          <p:spPr bwMode="auto">
            <a:xfrm>
              <a:off x="3976" y="2322"/>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1150</a:t>
              </a:r>
              <a:endParaRPr lang="en-US" altLang="fa-IR" sz="2000">
                <a:cs typeface="B Nazanin" panose="00000400000000000000" pitchFamily="2" charset="-78"/>
              </a:endParaRPr>
            </a:p>
          </p:txBody>
        </p:sp>
        <p:sp>
          <p:nvSpPr>
            <p:cNvPr id="898115" name="Rectangle 67"/>
            <p:cNvSpPr>
              <a:spLocks noChangeArrowheads="1"/>
            </p:cNvSpPr>
            <p:nvPr/>
          </p:nvSpPr>
          <p:spPr bwMode="auto">
            <a:xfrm>
              <a:off x="3384" y="2322"/>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161000</a:t>
              </a:r>
              <a:endParaRPr lang="en-US" altLang="fa-IR" sz="2000">
                <a:cs typeface="B Nazanin" panose="00000400000000000000" pitchFamily="2" charset="-78"/>
              </a:endParaRPr>
            </a:p>
          </p:txBody>
        </p:sp>
        <p:sp>
          <p:nvSpPr>
            <p:cNvPr id="898116" name="Rectangle 68"/>
            <p:cNvSpPr>
              <a:spLocks noChangeArrowheads="1"/>
            </p:cNvSpPr>
            <p:nvPr/>
          </p:nvSpPr>
          <p:spPr bwMode="auto">
            <a:xfrm>
              <a:off x="2979" y="2322"/>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17" name="Rectangle 69"/>
            <p:cNvSpPr>
              <a:spLocks noChangeArrowheads="1"/>
            </p:cNvSpPr>
            <p:nvPr/>
          </p:nvSpPr>
          <p:spPr bwMode="auto">
            <a:xfrm>
              <a:off x="2501" y="2322"/>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18" name="Rectangle 70"/>
            <p:cNvSpPr>
              <a:spLocks noChangeArrowheads="1"/>
            </p:cNvSpPr>
            <p:nvPr/>
          </p:nvSpPr>
          <p:spPr bwMode="auto">
            <a:xfrm>
              <a:off x="1926" y="2322"/>
              <a:ext cx="57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19" name="Rectangle 71"/>
            <p:cNvSpPr>
              <a:spLocks noChangeArrowheads="1"/>
            </p:cNvSpPr>
            <p:nvPr/>
          </p:nvSpPr>
          <p:spPr bwMode="auto">
            <a:xfrm>
              <a:off x="1392" y="2322"/>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160</a:t>
              </a:r>
              <a:endParaRPr lang="en-US" altLang="fa-IR" sz="2000">
                <a:cs typeface="B Nazanin" panose="00000400000000000000" pitchFamily="2" charset="-78"/>
              </a:endParaRPr>
            </a:p>
          </p:txBody>
        </p:sp>
        <p:sp>
          <p:nvSpPr>
            <p:cNvPr id="898120" name="Rectangle 72"/>
            <p:cNvSpPr>
              <a:spLocks noChangeArrowheads="1"/>
            </p:cNvSpPr>
            <p:nvPr/>
          </p:nvSpPr>
          <p:spPr bwMode="auto">
            <a:xfrm>
              <a:off x="976" y="2322"/>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8121" name="Rectangle 73"/>
            <p:cNvSpPr>
              <a:spLocks noChangeArrowheads="1"/>
            </p:cNvSpPr>
            <p:nvPr/>
          </p:nvSpPr>
          <p:spPr bwMode="auto">
            <a:xfrm>
              <a:off x="410" y="2322"/>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22" name="Rectangle 74"/>
            <p:cNvSpPr>
              <a:spLocks noChangeArrowheads="1"/>
            </p:cNvSpPr>
            <p:nvPr/>
          </p:nvSpPr>
          <p:spPr bwMode="auto">
            <a:xfrm>
              <a:off x="4820" y="2078"/>
              <a:ext cx="9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برگشت از فروش</a:t>
              </a:r>
              <a:endParaRPr lang="en-US" altLang="fa-IR" sz="2000">
                <a:cs typeface="B Nazanin" panose="00000400000000000000" pitchFamily="2" charset="-78"/>
              </a:endParaRPr>
            </a:p>
          </p:txBody>
        </p:sp>
        <p:sp>
          <p:nvSpPr>
            <p:cNvPr id="898123" name="Rectangle 75"/>
            <p:cNvSpPr>
              <a:spLocks noChangeArrowheads="1"/>
            </p:cNvSpPr>
            <p:nvPr/>
          </p:nvSpPr>
          <p:spPr bwMode="auto">
            <a:xfrm>
              <a:off x="4453" y="2078"/>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24" name="Rectangle 76"/>
            <p:cNvSpPr>
              <a:spLocks noChangeArrowheads="1"/>
            </p:cNvSpPr>
            <p:nvPr/>
          </p:nvSpPr>
          <p:spPr bwMode="auto">
            <a:xfrm>
              <a:off x="3976" y="2078"/>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25" name="Rectangle 77"/>
            <p:cNvSpPr>
              <a:spLocks noChangeArrowheads="1"/>
            </p:cNvSpPr>
            <p:nvPr/>
          </p:nvSpPr>
          <p:spPr bwMode="auto">
            <a:xfrm>
              <a:off x="3384" y="2078"/>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cs typeface="B Nazanin" panose="00000400000000000000" pitchFamily="2" charset="-78"/>
              </a:endParaRPr>
            </a:p>
          </p:txBody>
        </p:sp>
        <p:sp>
          <p:nvSpPr>
            <p:cNvPr id="898126" name="Rectangle 78"/>
            <p:cNvSpPr>
              <a:spLocks noChangeArrowheads="1"/>
            </p:cNvSpPr>
            <p:nvPr/>
          </p:nvSpPr>
          <p:spPr bwMode="auto">
            <a:xfrm>
              <a:off x="2979" y="2078"/>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(40)</a:t>
              </a:r>
              <a:endParaRPr lang="en-US" altLang="fa-IR" sz="2000">
                <a:cs typeface="B Nazanin" panose="00000400000000000000" pitchFamily="2" charset="-78"/>
              </a:endParaRPr>
            </a:p>
          </p:txBody>
        </p:sp>
        <p:sp>
          <p:nvSpPr>
            <p:cNvPr id="898127" name="Rectangle 79"/>
            <p:cNvSpPr>
              <a:spLocks noChangeArrowheads="1"/>
            </p:cNvSpPr>
            <p:nvPr/>
          </p:nvSpPr>
          <p:spPr bwMode="auto">
            <a:xfrm>
              <a:off x="2501" y="2078"/>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8128" name="Rectangle 80"/>
            <p:cNvSpPr>
              <a:spLocks noChangeArrowheads="1"/>
            </p:cNvSpPr>
            <p:nvPr/>
          </p:nvSpPr>
          <p:spPr bwMode="auto">
            <a:xfrm>
              <a:off x="1872" y="2078"/>
              <a:ext cx="61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(40000)</a:t>
              </a:r>
              <a:endParaRPr lang="en-US" altLang="fa-IR" sz="2000">
                <a:cs typeface="B Nazanin" panose="00000400000000000000" pitchFamily="2" charset="-78"/>
              </a:endParaRPr>
            </a:p>
          </p:txBody>
        </p:sp>
        <p:sp>
          <p:nvSpPr>
            <p:cNvPr id="898129" name="Rectangle 81"/>
            <p:cNvSpPr>
              <a:spLocks noChangeArrowheads="1"/>
            </p:cNvSpPr>
            <p:nvPr/>
          </p:nvSpPr>
          <p:spPr bwMode="auto">
            <a:xfrm>
              <a:off x="1392" y="2078"/>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160</a:t>
              </a:r>
              <a:endParaRPr lang="en-US" altLang="fa-IR" sz="2000">
                <a:cs typeface="B Nazanin" panose="00000400000000000000" pitchFamily="2" charset="-78"/>
              </a:endParaRPr>
            </a:p>
          </p:txBody>
        </p:sp>
        <p:sp>
          <p:nvSpPr>
            <p:cNvPr id="898130" name="Rectangle 82"/>
            <p:cNvSpPr>
              <a:spLocks noChangeArrowheads="1"/>
            </p:cNvSpPr>
            <p:nvPr/>
          </p:nvSpPr>
          <p:spPr bwMode="auto">
            <a:xfrm>
              <a:off x="976" y="2078"/>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1000</a:t>
              </a:r>
              <a:endParaRPr lang="en-US" altLang="fa-IR" sz="2000">
                <a:cs typeface="B Nazanin" panose="00000400000000000000" pitchFamily="2" charset="-78"/>
              </a:endParaRPr>
            </a:p>
          </p:txBody>
        </p:sp>
        <p:sp>
          <p:nvSpPr>
            <p:cNvPr id="898131" name="Rectangle 83"/>
            <p:cNvSpPr>
              <a:spLocks noChangeArrowheads="1"/>
            </p:cNvSpPr>
            <p:nvPr/>
          </p:nvSpPr>
          <p:spPr bwMode="auto">
            <a:xfrm>
              <a:off x="410" y="2078"/>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160000</a:t>
              </a:r>
              <a:endParaRPr lang="en-US" altLang="fa-IR" sz="2000">
                <a:cs typeface="B Nazanin" panose="00000400000000000000" pitchFamily="2" charset="-78"/>
              </a:endParaRPr>
            </a:p>
          </p:txBody>
        </p:sp>
        <p:sp>
          <p:nvSpPr>
            <p:cNvPr id="898132" name="Rectangle 84"/>
            <p:cNvSpPr>
              <a:spLocks noChangeArrowheads="1"/>
            </p:cNvSpPr>
            <p:nvPr/>
          </p:nvSpPr>
          <p:spPr bwMode="auto">
            <a:xfrm>
              <a:off x="4820" y="1833"/>
              <a:ext cx="9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نقل از صفحه قبل</a:t>
              </a:r>
              <a:endParaRPr lang="en-US" altLang="fa-IR" sz="2000">
                <a:solidFill>
                  <a:srgbClr val="FFFF99"/>
                </a:solidFill>
                <a:cs typeface="B Nazanin" panose="00000400000000000000" pitchFamily="2" charset="-78"/>
              </a:endParaRPr>
            </a:p>
          </p:txBody>
        </p:sp>
        <p:sp>
          <p:nvSpPr>
            <p:cNvPr id="898133" name="Rectangle 85"/>
            <p:cNvSpPr>
              <a:spLocks noChangeArrowheads="1"/>
            </p:cNvSpPr>
            <p:nvPr/>
          </p:nvSpPr>
          <p:spPr bwMode="auto">
            <a:xfrm>
              <a:off x="4453" y="1833"/>
              <a:ext cx="36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8134" name="Rectangle 86"/>
            <p:cNvSpPr>
              <a:spLocks noChangeArrowheads="1"/>
            </p:cNvSpPr>
            <p:nvPr/>
          </p:nvSpPr>
          <p:spPr bwMode="auto">
            <a:xfrm>
              <a:off x="3976" y="1833"/>
              <a:ext cx="477"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8135" name="Rectangle 87"/>
            <p:cNvSpPr>
              <a:spLocks noChangeArrowheads="1"/>
            </p:cNvSpPr>
            <p:nvPr/>
          </p:nvSpPr>
          <p:spPr bwMode="auto">
            <a:xfrm>
              <a:off x="3384" y="1833"/>
              <a:ext cx="592"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8136" name="Rectangle 88"/>
            <p:cNvSpPr>
              <a:spLocks noChangeArrowheads="1"/>
            </p:cNvSpPr>
            <p:nvPr/>
          </p:nvSpPr>
          <p:spPr bwMode="auto">
            <a:xfrm>
              <a:off x="2979" y="1833"/>
              <a:ext cx="40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8137" name="Rectangle 89"/>
            <p:cNvSpPr>
              <a:spLocks noChangeArrowheads="1"/>
            </p:cNvSpPr>
            <p:nvPr/>
          </p:nvSpPr>
          <p:spPr bwMode="auto">
            <a:xfrm>
              <a:off x="2501" y="1833"/>
              <a:ext cx="47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8138" name="Rectangle 90"/>
            <p:cNvSpPr>
              <a:spLocks noChangeArrowheads="1"/>
            </p:cNvSpPr>
            <p:nvPr/>
          </p:nvSpPr>
          <p:spPr bwMode="auto">
            <a:xfrm>
              <a:off x="1926" y="1833"/>
              <a:ext cx="575"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endParaRPr lang="fa-IR" altLang="fa-IR" sz="2000">
                <a:solidFill>
                  <a:srgbClr val="FFFF99"/>
                </a:solidFill>
                <a:cs typeface="B Nazanin" panose="00000400000000000000" pitchFamily="2" charset="-78"/>
              </a:endParaRPr>
            </a:p>
          </p:txBody>
        </p:sp>
        <p:sp>
          <p:nvSpPr>
            <p:cNvPr id="898139" name="Rectangle 91"/>
            <p:cNvSpPr>
              <a:spLocks noChangeArrowheads="1"/>
            </p:cNvSpPr>
            <p:nvPr/>
          </p:nvSpPr>
          <p:spPr bwMode="auto">
            <a:xfrm>
              <a:off x="1392" y="1833"/>
              <a:ext cx="534"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120</a:t>
              </a:r>
              <a:endParaRPr lang="en-US" altLang="fa-IR" sz="2000">
                <a:solidFill>
                  <a:srgbClr val="FFFF99"/>
                </a:solidFill>
                <a:cs typeface="B Nazanin" panose="00000400000000000000" pitchFamily="2" charset="-78"/>
              </a:endParaRPr>
            </a:p>
          </p:txBody>
        </p:sp>
        <p:sp>
          <p:nvSpPr>
            <p:cNvPr id="898140" name="Rectangle 92"/>
            <p:cNvSpPr>
              <a:spLocks noChangeArrowheads="1"/>
            </p:cNvSpPr>
            <p:nvPr/>
          </p:nvSpPr>
          <p:spPr bwMode="auto">
            <a:xfrm>
              <a:off x="976" y="1833"/>
              <a:ext cx="4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1000</a:t>
              </a:r>
              <a:endParaRPr lang="en-US" altLang="fa-IR" sz="2000">
                <a:solidFill>
                  <a:srgbClr val="FFFF99"/>
                </a:solidFill>
                <a:cs typeface="B Nazanin" panose="00000400000000000000" pitchFamily="2" charset="-78"/>
              </a:endParaRPr>
            </a:p>
          </p:txBody>
        </p:sp>
        <p:sp>
          <p:nvSpPr>
            <p:cNvPr id="898141" name="Rectangle 93"/>
            <p:cNvSpPr>
              <a:spLocks noChangeArrowheads="1"/>
            </p:cNvSpPr>
            <p:nvPr/>
          </p:nvSpPr>
          <p:spPr bwMode="auto">
            <a:xfrm>
              <a:off x="410" y="1833"/>
              <a:ext cx="56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solidFill>
                    <a:srgbClr val="FFFF99"/>
                  </a:solidFill>
                  <a:cs typeface="B Nazanin" panose="00000400000000000000" pitchFamily="2" charset="-78"/>
                </a:rPr>
                <a:t>120000</a:t>
              </a:r>
              <a:endParaRPr lang="en-US" altLang="fa-IR" sz="2000">
                <a:solidFill>
                  <a:srgbClr val="FFFF99"/>
                </a:solidFill>
                <a:cs typeface="B Nazanin" panose="00000400000000000000" pitchFamily="2" charset="-78"/>
              </a:endParaRPr>
            </a:p>
          </p:txBody>
        </p:sp>
        <p:sp>
          <p:nvSpPr>
            <p:cNvPr id="898142" name="Rectangle 94"/>
            <p:cNvSpPr>
              <a:spLocks noChangeArrowheads="1"/>
            </p:cNvSpPr>
            <p:nvPr/>
          </p:nvSpPr>
          <p:spPr bwMode="auto">
            <a:xfrm>
              <a:off x="4453" y="1589"/>
              <a:ext cx="36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8143" name="Rectangle 95"/>
            <p:cNvSpPr>
              <a:spLocks noChangeArrowheads="1"/>
            </p:cNvSpPr>
            <p:nvPr/>
          </p:nvSpPr>
          <p:spPr bwMode="auto">
            <a:xfrm>
              <a:off x="3976" y="1589"/>
              <a:ext cx="477"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8144" name="Rectangle 96"/>
            <p:cNvSpPr>
              <a:spLocks noChangeArrowheads="1"/>
            </p:cNvSpPr>
            <p:nvPr/>
          </p:nvSpPr>
          <p:spPr bwMode="auto">
            <a:xfrm>
              <a:off x="3384" y="1589"/>
              <a:ext cx="59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8145" name="Rectangle 97"/>
            <p:cNvSpPr>
              <a:spLocks noChangeArrowheads="1"/>
            </p:cNvSpPr>
            <p:nvPr/>
          </p:nvSpPr>
          <p:spPr bwMode="auto">
            <a:xfrm>
              <a:off x="2979" y="1589"/>
              <a:ext cx="40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8146" name="Rectangle 98"/>
            <p:cNvSpPr>
              <a:spLocks noChangeArrowheads="1"/>
            </p:cNvSpPr>
            <p:nvPr/>
          </p:nvSpPr>
          <p:spPr bwMode="auto">
            <a:xfrm>
              <a:off x="2501" y="1589"/>
              <a:ext cx="47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8147" name="Rectangle 99"/>
            <p:cNvSpPr>
              <a:spLocks noChangeArrowheads="1"/>
            </p:cNvSpPr>
            <p:nvPr/>
          </p:nvSpPr>
          <p:spPr bwMode="auto">
            <a:xfrm>
              <a:off x="1926" y="1589"/>
              <a:ext cx="575"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8148" name="Rectangle 100"/>
            <p:cNvSpPr>
              <a:spLocks noChangeArrowheads="1"/>
            </p:cNvSpPr>
            <p:nvPr/>
          </p:nvSpPr>
          <p:spPr bwMode="auto">
            <a:xfrm>
              <a:off x="1392" y="1589"/>
              <a:ext cx="534"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تعداد</a:t>
              </a:r>
              <a:endParaRPr lang="en-US" altLang="fa-IR" sz="2000">
                <a:cs typeface="B Nazanin" panose="00000400000000000000" pitchFamily="2" charset="-78"/>
              </a:endParaRPr>
            </a:p>
          </p:txBody>
        </p:sp>
        <p:sp>
          <p:nvSpPr>
            <p:cNvPr id="898149" name="Rectangle 101"/>
            <p:cNvSpPr>
              <a:spLocks noChangeArrowheads="1"/>
            </p:cNvSpPr>
            <p:nvPr/>
          </p:nvSpPr>
          <p:spPr bwMode="auto">
            <a:xfrm>
              <a:off x="976" y="1589"/>
              <a:ext cx="41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فی</a:t>
              </a:r>
              <a:endParaRPr lang="en-US" altLang="fa-IR" sz="2000">
                <a:cs typeface="B Nazanin" panose="00000400000000000000" pitchFamily="2" charset="-78"/>
              </a:endParaRPr>
            </a:p>
          </p:txBody>
        </p:sp>
        <p:sp>
          <p:nvSpPr>
            <p:cNvPr id="898150" name="Rectangle 102"/>
            <p:cNvSpPr>
              <a:spLocks noChangeArrowheads="1"/>
            </p:cNvSpPr>
            <p:nvPr/>
          </p:nvSpPr>
          <p:spPr bwMode="auto">
            <a:xfrm>
              <a:off x="410" y="1589"/>
              <a:ext cx="566"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مبلغ</a:t>
              </a:r>
              <a:endParaRPr lang="en-US" altLang="fa-IR" sz="2000">
                <a:cs typeface="B Nazanin" panose="00000400000000000000" pitchFamily="2" charset="-78"/>
              </a:endParaRPr>
            </a:p>
          </p:txBody>
        </p:sp>
        <p:sp>
          <p:nvSpPr>
            <p:cNvPr id="898151" name="Rectangle 103"/>
            <p:cNvSpPr>
              <a:spLocks noChangeArrowheads="1"/>
            </p:cNvSpPr>
            <p:nvPr/>
          </p:nvSpPr>
          <p:spPr bwMode="auto">
            <a:xfrm>
              <a:off x="4820" y="1344"/>
              <a:ext cx="966"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شرح</a:t>
              </a:r>
              <a:endParaRPr lang="en-US" altLang="fa-IR" sz="2000">
                <a:cs typeface="B Nazanin" panose="00000400000000000000" pitchFamily="2" charset="-78"/>
              </a:endParaRPr>
            </a:p>
          </p:txBody>
        </p:sp>
        <p:sp>
          <p:nvSpPr>
            <p:cNvPr id="898152" name="Rectangle 104"/>
            <p:cNvSpPr>
              <a:spLocks noChangeArrowheads="1"/>
            </p:cNvSpPr>
            <p:nvPr/>
          </p:nvSpPr>
          <p:spPr bwMode="auto">
            <a:xfrm>
              <a:off x="3384" y="1344"/>
              <a:ext cx="143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وارده</a:t>
              </a:r>
              <a:endParaRPr lang="en-US" altLang="fa-IR" sz="2000">
                <a:cs typeface="B Nazanin" panose="00000400000000000000" pitchFamily="2" charset="-78"/>
              </a:endParaRPr>
            </a:p>
          </p:txBody>
        </p:sp>
        <p:sp>
          <p:nvSpPr>
            <p:cNvPr id="898153" name="Rectangle 105"/>
            <p:cNvSpPr>
              <a:spLocks noChangeArrowheads="1"/>
            </p:cNvSpPr>
            <p:nvPr/>
          </p:nvSpPr>
          <p:spPr bwMode="auto">
            <a:xfrm>
              <a:off x="1926" y="1344"/>
              <a:ext cx="145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صادره</a:t>
              </a:r>
              <a:endParaRPr lang="en-US" altLang="fa-IR" sz="2000">
                <a:cs typeface="B Nazanin" panose="00000400000000000000" pitchFamily="2" charset="-78"/>
              </a:endParaRPr>
            </a:p>
          </p:txBody>
        </p:sp>
        <p:sp>
          <p:nvSpPr>
            <p:cNvPr id="898154" name="Rectangle 106"/>
            <p:cNvSpPr>
              <a:spLocks noChangeArrowheads="1"/>
            </p:cNvSpPr>
            <p:nvPr/>
          </p:nvSpPr>
          <p:spPr bwMode="auto">
            <a:xfrm>
              <a:off x="410" y="1344"/>
              <a:ext cx="1516"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rtl="1">
                <a:spcBef>
                  <a:spcPct val="20000"/>
                </a:spcBef>
                <a:buClr>
                  <a:schemeClr val="accent2"/>
                </a:buClr>
                <a:buFont typeface="Wingdings" panose="05000000000000000000" pitchFamily="2" charset="2"/>
                <a:buChar char="w"/>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buChar char="n"/>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buChar char="l"/>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buChar char="w"/>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buChar char="§"/>
                <a:defRPr sz="16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buFont typeface="Wingdings" panose="05000000000000000000" pitchFamily="2" charset="2"/>
                <a:buNone/>
              </a:pPr>
              <a:r>
                <a:rPr lang="fa-IR" altLang="fa-IR" sz="2000">
                  <a:cs typeface="B Nazanin" panose="00000400000000000000" pitchFamily="2" charset="-78"/>
                </a:rPr>
                <a:t>موجودی</a:t>
              </a:r>
              <a:endParaRPr lang="en-US" altLang="fa-IR" sz="2000">
                <a:cs typeface="B Nazanin" panose="00000400000000000000" pitchFamily="2" charset="-78"/>
              </a:endParaRPr>
            </a:p>
          </p:txBody>
        </p:sp>
        <p:sp>
          <p:nvSpPr>
            <p:cNvPr id="898155" name="Line 107"/>
            <p:cNvSpPr>
              <a:spLocks noChangeShapeType="1"/>
            </p:cNvSpPr>
            <p:nvPr/>
          </p:nvSpPr>
          <p:spPr bwMode="auto">
            <a:xfrm>
              <a:off x="410" y="1344"/>
              <a:ext cx="537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56" name="Line 108"/>
            <p:cNvSpPr>
              <a:spLocks noChangeShapeType="1"/>
            </p:cNvSpPr>
            <p:nvPr/>
          </p:nvSpPr>
          <p:spPr bwMode="auto">
            <a:xfrm>
              <a:off x="410" y="1589"/>
              <a:ext cx="441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57" name="Line 109"/>
            <p:cNvSpPr>
              <a:spLocks noChangeShapeType="1"/>
            </p:cNvSpPr>
            <p:nvPr/>
          </p:nvSpPr>
          <p:spPr bwMode="auto">
            <a:xfrm>
              <a:off x="410" y="1833"/>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58" name="Line 110"/>
            <p:cNvSpPr>
              <a:spLocks noChangeShapeType="1"/>
            </p:cNvSpPr>
            <p:nvPr/>
          </p:nvSpPr>
          <p:spPr bwMode="auto">
            <a:xfrm>
              <a:off x="410" y="2078"/>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59" name="Line 111"/>
            <p:cNvSpPr>
              <a:spLocks noChangeShapeType="1"/>
            </p:cNvSpPr>
            <p:nvPr/>
          </p:nvSpPr>
          <p:spPr bwMode="auto">
            <a:xfrm>
              <a:off x="410" y="2322"/>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60" name="Line 112"/>
            <p:cNvSpPr>
              <a:spLocks noChangeShapeType="1"/>
            </p:cNvSpPr>
            <p:nvPr/>
          </p:nvSpPr>
          <p:spPr bwMode="auto">
            <a:xfrm>
              <a:off x="410" y="2567"/>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61" name="Line 113"/>
            <p:cNvSpPr>
              <a:spLocks noChangeShapeType="1"/>
            </p:cNvSpPr>
            <p:nvPr/>
          </p:nvSpPr>
          <p:spPr bwMode="auto">
            <a:xfrm>
              <a:off x="410" y="2811"/>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62" name="Line 114"/>
            <p:cNvSpPr>
              <a:spLocks noChangeShapeType="1"/>
            </p:cNvSpPr>
            <p:nvPr/>
          </p:nvSpPr>
          <p:spPr bwMode="auto">
            <a:xfrm>
              <a:off x="410" y="3056"/>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63" name="Line 115"/>
            <p:cNvSpPr>
              <a:spLocks noChangeShapeType="1"/>
            </p:cNvSpPr>
            <p:nvPr/>
          </p:nvSpPr>
          <p:spPr bwMode="auto">
            <a:xfrm>
              <a:off x="410" y="3300"/>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64" name="Line 116"/>
            <p:cNvSpPr>
              <a:spLocks noChangeShapeType="1"/>
            </p:cNvSpPr>
            <p:nvPr/>
          </p:nvSpPr>
          <p:spPr bwMode="auto">
            <a:xfrm>
              <a:off x="410" y="3545"/>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65" name="Line 117"/>
            <p:cNvSpPr>
              <a:spLocks noChangeShapeType="1"/>
            </p:cNvSpPr>
            <p:nvPr/>
          </p:nvSpPr>
          <p:spPr bwMode="auto">
            <a:xfrm>
              <a:off x="410" y="4033"/>
              <a:ext cx="5376"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66" name="Line 118"/>
            <p:cNvSpPr>
              <a:spLocks noChangeShapeType="1"/>
            </p:cNvSpPr>
            <p:nvPr/>
          </p:nvSpPr>
          <p:spPr bwMode="auto">
            <a:xfrm>
              <a:off x="410" y="1344"/>
              <a:ext cx="0" cy="268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67" name="Line 119"/>
            <p:cNvSpPr>
              <a:spLocks noChangeShapeType="1"/>
            </p:cNvSpPr>
            <p:nvPr/>
          </p:nvSpPr>
          <p:spPr bwMode="auto">
            <a:xfrm>
              <a:off x="1926" y="1344"/>
              <a:ext cx="0" cy="26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68" name="Line 120"/>
            <p:cNvSpPr>
              <a:spLocks noChangeShapeType="1"/>
            </p:cNvSpPr>
            <p:nvPr/>
          </p:nvSpPr>
          <p:spPr bwMode="auto">
            <a:xfrm>
              <a:off x="3384" y="1344"/>
              <a:ext cx="0" cy="26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69" name="Line 121"/>
            <p:cNvSpPr>
              <a:spLocks noChangeShapeType="1"/>
            </p:cNvSpPr>
            <p:nvPr/>
          </p:nvSpPr>
          <p:spPr bwMode="auto">
            <a:xfrm>
              <a:off x="4820" y="1344"/>
              <a:ext cx="0" cy="268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70" name="Line 122"/>
            <p:cNvSpPr>
              <a:spLocks noChangeShapeType="1"/>
            </p:cNvSpPr>
            <p:nvPr/>
          </p:nvSpPr>
          <p:spPr bwMode="auto">
            <a:xfrm>
              <a:off x="5786" y="1344"/>
              <a:ext cx="0" cy="2689"/>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71" name="Line 123"/>
            <p:cNvSpPr>
              <a:spLocks noChangeShapeType="1"/>
            </p:cNvSpPr>
            <p:nvPr/>
          </p:nvSpPr>
          <p:spPr bwMode="auto">
            <a:xfrm>
              <a:off x="976"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72" name="Line 124"/>
            <p:cNvSpPr>
              <a:spLocks noChangeShapeType="1"/>
            </p:cNvSpPr>
            <p:nvPr/>
          </p:nvSpPr>
          <p:spPr bwMode="auto">
            <a:xfrm>
              <a:off x="1392"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73" name="Line 125"/>
            <p:cNvSpPr>
              <a:spLocks noChangeShapeType="1"/>
            </p:cNvSpPr>
            <p:nvPr/>
          </p:nvSpPr>
          <p:spPr bwMode="auto">
            <a:xfrm>
              <a:off x="2501"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74" name="Line 126"/>
            <p:cNvSpPr>
              <a:spLocks noChangeShapeType="1"/>
            </p:cNvSpPr>
            <p:nvPr/>
          </p:nvSpPr>
          <p:spPr bwMode="auto">
            <a:xfrm>
              <a:off x="2979"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75" name="Line 127"/>
            <p:cNvSpPr>
              <a:spLocks noChangeShapeType="1"/>
            </p:cNvSpPr>
            <p:nvPr/>
          </p:nvSpPr>
          <p:spPr bwMode="auto">
            <a:xfrm>
              <a:off x="3976"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76" name="Line 128"/>
            <p:cNvSpPr>
              <a:spLocks noChangeShapeType="1"/>
            </p:cNvSpPr>
            <p:nvPr/>
          </p:nvSpPr>
          <p:spPr bwMode="auto">
            <a:xfrm>
              <a:off x="4453" y="1589"/>
              <a:ext cx="0" cy="24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98177" name="Line 129"/>
            <p:cNvSpPr>
              <a:spLocks noChangeShapeType="1"/>
            </p:cNvSpPr>
            <p:nvPr/>
          </p:nvSpPr>
          <p:spPr bwMode="auto">
            <a:xfrm>
              <a:off x="410" y="3789"/>
              <a:ext cx="537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898182" name="AutoShape 134"/>
          <p:cNvSpPr>
            <a:spLocks/>
          </p:cNvSpPr>
          <p:nvPr/>
        </p:nvSpPr>
        <p:spPr bwMode="auto">
          <a:xfrm>
            <a:off x="2895600" y="3733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8183" name="AutoShape 135"/>
          <p:cNvSpPr>
            <a:spLocks/>
          </p:cNvSpPr>
          <p:nvPr/>
        </p:nvSpPr>
        <p:spPr bwMode="auto">
          <a:xfrm>
            <a:off x="2895600" y="4495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8184" name="AutoShape 136"/>
          <p:cNvSpPr>
            <a:spLocks/>
          </p:cNvSpPr>
          <p:nvPr/>
        </p:nvSpPr>
        <p:spPr bwMode="auto">
          <a:xfrm>
            <a:off x="2895600" y="52578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98181"/>
                                        </p:tgtEl>
                                        <p:attrNameLst>
                                          <p:attrName>style.visibility</p:attrName>
                                        </p:attrNameLst>
                                      </p:cBhvr>
                                      <p:to>
                                        <p:strVal val="visible"/>
                                      </p:to>
                                    </p:set>
                                    <p:animEffect transition="in" filter="dissolve">
                                      <p:cBhvr>
                                        <p:cTn id="7" dur="500"/>
                                        <p:tgtEl>
                                          <p:spTgt spid="898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nodeType="clickEffect">
                                  <p:stCondLst>
                                    <p:cond delay="0"/>
                                  </p:stCondLst>
                                  <p:childTnLst>
                                    <p:set>
                                      <p:cBhvr>
                                        <p:cTn id="11" dur="1" fill="hold">
                                          <p:stCondLst>
                                            <p:cond delay="0"/>
                                          </p:stCondLst>
                                        </p:cTn>
                                        <p:tgtEl>
                                          <p:spTgt spid="898182"/>
                                        </p:tgtEl>
                                        <p:attrNameLst>
                                          <p:attrName>style.visibility</p:attrName>
                                        </p:attrNameLst>
                                      </p:cBhvr>
                                      <p:to>
                                        <p:strVal val="visible"/>
                                      </p:to>
                                    </p:set>
                                    <p:animScale>
                                      <p:cBhvr>
                                        <p:cTn id="12" dur="1000" decel="50000" fill="hold">
                                          <p:stCondLst>
                                            <p:cond delay="0"/>
                                          </p:stCondLst>
                                        </p:cTn>
                                        <p:tgtEl>
                                          <p:spTgt spid="8981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98182"/>
                                        </p:tgtEl>
                                        <p:attrNameLst>
                                          <p:attrName>ppt_x</p:attrName>
                                          <p:attrName>ppt_y</p:attrName>
                                        </p:attrNameLst>
                                      </p:cBhvr>
                                    </p:animMotion>
                                    <p:animEffect transition="in" filter="fade">
                                      <p:cBhvr>
                                        <p:cTn id="14" dur="1000"/>
                                        <p:tgtEl>
                                          <p:spTgt spid="8981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2" presetClass="entr" presetSubtype="0" fill="hold" nodeType="clickEffect">
                                  <p:stCondLst>
                                    <p:cond delay="0"/>
                                  </p:stCondLst>
                                  <p:childTnLst>
                                    <p:set>
                                      <p:cBhvr>
                                        <p:cTn id="18" dur="1" fill="hold">
                                          <p:stCondLst>
                                            <p:cond delay="0"/>
                                          </p:stCondLst>
                                        </p:cTn>
                                        <p:tgtEl>
                                          <p:spTgt spid="898183"/>
                                        </p:tgtEl>
                                        <p:attrNameLst>
                                          <p:attrName>style.visibility</p:attrName>
                                        </p:attrNameLst>
                                      </p:cBhvr>
                                      <p:to>
                                        <p:strVal val="visible"/>
                                      </p:to>
                                    </p:set>
                                    <p:animScale>
                                      <p:cBhvr>
                                        <p:cTn id="19" dur="1000" decel="50000" fill="hold">
                                          <p:stCondLst>
                                            <p:cond delay="0"/>
                                          </p:stCondLst>
                                        </p:cTn>
                                        <p:tgtEl>
                                          <p:spTgt spid="8981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98183"/>
                                        </p:tgtEl>
                                        <p:attrNameLst>
                                          <p:attrName>ppt_x</p:attrName>
                                          <p:attrName>ppt_y</p:attrName>
                                        </p:attrNameLst>
                                      </p:cBhvr>
                                    </p:animMotion>
                                    <p:animEffect transition="in" filter="fade">
                                      <p:cBhvr>
                                        <p:cTn id="21" dur="1000"/>
                                        <p:tgtEl>
                                          <p:spTgt spid="89818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2" presetClass="entr" presetSubtype="0" fill="hold" nodeType="clickEffect">
                                  <p:stCondLst>
                                    <p:cond delay="0"/>
                                  </p:stCondLst>
                                  <p:childTnLst>
                                    <p:set>
                                      <p:cBhvr>
                                        <p:cTn id="25" dur="1" fill="hold">
                                          <p:stCondLst>
                                            <p:cond delay="0"/>
                                          </p:stCondLst>
                                        </p:cTn>
                                        <p:tgtEl>
                                          <p:spTgt spid="898184"/>
                                        </p:tgtEl>
                                        <p:attrNameLst>
                                          <p:attrName>style.visibility</p:attrName>
                                        </p:attrNameLst>
                                      </p:cBhvr>
                                      <p:to>
                                        <p:strVal val="visible"/>
                                      </p:to>
                                    </p:set>
                                    <p:animScale>
                                      <p:cBhvr>
                                        <p:cTn id="26" dur="1000" decel="50000" fill="hold">
                                          <p:stCondLst>
                                            <p:cond delay="0"/>
                                          </p:stCondLst>
                                        </p:cTn>
                                        <p:tgtEl>
                                          <p:spTgt spid="8981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98184"/>
                                        </p:tgtEl>
                                        <p:attrNameLst>
                                          <p:attrName>ppt_x</p:attrName>
                                          <p:attrName>ppt_y</p:attrName>
                                        </p:attrNameLst>
                                      </p:cBhvr>
                                    </p:animMotion>
                                    <p:animEffect transition="in" filter="fade">
                                      <p:cBhvr>
                                        <p:cTn id="28" dur="1000"/>
                                        <p:tgtEl>
                                          <p:spTgt spid="898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 name="Slide Number Placeholder 3"/>
          <p:cNvSpPr>
            <a:spLocks noGrp="1"/>
          </p:cNvSpPr>
          <p:nvPr>
            <p:ph type="sldNum" sz="quarter" idx="10"/>
          </p:nvPr>
        </p:nvSpPr>
        <p:spPr/>
        <p:txBody>
          <a:bodyPr/>
          <a:lstStyle/>
          <a:p>
            <a:fld id="{778CAC0C-9986-49C5-9EA7-06581E4BAFCC}" type="slidenum">
              <a:rPr lang="ar-SA" altLang="fa-IR"/>
              <a:pPr/>
              <a:t>259</a:t>
            </a:fld>
            <a:endParaRPr lang="en-US" altLang="fa-IR"/>
          </a:p>
        </p:txBody>
      </p:sp>
      <p:sp>
        <p:nvSpPr>
          <p:cNvPr id="899074" name="Rectangle 2"/>
          <p:cNvSpPr>
            <a:spLocks noGrp="1" noChangeArrowheads="1"/>
          </p:cNvSpPr>
          <p:nvPr>
            <p:ph type="title"/>
          </p:nvPr>
        </p:nvSpPr>
        <p:spPr>
          <a:xfrm>
            <a:off x="914400" y="609600"/>
            <a:ext cx="7378700" cy="1143000"/>
          </a:xfrm>
        </p:spPr>
        <p:txBody>
          <a:bodyPr/>
          <a:lstStyle/>
          <a:p>
            <a:r>
              <a:rPr lang="fa-IR" altLang="fa-IR" sz="3200" b="0">
                <a:cs typeface="B Nazanin" panose="00000400000000000000" pitchFamily="2" charset="-78"/>
              </a:rPr>
              <a:t>حل مثال با استفاده از روش </a:t>
            </a:r>
            <a:r>
              <a:rPr lang="en-US" altLang="fa-IR" sz="3200" b="0">
                <a:cs typeface="B Nazanin" panose="00000400000000000000" pitchFamily="2" charset="-78"/>
              </a:rPr>
              <a:t>LIFO</a:t>
            </a:r>
            <a:r>
              <a:rPr lang="fa-IR" altLang="fa-IR" sz="3200" b="0">
                <a:cs typeface="B Nazanin" panose="00000400000000000000" pitchFamily="2" charset="-78"/>
              </a:rPr>
              <a:t>- سیستم دایمی</a:t>
            </a:r>
            <a:endParaRPr lang="en-US" altLang="fa-IR" sz="3200" b="0">
              <a:cs typeface="B Nazanin" panose="00000400000000000000" pitchFamily="2" charset="-78"/>
            </a:endParaRPr>
          </a:p>
        </p:txBody>
      </p:sp>
      <p:graphicFrame>
        <p:nvGraphicFramePr>
          <p:cNvPr id="899230" name="Group 158"/>
          <p:cNvGraphicFramePr>
            <a:graphicFrameLocks noGrp="1"/>
          </p:cNvGraphicFramePr>
          <p:nvPr>
            <p:ph idx="1"/>
          </p:nvPr>
        </p:nvGraphicFramePr>
        <p:xfrm>
          <a:off x="650875" y="2057400"/>
          <a:ext cx="8534400" cy="2921000"/>
        </p:xfrm>
        <a:graphic>
          <a:graphicData uri="http://schemas.openxmlformats.org/drawingml/2006/table">
            <a:tbl>
              <a:tblPr/>
              <a:tblGrid>
                <a:gridCol w="898525">
                  <a:extLst>
                    <a:ext uri="{9D8B030D-6E8A-4147-A177-3AD203B41FA5}">
                      <a16:colId xmlns:a16="http://schemas.microsoft.com/office/drawing/2014/main" val="1527284155"/>
                    </a:ext>
                  </a:extLst>
                </a:gridCol>
                <a:gridCol w="660400">
                  <a:extLst>
                    <a:ext uri="{9D8B030D-6E8A-4147-A177-3AD203B41FA5}">
                      <a16:colId xmlns:a16="http://schemas.microsoft.com/office/drawing/2014/main" val="2916707504"/>
                    </a:ext>
                  </a:extLst>
                </a:gridCol>
                <a:gridCol w="847725">
                  <a:extLst>
                    <a:ext uri="{9D8B030D-6E8A-4147-A177-3AD203B41FA5}">
                      <a16:colId xmlns:a16="http://schemas.microsoft.com/office/drawing/2014/main" val="3875513548"/>
                    </a:ext>
                  </a:extLst>
                </a:gridCol>
                <a:gridCol w="912813">
                  <a:extLst>
                    <a:ext uri="{9D8B030D-6E8A-4147-A177-3AD203B41FA5}">
                      <a16:colId xmlns:a16="http://schemas.microsoft.com/office/drawing/2014/main" val="3081618317"/>
                    </a:ext>
                  </a:extLst>
                </a:gridCol>
                <a:gridCol w="758825">
                  <a:extLst>
                    <a:ext uri="{9D8B030D-6E8A-4147-A177-3AD203B41FA5}">
                      <a16:colId xmlns:a16="http://schemas.microsoft.com/office/drawing/2014/main" val="75380500"/>
                    </a:ext>
                  </a:extLst>
                </a:gridCol>
                <a:gridCol w="642937">
                  <a:extLst>
                    <a:ext uri="{9D8B030D-6E8A-4147-A177-3AD203B41FA5}">
                      <a16:colId xmlns:a16="http://schemas.microsoft.com/office/drawing/2014/main" val="80263716"/>
                    </a:ext>
                  </a:extLst>
                </a:gridCol>
                <a:gridCol w="939800">
                  <a:extLst>
                    <a:ext uri="{9D8B030D-6E8A-4147-A177-3AD203B41FA5}">
                      <a16:colId xmlns:a16="http://schemas.microsoft.com/office/drawing/2014/main" val="3923049024"/>
                    </a:ext>
                  </a:extLst>
                </a:gridCol>
                <a:gridCol w="757238">
                  <a:extLst>
                    <a:ext uri="{9D8B030D-6E8A-4147-A177-3AD203B41FA5}">
                      <a16:colId xmlns:a16="http://schemas.microsoft.com/office/drawing/2014/main" val="1812368875"/>
                    </a:ext>
                  </a:extLst>
                </a:gridCol>
                <a:gridCol w="582612">
                  <a:extLst>
                    <a:ext uri="{9D8B030D-6E8A-4147-A177-3AD203B41FA5}">
                      <a16:colId xmlns:a16="http://schemas.microsoft.com/office/drawing/2014/main" val="1253916476"/>
                    </a:ext>
                  </a:extLst>
                </a:gridCol>
                <a:gridCol w="1533525">
                  <a:extLst>
                    <a:ext uri="{9D8B030D-6E8A-4147-A177-3AD203B41FA5}">
                      <a16:colId xmlns:a16="http://schemas.microsoft.com/office/drawing/2014/main" val="3626647762"/>
                    </a:ext>
                  </a:extLst>
                </a:gridCol>
              </a:tblGrid>
              <a:tr h="358775">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موجودی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صادره</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وارده</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rowSpan="2">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شرح</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691740"/>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مبلغ</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تعداد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مبلغ</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تعداد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مبلغ</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تعداد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rtl="1"/>
                      <a:endParaRPr lang="fa-IR"/>
                    </a:p>
                  </a:txBody>
                  <a:tcPr/>
                </a:tc>
                <a:extLst>
                  <a:ext uri="{0D108BD9-81ED-4DB2-BD59-A6C34878D82A}">
                    <a16:rowId xmlns:a16="http://schemas.microsoft.com/office/drawing/2014/main" val="2294955359"/>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1000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160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نقل از صفحه قبل</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6852335"/>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323800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1170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140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8542436"/>
                  </a:ext>
                </a:extLst>
              </a:tr>
              <a:tr h="358775">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1170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فروش</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840958"/>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150000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173800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0520845"/>
                  </a:ext>
                </a:extLst>
              </a:tr>
              <a:tr h="358775">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156000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130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خرید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9088930"/>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306000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130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5546468"/>
                  </a:ext>
                </a:extLst>
              </a:tr>
            </a:tbl>
          </a:graphicData>
        </a:graphic>
      </p:graphicFrame>
      <p:sp>
        <p:nvSpPr>
          <p:cNvPr id="899224" name="AutoShape 152"/>
          <p:cNvSpPr>
            <a:spLocks/>
          </p:cNvSpPr>
          <p:nvPr/>
        </p:nvSpPr>
        <p:spPr bwMode="auto">
          <a:xfrm>
            <a:off x="2895600" y="28194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9225" name="AutoShape 153"/>
          <p:cNvSpPr>
            <a:spLocks/>
          </p:cNvSpPr>
          <p:nvPr/>
        </p:nvSpPr>
        <p:spPr bwMode="auto">
          <a:xfrm>
            <a:off x="2895600" y="42672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99231" name="AutoShape 159"/>
          <p:cNvSpPr>
            <a:spLocks/>
          </p:cNvSpPr>
          <p:nvPr/>
        </p:nvSpPr>
        <p:spPr bwMode="auto">
          <a:xfrm>
            <a:off x="5257800" y="3505200"/>
            <a:ext cx="76200" cy="6858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899230"/>
                                        </p:tgtEl>
                                        <p:attrNameLst>
                                          <p:attrName>style.visibility</p:attrName>
                                        </p:attrNameLst>
                                      </p:cBhvr>
                                      <p:to>
                                        <p:strVal val="visible"/>
                                      </p:to>
                                    </p:set>
                                    <p:animEffect transition="in" filter="dissolve">
                                      <p:cBhvr>
                                        <p:cTn id="7" dur="500"/>
                                        <p:tgtEl>
                                          <p:spTgt spid="899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99224"/>
                                        </p:tgtEl>
                                        <p:attrNameLst>
                                          <p:attrName>style.visibility</p:attrName>
                                        </p:attrNameLst>
                                      </p:cBhvr>
                                      <p:to>
                                        <p:strVal val="visible"/>
                                      </p:to>
                                    </p:set>
                                    <p:animEffect transition="in" filter="checkerboard(across)">
                                      <p:cBhvr>
                                        <p:cTn id="12" dur="500"/>
                                        <p:tgtEl>
                                          <p:spTgt spid="899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899231"/>
                                        </p:tgtEl>
                                        <p:attrNameLst>
                                          <p:attrName>style.visibility</p:attrName>
                                        </p:attrNameLst>
                                      </p:cBhvr>
                                      <p:to>
                                        <p:strVal val="visible"/>
                                      </p:to>
                                    </p:set>
                                    <p:animEffect transition="in" filter="checkerboard(across)">
                                      <p:cBhvr>
                                        <p:cTn id="17" dur="500"/>
                                        <p:tgtEl>
                                          <p:spTgt spid="8992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99225"/>
                                        </p:tgtEl>
                                        <p:attrNameLst>
                                          <p:attrName>style.visibility</p:attrName>
                                        </p:attrNameLst>
                                      </p:cBhvr>
                                      <p:to>
                                        <p:strVal val="visible"/>
                                      </p:to>
                                    </p:set>
                                    <p:animEffect transition="in" filter="checkerboard(across)">
                                      <p:cBhvr>
                                        <p:cTn id="22" dur="500"/>
                                        <p:tgtEl>
                                          <p:spTgt spid="89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8BCC305-A246-4962-86DF-ADFF187583DC}" type="slidenum">
              <a:rPr lang="ar-SA" altLang="fa-IR"/>
              <a:pPr/>
              <a:t>26</a:t>
            </a:fld>
            <a:endParaRPr lang="en-US" altLang="fa-IR"/>
          </a:p>
        </p:txBody>
      </p:sp>
      <p:sp>
        <p:nvSpPr>
          <p:cNvPr id="536578" name="Rectangle 2"/>
          <p:cNvSpPr>
            <a:spLocks noGrp="1" noChangeArrowheads="1"/>
          </p:cNvSpPr>
          <p:nvPr>
            <p:ph type="title" idx="4294967295"/>
          </p:nvPr>
        </p:nvSpPr>
        <p:spPr/>
        <p:txBody>
          <a:bodyPr/>
          <a:lstStyle/>
          <a:p>
            <a:r>
              <a:rPr lang="fa-IR" altLang="fa-IR">
                <a:cs typeface="B Nazanin" panose="00000400000000000000" pitchFamily="2" charset="-78"/>
              </a:rPr>
              <a:t>اصل تحقق درآمد</a:t>
            </a:r>
            <a:endParaRPr lang="en-US" altLang="fa-IR">
              <a:cs typeface="B Nazanin" panose="00000400000000000000" pitchFamily="2" charset="-78"/>
            </a:endParaRPr>
          </a:p>
        </p:txBody>
      </p:sp>
      <p:sp>
        <p:nvSpPr>
          <p:cNvPr id="536579"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طبق اصل تحقق درآمد، درآمد زمانی شناسایی می گردد که دو شرط زیر برقرار باشد:</a:t>
            </a:r>
          </a:p>
          <a:p>
            <a:pPr lvl="1" algn="just" eaLnBrk="1" hangingPunct="1"/>
            <a:r>
              <a:rPr lang="fa-IR" altLang="fa-IR">
                <a:cs typeface="B Nazanin" panose="00000400000000000000" pitchFamily="2" charset="-78"/>
              </a:rPr>
              <a:t>فرایند کسب سود کامل شده باشد.</a:t>
            </a:r>
          </a:p>
          <a:p>
            <a:pPr lvl="1" algn="just" eaLnBrk="1" hangingPunct="1"/>
            <a:r>
              <a:rPr lang="fa-IR" altLang="fa-IR">
                <a:cs typeface="B Nazanin" panose="00000400000000000000" pitchFamily="2" charset="-78"/>
              </a:rPr>
              <a:t>مبادله ای صورت گرفته باشد.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36579">
                                            <p:txEl>
                                              <p:pRg st="0" end="0"/>
                                            </p:txEl>
                                          </p:spTgt>
                                        </p:tgtEl>
                                        <p:attrNameLst>
                                          <p:attrName>style.visibility</p:attrName>
                                        </p:attrNameLst>
                                      </p:cBhvr>
                                      <p:to>
                                        <p:strVal val="visible"/>
                                      </p:to>
                                    </p:set>
                                    <p:animEffect transition="in" filter="diamond(in)">
                                      <p:cBhvr>
                                        <p:cTn id="7" dur="2000"/>
                                        <p:tgtEl>
                                          <p:spTgt spid="536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36579">
                                            <p:txEl>
                                              <p:pRg st="1" end="1"/>
                                            </p:txEl>
                                          </p:spTgt>
                                        </p:tgtEl>
                                        <p:attrNameLst>
                                          <p:attrName>style.visibility</p:attrName>
                                        </p:attrNameLst>
                                      </p:cBhvr>
                                      <p:to>
                                        <p:strVal val="visible"/>
                                      </p:to>
                                    </p:set>
                                    <p:animEffect transition="in" filter="diamond(in)">
                                      <p:cBhvr>
                                        <p:cTn id="12" dur="2000"/>
                                        <p:tgtEl>
                                          <p:spTgt spid="536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36579">
                                            <p:txEl>
                                              <p:pRg st="2" end="2"/>
                                            </p:txEl>
                                          </p:spTgt>
                                        </p:tgtEl>
                                        <p:attrNameLst>
                                          <p:attrName>style.visibility</p:attrName>
                                        </p:attrNameLst>
                                      </p:cBhvr>
                                      <p:to>
                                        <p:strVal val="visible"/>
                                      </p:to>
                                    </p:set>
                                    <p:animEffect transition="in" filter="diamond(in)">
                                      <p:cBhvr>
                                        <p:cTn id="17" dur="2000"/>
                                        <p:tgtEl>
                                          <p:spTgt spid="536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 name="Slide Number Placeholder 3"/>
          <p:cNvSpPr>
            <a:spLocks noGrp="1"/>
          </p:cNvSpPr>
          <p:nvPr>
            <p:ph type="sldNum" sz="quarter" idx="10"/>
          </p:nvPr>
        </p:nvSpPr>
        <p:spPr/>
        <p:txBody>
          <a:bodyPr/>
          <a:lstStyle/>
          <a:p>
            <a:fld id="{9763268F-0C1D-4F89-A638-6472F9A3471B}" type="slidenum">
              <a:rPr lang="ar-SA" altLang="fa-IR"/>
              <a:pPr/>
              <a:t>260</a:t>
            </a:fld>
            <a:endParaRPr lang="en-US" altLang="fa-IR"/>
          </a:p>
        </p:txBody>
      </p:sp>
      <p:sp>
        <p:nvSpPr>
          <p:cNvPr id="900098" name="Rectangle 2"/>
          <p:cNvSpPr>
            <a:spLocks noGrp="1" noChangeArrowheads="1"/>
          </p:cNvSpPr>
          <p:nvPr>
            <p:ph type="title"/>
          </p:nvPr>
        </p:nvSpPr>
        <p:spPr>
          <a:xfrm>
            <a:off x="990600" y="609600"/>
            <a:ext cx="7378700" cy="1143000"/>
          </a:xfrm>
        </p:spPr>
        <p:txBody>
          <a:bodyPr/>
          <a:lstStyle/>
          <a:p>
            <a:r>
              <a:rPr lang="fa-IR" altLang="fa-IR" sz="3200" b="0">
                <a:cs typeface="B Nazanin" panose="00000400000000000000" pitchFamily="2" charset="-78"/>
              </a:rPr>
              <a:t>حل مثال با استفاده از روش میانگین- سیستم دایمی</a:t>
            </a:r>
            <a:endParaRPr lang="en-US" altLang="fa-IR" sz="3200" b="0">
              <a:cs typeface="B Nazanin" panose="00000400000000000000" pitchFamily="2" charset="-78"/>
            </a:endParaRPr>
          </a:p>
        </p:txBody>
      </p:sp>
      <p:graphicFrame>
        <p:nvGraphicFramePr>
          <p:cNvPr id="900300" name="Group 204"/>
          <p:cNvGraphicFramePr>
            <a:graphicFrameLocks noGrp="1"/>
          </p:cNvGraphicFramePr>
          <p:nvPr>
            <p:ph idx="1"/>
          </p:nvPr>
        </p:nvGraphicFramePr>
        <p:xfrm>
          <a:off x="533400" y="1981200"/>
          <a:ext cx="8543925" cy="4746625"/>
        </p:xfrm>
        <a:graphic>
          <a:graphicData uri="http://schemas.openxmlformats.org/drawingml/2006/table">
            <a:tbl>
              <a:tblPr/>
              <a:tblGrid>
                <a:gridCol w="898525">
                  <a:extLst>
                    <a:ext uri="{9D8B030D-6E8A-4147-A177-3AD203B41FA5}">
                      <a16:colId xmlns:a16="http://schemas.microsoft.com/office/drawing/2014/main" val="2258150616"/>
                    </a:ext>
                  </a:extLst>
                </a:gridCol>
                <a:gridCol w="660400">
                  <a:extLst>
                    <a:ext uri="{9D8B030D-6E8A-4147-A177-3AD203B41FA5}">
                      <a16:colId xmlns:a16="http://schemas.microsoft.com/office/drawing/2014/main" val="2277837598"/>
                    </a:ext>
                  </a:extLst>
                </a:gridCol>
                <a:gridCol w="847725">
                  <a:extLst>
                    <a:ext uri="{9D8B030D-6E8A-4147-A177-3AD203B41FA5}">
                      <a16:colId xmlns:a16="http://schemas.microsoft.com/office/drawing/2014/main" val="2633221072"/>
                    </a:ext>
                  </a:extLst>
                </a:gridCol>
                <a:gridCol w="922338">
                  <a:extLst>
                    <a:ext uri="{9D8B030D-6E8A-4147-A177-3AD203B41FA5}">
                      <a16:colId xmlns:a16="http://schemas.microsoft.com/office/drawing/2014/main" val="1022841082"/>
                    </a:ext>
                  </a:extLst>
                </a:gridCol>
                <a:gridCol w="758825">
                  <a:extLst>
                    <a:ext uri="{9D8B030D-6E8A-4147-A177-3AD203B41FA5}">
                      <a16:colId xmlns:a16="http://schemas.microsoft.com/office/drawing/2014/main" val="3477072314"/>
                    </a:ext>
                  </a:extLst>
                </a:gridCol>
                <a:gridCol w="642937">
                  <a:extLst>
                    <a:ext uri="{9D8B030D-6E8A-4147-A177-3AD203B41FA5}">
                      <a16:colId xmlns:a16="http://schemas.microsoft.com/office/drawing/2014/main" val="1168950790"/>
                    </a:ext>
                  </a:extLst>
                </a:gridCol>
                <a:gridCol w="939800">
                  <a:extLst>
                    <a:ext uri="{9D8B030D-6E8A-4147-A177-3AD203B41FA5}">
                      <a16:colId xmlns:a16="http://schemas.microsoft.com/office/drawing/2014/main" val="4154410349"/>
                    </a:ext>
                  </a:extLst>
                </a:gridCol>
                <a:gridCol w="757238">
                  <a:extLst>
                    <a:ext uri="{9D8B030D-6E8A-4147-A177-3AD203B41FA5}">
                      <a16:colId xmlns:a16="http://schemas.microsoft.com/office/drawing/2014/main" val="48452109"/>
                    </a:ext>
                  </a:extLst>
                </a:gridCol>
                <a:gridCol w="582612">
                  <a:extLst>
                    <a:ext uri="{9D8B030D-6E8A-4147-A177-3AD203B41FA5}">
                      <a16:colId xmlns:a16="http://schemas.microsoft.com/office/drawing/2014/main" val="3661732471"/>
                    </a:ext>
                  </a:extLst>
                </a:gridCol>
                <a:gridCol w="1533525">
                  <a:extLst>
                    <a:ext uri="{9D8B030D-6E8A-4147-A177-3AD203B41FA5}">
                      <a16:colId xmlns:a16="http://schemas.microsoft.com/office/drawing/2014/main" val="3593780938"/>
                    </a:ext>
                  </a:extLst>
                </a:gridCol>
              </a:tblGrid>
              <a:tr h="358775">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موجودی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صادره</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gridSpan="3">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وارده</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rowSpan="2">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شرح</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491899"/>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مبلغ</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تعداد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مبلغ</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تعداد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مبلغ</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تعداد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rtl="1"/>
                      <a:endParaRPr lang="fa-IR"/>
                    </a:p>
                  </a:txBody>
                  <a:tcPr/>
                </a:tc>
                <a:extLst>
                  <a:ext uri="{0D108BD9-81ED-4DB2-BD59-A6C34878D82A}">
                    <a16:rowId xmlns:a16="http://schemas.microsoft.com/office/drawing/2014/main" val="1236028537"/>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270000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1000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270</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rPr>
                        <a:t>مانده ابتدای دوره</a:t>
                      </a:r>
                      <a:endParaRPr kumimoji="0" lang="en-US" altLang="fa-IR" sz="2000" b="0" i="0" u="none" strike="noStrike" cap="none" normalizeH="0" baseline="0" smtClean="0">
                        <a:ln>
                          <a:noFill/>
                        </a:ln>
                        <a:solidFill>
                          <a:srgbClr val="FFFF99"/>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3221830"/>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490000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1042</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470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220000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خرید کالا</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4536487"/>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505000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1074</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470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75</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هزینه حمل</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5098931"/>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450000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1071</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420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55000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(50)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برگشت از خرید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1931833"/>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128700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1071</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321300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1071</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فروش</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3634820"/>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171540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1071</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160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(42840)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1071</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برگشت از فروش</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43197285"/>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332540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1108</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161000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1150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خرید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3123767"/>
                  </a:ext>
                </a:extLst>
              </a:tr>
              <a:tr h="358775">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343040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1143</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10500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75</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هزینه حمل</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42046903"/>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335340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1118</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(7700)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55</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تخفیفات نقدی</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6986258"/>
                  </a:ext>
                </a:extLst>
              </a:tr>
              <a:tr h="358775">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167640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1118</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167700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1118</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فروش</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3543027"/>
                  </a:ext>
                </a:extLst>
              </a:tr>
              <a:tr h="357188">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323640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1156</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280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endPar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156000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1200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ct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130</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2"/>
                        </a:buClr>
                        <a:buFont typeface="Wingdings" panose="05000000000000000000" pitchFamily="2" charset="2"/>
                        <a:defRPr sz="2800">
                          <a:solidFill>
                            <a:schemeClr val="tx1"/>
                          </a:solidFill>
                          <a:latin typeface="Times New Roman" panose="02020603050405020304" pitchFamily="18" charset="0"/>
                          <a:cs typeface="Arial" panose="020B0604020202020204" pitchFamily="34" charset="0"/>
                        </a:defRPr>
                      </a:lvl1pPr>
                      <a:lvl2pPr algn="r" rtl="1">
                        <a:spcBef>
                          <a:spcPct val="20000"/>
                        </a:spcBef>
                        <a:buClr>
                          <a:schemeClr val="accent2"/>
                        </a:buClr>
                        <a:buSzPct val="55000"/>
                        <a:buFont typeface="Wingdings" panose="05000000000000000000" pitchFamily="2" charset="2"/>
                        <a:defRPr sz="2400">
                          <a:solidFill>
                            <a:schemeClr val="tx1"/>
                          </a:solidFill>
                          <a:latin typeface="Times New Roman" panose="02020603050405020304" pitchFamily="18" charset="0"/>
                          <a:cs typeface="Arial" panose="020B0604020202020204" pitchFamily="34" charset="0"/>
                        </a:defRPr>
                      </a:lvl2pPr>
                      <a:lvl3pPr marL="857250" algn="r" rtl="1">
                        <a:spcBef>
                          <a:spcPct val="20000"/>
                        </a:spcBef>
                        <a:buClr>
                          <a:schemeClr val="accent2"/>
                        </a:buClr>
                        <a:buSzPct val="65000"/>
                        <a:buFont typeface="Wingdings" panose="05000000000000000000" pitchFamily="2" charset="2"/>
                        <a:defRPr sz="2000">
                          <a:solidFill>
                            <a:schemeClr val="tx1"/>
                          </a:solidFill>
                          <a:latin typeface="Times New Roman" panose="02020603050405020304" pitchFamily="18" charset="0"/>
                          <a:cs typeface="Arial" panose="020B0604020202020204" pitchFamily="34" charset="0"/>
                        </a:defRPr>
                      </a:lvl3pPr>
                      <a:lvl4pPr marL="1200150" algn="r" rtl="1">
                        <a:spcBef>
                          <a:spcPct val="20000"/>
                        </a:spcBef>
                        <a:buClr>
                          <a:schemeClr val="accent2"/>
                        </a:buClr>
                        <a:buSzPct val="85000"/>
                        <a:buFont typeface="Wingdings" panose="05000000000000000000" pitchFamily="2" charset="2"/>
                        <a:defRPr>
                          <a:solidFill>
                            <a:schemeClr val="tx1"/>
                          </a:solidFill>
                          <a:latin typeface="Times New Roman" panose="02020603050405020304" pitchFamily="18" charset="0"/>
                          <a:cs typeface="Arial" panose="020B0604020202020204" pitchFamily="34" charset="0"/>
                        </a:defRPr>
                      </a:lvl4pPr>
                      <a:lvl5pPr marL="1543050" algn="r" rtl="1">
                        <a:spcBef>
                          <a:spcPct val="20000"/>
                        </a:spcBef>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5pPr>
                      <a:lvl6pPr marL="20002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6pPr>
                      <a:lvl7pPr marL="24574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7pPr>
                      <a:lvl8pPr marL="29146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8pPr>
                      <a:lvl9pPr marL="3371850" algn="r" rtl="1" fontAlgn="base">
                        <a:spcBef>
                          <a:spcPct val="20000"/>
                        </a:spcBef>
                        <a:spcAft>
                          <a:spcPct val="0"/>
                        </a:spcAft>
                        <a:buClr>
                          <a:schemeClr val="accent2"/>
                        </a:buClr>
                        <a:buSzPct val="80000"/>
                        <a:buFont typeface="Wingdings" panose="05000000000000000000" pitchFamily="2" charset="2"/>
                        <a:defRPr sz="1600">
                          <a:solidFill>
                            <a:schemeClr val="tx1"/>
                          </a:solidFill>
                          <a:latin typeface="Times New Roman" panose="02020603050405020304" pitchFamily="18" charset="0"/>
                          <a:cs typeface="Arial" panose="020B0604020202020204" pitchFamily="34" charset="0"/>
                        </a:defRPr>
                      </a:lvl9pPr>
                    </a:lstStyle>
                    <a:p>
                      <a:pPr marL="0" marR="0" lvl="0" indent="0" algn="r" defTabSz="914400" rtl="1" eaLnBrk="1" fontAlgn="base" latinLnBrk="0" hangingPunct="1">
                        <a:lnSpc>
                          <a:spcPct val="90000"/>
                        </a:lnSpc>
                        <a:spcBef>
                          <a:spcPct val="20000"/>
                        </a:spcBef>
                        <a:spcAft>
                          <a:spcPct val="0"/>
                        </a:spcAft>
                        <a:buClr>
                          <a:schemeClr val="accent2"/>
                        </a:buClr>
                        <a:buSzTx/>
                        <a:buFont typeface="Wingdings" panose="05000000000000000000" pitchFamily="2" charset="2"/>
                        <a:buNone/>
                        <a:tabLst/>
                      </a:pPr>
                      <a:r>
                        <a:rPr kumimoji="0" lang="fa-IR"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rPr>
                        <a:t>خرید</a:t>
                      </a:r>
                      <a:endParaRPr kumimoji="0" lang="en-US" altLang="fa-IR" sz="2000" b="0" i="0" u="none" strike="noStrike" cap="none" normalizeH="0" baseline="0" smtClean="0">
                        <a:ln>
                          <a:noFill/>
                        </a:ln>
                        <a:solidFill>
                          <a:schemeClr val="tx1"/>
                        </a:solidFill>
                        <a:effectLst/>
                        <a:latin typeface="Times New Roman" panose="02020603050405020304" pitchFamily="18" charset="0"/>
                        <a:cs typeface="B Nazanin" panose="00000400000000000000"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986713"/>
                  </a:ext>
                </a:extLst>
              </a:tr>
            </a:tbl>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00300"/>
                                        </p:tgtEl>
                                        <p:attrNameLst>
                                          <p:attrName>style.visibility</p:attrName>
                                        </p:attrNameLst>
                                      </p:cBhvr>
                                      <p:to>
                                        <p:strVal val="visible"/>
                                      </p:to>
                                    </p:set>
                                    <p:animEffect transition="in" filter="dissolve">
                                      <p:cBhvr>
                                        <p:cTn id="7" dur="500"/>
                                        <p:tgtEl>
                                          <p:spTgt spid="900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83FF5C6-155A-4F0E-8F86-D436D502D280}" type="slidenum">
              <a:rPr lang="ar-SA" altLang="fa-IR"/>
              <a:pPr/>
              <a:t>261</a:t>
            </a:fld>
            <a:endParaRPr lang="en-US" altLang="fa-IR"/>
          </a:p>
        </p:txBody>
      </p:sp>
      <p:sp>
        <p:nvSpPr>
          <p:cNvPr id="901122"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برآورد موجودیها</a:t>
            </a:r>
            <a:endParaRPr lang="en-US" altLang="fa-IR" sz="3200" b="0">
              <a:solidFill>
                <a:schemeClr val="tx1"/>
              </a:solidFill>
              <a:cs typeface="B Nazanin" panose="00000400000000000000" pitchFamily="2" charset="-78"/>
            </a:endParaRPr>
          </a:p>
        </p:txBody>
      </p:sp>
      <p:sp>
        <p:nvSpPr>
          <p:cNvPr id="90112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روش سود ناویژه</a:t>
            </a:r>
          </a:p>
          <a:p>
            <a:pPr algn="just" eaLnBrk="1" hangingPunct="1"/>
            <a:r>
              <a:rPr lang="fa-IR" altLang="fa-IR">
                <a:cs typeface="B Nazanin" panose="00000400000000000000" pitchFamily="2" charset="-78"/>
              </a:rPr>
              <a:t>روش خرده فروشی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01123">
                                            <p:txEl>
                                              <p:pRg st="0" end="0"/>
                                            </p:txEl>
                                          </p:spTgt>
                                        </p:tgtEl>
                                        <p:attrNameLst>
                                          <p:attrName>style.visibility</p:attrName>
                                        </p:attrNameLst>
                                      </p:cBhvr>
                                      <p:to>
                                        <p:strVal val="visible"/>
                                      </p:to>
                                    </p:set>
                                    <p:animEffect transition="in" filter="box(in)">
                                      <p:cBhvr>
                                        <p:cTn id="7" dur="2000"/>
                                        <p:tgtEl>
                                          <p:spTgt spid="901123">
                                            <p:txEl>
                                              <p:pRg st="0" end="0"/>
                                            </p:txEl>
                                          </p:spTgt>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901123">
                                            <p:txEl>
                                              <p:pRg st="1" end="1"/>
                                            </p:txEl>
                                          </p:spTgt>
                                        </p:tgtEl>
                                        <p:attrNameLst>
                                          <p:attrName>style.visibility</p:attrName>
                                        </p:attrNameLst>
                                      </p:cBhvr>
                                      <p:to>
                                        <p:strVal val="visible"/>
                                      </p:to>
                                    </p:set>
                                    <p:animEffect transition="in" filter="box(in)">
                                      <p:cBhvr>
                                        <p:cTn id="11" dur="2000"/>
                                        <p:tgtEl>
                                          <p:spTgt spid="901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D32F571-6F18-4D57-B94F-86975AA42FAD}" type="slidenum">
              <a:rPr lang="ar-SA" altLang="fa-IR"/>
              <a:pPr/>
              <a:t>262</a:t>
            </a:fld>
            <a:endParaRPr lang="en-US" altLang="fa-IR"/>
          </a:p>
        </p:txBody>
      </p:sp>
      <p:sp>
        <p:nvSpPr>
          <p:cNvPr id="903170" name="Rectangle 2"/>
          <p:cNvSpPr>
            <a:spLocks noGrp="1" noChangeArrowheads="1"/>
          </p:cNvSpPr>
          <p:nvPr>
            <p:ph type="title" idx="4294967295"/>
          </p:nvPr>
        </p:nvSpPr>
        <p:spPr>
          <a:xfrm>
            <a:off x="914400" y="609600"/>
            <a:ext cx="7378700" cy="1143000"/>
          </a:xfrm>
        </p:spPr>
        <p:txBody>
          <a:bodyPr/>
          <a:lstStyle/>
          <a:p>
            <a:r>
              <a:rPr lang="fa-IR" altLang="fa-IR" sz="3200" b="0">
                <a:solidFill>
                  <a:schemeClr val="tx1"/>
                </a:solidFill>
                <a:cs typeface="B Nazanin" panose="00000400000000000000" pitchFamily="2" charset="-78"/>
              </a:rPr>
              <a:t>روش سود ناویژه</a:t>
            </a:r>
            <a:endParaRPr lang="en-US" altLang="fa-IR" sz="3200" b="0">
              <a:solidFill>
                <a:schemeClr val="tx1"/>
              </a:solidFill>
              <a:cs typeface="B Nazanin" panose="00000400000000000000" pitchFamily="2" charset="-78"/>
            </a:endParaRPr>
          </a:p>
        </p:txBody>
      </p:sp>
      <p:sp>
        <p:nvSpPr>
          <p:cNvPr id="90317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از متوسط نسبت سود ناویژه به فروش خالص سالهای گذشته استفاده می شود.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03171">
                                            <p:txEl>
                                              <p:pRg st="0" end="0"/>
                                            </p:txEl>
                                          </p:spTgt>
                                        </p:tgtEl>
                                        <p:attrNameLst>
                                          <p:attrName>style.visibility</p:attrName>
                                        </p:attrNameLst>
                                      </p:cBhvr>
                                      <p:to>
                                        <p:strVal val="visible"/>
                                      </p:to>
                                    </p:set>
                                    <p:animEffect transition="in" filter="box(in)">
                                      <p:cBhvr>
                                        <p:cTn id="7" dur="2000"/>
                                        <p:tgtEl>
                                          <p:spTgt spid="903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C59EF4D8-EF1B-4E6C-AF02-BE3E1436D2CA}" type="slidenum">
              <a:rPr lang="ar-SA" altLang="fa-IR"/>
              <a:pPr/>
              <a:t>263</a:t>
            </a:fld>
            <a:endParaRPr lang="en-US" altLang="fa-IR"/>
          </a:p>
        </p:txBody>
      </p:sp>
      <p:sp>
        <p:nvSpPr>
          <p:cNvPr id="904194" name="Rectangle 2"/>
          <p:cNvSpPr>
            <a:spLocks noGrp="1" noChangeArrowheads="1"/>
          </p:cNvSpPr>
          <p:nvPr>
            <p:ph type="title" idx="4294967295"/>
          </p:nvPr>
        </p:nvSpPr>
        <p:spPr>
          <a:xfrm>
            <a:off x="914400" y="609600"/>
            <a:ext cx="7378700" cy="1143000"/>
          </a:xfrm>
        </p:spPr>
        <p:txBody>
          <a:bodyPr/>
          <a:lstStyle/>
          <a:p>
            <a:r>
              <a:rPr lang="fa-IR" altLang="fa-IR" sz="3200" b="0">
                <a:solidFill>
                  <a:schemeClr val="tx1"/>
                </a:solidFill>
                <a:cs typeface="B Nazanin" panose="00000400000000000000" pitchFamily="2" charset="-78"/>
              </a:rPr>
              <a:t>روش خرده فروشی</a:t>
            </a:r>
            <a:endParaRPr lang="en-US" altLang="fa-IR" sz="3200" b="0">
              <a:solidFill>
                <a:schemeClr val="tx1"/>
              </a:solidFill>
              <a:cs typeface="B Nazanin" panose="00000400000000000000" pitchFamily="2" charset="-78"/>
            </a:endParaRPr>
          </a:p>
        </p:txBody>
      </p:sp>
      <p:sp>
        <p:nvSpPr>
          <p:cNvPr id="90419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ابتدا نسبت کالای آماده برای فروش بر حسب بهای تمام شده به کالای آماده برای فروش بر حسب قیمت خرده فروشی محاسبه می شود. </a:t>
            </a:r>
          </a:p>
        </p:txBody>
      </p:sp>
      <p:sp>
        <p:nvSpPr>
          <p:cNvPr id="904196" name="Text Box 4"/>
          <p:cNvSpPr txBox="1">
            <a:spLocks noChangeArrowheads="1"/>
          </p:cNvSpPr>
          <p:nvPr/>
        </p:nvSpPr>
        <p:spPr bwMode="auto">
          <a:xfrm>
            <a:off x="762000" y="4419600"/>
            <a:ext cx="2133600" cy="1069975"/>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400">
                <a:latin typeface="Times New Roman" panose="02020603050405020304" pitchFamily="18" charset="0"/>
                <a:cs typeface="B Nazanin" panose="00000400000000000000" pitchFamily="2" charset="-78"/>
              </a:rPr>
              <a:t>نسبت بهای تمام شده</a:t>
            </a:r>
            <a:endParaRPr lang="en-US" altLang="fa-IR" sz="2400">
              <a:latin typeface="Times New Roman" panose="02020603050405020304" pitchFamily="18" charset="0"/>
              <a:cs typeface="B Nazanin" panose="00000400000000000000" pitchFamily="2" charset="-78"/>
            </a:endParaRPr>
          </a:p>
        </p:txBody>
      </p:sp>
      <p:sp>
        <p:nvSpPr>
          <p:cNvPr id="904197" name="Text Box 5"/>
          <p:cNvSpPr txBox="1">
            <a:spLocks noChangeArrowheads="1"/>
          </p:cNvSpPr>
          <p:nvPr/>
        </p:nvSpPr>
        <p:spPr bwMode="auto">
          <a:xfrm>
            <a:off x="3276600" y="4724400"/>
            <a:ext cx="685800" cy="5334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grpSp>
        <p:nvGrpSpPr>
          <p:cNvPr id="904198" name="Group 6"/>
          <p:cNvGrpSpPr>
            <a:grpSpLocks/>
          </p:cNvGrpSpPr>
          <p:nvPr/>
        </p:nvGrpSpPr>
        <p:grpSpPr bwMode="auto">
          <a:xfrm>
            <a:off x="4343400" y="4419600"/>
            <a:ext cx="4572000" cy="1066800"/>
            <a:chOff x="2688" y="2928"/>
            <a:chExt cx="3024" cy="672"/>
          </a:xfrm>
        </p:grpSpPr>
        <p:sp>
          <p:nvSpPr>
            <p:cNvPr id="904199" name="Text Box 7"/>
            <p:cNvSpPr txBox="1">
              <a:spLocks noChangeArrowheads="1"/>
            </p:cNvSpPr>
            <p:nvPr/>
          </p:nvSpPr>
          <p:spPr bwMode="auto">
            <a:xfrm>
              <a:off x="2688" y="2928"/>
              <a:ext cx="3024" cy="672"/>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400">
                  <a:latin typeface="Times New Roman" panose="02020603050405020304" pitchFamily="18" charset="0"/>
                  <a:cs typeface="B Nazanin" panose="00000400000000000000" pitchFamily="2" charset="-78"/>
                </a:rPr>
                <a:t>کالای آماده برای فروش بر حسب بهای تمام شده</a:t>
              </a:r>
              <a:endParaRPr lang="fa-IR" altLang="fa-IR" sz="2800">
                <a:latin typeface="Times New Roman" panose="02020603050405020304" pitchFamily="18" charset="0"/>
                <a:cs typeface="B Nazanin" panose="00000400000000000000" pitchFamily="2" charset="-78"/>
              </a:endParaRPr>
            </a:p>
            <a:p>
              <a:pPr algn="ctr" rtl="1" eaLnBrk="1" hangingPunct="1">
                <a:lnSpc>
                  <a:spcPct val="120000"/>
                </a:lnSpc>
              </a:pPr>
              <a:r>
                <a:rPr lang="fa-IR" altLang="fa-IR" sz="2400">
                  <a:latin typeface="Times New Roman" panose="02020603050405020304" pitchFamily="18" charset="0"/>
                  <a:cs typeface="B Nazanin" panose="00000400000000000000" pitchFamily="2" charset="-78"/>
                </a:rPr>
                <a:t>کالای آماده برای فروش بر حسب خرده فروشی</a:t>
              </a:r>
            </a:p>
          </p:txBody>
        </p:sp>
        <p:sp>
          <p:nvSpPr>
            <p:cNvPr id="904200" name="Line 8"/>
            <p:cNvSpPr>
              <a:spLocks noChangeShapeType="1"/>
            </p:cNvSpPr>
            <p:nvPr/>
          </p:nvSpPr>
          <p:spPr bwMode="auto">
            <a:xfrm>
              <a:off x="2688" y="3264"/>
              <a:ext cx="30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04195">
                                            <p:txEl>
                                              <p:pRg st="0" end="0"/>
                                            </p:txEl>
                                          </p:spTgt>
                                        </p:tgtEl>
                                        <p:attrNameLst>
                                          <p:attrName>style.visibility</p:attrName>
                                        </p:attrNameLst>
                                      </p:cBhvr>
                                      <p:to>
                                        <p:strVal val="visible"/>
                                      </p:to>
                                    </p:set>
                                    <p:animEffect transition="in" filter="dissolve">
                                      <p:cBhvr>
                                        <p:cTn id="7" dur="500"/>
                                        <p:tgtEl>
                                          <p:spTgt spid="904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4196"/>
                                        </p:tgtEl>
                                        <p:attrNameLst>
                                          <p:attrName>style.visibility</p:attrName>
                                        </p:attrNameLst>
                                      </p:cBhvr>
                                      <p:to>
                                        <p:strVal val="visible"/>
                                      </p:to>
                                    </p:set>
                                    <p:animEffect transition="in" filter="wipe(left)">
                                      <p:cBhvr>
                                        <p:cTn id="12" dur="500"/>
                                        <p:tgtEl>
                                          <p:spTgt spid="904196"/>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04197"/>
                                        </p:tgtEl>
                                        <p:attrNameLst>
                                          <p:attrName>style.visibility</p:attrName>
                                        </p:attrNameLst>
                                      </p:cBhvr>
                                      <p:to>
                                        <p:strVal val="visible"/>
                                      </p:to>
                                    </p:set>
                                    <p:animEffect transition="in" filter="wipe(left)">
                                      <p:cBhvr>
                                        <p:cTn id="16" dur="500"/>
                                        <p:tgtEl>
                                          <p:spTgt spid="904197"/>
                                        </p:tgtEl>
                                      </p:cBhvr>
                                    </p:animEffect>
                                  </p:childTnLst>
                                </p:cTn>
                              </p:par>
                            </p:childTnLst>
                          </p:cTn>
                        </p:par>
                        <p:par>
                          <p:cTn id="17" fill="hold" nodeType="afterGroup">
                            <p:stCondLst>
                              <p:cond delay="1000"/>
                            </p:stCondLst>
                            <p:childTnLst>
                              <p:par>
                                <p:cTn id="18" presetID="18" presetClass="entr" presetSubtype="3" fill="hold" nodeType="afterEffect">
                                  <p:stCondLst>
                                    <p:cond delay="0"/>
                                  </p:stCondLst>
                                  <p:childTnLst>
                                    <p:set>
                                      <p:cBhvr>
                                        <p:cTn id="19" dur="1" fill="hold">
                                          <p:stCondLst>
                                            <p:cond delay="0"/>
                                          </p:stCondLst>
                                        </p:cTn>
                                        <p:tgtEl>
                                          <p:spTgt spid="904198"/>
                                        </p:tgtEl>
                                        <p:attrNameLst>
                                          <p:attrName>style.visibility</p:attrName>
                                        </p:attrNameLst>
                                      </p:cBhvr>
                                      <p:to>
                                        <p:strVal val="visible"/>
                                      </p:to>
                                    </p:set>
                                    <p:animEffect transition="in" filter="strips(upRight)">
                                      <p:cBhvr>
                                        <p:cTn id="20" dur="500"/>
                                        <p:tgtEl>
                                          <p:spTgt spid="904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195" grpId="0" build="allAtOnce"/>
      <p:bldP spid="904196" grpId="0" animBg="1" autoUpdateAnimBg="0"/>
      <p:bldP spid="904197" grpId="0" animBg="1" autoUpdateAnimBg="0"/>
    </p:bldLst>
  </p:timing>
</p:sld>
</file>

<file path=ppt/slides/slide2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8E20F910-8548-44D0-885F-CBA085A095A2}" type="slidenum">
              <a:rPr lang="ar-SA" altLang="fa-IR"/>
              <a:pPr/>
              <a:t>264</a:t>
            </a:fld>
            <a:endParaRPr lang="en-US" altLang="fa-IR"/>
          </a:p>
        </p:txBody>
      </p:sp>
      <p:sp>
        <p:nvSpPr>
          <p:cNvPr id="905218" name="Rectangle 2"/>
          <p:cNvSpPr>
            <a:spLocks noGrp="1" noChangeArrowheads="1"/>
          </p:cNvSpPr>
          <p:nvPr>
            <p:ph type="title" idx="4294967295"/>
          </p:nvPr>
        </p:nvSpPr>
        <p:spPr>
          <a:xfrm>
            <a:off x="914400" y="609600"/>
            <a:ext cx="7378700" cy="1143000"/>
          </a:xfrm>
        </p:spPr>
        <p:txBody>
          <a:bodyPr/>
          <a:lstStyle/>
          <a:p>
            <a:r>
              <a:rPr lang="fa-IR" altLang="fa-IR" b="0">
                <a:solidFill>
                  <a:schemeClr val="tx1"/>
                </a:solidFill>
                <a:cs typeface="B Nazanin" panose="00000400000000000000" pitchFamily="2" charset="-78"/>
              </a:rPr>
              <a:t>روش خرده فروشی</a:t>
            </a:r>
            <a:endParaRPr lang="en-US" altLang="fa-IR" b="0">
              <a:solidFill>
                <a:schemeClr val="tx1"/>
              </a:solidFill>
              <a:cs typeface="B Nazanin" panose="00000400000000000000" pitchFamily="2" charset="-78"/>
            </a:endParaRPr>
          </a:p>
        </p:txBody>
      </p:sp>
      <p:sp>
        <p:nvSpPr>
          <p:cNvPr id="90521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سپس به واسطه ضرب نسبت مزبور در موجودی پایان دوره به قیمت خرده فروشی، بهای تمام شده موجودی پایان دوره محاسبه می گردد.</a:t>
            </a:r>
          </a:p>
        </p:txBody>
      </p:sp>
      <p:sp>
        <p:nvSpPr>
          <p:cNvPr id="905225" name="Text Box 9"/>
          <p:cNvSpPr txBox="1">
            <a:spLocks noChangeArrowheads="1"/>
          </p:cNvSpPr>
          <p:nvPr/>
        </p:nvSpPr>
        <p:spPr bwMode="auto">
          <a:xfrm>
            <a:off x="685800" y="4419600"/>
            <a:ext cx="2362200" cy="1069975"/>
          </a:xfrm>
          <a:prstGeom prst="rect">
            <a:avLst/>
          </a:prstGeom>
          <a:gradFill rotWithShape="0">
            <a:gsLst>
              <a:gs pos="0">
                <a:srgbClr val="CC3300"/>
              </a:gs>
              <a:gs pos="100000">
                <a:srgbClr val="CC3300">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400">
                <a:latin typeface="Times New Roman" panose="02020603050405020304" pitchFamily="18" charset="0"/>
                <a:cs typeface="B Nazanin" panose="00000400000000000000" pitchFamily="2" charset="-78"/>
              </a:rPr>
              <a:t>موجودی پایان دوره</a:t>
            </a:r>
          </a:p>
          <a:p>
            <a:pPr algn="ctr" rtl="1" eaLnBrk="1" hangingPunct="1">
              <a:lnSpc>
                <a:spcPct val="120000"/>
              </a:lnSpc>
            </a:pPr>
            <a:r>
              <a:rPr lang="fa-IR" altLang="fa-IR" sz="2400">
                <a:latin typeface="Times New Roman" panose="02020603050405020304" pitchFamily="18" charset="0"/>
                <a:cs typeface="B Nazanin" panose="00000400000000000000" pitchFamily="2" charset="-78"/>
              </a:rPr>
              <a:t>بر حسب بهای تمام شده</a:t>
            </a:r>
            <a:endParaRPr lang="en-US" altLang="fa-IR" sz="2400">
              <a:latin typeface="Times New Roman" panose="02020603050405020304" pitchFamily="18" charset="0"/>
              <a:cs typeface="B Nazanin" panose="00000400000000000000" pitchFamily="2" charset="-78"/>
            </a:endParaRPr>
          </a:p>
        </p:txBody>
      </p:sp>
      <p:sp>
        <p:nvSpPr>
          <p:cNvPr id="905226" name="Text Box 10"/>
          <p:cNvSpPr txBox="1">
            <a:spLocks noChangeArrowheads="1"/>
          </p:cNvSpPr>
          <p:nvPr/>
        </p:nvSpPr>
        <p:spPr bwMode="auto">
          <a:xfrm>
            <a:off x="3200400" y="4724400"/>
            <a:ext cx="533400" cy="5334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sp>
        <p:nvSpPr>
          <p:cNvPr id="905230" name="Text Box 14"/>
          <p:cNvSpPr txBox="1">
            <a:spLocks noChangeArrowheads="1"/>
          </p:cNvSpPr>
          <p:nvPr/>
        </p:nvSpPr>
        <p:spPr bwMode="auto">
          <a:xfrm>
            <a:off x="6248400" y="4724400"/>
            <a:ext cx="533400" cy="5334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sp>
        <p:nvSpPr>
          <p:cNvPr id="905231" name="Text Box 15"/>
          <p:cNvSpPr txBox="1">
            <a:spLocks noChangeArrowheads="1"/>
          </p:cNvSpPr>
          <p:nvPr/>
        </p:nvSpPr>
        <p:spPr bwMode="auto">
          <a:xfrm>
            <a:off x="6858000" y="4419600"/>
            <a:ext cx="2133600" cy="1069975"/>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400">
                <a:latin typeface="Times New Roman" panose="02020603050405020304" pitchFamily="18" charset="0"/>
                <a:cs typeface="B Nazanin" panose="00000400000000000000" pitchFamily="2" charset="-78"/>
              </a:rPr>
              <a:t>نسبت بهای تمام شده</a:t>
            </a:r>
            <a:endParaRPr lang="en-US" altLang="fa-IR" sz="2400">
              <a:latin typeface="Times New Roman" panose="02020603050405020304" pitchFamily="18" charset="0"/>
              <a:cs typeface="B Nazanin" panose="00000400000000000000" pitchFamily="2" charset="-78"/>
            </a:endParaRPr>
          </a:p>
        </p:txBody>
      </p:sp>
      <p:sp>
        <p:nvSpPr>
          <p:cNvPr id="905233" name="Text Box 17"/>
          <p:cNvSpPr txBox="1">
            <a:spLocks noChangeArrowheads="1"/>
          </p:cNvSpPr>
          <p:nvPr/>
        </p:nvSpPr>
        <p:spPr bwMode="auto">
          <a:xfrm>
            <a:off x="3810000" y="4419600"/>
            <a:ext cx="2362200" cy="1069975"/>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400">
                <a:latin typeface="Times New Roman" panose="02020603050405020304" pitchFamily="18" charset="0"/>
                <a:cs typeface="B Nazanin" panose="00000400000000000000" pitchFamily="2" charset="-78"/>
              </a:rPr>
              <a:t>موجودی پایان دوره </a:t>
            </a:r>
          </a:p>
          <a:p>
            <a:pPr algn="ctr" rtl="1" eaLnBrk="1" hangingPunct="1">
              <a:lnSpc>
                <a:spcPct val="120000"/>
              </a:lnSpc>
            </a:pPr>
            <a:r>
              <a:rPr lang="fa-IR" altLang="fa-IR" sz="2400">
                <a:latin typeface="Times New Roman" panose="02020603050405020304" pitchFamily="18" charset="0"/>
                <a:cs typeface="B Nazanin" panose="00000400000000000000" pitchFamily="2" charset="-78"/>
              </a:rPr>
              <a:t>بر حسب خرده فروشی</a:t>
            </a:r>
            <a:endParaRPr lang="en-US" altLang="fa-IR" sz="2400">
              <a:latin typeface="Times New Roman" panose="02020603050405020304" pitchFamily="18" charset="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05219">
                                            <p:txEl>
                                              <p:pRg st="0" end="0"/>
                                            </p:txEl>
                                          </p:spTgt>
                                        </p:tgtEl>
                                        <p:attrNameLst>
                                          <p:attrName>style.visibility</p:attrName>
                                        </p:attrNameLst>
                                      </p:cBhvr>
                                      <p:to>
                                        <p:strVal val="visible"/>
                                      </p:to>
                                    </p:set>
                                    <p:animEffect transition="in" filter="dissolve">
                                      <p:cBhvr>
                                        <p:cTn id="7" dur="500"/>
                                        <p:tgtEl>
                                          <p:spTgt spid="905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5225"/>
                                        </p:tgtEl>
                                        <p:attrNameLst>
                                          <p:attrName>style.visibility</p:attrName>
                                        </p:attrNameLst>
                                      </p:cBhvr>
                                      <p:to>
                                        <p:strVal val="visible"/>
                                      </p:to>
                                    </p:set>
                                    <p:animEffect transition="in" filter="wipe(left)">
                                      <p:cBhvr>
                                        <p:cTn id="12" dur="500"/>
                                        <p:tgtEl>
                                          <p:spTgt spid="905225"/>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05226"/>
                                        </p:tgtEl>
                                        <p:attrNameLst>
                                          <p:attrName>style.visibility</p:attrName>
                                        </p:attrNameLst>
                                      </p:cBhvr>
                                      <p:to>
                                        <p:strVal val="visible"/>
                                      </p:to>
                                    </p:set>
                                    <p:animEffect transition="in" filter="wipe(left)">
                                      <p:cBhvr>
                                        <p:cTn id="16" dur="500"/>
                                        <p:tgtEl>
                                          <p:spTgt spid="905226"/>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905233"/>
                                        </p:tgtEl>
                                        <p:attrNameLst>
                                          <p:attrName>style.visibility</p:attrName>
                                        </p:attrNameLst>
                                      </p:cBhvr>
                                      <p:to>
                                        <p:strVal val="visible"/>
                                      </p:to>
                                    </p:set>
                                    <p:animEffect transition="in" filter="wipe(left)">
                                      <p:cBhvr>
                                        <p:cTn id="20" dur="500"/>
                                        <p:tgtEl>
                                          <p:spTgt spid="905233"/>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905230"/>
                                        </p:tgtEl>
                                        <p:attrNameLst>
                                          <p:attrName>style.visibility</p:attrName>
                                        </p:attrNameLst>
                                      </p:cBhvr>
                                      <p:to>
                                        <p:strVal val="visible"/>
                                      </p:to>
                                    </p:set>
                                    <p:animEffect transition="in" filter="wipe(left)">
                                      <p:cBhvr>
                                        <p:cTn id="24" dur="500"/>
                                        <p:tgtEl>
                                          <p:spTgt spid="905230"/>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905231"/>
                                        </p:tgtEl>
                                        <p:attrNameLst>
                                          <p:attrName>style.visibility</p:attrName>
                                        </p:attrNameLst>
                                      </p:cBhvr>
                                      <p:to>
                                        <p:strVal val="visible"/>
                                      </p:to>
                                    </p:set>
                                    <p:animEffect transition="in" filter="wipe(left)">
                                      <p:cBhvr>
                                        <p:cTn id="28" dur="500"/>
                                        <p:tgtEl>
                                          <p:spTgt spid="905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19" grpId="0" build="allAtOnce"/>
      <p:bldP spid="905225" grpId="0" animBg="1" autoUpdateAnimBg="0"/>
      <p:bldP spid="905226" grpId="0" animBg="1" autoUpdateAnimBg="0"/>
      <p:bldP spid="905230" grpId="0" animBg="1" autoUpdateAnimBg="0"/>
      <p:bldP spid="905231" grpId="0" animBg="1" autoUpdateAnimBg="0"/>
      <p:bldP spid="905233" grpId="0" animBg="1" autoUpdateAnimBg="0"/>
    </p:bldLst>
  </p:timing>
</p:sld>
</file>

<file path=ppt/slides/slide2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5714" name="Rectangle 2"/>
          <p:cNvSpPr>
            <a:spLocks noGrp="1" noChangeArrowheads="1"/>
          </p:cNvSpPr>
          <p:nvPr>
            <p:ph type="ctrTitle"/>
          </p:nvPr>
        </p:nvSpPr>
        <p:spPr/>
        <p:txBody>
          <a:bodyPr/>
          <a:lstStyle/>
          <a:p>
            <a:r>
              <a:rPr lang="fa-IR" altLang="fa-IR" b="0">
                <a:cs typeface="B Nazanin" panose="00000400000000000000" pitchFamily="2" charset="-78"/>
              </a:rPr>
              <a:t>فصل نهم</a:t>
            </a:r>
            <a:br>
              <a:rPr lang="fa-IR" altLang="fa-IR" b="0">
                <a:cs typeface="B Nazanin" panose="00000400000000000000" pitchFamily="2" charset="-78"/>
              </a:rPr>
            </a:br>
            <a:r>
              <a:rPr lang="fa-IR" altLang="fa-IR" sz="3200">
                <a:cs typeface="B Nazanin" panose="00000400000000000000" pitchFamily="2" charset="-78"/>
              </a:rPr>
              <a:t>حسابداری دارایی های ثابت مشهود و نامشهود</a:t>
            </a:r>
            <a:endParaRPr lang="en-US" altLang="fa-IR" sz="3200">
              <a:cs typeface="B Nazanin" panose="00000400000000000000" pitchFamily="2" charset="-78"/>
            </a:endParaRPr>
          </a:p>
        </p:txBody>
      </p:sp>
      <p:sp>
        <p:nvSpPr>
          <p:cNvPr id="755715" name="Rectangle 3"/>
          <p:cNvSpPr>
            <a:spLocks noGrp="1" noChangeArrowheads="1"/>
          </p:cNvSpPr>
          <p:nvPr>
            <p:ph type="subTitle" idx="1"/>
          </p:nvPr>
        </p:nvSpPr>
        <p:spPr>
          <a:xfrm>
            <a:off x="1566863" y="2693988"/>
            <a:ext cx="7196137" cy="3554412"/>
          </a:xfrm>
        </p:spPr>
        <p:txBody>
          <a:bodyPr/>
          <a:lstStyle/>
          <a:p>
            <a:pPr algn="r"/>
            <a:r>
              <a:rPr lang="fa-IR" altLang="fa-IR">
                <a:cs typeface="B Nazanin" panose="00000400000000000000" pitchFamily="2" charset="-78"/>
              </a:rPr>
              <a:t>هدف کلی :</a:t>
            </a:r>
          </a:p>
          <a:p>
            <a:pPr marL="457200" lvl="1" indent="0"/>
            <a:r>
              <a:rPr lang="en-US" altLang="fa-IR">
                <a:cs typeface="B Nazanin" panose="00000400000000000000" pitchFamily="2" charset="-78"/>
              </a:rPr>
              <a:t> </a:t>
            </a:r>
            <a:r>
              <a:rPr lang="fa-IR" altLang="fa-IR">
                <a:cs typeface="B Nazanin" panose="00000400000000000000" pitchFamily="2" charset="-78"/>
              </a:rPr>
              <a:t>آشنایی با مفهوم داراییهای ثابت</a:t>
            </a:r>
          </a:p>
          <a:p>
            <a:pPr marL="457200" lvl="1" indent="0"/>
            <a:r>
              <a:rPr lang="fa-IR" altLang="fa-IR">
                <a:cs typeface="B Nazanin" panose="00000400000000000000" pitchFamily="2" charset="-78"/>
              </a:rPr>
              <a:t> چگونگی محاسبه قیمت تمام شده</a:t>
            </a:r>
          </a:p>
          <a:p>
            <a:pPr marL="457200" lvl="1" indent="0"/>
            <a:r>
              <a:rPr lang="fa-IR" altLang="fa-IR">
                <a:cs typeface="B Nazanin" panose="00000400000000000000" pitchFamily="2" charset="-78"/>
              </a:rPr>
              <a:t> روشهای تحصیل</a:t>
            </a:r>
          </a:p>
          <a:p>
            <a:pPr marL="457200" lvl="1" indent="0"/>
            <a:r>
              <a:rPr lang="fa-IR" altLang="fa-IR">
                <a:cs typeface="B Nazanin" panose="00000400000000000000" pitchFamily="2" charset="-78"/>
              </a:rPr>
              <a:t> روشهای محاسبه استهلاک</a:t>
            </a:r>
            <a:endParaRPr lang="en-US" altLang="fa-IR">
              <a:cs typeface="B Nazanin" panose="00000400000000000000" pitchFamily="2" charset="-78"/>
            </a:endParaRPr>
          </a:p>
          <a:p>
            <a:pPr marL="457200" lvl="1" indent="0"/>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55715">
                                            <p:txEl>
                                              <p:pRg st="0" end="0"/>
                                            </p:txEl>
                                          </p:spTgt>
                                        </p:tgtEl>
                                        <p:attrNameLst>
                                          <p:attrName>style.visibility</p:attrName>
                                        </p:attrNameLst>
                                      </p:cBhvr>
                                      <p:to>
                                        <p:strVal val="visible"/>
                                      </p:to>
                                    </p:set>
                                    <p:animEffect transition="in" filter="slide(fromBottom)">
                                      <p:cBhvr>
                                        <p:cTn id="7" dur="500"/>
                                        <p:tgtEl>
                                          <p:spTgt spid="755715">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755715">
                                            <p:txEl>
                                              <p:pRg st="1" end="1"/>
                                            </p:txEl>
                                          </p:spTgt>
                                        </p:tgtEl>
                                        <p:attrNameLst>
                                          <p:attrName>style.visibility</p:attrName>
                                        </p:attrNameLst>
                                      </p:cBhvr>
                                      <p:to>
                                        <p:strVal val="visible"/>
                                      </p:to>
                                    </p:set>
                                    <p:animEffect transition="in" filter="slide(fromBottom)">
                                      <p:cBhvr>
                                        <p:cTn id="10" dur="500"/>
                                        <p:tgtEl>
                                          <p:spTgt spid="755715">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755715">
                                            <p:txEl>
                                              <p:pRg st="2" end="2"/>
                                            </p:txEl>
                                          </p:spTgt>
                                        </p:tgtEl>
                                        <p:attrNameLst>
                                          <p:attrName>style.visibility</p:attrName>
                                        </p:attrNameLst>
                                      </p:cBhvr>
                                      <p:to>
                                        <p:strVal val="visible"/>
                                      </p:to>
                                    </p:set>
                                    <p:animEffect transition="in" filter="slide(fromBottom)">
                                      <p:cBhvr>
                                        <p:cTn id="13" dur="500"/>
                                        <p:tgtEl>
                                          <p:spTgt spid="755715">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55715">
                                            <p:txEl>
                                              <p:pRg st="3" end="3"/>
                                            </p:txEl>
                                          </p:spTgt>
                                        </p:tgtEl>
                                        <p:attrNameLst>
                                          <p:attrName>style.visibility</p:attrName>
                                        </p:attrNameLst>
                                      </p:cBhvr>
                                      <p:to>
                                        <p:strVal val="visible"/>
                                      </p:to>
                                    </p:set>
                                    <p:animEffect transition="in" filter="slide(fromBottom)">
                                      <p:cBhvr>
                                        <p:cTn id="16" dur="500"/>
                                        <p:tgtEl>
                                          <p:spTgt spid="755715">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755715">
                                            <p:txEl>
                                              <p:pRg st="4" end="4"/>
                                            </p:txEl>
                                          </p:spTgt>
                                        </p:tgtEl>
                                        <p:attrNameLst>
                                          <p:attrName>style.visibility</p:attrName>
                                        </p:attrNameLst>
                                      </p:cBhvr>
                                      <p:to>
                                        <p:strVal val="visible"/>
                                      </p:to>
                                    </p:set>
                                    <p:animEffect transition="in" filter="slide(fromBottom)">
                                      <p:cBhvr>
                                        <p:cTn id="19" dur="500"/>
                                        <p:tgtEl>
                                          <p:spTgt spid="7557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15" grpId="0" build="p"/>
    </p:bldLst>
  </p:timing>
</p:sld>
</file>

<file path=ppt/slides/slide2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04008BA-F1D3-452B-9626-DAE7D6534C4E}" type="slidenum">
              <a:rPr lang="ar-SA" altLang="fa-IR"/>
              <a:pPr/>
              <a:t>266</a:t>
            </a:fld>
            <a:endParaRPr lang="en-US" altLang="fa-IR"/>
          </a:p>
        </p:txBody>
      </p:sp>
      <p:sp>
        <p:nvSpPr>
          <p:cNvPr id="75673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دارایی ثابت مشهود</a:t>
            </a:r>
            <a:endParaRPr lang="en-US" altLang="fa-IR" b="0">
              <a:solidFill>
                <a:schemeClr val="tx1"/>
              </a:solidFill>
              <a:cs typeface="B Nazanin" panose="00000400000000000000" pitchFamily="2" charset="-78"/>
            </a:endParaRPr>
          </a:p>
        </p:txBody>
      </p:sp>
      <p:sp>
        <p:nvSpPr>
          <p:cNvPr id="75673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 دارایی هایی اطلاق می شود که به منظور استفاده در تولید یا عرضه کالاها یا خدمات، اجاره به دیگران یا برای مقاصد اداری توسط واحد تجاری نگهداشته شده و انتظار می رود بیش از یک دوره مالی مورد استفاده قرار گیرد.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56739">
                                            <p:txEl>
                                              <p:pRg st="0" end="0"/>
                                            </p:txEl>
                                          </p:spTgt>
                                        </p:tgtEl>
                                        <p:attrNameLst>
                                          <p:attrName>style.visibility</p:attrName>
                                        </p:attrNameLst>
                                      </p:cBhvr>
                                      <p:to>
                                        <p:strVal val="visible"/>
                                      </p:to>
                                    </p:set>
                                    <p:animEffect transition="in" filter="box(in)">
                                      <p:cBhvr>
                                        <p:cTn id="7" dur="2000"/>
                                        <p:tgtEl>
                                          <p:spTgt spid="7567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19FB48B6-A2A6-4E0E-A371-3CD58F3C4E99}" type="slidenum">
              <a:rPr lang="ar-SA" altLang="fa-IR"/>
              <a:pPr/>
              <a:t>267</a:t>
            </a:fld>
            <a:endParaRPr lang="en-US" altLang="fa-IR"/>
          </a:p>
        </p:txBody>
      </p:sp>
      <p:sp>
        <p:nvSpPr>
          <p:cNvPr id="758786" name="Rectangle 2"/>
          <p:cNvSpPr>
            <a:spLocks noGrp="1" noChangeArrowheads="1"/>
          </p:cNvSpPr>
          <p:nvPr>
            <p:ph type="title" idx="4294967295"/>
          </p:nvPr>
        </p:nvSpPr>
        <p:spPr/>
        <p:txBody>
          <a:bodyPr/>
          <a:lstStyle/>
          <a:p>
            <a:r>
              <a:rPr lang="fa-IR" altLang="fa-IR" sz="2800">
                <a:cs typeface="B Nazanin" panose="00000400000000000000" pitchFamily="2" charset="-78"/>
              </a:rPr>
              <a:t>طبقه بندی داراییهای ثابت مشهود</a:t>
            </a:r>
            <a:endParaRPr lang="en-US" altLang="fa-IR" sz="2800">
              <a:cs typeface="B Nazanin" panose="00000400000000000000" pitchFamily="2" charset="-78"/>
            </a:endParaRPr>
          </a:p>
        </p:txBody>
      </p:sp>
      <p:sp>
        <p:nvSpPr>
          <p:cNvPr id="758787" name="Text Box 3"/>
          <p:cNvSpPr txBox="1">
            <a:spLocks noChangeArrowheads="1"/>
          </p:cNvSpPr>
          <p:nvPr/>
        </p:nvSpPr>
        <p:spPr bwMode="auto">
          <a:xfrm>
            <a:off x="5334000" y="3595688"/>
            <a:ext cx="327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داراییهای ثابت مشهود</a:t>
            </a:r>
            <a:endParaRPr lang="en-US" altLang="fa-IR" sz="2800">
              <a:cs typeface="B Nazanin" panose="00000400000000000000" pitchFamily="2" charset="-78"/>
            </a:endParaRPr>
          </a:p>
        </p:txBody>
      </p:sp>
      <p:sp>
        <p:nvSpPr>
          <p:cNvPr id="758788" name="AutoShape 4"/>
          <p:cNvSpPr>
            <a:spLocks/>
          </p:cNvSpPr>
          <p:nvPr/>
        </p:nvSpPr>
        <p:spPr bwMode="auto">
          <a:xfrm>
            <a:off x="5867400" y="3048000"/>
            <a:ext cx="76200" cy="1676400"/>
          </a:xfrm>
          <a:prstGeom prst="rightBrace">
            <a:avLst>
              <a:gd name="adj1" fmla="val 183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58789" name="Text Box 5"/>
          <p:cNvSpPr txBox="1">
            <a:spLocks noChangeArrowheads="1"/>
          </p:cNvSpPr>
          <p:nvPr/>
        </p:nvSpPr>
        <p:spPr bwMode="auto">
          <a:xfrm>
            <a:off x="2819400" y="4281488"/>
            <a:ext cx="3048000" cy="51911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داراییهای نقصان پذیر</a:t>
            </a:r>
            <a:endParaRPr lang="en-US" altLang="fa-IR" sz="2800">
              <a:cs typeface="B Nazanin" panose="00000400000000000000" pitchFamily="2" charset="-78"/>
            </a:endParaRPr>
          </a:p>
        </p:txBody>
      </p:sp>
      <p:sp>
        <p:nvSpPr>
          <p:cNvPr id="758790" name="Text Box 6"/>
          <p:cNvSpPr txBox="1">
            <a:spLocks noChangeArrowheads="1"/>
          </p:cNvSpPr>
          <p:nvPr/>
        </p:nvSpPr>
        <p:spPr bwMode="auto">
          <a:xfrm>
            <a:off x="2667000" y="28956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داراییهای استهلاک پذیر </a:t>
            </a:r>
            <a:endParaRPr lang="en-US" altLang="fa-IR" sz="2800">
              <a:cs typeface="B Nazanin" panose="00000400000000000000" pitchFamily="2" charset="-78"/>
            </a:endParaRPr>
          </a:p>
        </p:txBody>
      </p:sp>
      <p:sp>
        <p:nvSpPr>
          <p:cNvPr id="758791" name="Text Box 7"/>
          <p:cNvSpPr txBox="1">
            <a:spLocks noChangeArrowheads="1"/>
          </p:cNvSpPr>
          <p:nvPr/>
        </p:nvSpPr>
        <p:spPr bwMode="auto">
          <a:xfrm>
            <a:off x="2667000" y="3595688"/>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داراییهای استهلاک ناپذیر</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58787"/>
                                        </p:tgtEl>
                                        <p:attrNameLst>
                                          <p:attrName>style.visibility</p:attrName>
                                        </p:attrNameLst>
                                      </p:cBhvr>
                                      <p:to>
                                        <p:strVal val="visible"/>
                                      </p:to>
                                    </p:set>
                                    <p:animEffect transition="in" filter="blinds(horizontal)">
                                      <p:cBhvr>
                                        <p:cTn id="7" dur="500"/>
                                        <p:tgtEl>
                                          <p:spTgt spid="758787"/>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758788"/>
                                        </p:tgtEl>
                                        <p:attrNameLst>
                                          <p:attrName>style.visibility</p:attrName>
                                        </p:attrNameLst>
                                      </p:cBhvr>
                                      <p:to>
                                        <p:strVal val="visible"/>
                                      </p:to>
                                    </p:set>
                                    <p:animEffect transition="in" filter="blinds(horizontal)">
                                      <p:cBhvr>
                                        <p:cTn id="11" dur="500"/>
                                        <p:tgtEl>
                                          <p:spTgt spid="758788"/>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58790"/>
                                        </p:tgtEl>
                                        <p:attrNameLst>
                                          <p:attrName>style.visibility</p:attrName>
                                        </p:attrNameLst>
                                      </p:cBhvr>
                                      <p:to>
                                        <p:strVal val="visible"/>
                                      </p:to>
                                    </p:set>
                                    <p:animEffect transition="in" filter="blinds(horizontal)">
                                      <p:cBhvr>
                                        <p:cTn id="15" dur="500"/>
                                        <p:tgtEl>
                                          <p:spTgt spid="758790"/>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758791"/>
                                        </p:tgtEl>
                                        <p:attrNameLst>
                                          <p:attrName>style.visibility</p:attrName>
                                        </p:attrNameLst>
                                      </p:cBhvr>
                                      <p:to>
                                        <p:strVal val="visible"/>
                                      </p:to>
                                    </p:set>
                                    <p:animEffect transition="in" filter="blinds(horizontal)">
                                      <p:cBhvr>
                                        <p:cTn id="19" dur="500"/>
                                        <p:tgtEl>
                                          <p:spTgt spid="758791"/>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758789"/>
                                        </p:tgtEl>
                                        <p:attrNameLst>
                                          <p:attrName>style.visibility</p:attrName>
                                        </p:attrNameLst>
                                      </p:cBhvr>
                                      <p:to>
                                        <p:strVal val="visible"/>
                                      </p:to>
                                    </p:set>
                                    <p:animEffect transition="in" filter="blinds(horizontal)">
                                      <p:cBhvr>
                                        <p:cTn id="23" dur="500"/>
                                        <p:tgtEl>
                                          <p:spTgt spid="758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787" grpId="0"/>
      <p:bldP spid="758789" grpId="0"/>
      <p:bldP spid="758790" grpId="0"/>
      <p:bldP spid="758791" grpId="0"/>
    </p:bldLst>
  </p:timing>
</p:sld>
</file>

<file path=ppt/slides/slide2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5C685A4-8BB3-4FBA-A25E-90663498AB8E}" type="slidenum">
              <a:rPr lang="ar-SA" altLang="fa-IR"/>
              <a:pPr/>
              <a:t>268</a:t>
            </a:fld>
            <a:endParaRPr lang="en-US" altLang="fa-IR"/>
          </a:p>
        </p:txBody>
      </p:sp>
      <p:sp>
        <p:nvSpPr>
          <p:cNvPr id="75776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داراییهای استهلاک پذیر</a:t>
            </a:r>
            <a:endParaRPr lang="en-US" altLang="fa-IR" b="0">
              <a:solidFill>
                <a:schemeClr val="tx1"/>
              </a:solidFill>
              <a:cs typeface="B Nazanin" panose="00000400000000000000" pitchFamily="2" charset="-78"/>
            </a:endParaRPr>
          </a:p>
        </p:txBody>
      </p:sp>
      <p:sp>
        <p:nvSpPr>
          <p:cNvPr id="75776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این داراییها دارای عمر مفید محدود بوده و در طول دوره انتفاع خود مستهلک شده و به حساب هزینه استهلاک انتقال می</a:t>
            </a:r>
            <a:r>
              <a:rPr lang="fa-IR" altLang="fa-IR">
                <a:cs typeface="Times New Roman" panose="02020603050405020304" pitchFamily="18" charset="0"/>
              </a:rPr>
              <a:t>‌</a:t>
            </a:r>
            <a:r>
              <a:rPr lang="fa-IR" altLang="fa-IR">
                <a:cs typeface="B Nazanin" panose="00000400000000000000" pitchFamily="2" charset="-78"/>
              </a:rPr>
              <a:t>یابد.</a:t>
            </a:r>
          </a:p>
          <a:p>
            <a:pPr lvl="1" algn="just" eaLnBrk="1" hangingPunct="1"/>
            <a:r>
              <a:rPr lang="fa-IR" altLang="fa-IR">
                <a:cs typeface="B Nazanin" panose="00000400000000000000" pitchFamily="2" charset="-78"/>
              </a:rPr>
              <a:t>ساختمان</a:t>
            </a:r>
          </a:p>
          <a:p>
            <a:pPr lvl="1" algn="just" eaLnBrk="1" hangingPunct="1"/>
            <a:r>
              <a:rPr lang="fa-IR" altLang="fa-IR">
                <a:cs typeface="B Nazanin" panose="00000400000000000000" pitchFamily="2" charset="-78"/>
              </a:rPr>
              <a:t>تجهیزات</a:t>
            </a:r>
          </a:p>
          <a:p>
            <a:pPr lvl="1" algn="just" eaLnBrk="1" hangingPunct="1"/>
            <a:r>
              <a:rPr lang="fa-IR" altLang="fa-IR">
                <a:cs typeface="B Nazanin" panose="00000400000000000000" pitchFamily="2" charset="-78"/>
              </a:rPr>
              <a:t>وسائط نقلیه</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57763">
                                            <p:txEl>
                                              <p:pRg st="0" end="0"/>
                                            </p:txEl>
                                          </p:spTgt>
                                        </p:tgtEl>
                                        <p:attrNameLst>
                                          <p:attrName>style.visibility</p:attrName>
                                        </p:attrNameLst>
                                      </p:cBhvr>
                                      <p:to>
                                        <p:strVal val="visible"/>
                                      </p:to>
                                    </p:set>
                                    <p:animEffect transition="in" filter="box(in)">
                                      <p:cBhvr>
                                        <p:cTn id="7" dur="2000"/>
                                        <p:tgtEl>
                                          <p:spTgt spid="757763">
                                            <p:txEl>
                                              <p:pRg st="0" end="0"/>
                                            </p:txEl>
                                          </p:spTgt>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757763">
                                            <p:txEl>
                                              <p:pRg st="1" end="1"/>
                                            </p:txEl>
                                          </p:spTgt>
                                        </p:tgtEl>
                                        <p:attrNameLst>
                                          <p:attrName>style.visibility</p:attrName>
                                        </p:attrNameLst>
                                      </p:cBhvr>
                                      <p:to>
                                        <p:strVal val="visible"/>
                                      </p:to>
                                    </p:set>
                                    <p:animEffect transition="in" filter="box(in)">
                                      <p:cBhvr>
                                        <p:cTn id="11" dur="2000"/>
                                        <p:tgtEl>
                                          <p:spTgt spid="757763">
                                            <p:txEl>
                                              <p:pRg st="1" end="1"/>
                                            </p:txEl>
                                          </p:spTgt>
                                        </p:tgtEl>
                                      </p:cBhvr>
                                    </p:animEffect>
                                  </p:childTnLst>
                                </p:cTn>
                              </p:par>
                            </p:childTnLst>
                          </p:cTn>
                        </p:par>
                        <p:par>
                          <p:cTn id="12" fill="hold" nodeType="afterGroup">
                            <p:stCondLst>
                              <p:cond delay="4000"/>
                            </p:stCondLst>
                            <p:childTnLst>
                              <p:par>
                                <p:cTn id="13" presetID="4" presetClass="entr" presetSubtype="16" fill="hold" nodeType="afterEffect">
                                  <p:stCondLst>
                                    <p:cond delay="0"/>
                                  </p:stCondLst>
                                  <p:childTnLst>
                                    <p:set>
                                      <p:cBhvr>
                                        <p:cTn id="14" dur="1" fill="hold">
                                          <p:stCondLst>
                                            <p:cond delay="0"/>
                                          </p:stCondLst>
                                        </p:cTn>
                                        <p:tgtEl>
                                          <p:spTgt spid="757763">
                                            <p:txEl>
                                              <p:pRg st="2" end="2"/>
                                            </p:txEl>
                                          </p:spTgt>
                                        </p:tgtEl>
                                        <p:attrNameLst>
                                          <p:attrName>style.visibility</p:attrName>
                                        </p:attrNameLst>
                                      </p:cBhvr>
                                      <p:to>
                                        <p:strVal val="visible"/>
                                      </p:to>
                                    </p:set>
                                    <p:animEffect transition="in" filter="box(in)">
                                      <p:cBhvr>
                                        <p:cTn id="15" dur="2000"/>
                                        <p:tgtEl>
                                          <p:spTgt spid="757763">
                                            <p:txEl>
                                              <p:pRg st="2" end="2"/>
                                            </p:txEl>
                                          </p:spTgt>
                                        </p:tgtEl>
                                      </p:cBhvr>
                                    </p:animEffect>
                                  </p:childTnLst>
                                </p:cTn>
                              </p:par>
                            </p:childTnLst>
                          </p:cTn>
                        </p:par>
                        <p:par>
                          <p:cTn id="16" fill="hold" nodeType="afterGroup">
                            <p:stCondLst>
                              <p:cond delay="6000"/>
                            </p:stCondLst>
                            <p:childTnLst>
                              <p:par>
                                <p:cTn id="17" presetID="4" presetClass="entr" presetSubtype="16" fill="hold" nodeType="afterEffect">
                                  <p:stCondLst>
                                    <p:cond delay="0"/>
                                  </p:stCondLst>
                                  <p:childTnLst>
                                    <p:set>
                                      <p:cBhvr>
                                        <p:cTn id="18" dur="1" fill="hold">
                                          <p:stCondLst>
                                            <p:cond delay="0"/>
                                          </p:stCondLst>
                                        </p:cTn>
                                        <p:tgtEl>
                                          <p:spTgt spid="757763">
                                            <p:txEl>
                                              <p:pRg st="3" end="3"/>
                                            </p:txEl>
                                          </p:spTgt>
                                        </p:tgtEl>
                                        <p:attrNameLst>
                                          <p:attrName>style.visibility</p:attrName>
                                        </p:attrNameLst>
                                      </p:cBhvr>
                                      <p:to>
                                        <p:strVal val="visible"/>
                                      </p:to>
                                    </p:set>
                                    <p:animEffect transition="in" filter="box(in)">
                                      <p:cBhvr>
                                        <p:cTn id="19" dur="2000"/>
                                        <p:tgtEl>
                                          <p:spTgt spid="757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1B99AE0-2C60-428E-B601-0BDA5B308F9E}" type="slidenum">
              <a:rPr lang="ar-SA" altLang="fa-IR"/>
              <a:pPr/>
              <a:t>269</a:t>
            </a:fld>
            <a:endParaRPr lang="en-US" altLang="fa-IR"/>
          </a:p>
        </p:txBody>
      </p:sp>
      <p:sp>
        <p:nvSpPr>
          <p:cNvPr id="75981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داراییهای استهلاک ناپذیر</a:t>
            </a:r>
            <a:endParaRPr lang="en-US" altLang="fa-IR" b="0">
              <a:solidFill>
                <a:schemeClr val="tx1"/>
              </a:solidFill>
              <a:cs typeface="B Nazanin" panose="00000400000000000000" pitchFamily="2" charset="-78"/>
            </a:endParaRPr>
          </a:p>
        </p:txBody>
      </p:sp>
      <p:sp>
        <p:nvSpPr>
          <p:cNvPr id="75981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این داراییها دارای عمر مفید نامحدود بوده و درنتیجه استفاده و یا گذشت زمان از بین نمی</a:t>
            </a:r>
            <a:r>
              <a:rPr lang="fa-IR" altLang="fa-IR">
                <a:cs typeface="Times New Roman" panose="02020603050405020304" pitchFamily="18" charset="0"/>
              </a:rPr>
              <a:t>‌</a:t>
            </a:r>
            <a:r>
              <a:rPr lang="fa-IR" altLang="fa-IR">
                <a:cs typeface="B Nazanin" panose="00000400000000000000" pitchFamily="2" charset="-78"/>
              </a:rPr>
              <a:t>روند.</a:t>
            </a:r>
          </a:p>
          <a:p>
            <a:pPr lvl="1" algn="just" eaLnBrk="1" hangingPunct="1"/>
            <a:r>
              <a:rPr lang="fa-IR" altLang="fa-IR">
                <a:cs typeface="B Nazanin" panose="00000400000000000000" pitchFamily="2" charset="-78"/>
              </a:rPr>
              <a:t>زمین</a:t>
            </a:r>
          </a:p>
          <a:p>
            <a:pPr lvl="1"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59811">
                                            <p:txEl>
                                              <p:pRg st="0" end="0"/>
                                            </p:txEl>
                                          </p:spTgt>
                                        </p:tgtEl>
                                        <p:attrNameLst>
                                          <p:attrName>style.visibility</p:attrName>
                                        </p:attrNameLst>
                                      </p:cBhvr>
                                      <p:to>
                                        <p:strVal val="visible"/>
                                      </p:to>
                                    </p:set>
                                    <p:animEffect transition="in" filter="box(in)">
                                      <p:cBhvr>
                                        <p:cTn id="7" dur="2000"/>
                                        <p:tgtEl>
                                          <p:spTgt spid="759811">
                                            <p:txEl>
                                              <p:pRg st="0" end="0"/>
                                            </p:txEl>
                                          </p:spTgt>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759811">
                                            <p:txEl>
                                              <p:pRg st="1" end="1"/>
                                            </p:txEl>
                                          </p:spTgt>
                                        </p:tgtEl>
                                        <p:attrNameLst>
                                          <p:attrName>style.visibility</p:attrName>
                                        </p:attrNameLst>
                                      </p:cBhvr>
                                      <p:to>
                                        <p:strVal val="visible"/>
                                      </p:to>
                                    </p:set>
                                    <p:animEffect transition="in" filter="box(in)">
                                      <p:cBhvr>
                                        <p:cTn id="11" dur="2000"/>
                                        <p:tgtEl>
                                          <p:spTgt spid="7598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6CD2E62-DFAB-43E1-A701-2F59C691F4A0}" type="slidenum">
              <a:rPr lang="ar-SA" altLang="fa-IR"/>
              <a:pPr/>
              <a:t>27</a:t>
            </a:fld>
            <a:endParaRPr lang="en-US" altLang="fa-IR"/>
          </a:p>
        </p:txBody>
      </p:sp>
      <p:sp>
        <p:nvSpPr>
          <p:cNvPr id="537602" name="Rectangle 2"/>
          <p:cNvSpPr>
            <a:spLocks noGrp="1" noChangeArrowheads="1"/>
          </p:cNvSpPr>
          <p:nvPr>
            <p:ph type="title" idx="4294967295"/>
          </p:nvPr>
        </p:nvSpPr>
        <p:spPr/>
        <p:txBody>
          <a:bodyPr/>
          <a:lstStyle/>
          <a:p>
            <a:r>
              <a:rPr lang="fa-IR" altLang="fa-IR">
                <a:cs typeface="B Nazanin" panose="00000400000000000000" pitchFamily="2" charset="-78"/>
              </a:rPr>
              <a:t>اصل تطابق</a:t>
            </a:r>
            <a:endParaRPr lang="en-US" altLang="fa-IR">
              <a:cs typeface="B Nazanin" panose="00000400000000000000" pitchFamily="2" charset="-78"/>
            </a:endParaRPr>
          </a:p>
        </p:txBody>
      </p:sp>
      <p:sp>
        <p:nvSpPr>
          <p:cNvPr id="537603"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طبق اصل تطابق ، هزینه های انجام شده جهت ایجاد درآمد، باید به حساب دوره ای که درآمد در آن تحصیل گردیده منظور گردد.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37603">
                                            <p:txEl>
                                              <p:pRg st="0" end="0"/>
                                            </p:txEl>
                                          </p:spTgt>
                                        </p:tgtEl>
                                        <p:attrNameLst>
                                          <p:attrName>style.visibility</p:attrName>
                                        </p:attrNameLst>
                                      </p:cBhvr>
                                      <p:to>
                                        <p:strVal val="visible"/>
                                      </p:to>
                                    </p:set>
                                    <p:animEffect transition="in" filter="diamond(in)">
                                      <p:cBhvr>
                                        <p:cTn id="7" dur="2000"/>
                                        <p:tgtEl>
                                          <p:spTgt spid="537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511D8F4-59D7-4024-BA6A-5208E4B8C358}" type="slidenum">
              <a:rPr lang="ar-SA" altLang="fa-IR"/>
              <a:pPr/>
              <a:t>270</a:t>
            </a:fld>
            <a:endParaRPr lang="en-US" altLang="fa-IR"/>
          </a:p>
        </p:txBody>
      </p:sp>
      <p:sp>
        <p:nvSpPr>
          <p:cNvPr id="76083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داراییهای نقصان پذیر</a:t>
            </a:r>
            <a:endParaRPr lang="en-US" altLang="fa-IR" b="0">
              <a:solidFill>
                <a:schemeClr val="tx1"/>
              </a:solidFill>
              <a:cs typeface="B Nazanin" panose="00000400000000000000" pitchFamily="2" charset="-78"/>
            </a:endParaRPr>
          </a:p>
        </p:txBody>
      </p:sp>
      <p:sp>
        <p:nvSpPr>
          <p:cNvPr id="76083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این داراییها بر اثر بهره برداری و استفاده از آن تحلیل یافته و به دارایی های دیگری چون مواد یا کالا تبدیل می</a:t>
            </a:r>
            <a:r>
              <a:rPr lang="fa-IR" altLang="fa-IR">
                <a:cs typeface="Times New Roman" panose="02020603050405020304" pitchFamily="18" charset="0"/>
              </a:rPr>
              <a:t>‌</a:t>
            </a:r>
            <a:r>
              <a:rPr lang="fa-IR" altLang="fa-IR">
                <a:cs typeface="B Nazanin" panose="00000400000000000000" pitchFamily="2" charset="-78"/>
              </a:rPr>
              <a:t>شود.</a:t>
            </a:r>
          </a:p>
          <a:p>
            <a:pPr lvl="1" algn="just" eaLnBrk="1" hangingPunct="1"/>
            <a:r>
              <a:rPr lang="fa-IR" altLang="fa-IR">
                <a:cs typeface="B Nazanin" panose="00000400000000000000" pitchFamily="2" charset="-78"/>
              </a:rPr>
              <a:t>معادن</a:t>
            </a:r>
          </a:p>
          <a:p>
            <a:pPr lvl="1" algn="just" eaLnBrk="1" hangingPunct="1"/>
            <a:r>
              <a:rPr lang="fa-IR" altLang="fa-IR">
                <a:cs typeface="B Nazanin" panose="00000400000000000000" pitchFamily="2" charset="-78"/>
              </a:rPr>
              <a:t>منابع طبیعی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60835">
                                            <p:txEl>
                                              <p:pRg st="0" end="0"/>
                                            </p:txEl>
                                          </p:spTgt>
                                        </p:tgtEl>
                                        <p:attrNameLst>
                                          <p:attrName>style.visibility</p:attrName>
                                        </p:attrNameLst>
                                      </p:cBhvr>
                                      <p:to>
                                        <p:strVal val="visible"/>
                                      </p:to>
                                    </p:set>
                                    <p:animEffect transition="in" filter="box(in)">
                                      <p:cBhvr>
                                        <p:cTn id="7" dur="2000"/>
                                        <p:tgtEl>
                                          <p:spTgt spid="760835">
                                            <p:txEl>
                                              <p:pRg st="0" end="0"/>
                                            </p:txEl>
                                          </p:spTgt>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760835">
                                            <p:txEl>
                                              <p:pRg st="1" end="1"/>
                                            </p:txEl>
                                          </p:spTgt>
                                        </p:tgtEl>
                                        <p:attrNameLst>
                                          <p:attrName>style.visibility</p:attrName>
                                        </p:attrNameLst>
                                      </p:cBhvr>
                                      <p:to>
                                        <p:strVal val="visible"/>
                                      </p:to>
                                    </p:set>
                                    <p:animEffect transition="in" filter="box(in)">
                                      <p:cBhvr>
                                        <p:cTn id="11" dur="2000"/>
                                        <p:tgtEl>
                                          <p:spTgt spid="760835">
                                            <p:txEl>
                                              <p:pRg st="1" end="1"/>
                                            </p:txEl>
                                          </p:spTgt>
                                        </p:tgtEl>
                                      </p:cBhvr>
                                    </p:animEffect>
                                  </p:childTnLst>
                                </p:cTn>
                              </p:par>
                            </p:childTnLst>
                          </p:cTn>
                        </p:par>
                        <p:par>
                          <p:cTn id="12" fill="hold" nodeType="afterGroup">
                            <p:stCondLst>
                              <p:cond delay="4000"/>
                            </p:stCondLst>
                            <p:childTnLst>
                              <p:par>
                                <p:cTn id="13" presetID="4" presetClass="entr" presetSubtype="16" fill="hold" nodeType="afterEffect">
                                  <p:stCondLst>
                                    <p:cond delay="0"/>
                                  </p:stCondLst>
                                  <p:childTnLst>
                                    <p:set>
                                      <p:cBhvr>
                                        <p:cTn id="14" dur="1" fill="hold">
                                          <p:stCondLst>
                                            <p:cond delay="0"/>
                                          </p:stCondLst>
                                        </p:cTn>
                                        <p:tgtEl>
                                          <p:spTgt spid="760835">
                                            <p:txEl>
                                              <p:pRg st="2" end="2"/>
                                            </p:txEl>
                                          </p:spTgt>
                                        </p:tgtEl>
                                        <p:attrNameLst>
                                          <p:attrName>style.visibility</p:attrName>
                                        </p:attrNameLst>
                                      </p:cBhvr>
                                      <p:to>
                                        <p:strVal val="visible"/>
                                      </p:to>
                                    </p:set>
                                    <p:animEffect transition="in" filter="box(in)">
                                      <p:cBhvr>
                                        <p:cTn id="15" dur="2000"/>
                                        <p:tgtEl>
                                          <p:spTgt spid="760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D4BF401-D457-4193-9374-D6B96DAAB7A8}" type="slidenum">
              <a:rPr lang="ar-SA" altLang="fa-IR"/>
              <a:pPr/>
              <a:t>271</a:t>
            </a:fld>
            <a:endParaRPr lang="en-US" altLang="fa-IR"/>
          </a:p>
        </p:txBody>
      </p:sp>
      <p:sp>
        <p:nvSpPr>
          <p:cNvPr id="76185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قیمت تمام شده داراییهای ثابت</a:t>
            </a:r>
            <a:endParaRPr lang="en-US" altLang="fa-IR" b="0">
              <a:solidFill>
                <a:schemeClr val="tx1"/>
              </a:solidFill>
              <a:cs typeface="B Nazanin" panose="00000400000000000000" pitchFamily="2" charset="-78"/>
            </a:endParaRPr>
          </a:p>
        </p:txBody>
      </p:sp>
      <p:sp>
        <p:nvSpPr>
          <p:cNvPr id="76185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متشکل از قیمت خرید شامل عوارض گمرکی، مالیاتهای خرید و هرگونه مخارج مستقیمی است که برای رساندن دارایی به وضعیت قابل بهره</a:t>
            </a:r>
            <a:r>
              <a:rPr lang="fa-IR" altLang="fa-IR">
                <a:cs typeface="Times New Roman" panose="02020603050405020304" pitchFamily="18" charset="0"/>
              </a:rPr>
              <a:t>‌</a:t>
            </a:r>
            <a:r>
              <a:rPr lang="fa-IR" altLang="fa-IR">
                <a:cs typeface="B Nazanin" panose="00000400000000000000" pitchFamily="2" charset="-78"/>
              </a:rPr>
              <a:t>برداری تحمل می</a:t>
            </a:r>
            <a:r>
              <a:rPr lang="fa-IR" altLang="fa-IR">
                <a:cs typeface="Times New Roman" panose="02020603050405020304" pitchFamily="18" charset="0"/>
              </a:rPr>
              <a:t>‌</a:t>
            </a:r>
            <a:r>
              <a:rPr lang="fa-IR" altLang="fa-IR">
                <a:cs typeface="B Nazanin" panose="00000400000000000000" pitchFamily="2" charset="-78"/>
              </a:rPr>
              <a:t>شود.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61859">
                                            <p:txEl>
                                              <p:pRg st="0" end="0"/>
                                            </p:txEl>
                                          </p:spTgt>
                                        </p:tgtEl>
                                        <p:attrNameLst>
                                          <p:attrName>style.visibility</p:attrName>
                                        </p:attrNameLst>
                                      </p:cBhvr>
                                      <p:to>
                                        <p:strVal val="visible"/>
                                      </p:to>
                                    </p:set>
                                    <p:animEffect transition="in" filter="box(in)">
                                      <p:cBhvr>
                                        <p:cTn id="7" dur="2000"/>
                                        <p:tgtEl>
                                          <p:spTgt spid="7618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CA2B0F8-DE21-4DDE-813D-19B07416084B}" type="slidenum">
              <a:rPr lang="ar-SA" altLang="fa-IR"/>
              <a:pPr/>
              <a:t>272</a:t>
            </a:fld>
            <a:endParaRPr lang="en-US" altLang="fa-IR"/>
          </a:p>
        </p:txBody>
      </p:sp>
      <p:sp>
        <p:nvSpPr>
          <p:cNvPr id="76288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قیمت تمام شده داراییهای ثابت</a:t>
            </a:r>
            <a:endParaRPr lang="en-US" altLang="fa-IR" b="0">
              <a:solidFill>
                <a:schemeClr val="tx1"/>
              </a:solidFill>
              <a:cs typeface="B Nazanin" panose="00000400000000000000" pitchFamily="2" charset="-78"/>
            </a:endParaRPr>
          </a:p>
        </p:txBody>
      </p:sp>
      <p:sp>
        <p:nvSpPr>
          <p:cNvPr id="76288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مخارج مرتبط مستقیم:</a:t>
            </a:r>
          </a:p>
          <a:p>
            <a:pPr lvl="1" algn="just" eaLnBrk="1" hangingPunct="1"/>
            <a:r>
              <a:rPr lang="fa-IR" altLang="fa-IR">
                <a:cs typeface="B Nazanin" panose="00000400000000000000" pitchFamily="2" charset="-78"/>
              </a:rPr>
              <a:t>مخارج آماده سازی محل نصب</a:t>
            </a:r>
          </a:p>
          <a:p>
            <a:pPr lvl="1" algn="just" eaLnBrk="1" hangingPunct="1"/>
            <a:r>
              <a:rPr lang="fa-IR" altLang="fa-IR">
                <a:cs typeface="B Nazanin" panose="00000400000000000000" pitchFamily="2" charset="-78"/>
              </a:rPr>
              <a:t>مخارج حمل و نقل اولیه</a:t>
            </a:r>
          </a:p>
          <a:p>
            <a:pPr lvl="1" algn="just" eaLnBrk="1" hangingPunct="1"/>
            <a:r>
              <a:rPr lang="fa-IR" altLang="fa-IR">
                <a:cs typeface="B Nazanin" panose="00000400000000000000" pitchFamily="2" charset="-78"/>
              </a:rPr>
              <a:t>مخارج نصب</a:t>
            </a:r>
          </a:p>
          <a:p>
            <a:pPr lvl="1" algn="just" eaLnBrk="1" hangingPunct="1"/>
            <a:r>
              <a:rPr lang="fa-IR" altLang="fa-IR">
                <a:cs typeface="B Nazanin" panose="00000400000000000000" pitchFamily="2" charset="-78"/>
              </a:rPr>
              <a:t>حق الزحمه های فنی از قبیل حق الزحمه مهندسان و معماران</a:t>
            </a:r>
          </a:p>
          <a:p>
            <a:pPr lvl="1" algn="just" eaLnBrk="1" hangingPunct="1"/>
            <a:r>
              <a:rPr lang="fa-IR" altLang="fa-IR">
                <a:cs typeface="B Nazanin" panose="00000400000000000000" pitchFamily="2" charset="-78"/>
              </a:rPr>
              <a:t>مخارج پیاده سازی و جابه</a:t>
            </a:r>
            <a:r>
              <a:rPr lang="fa-IR" altLang="fa-IR">
                <a:cs typeface="Times New Roman" panose="02020603050405020304" pitchFamily="18" charset="0"/>
              </a:rPr>
              <a:t>‌</a:t>
            </a:r>
            <a:r>
              <a:rPr lang="fa-IR" altLang="fa-IR">
                <a:cs typeface="B Nazanin" panose="00000400000000000000" pitchFamily="2" charset="-78"/>
              </a:rPr>
              <a:t>جایی دارایی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762883">
                                            <p:txEl>
                                              <p:pRg st="0" end="0"/>
                                            </p:txEl>
                                          </p:spTgt>
                                        </p:tgtEl>
                                        <p:attrNameLst>
                                          <p:attrName>style.visibility</p:attrName>
                                        </p:attrNameLst>
                                      </p:cBhvr>
                                      <p:to>
                                        <p:strVal val="visible"/>
                                      </p:to>
                                    </p:set>
                                    <p:animEffect transition="in" filter="box(in)">
                                      <p:cBhvr>
                                        <p:cTn id="7" dur="2000"/>
                                        <p:tgtEl>
                                          <p:spTgt spid="762883">
                                            <p:txEl>
                                              <p:pRg st="0" end="0"/>
                                            </p:txEl>
                                          </p:spTgt>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762883">
                                            <p:txEl>
                                              <p:pRg st="1" end="1"/>
                                            </p:txEl>
                                          </p:spTgt>
                                        </p:tgtEl>
                                        <p:attrNameLst>
                                          <p:attrName>style.visibility</p:attrName>
                                        </p:attrNameLst>
                                      </p:cBhvr>
                                      <p:to>
                                        <p:strVal val="visible"/>
                                      </p:to>
                                    </p:set>
                                    <p:animEffect transition="in" filter="box(in)">
                                      <p:cBhvr>
                                        <p:cTn id="11" dur="2000"/>
                                        <p:tgtEl>
                                          <p:spTgt spid="762883">
                                            <p:txEl>
                                              <p:pRg st="1" end="1"/>
                                            </p:txEl>
                                          </p:spTgt>
                                        </p:tgtEl>
                                      </p:cBhvr>
                                    </p:animEffect>
                                  </p:childTnLst>
                                </p:cTn>
                              </p:par>
                            </p:childTnLst>
                          </p:cTn>
                        </p:par>
                        <p:par>
                          <p:cTn id="12" fill="hold" nodeType="afterGroup">
                            <p:stCondLst>
                              <p:cond delay="4000"/>
                            </p:stCondLst>
                            <p:childTnLst>
                              <p:par>
                                <p:cTn id="13" presetID="4" presetClass="entr" presetSubtype="16" fill="hold" nodeType="afterEffect">
                                  <p:stCondLst>
                                    <p:cond delay="0"/>
                                  </p:stCondLst>
                                  <p:childTnLst>
                                    <p:set>
                                      <p:cBhvr>
                                        <p:cTn id="14" dur="1" fill="hold">
                                          <p:stCondLst>
                                            <p:cond delay="0"/>
                                          </p:stCondLst>
                                        </p:cTn>
                                        <p:tgtEl>
                                          <p:spTgt spid="762883">
                                            <p:txEl>
                                              <p:pRg st="2" end="2"/>
                                            </p:txEl>
                                          </p:spTgt>
                                        </p:tgtEl>
                                        <p:attrNameLst>
                                          <p:attrName>style.visibility</p:attrName>
                                        </p:attrNameLst>
                                      </p:cBhvr>
                                      <p:to>
                                        <p:strVal val="visible"/>
                                      </p:to>
                                    </p:set>
                                    <p:animEffect transition="in" filter="box(in)">
                                      <p:cBhvr>
                                        <p:cTn id="15" dur="2000"/>
                                        <p:tgtEl>
                                          <p:spTgt spid="762883">
                                            <p:txEl>
                                              <p:pRg st="2" end="2"/>
                                            </p:txEl>
                                          </p:spTgt>
                                        </p:tgtEl>
                                      </p:cBhvr>
                                    </p:animEffect>
                                  </p:childTnLst>
                                </p:cTn>
                              </p:par>
                            </p:childTnLst>
                          </p:cTn>
                        </p:par>
                        <p:par>
                          <p:cTn id="16" fill="hold" nodeType="afterGroup">
                            <p:stCondLst>
                              <p:cond delay="6000"/>
                            </p:stCondLst>
                            <p:childTnLst>
                              <p:par>
                                <p:cTn id="17" presetID="4" presetClass="entr" presetSubtype="16" fill="hold" nodeType="afterEffect">
                                  <p:stCondLst>
                                    <p:cond delay="0"/>
                                  </p:stCondLst>
                                  <p:childTnLst>
                                    <p:set>
                                      <p:cBhvr>
                                        <p:cTn id="18" dur="1" fill="hold">
                                          <p:stCondLst>
                                            <p:cond delay="0"/>
                                          </p:stCondLst>
                                        </p:cTn>
                                        <p:tgtEl>
                                          <p:spTgt spid="762883">
                                            <p:txEl>
                                              <p:pRg st="3" end="3"/>
                                            </p:txEl>
                                          </p:spTgt>
                                        </p:tgtEl>
                                        <p:attrNameLst>
                                          <p:attrName>style.visibility</p:attrName>
                                        </p:attrNameLst>
                                      </p:cBhvr>
                                      <p:to>
                                        <p:strVal val="visible"/>
                                      </p:to>
                                    </p:set>
                                    <p:animEffect transition="in" filter="box(in)">
                                      <p:cBhvr>
                                        <p:cTn id="19" dur="2000"/>
                                        <p:tgtEl>
                                          <p:spTgt spid="762883">
                                            <p:txEl>
                                              <p:pRg st="3" end="3"/>
                                            </p:txEl>
                                          </p:spTgt>
                                        </p:tgtEl>
                                      </p:cBhvr>
                                    </p:animEffect>
                                  </p:childTnLst>
                                </p:cTn>
                              </p:par>
                            </p:childTnLst>
                          </p:cTn>
                        </p:par>
                        <p:par>
                          <p:cTn id="20" fill="hold" nodeType="afterGroup">
                            <p:stCondLst>
                              <p:cond delay="8000"/>
                            </p:stCondLst>
                            <p:childTnLst>
                              <p:par>
                                <p:cTn id="21" presetID="4" presetClass="entr" presetSubtype="16" fill="hold" nodeType="afterEffect">
                                  <p:stCondLst>
                                    <p:cond delay="0"/>
                                  </p:stCondLst>
                                  <p:childTnLst>
                                    <p:set>
                                      <p:cBhvr>
                                        <p:cTn id="22" dur="1" fill="hold">
                                          <p:stCondLst>
                                            <p:cond delay="0"/>
                                          </p:stCondLst>
                                        </p:cTn>
                                        <p:tgtEl>
                                          <p:spTgt spid="762883">
                                            <p:txEl>
                                              <p:pRg st="4" end="4"/>
                                            </p:txEl>
                                          </p:spTgt>
                                        </p:tgtEl>
                                        <p:attrNameLst>
                                          <p:attrName>style.visibility</p:attrName>
                                        </p:attrNameLst>
                                      </p:cBhvr>
                                      <p:to>
                                        <p:strVal val="visible"/>
                                      </p:to>
                                    </p:set>
                                    <p:animEffect transition="in" filter="box(in)">
                                      <p:cBhvr>
                                        <p:cTn id="23" dur="2000"/>
                                        <p:tgtEl>
                                          <p:spTgt spid="762883">
                                            <p:txEl>
                                              <p:pRg st="4" end="4"/>
                                            </p:txEl>
                                          </p:spTgt>
                                        </p:tgtEl>
                                      </p:cBhvr>
                                    </p:animEffect>
                                  </p:childTnLst>
                                </p:cTn>
                              </p:par>
                            </p:childTnLst>
                          </p:cTn>
                        </p:par>
                        <p:par>
                          <p:cTn id="24" fill="hold" nodeType="afterGroup">
                            <p:stCondLst>
                              <p:cond delay="10000"/>
                            </p:stCondLst>
                            <p:childTnLst>
                              <p:par>
                                <p:cTn id="25" presetID="4" presetClass="entr" presetSubtype="16" fill="hold" nodeType="afterEffect">
                                  <p:stCondLst>
                                    <p:cond delay="0"/>
                                  </p:stCondLst>
                                  <p:childTnLst>
                                    <p:set>
                                      <p:cBhvr>
                                        <p:cTn id="26" dur="1" fill="hold">
                                          <p:stCondLst>
                                            <p:cond delay="0"/>
                                          </p:stCondLst>
                                        </p:cTn>
                                        <p:tgtEl>
                                          <p:spTgt spid="762883">
                                            <p:txEl>
                                              <p:pRg st="5" end="5"/>
                                            </p:txEl>
                                          </p:spTgt>
                                        </p:tgtEl>
                                        <p:attrNameLst>
                                          <p:attrName>style.visibility</p:attrName>
                                        </p:attrNameLst>
                                      </p:cBhvr>
                                      <p:to>
                                        <p:strVal val="visible"/>
                                      </p:to>
                                    </p:set>
                                    <p:animEffect transition="in" filter="box(in)">
                                      <p:cBhvr>
                                        <p:cTn id="27" dur="2000"/>
                                        <p:tgtEl>
                                          <p:spTgt spid="7628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5A531B9-5EED-4C24-95D3-AE565415475F}" type="slidenum">
              <a:rPr lang="ar-SA" altLang="fa-IR"/>
              <a:pPr/>
              <a:t>273</a:t>
            </a:fld>
            <a:endParaRPr lang="en-US" altLang="fa-IR"/>
          </a:p>
        </p:txBody>
      </p:sp>
      <p:sp>
        <p:nvSpPr>
          <p:cNvPr id="76390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قیمت تمام شده داراییهای ثابت</a:t>
            </a:r>
            <a:endParaRPr lang="en-US" altLang="fa-IR" b="0">
              <a:solidFill>
                <a:schemeClr val="tx1"/>
              </a:solidFill>
              <a:cs typeface="B Nazanin" panose="00000400000000000000" pitchFamily="2" charset="-78"/>
            </a:endParaRPr>
          </a:p>
        </p:txBody>
      </p:sp>
      <p:sp>
        <p:nvSpPr>
          <p:cNvPr id="76390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اقلامی که در محاسبه بهای تمام شده دارایی </a:t>
            </a:r>
            <a:r>
              <a:rPr lang="fa-IR" altLang="fa-IR" u="sng">
                <a:cs typeface="B Nazanin" panose="00000400000000000000" pitchFamily="2" charset="-78"/>
              </a:rPr>
              <a:t>منظور نمی گردد</a:t>
            </a:r>
            <a:r>
              <a:rPr lang="fa-IR" altLang="fa-IR">
                <a:cs typeface="B Nazanin" panose="00000400000000000000" pitchFamily="2" charset="-78"/>
              </a:rPr>
              <a:t>: </a:t>
            </a:r>
          </a:p>
          <a:p>
            <a:pPr lvl="1" algn="just" eaLnBrk="1" hangingPunct="1"/>
            <a:r>
              <a:rPr lang="fa-IR" altLang="fa-IR">
                <a:cs typeface="B Nazanin" panose="00000400000000000000" pitchFamily="2" charset="-78"/>
              </a:rPr>
              <a:t>هر گونه تخفیف تجاری یا تخفیف نقدی</a:t>
            </a:r>
          </a:p>
          <a:p>
            <a:pPr lvl="1" algn="just" eaLnBrk="1" hangingPunct="1"/>
            <a:r>
              <a:rPr lang="fa-IR" altLang="fa-IR">
                <a:cs typeface="B Nazanin" panose="00000400000000000000" pitchFamily="2" charset="-78"/>
              </a:rPr>
              <a:t>اقلام غیر عادی و پیش بینی نشده مانند هزینه تعمیر تجهیزات آسیب دیده در اثر حمل و نقل و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63907">
                                            <p:txEl>
                                              <p:pRg st="0" end="0"/>
                                            </p:txEl>
                                          </p:spTgt>
                                        </p:tgtEl>
                                        <p:attrNameLst>
                                          <p:attrName>style.visibility</p:attrName>
                                        </p:attrNameLst>
                                      </p:cBhvr>
                                      <p:to>
                                        <p:strVal val="visible"/>
                                      </p:to>
                                    </p:set>
                                    <p:anim calcmode="lin" valueType="num">
                                      <p:cBhvr additive="base">
                                        <p:cTn id="7" dur="500" fill="hold"/>
                                        <p:tgtEl>
                                          <p:spTgt spid="7639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390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763907">
                                            <p:txEl>
                                              <p:pRg st="1" end="1"/>
                                            </p:txEl>
                                          </p:spTgt>
                                        </p:tgtEl>
                                        <p:attrNameLst>
                                          <p:attrName>style.visibility</p:attrName>
                                        </p:attrNameLst>
                                      </p:cBhvr>
                                      <p:to>
                                        <p:strVal val="visible"/>
                                      </p:to>
                                    </p:set>
                                    <p:anim calcmode="lin" valueType="num">
                                      <p:cBhvr additive="base">
                                        <p:cTn id="12" dur="500" fill="hold"/>
                                        <p:tgtEl>
                                          <p:spTgt spid="76390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6390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763907">
                                            <p:txEl>
                                              <p:pRg st="2" end="2"/>
                                            </p:txEl>
                                          </p:spTgt>
                                        </p:tgtEl>
                                        <p:attrNameLst>
                                          <p:attrName>style.visibility</p:attrName>
                                        </p:attrNameLst>
                                      </p:cBhvr>
                                      <p:to>
                                        <p:strVal val="visible"/>
                                      </p:to>
                                    </p:set>
                                    <p:anim calcmode="lin" valueType="num">
                                      <p:cBhvr additive="base">
                                        <p:cTn id="17" dur="500" fill="hold"/>
                                        <p:tgtEl>
                                          <p:spTgt spid="76390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639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5899F55-424A-4FC9-9469-060FEBDF86F7}" type="slidenum">
              <a:rPr lang="ar-SA" altLang="fa-IR"/>
              <a:pPr/>
              <a:t>274</a:t>
            </a:fld>
            <a:endParaRPr lang="en-US" altLang="fa-IR"/>
          </a:p>
        </p:txBody>
      </p:sp>
      <p:sp>
        <p:nvSpPr>
          <p:cNvPr id="764930" name="Rectangle 2"/>
          <p:cNvSpPr>
            <a:spLocks noGrp="1" noChangeArrowheads="1"/>
          </p:cNvSpPr>
          <p:nvPr>
            <p:ph type="title" idx="4294967295"/>
          </p:nvPr>
        </p:nvSpPr>
        <p:spPr/>
        <p:txBody>
          <a:bodyPr/>
          <a:lstStyle/>
          <a:p>
            <a:r>
              <a:rPr lang="fa-IR" altLang="fa-IR" sz="4000" b="0">
                <a:solidFill>
                  <a:schemeClr val="tx1"/>
                </a:solidFill>
                <a:cs typeface="B Nazanin" panose="00000400000000000000" pitchFamily="2" charset="-78"/>
              </a:rPr>
              <a:t>زمین</a:t>
            </a:r>
            <a:endParaRPr lang="en-US" altLang="fa-IR" sz="4000" b="0">
              <a:solidFill>
                <a:schemeClr val="tx1"/>
              </a:solidFill>
              <a:cs typeface="B Nazanin" panose="00000400000000000000" pitchFamily="2" charset="-78"/>
            </a:endParaRPr>
          </a:p>
        </p:txBody>
      </p:sp>
      <p:sp>
        <p:nvSpPr>
          <p:cNvPr id="76493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کلیه مخارجی که برای تحصیل زمین انجام شده و یا زمین تحصیل شده را برای استفاده مناسب آماده می نماید، باید جزء بهای تمام شده زمین منظور گردد.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64931">
                                            <p:txEl>
                                              <p:pRg st="0" end="0"/>
                                            </p:txEl>
                                          </p:spTgt>
                                        </p:tgtEl>
                                        <p:attrNameLst>
                                          <p:attrName>style.visibility</p:attrName>
                                        </p:attrNameLst>
                                      </p:cBhvr>
                                      <p:to>
                                        <p:strVal val="visible"/>
                                      </p:to>
                                    </p:set>
                                    <p:anim calcmode="lin" valueType="num">
                                      <p:cBhvr additive="base">
                                        <p:cTn id="7" dur="500" fill="hold"/>
                                        <p:tgtEl>
                                          <p:spTgt spid="7649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49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3663D79-F248-456D-A153-1A3D9AE21605}" type="slidenum">
              <a:rPr lang="ar-SA" altLang="fa-IR"/>
              <a:pPr/>
              <a:t>275</a:t>
            </a:fld>
            <a:endParaRPr lang="en-US" altLang="fa-IR"/>
          </a:p>
        </p:txBody>
      </p:sp>
      <p:sp>
        <p:nvSpPr>
          <p:cNvPr id="765954" name="Rectangle 2"/>
          <p:cNvSpPr>
            <a:spLocks noGrp="1" noChangeArrowheads="1"/>
          </p:cNvSpPr>
          <p:nvPr>
            <p:ph type="title" idx="4294967295"/>
          </p:nvPr>
        </p:nvSpPr>
        <p:spPr/>
        <p:txBody>
          <a:bodyPr/>
          <a:lstStyle/>
          <a:p>
            <a:r>
              <a:rPr lang="fa-IR" altLang="fa-IR" sz="4000" b="0">
                <a:solidFill>
                  <a:schemeClr val="tx1"/>
                </a:solidFill>
                <a:cs typeface="B Nazanin" panose="00000400000000000000" pitchFamily="2" charset="-78"/>
              </a:rPr>
              <a:t>زمین</a:t>
            </a:r>
            <a:endParaRPr lang="en-US" altLang="fa-IR" sz="4000" b="0">
              <a:solidFill>
                <a:schemeClr val="tx1"/>
              </a:solidFill>
              <a:cs typeface="B Nazanin" panose="00000400000000000000" pitchFamily="2" charset="-78"/>
            </a:endParaRPr>
          </a:p>
        </p:txBody>
      </p:sp>
      <p:sp>
        <p:nvSpPr>
          <p:cNvPr id="76595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قیمت تمام شده زمین شامل:</a:t>
            </a:r>
          </a:p>
          <a:p>
            <a:pPr lvl="1" algn="just" eaLnBrk="1" hangingPunct="1"/>
            <a:r>
              <a:rPr lang="fa-IR" altLang="fa-IR" sz="3000">
                <a:cs typeface="B Nazanin" panose="00000400000000000000" pitchFamily="2" charset="-78"/>
              </a:rPr>
              <a:t>قیمت خرید زمین</a:t>
            </a:r>
          </a:p>
          <a:p>
            <a:pPr lvl="1" algn="just" eaLnBrk="1" hangingPunct="1"/>
            <a:r>
              <a:rPr lang="fa-IR" altLang="fa-IR" sz="3000">
                <a:cs typeface="B Nazanin" panose="00000400000000000000" pitchFamily="2" charset="-78"/>
              </a:rPr>
              <a:t>کارمزد دلالی</a:t>
            </a:r>
          </a:p>
          <a:p>
            <a:pPr lvl="1" algn="just" eaLnBrk="1" hangingPunct="1"/>
            <a:r>
              <a:rPr lang="fa-IR" altLang="fa-IR" sz="3000">
                <a:cs typeface="B Nazanin" panose="00000400000000000000" pitchFamily="2" charset="-78"/>
              </a:rPr>
              <a:t>مالیات خرید</a:t>
            </a:r>
          </a:p>
          <a:p>
            <a:pPr lvl="1" algn="just" eaLnBrk="1" hangingPunct="1"/>
            <a:r>
              <a:rPr lang="fa-IR" altLang="fa-IR" sz="3000">
                <a:cs typeface="B Nazanin" panose="00000400000000000000" pitchFamily="2" charset="-78"/>
              </a:rPr>
              <a:t>حق الثبت و هزینه های دفتری</a:t>
            </a:r>
          </a:p>
          <a:p>
            <a:pPr lvl="1" algn="just" eaLnBrk="1" hangingPunct="1"/>
            <a:r>
              <a:rPr lang="fa-IR" altLang="fa-IR" sz="3000">
                <a:cs typeface="B Nazanin" panose="00000400000000000000" pitchFamily="2" charset="-78"/>
              </a:rPr>
              <a:t>هزینه های تسطیح و خاکریزی</a:t>
            </a:r>
          </a:p>
          <a:p>
            <a:pPr lvl="1" algn="just" eaLnBrk="1" hangingPunct="1"/>
            <a:r>
              <a:rPr lang="fa-IR" altLang="fa-IR" sz="3000">
                <a:cs typeface="B Nazanin" panose="00000400000000000000" pitchFamily="2" charset="-78"/>
              </a:rPr>
              <a:t>مخارج تخریب ساختمان قدیمی موجود در زمین پس از کسر عواید حاصل از فروش مواد و مصالح اسقاط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65955">
                                            <p:txEl>
                                              <p:pRg st="0" end="0"/>
                                            </p:txEl>
                                          </p:spTgt>
                                        </p:tgtEl>
                                        <p:attrNameLst>
                                          <p:attrName>style.visibility</p:attrName>
                                        </p:attrNameLst>
                                      </p:cBhvr>
                                      <p:to>
                                        <p:strVal val="visible"/>
                                      </p:to>
                                    </p:set>
                                    <p:anim calcmode="lin" valueType="num">
                                      <p:cBhvr additive="base">
                                        <p:cTn id="7" dur="2000" fill="hold"/>
                                        <p:tgtEl>
                                          <p:spTgt spid="76595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65955">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765955">
                                            <p:txEl>
                                              <p:pRg st="1" end="1"/>
                                            </p:txEl>
                                          </p:spTgt>
                                        </p:tgtEl>
                                        <p:attrNameLst>
                                          <p:attrName>style.visibility</p:attrName>
                                        </p:attrNameLst>
                                      </p:cBhvr>
                                      <p:to>
                                        <p:strVal val="visible"/>
                                      </p:to>
                                    </p:set>
                                    <p:anim calcmode="lin" valueType="num">
                                      <p:cBhvr additive="base">
                                        <p:cTn id="12" dur="2000" fill="hold"/>
                                        <p:tgtEl>
                                          <p:spTgt spid="765955">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65955">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765955">
                                            <p:txEl>
                                              <p:pRg st="2" end="2"/>
                                            </p:txEl>
                                          </p:spTgt>
                                        </p:tgtEl>
                                        <p:attrNameLst>
                                          <p:attrName>style.visibility</p:attrName>
                                        </p:attrNameLst>
                                      </p:cBhvr>
                                      <p:to>
                                        <p:strVal val="visible"/>
                                      </p:to>
                                    </p:set>
                                    <p:anim calcmode="lin" valueType="num">
                                      <p:cBhvr additive="base">
                                        <p:cTn id="17" dur="2000" fill="hold"/>
                                        <p:tgtEl>
                                          <p:spTgt spid="765955">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765955">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765955">
                                            <p:txEl>
                                              <p:pRg st="3" end="3"/>
                                            </p:txEl>
                                          </p:spTgt>
                                        </p:tgtEl>
                                        <p:attrNameLst>
                                          <p:attrName>style.visibility</p:attrName>
                                        </p:attrNameLst>
                                      </p:cBhvr>
                                      <p:to>
                                        <p:strVal val="visible"/>
                                      </p:to>
                                    </p:set>
                                    <p:anim calcmode="lin" valueType="num">
                                      <p:cBhvr additive="base">
                                        <p:cTn id="22" dur="2000" fill="hold"/>
                                        <p:tgtEl>
                                          <p:spTgt spid="765955">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765955">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765955">
                                            <p:txEl>
                                              <p:pRg st="4" end="4"/>
                                            </p:txEl>
                                          </p:spTgt>
                                        </p:tgtEl>
                                        <p:attrNameLst>
                                          <p:attrName>style.visibility</p:attrName>
                                        </p:attrNameLst>
                                      </p:cBhvr>
                                      <p:to>
                                        <p:strVal val="visible"/>
                                      </p:to>
                                    </p:set>
                                    <p:anim calcmode="lin" valueType="num">
                                      <p:cBhvr additive="base">
                                        <p:cTn id="27" dur="2000" fill="hold"/>
                                        <p:tgtEl>
                                          <p:spTgt spid="765955">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765955">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4" fill="hold" nodeType="afterEffect">
                                  <p:stCondLst>
                                    <p:cond delay="0"/>
                                  </p:stCondLst>
                                  <p:childTnLst>
                                    <p:set>
                                      <p:cBhvr>
                                        <p:cTn id="31" dur="1" fill="hold">
                                          <p:stCondLst>
                                            <p:cond delay="0"/>
                                          </p:stCondLst>
                                        </p:cTn>
                                        <p:tgtEl>
                                          <p:spTgt spid="765955">
                                            <p:txEl>
                                              <p:pRg st="5" end="5"/>
                                            </p:txEl>
                                          </p:spTgt>
                                        </p:tgtEl>
                                        <p:attrNameLst>
                                          <p:attrName>style.visibility</p:attrName>
                                        </p:attrNameLst>
                                      </p:cBhvr>
                                      <p:to>
                                        <p:strVal val="visible"/>
                                      </p:to>
                                    </p:set>
                                    <p:anim calcmode="lin" valueType="num">
                                      <p:cBhvr additive="base">
                                        <p:cTn id="32" dur="2000" fill="hold"/>
                                        <p:tgtEl>
                                          <p:spTgt spid="765955">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765955">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2000"/>
                            </p:stCondLst>
                            <p:childTnLst>
                              <p:par>
                                <p:cTn id="35" presetID="2" presetClass="entr" presetSubtype="4" fill="hold" nodeType="afterEffect">
                                  <p:stCondLst>
                                    <p:cond delay="0"/>
                                  </p:stCondLst>
                                  <p:childTnLst>
                                    <p:set>
                                      <p:cBhvr>
                                        <p:cTn id="36" dur="1" fill="hold">
                                          <p:stCondLst>
                                            <p:cond delay="0"/>
                                          </p:stCondLst>
                                        </p:cTn>
                                        <p:tgtEl>
                                          <p:spTgt spid="765955">
                                            <p:txEl>
                                              <p:pRg st="6" end="6"/>
                                            </p:txEl>
                                          </p:spTgt>
                                        </p:tgtEl>
                                        <p:attrNameLst>
                                          <p:attrName>style.visibility</p:attrName>
                                        </p:attrNameLst>
                                      </p:cBhvr>
                                      <p:to>
                                        <p:strVal val="visible"/>
                                      </p:to>
                                    </p:set>
                                    <p:anim calcmode="lin" valueType="num">
                                      <p:cBhvr additive="base">
                                        <p:cTn id="37" dur="2000" fill="hold"/>
                                        <p:tgtEl>
                                          <p:spTgt spid="765955">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7659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6FBBDCD-C9C1-4FFF-94E2-805017BB90FE}" type="slidenum">
              <a:rPr lang="ar-SA" altLang="fa-IR"/>
              <a:pPr/>
              <a:t>276</a:t>
            </a:fld>
            <a:endParaRPr lang="en-US" altLang="fa-IR"/>
          </a:p>
        </p:txBody>
      </p:sp>
      <p:sp>
        <p:nvSpPr>
          <p:cNvPr id="76697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تاسیسات و مستحدثات در زمین</a:t>
            </a:r>
            <a:endParaRPr lang="en-US" altLang="fa-IR" b="0">
              <a:solidFill>
                <a:schemeClr val="tx1"/>
              </a:solidFill>
              <a:cs typeface="B Nazanin" panose="00000400000000000000" pitchFamily="2" charset="-78"/>
            </a:endParaRPr>
          </a:p>
        </p:txBody>
      </p:sp>
      <p:sp>
        <p:nvSpPr>
          <p:cNvPr id="76697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اگر در زمین خریداری شده تاسیساتی نظیر نرده کشی، آسفالت کاری محوطه یا پیاده</a:t>
            </a:r>
            <a:r>
              <a:rPr lang="fa-IR" altLang="fa-IR">
                <a:cs typeface="Times New Roman" panose="02020603050405020304" pitchFamily="18" charset="0"/>
              </a:rPr>
              <a:t>‌</a:t>
            </a:r>
            <a:r>
              <a:rPr lang="fa-IR" altLang="fa-IR">
                <a:cs typeface="B Nazanin" panose="00000400000000000000" pitchFamily="2" charset="-78"/>
              </a:rPr>
              <a:t>رو سازی و احداث پارکینگ ایجاد گردد، به دلیل عمر مفید محدود اقلام مزبور تحت سرفصل تاسیسات و مستحدثات در زمین ثبت می</a:t>
            </a:r>
            <a:r>
              <a:rPr lang="fa-IR" altLang="fa-IR">
                <a:cs typeface="Times New Roman" panose="02020603050405020304" pitchFamily="18" charset="0"/>
              </a:rPr>
              <a:t>‌</a:t>
            </a:r>
            <a:r>
              <a:rPr lang="fa-IR" altLang="fa-IR">
                <a:cs typeface="B Nazanin" panose="00000400000000000000" pitchFamily="2" charset="-78"/>
              </a:rPr>
              <a:t>شود.</a:t>
            </a:r>
            <a:r>
              <a:rPr lang="en-US" altLang="fa-IR"/>
              <a:t> </a:t>
            </a:r>
            <a:endParaRPr lang="fa-IR" alt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66979">
                                            <p:txEl>
                                              <p:pRg st="0" end="0"/>
                                            </p:txEl>
                                          </p:spTgt>
                                        </p:tgtEl>
                                        <p:attrNameLst>
                                          <p:attrName>style.visibility</p:attrName>
                                        </p:attrNameLst>
                                      </p:cBhvr>
                                      <p:to>
                                        <p:strVal val="visible"/>
                                      </p:to>
                                    </p:set>
                                    <p:anim calcmode="lin" valueType="num">
                                      <p:cBhvr additive="base">
                                        <p:cTn id="7" dur="2000" fill="hold"/>
                                        <p:tgtEl>
                                          <p:spTgt spid="76697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669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D3E1110-68EA-4CB0-B87B-05DA334683BA}" type="slidenum">
              <a:rPr lang="ar-SA" altLang="fa-IR"/>
              <a:pPr/>
              <a:t>277</a:t>
            </a:fld>
            <a:endParaRPr lang="en-US" altLang="fa-IR"/>
          </a:p>
        </p:txBody>
      </p:sp>
      <p:sp>
        <p:nvSpPr>
          <p:cNvPr id="76800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معادن و منابع طبیعی</a:t>
            </a:r>
            <a:endParaRPr lang="en-US" altLang="fa-IR" b="0">
              <a:solidFill>
                <a:schemeClr val="tx1"/>
              </a:solidFill>
              <a:cs typeface="B Nazanin" panose="00000400000000000000" pitchFamily="2" charset="-78"/>
            </a:endParaRPr>
          </a:p>
        </p:txBody>
      </p:sp>
      <p:sp>
        <p:nvSpPr>
          <p:cNvPr id="76800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قیمت تمام شده معادن و منابع طبیعی شامل:</a:t>
            </a:r>
          </a:p>
          <a:p>
            <a:pPr lvl="1" algn="just" eaLnBrk="1" hangingPunct="1"/>
            <a:r>
              <a:rPr lang="fa-IR" altLang="fa-IR">
                <a:cs typeface="B Nazanin" panose="00000400000000000000" pitchFamily="2" charset="-78"/>
              </a:rPr>
              <a:t>قیمت خرید</a:t>
            </a:r>
          </a:p>
          <a:p>
            <a:pPr lvl="1" algn="just" eaLnBrk="1" hangingPunct="1"/>
            <a:r>
              <a:rPr lang="fa-IR" altLang="fa-IR">
                <a:cs typeface="B Nazanin" panose="00000400000000000000" pitchFamily="2" charset="-78"/>
              </a:rPr>
              <a:t>مخارج مربوط به تحصیل امتیاز خرید اراضی</a:t>
            </a:r>
          </a:p>
          <a:p>
            <a:pPr lvl="1" algn="just" eaLnBrk="1" hangingPunct="1"/>
            <a:r>
              <a:rPr lang="fa-IR" altLang="fa-IR">
                <a:cs typeface="B Nazanin" panose="00000400000000000000" pitchFamily="2" charset="-78"/>
              </a:rPr>
              <a:t>وسایل و تاسیسات مربوط به بهره برداری مانند دکل، ریل، واگن و ..</a:t>
            </a:r>
          </a:p>
          <a:p>
            <a:pPr lvl="1"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68003">
                                            <p:txEl>
                                              <p:pRg st="0" end="0"/>
                                            </p:txEl>
                                          </p:spTgt>
                                        </p:tgtEl>
                                        <p:attrNameLst>
                                          <p:attrName>style.visibility</p:attrName>
                                        </p:attrNameLst>
                                      </p:cBhvr>
                                      <p:to>
                                        <p:strVal val="visible"/>
                                      </p:to>
                                    </p:set>
                                    <p:anim calcmode="lin" valueType="num">
                                      <p:cBhvr additive="base">
                                        <p:cTn id="7" dur="2000" fill="hold"/>
                                        <p:tgtEl>
                                          <p:spTgt spid="76800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6800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768003">
                                            <p:txEl>
                                              <p:pRg st="1" end="1"/>
                                            </p:txEl>
                                          </p:spTgt>
                                        </p:tgtEl>
                                        <p:attrNameLst>
                                          <p:attrName>style.visibility</p:attrName>
                                        </p:attrNameLst>
                                      </p:cBhvr>
                                      <p:to>
                                        <p:strVal val="visible"/>
                                      </p:to>
                                    </p:set>
                                    <p:anim calcmode="lin" valueType="num">
                                      <p:cBhvr additive="base">
                                        <p:cTn id="12" dur="2000" fill="hold"/>
                                        <p:tgtEl>
                                          <p:spTgt spid="76800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6800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768003">
                                            <p:txEl>
                                              <p:pRg st="2" end="2"/>
                                            </p:txEl>
                                          </p:spTgt>
                                        </p:tgtEl>
                                        <p:attrNameLst>
                                          <p:attrName>style.visibility</p:attrName>
                                        </p:attrNameLst>
                                      </p:cBhvr>
                                      <p:to>
                                        <p:strVal val="visible"/>
                                      </p:to>
                                    </p:set>
                                    <p:anim calcmode="lin" valueType="num">
                                      <p:cBhvr additive="base">
                                        <p:cTn id="17" dur="2000" fill="hold"/>
                                        <p:tgtEl>
                                          <p:spTgt spid="76800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76800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768003">
                                            <p:txEl>
                                              <p:pRg st="3" end="3"/>
                                            </p:txEl>
                                          </p:spTgt>
                                        </p:tgtEl>
                                        <p:attrNameLst>
                                          <p:attrName>style.visibility</p:attrName>
                                        </p:attrNameLst>
                                      </p:cBhvr>
                                      <p:to>
                                        <p:strVal val="visible"/>
                                      </p:to>
                                    </p:set>
                                    <p:anim calcmode="lin" valueType="num">
                                      <p:cBhvr additive="base">
                                        <p:cTn id="22" dur="2000" fill="hold"/>
                                        <p:tgtEl>
                                          <p:spTgt spid="76800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7680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1F35D2D-7AC9-48AE-84E0-396A38F6ADE6}" type="slidenum">
              <a:rPr lang="ar-SA" altLang="fa-IR"/>
              <a:pPr/>
              <a:t>278</a:t>
            </a:fld>
            <a:endParaRPr lang="en-US" altLang="fa-IR"/>
          </a:p>
        </p:txBody>
      </p:sp>
      <p:sp>
        <p:nvSpPr>
          <p:cNvPr id="76902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ساختمان</a:t>
            </a:r>
            <a:endParaRPr lang="en-US" altLang="fa-IR" b="0">
              <a:solidFill>
                <a:schemeClr val="tx1"/>
              </a:solidFill>
              <a:cs typeface="B Nazanin" panose="00000400000000000000" pitchFamily="2" charset="-78"/>
            </a:endParaRPr>
          </a:p>
        </p:txBody>
      </p:sp>
      <p:sp>
        <p:nvSpPr>
          <p:cNvPr id="76902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u="sng">
                <a:cs typeface="B Nazanin" panose="00000400000000000000" pitchFamily="2" charset="-78"/>
              </a:rPr>
              <a:t>در صورتی که ساختمان موجود خریداری شود</a:t>
            </a:r>
            <a:r>
              <a:rPr lang="fa-IR" altLang="fa-IR">
                <a:cs typeface="B Nazanin" panose="00000400000000000000" pitchFamily="2" charset="-78"/>
              </a:rPr>
              <a:t>، قیمت تمام شده آن شامل قیمت خرید و تمام هزینه هایی است که جهت استفاده مناسب از آن دارایی لازم است انجام گردد.</a:t>
            </a:r>
          </a:p>
          <a:p>
            <a:pPr lvl="1"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69027">
                                            <p:txEl>
                                              <p:pRg st="0" end="0"/>
                                            </p:txEl>
                                          </p:spTgt>
                                        </p:tgtEl>
                                        <p:attrNameLst>
                                          <p:attrName>style.visibility</p:attrName>
                                        </p:attrNameLst>
                                      </p:cBhvr>
                                      <p:to>
                                        <p:strVal val="visible"/>
                                      </p:to>
                                    </p:set>
                                    <p:anim calcmode="lin" valueType="num">
                                      <p:cBhvr additive="base">
                                        <p:cTn id="7" dur="2000" fill="hold"/>
                                        <p:tgtEl>
                                          <p:spTgt spid="76902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690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F282C01-3346-41B5-B21B-442BF39C4CD3}" type="slidenum">
              <a:rPr lang="ar-SA" altLang="fa-IR"/>
              <a:pPr/>
              <a:t>279</a:t>
            </a:fld>
            <a:endParaRPr lang="en-US" altLang="fa-IR"/>
          </a:p>
        </p:txBody>
      </p:sp>
      <p:sp>
        <p:nvSpPr>
          <p:cNvPr id="77005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ساخت ساختمان</a:t>
            </a:r>
            <a:endParaRPr lang="en-US" altLang="fa-IR" b="0">
              <a:solidFill>
                <a:schemeClr val="tx1"/>
              </a:solidFill>
              <a:cs typeface="B Nazanin" panose="00000400000000000000" pitchFamily="2" charset="-78"/>
            </a:endParaRPr>
          </a:p>
        </p:txBody>
      </p:sp>
      <p:sp>
        <p:nvSpPr>
          <p:cNvPr id="77005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u="sng">
                <a:cs typeface="B Nazanin" panose="00000400000000000000" pitchFamily="2" charset="-78"/>
              </a:rPr>
              <a:t>در صورتی که ساختمان ساخته شود</a:t>
            </a:r>
            <a:r>
              <a:rPr lang="fa-IR" altLang="fa-IR">
                <a:cs typeface="B Nazanin" panose="00000400000000000000" pitchFamily="2" charset="-78"/>
              </a:rPr>
              <a:t>، قیمت تمام شده آن شامل هزینه مواد، دستمزد مستقیم، حق الزحمه طراحی، مهندسی، مخارج احداث کارگاه و کلیه هزینه های سربار مرتبط با دارایی می باشد.</a:t>
            </a:r>
          </a:p>
          <a:p>
            <a:pPr lvl="1"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70051">
                                            <p:txEl>
                                              <p:pRg st="0" end="0"/>
                                            </p:txEl>
                                          </p:spTgt>
                                        </p:tgtEl>
                                        <p:attrNameLst>
                                          <p:attrName>style.visibility</p:attrName>
                                        </p:attrNameLst>
                                      </p:cBhvr>
                                      <p:to>
                                        <p:strVal val="visible"/>
                                      </p:to>
                                    </p:set>
                                    <p:anim calcmode="lin" valueType="num">
                                      <p:cBhvr additive="base">
                                        <p:cTn id="7" dur="2000" fill="hold"/>
                                        <p:tgtEl>
                                          <p:spTgt spid="77005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700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2625818-AB2A-45B0-B205-5B2B470968F6}" type="slidenum">
              <a:rPr lang="ar-SA" altLang="fa-IR"/>
              <a:pPr/>
              <a:t>28</a:t>
            </a:fld>
            <a:endParaRPr lang="en-US" altLang="fa-IR"/>
          </a:p>
        </p:txBody>
      </p:sp>
      <p:sp>
        <p:nvSpPr>
          <p:cNvPr id="538626" name="Rectangle 2"/>
          <p:cNvSpPr>
            <a:spLocks noGrp="1" noChangeArrowheads="1"/>
          </p:cNvSpPr>
          <p:nvPr>
            <p:ph type="title" idx="4294967295"/>
          </p:nvPr>
        </p:nvSpPr>
        <p:spPr>
          <a:xfrm>
            <a:off x="914400" y="609600"/>
            <a:ext cx="7378700" cy="1143000"/>
          </a:xfrm>
        </p:spPr>
        <p:txBody>
          <a:bodyPr/>
          <a:lstStyle/>
          <a:p>
            <a:r>
              <a:rPr lang="fa-IR" altLang="fa-IR">
                <a:cs typeface="B Nazanin" panose="00000400000000000000" pitchFamily="2" charset="-78"/>
              </a:rPr>
              <a:t>3 ضابطه اصلی در بکارگیری اصل تطابق</a:t>
            </a:r>
            <a:endParaRPr lang="en-US" altLang="fa-IR">
              <a:cs typeface="B Nazanin" panose="00000400000000000000" pitchFamily="2" charset="-78"/>
            </a:endParaRPr>
          </a:p>
        </p:txBody>
      </p:sp>
      <p:sp>
        <p:nvSpPr>
          <p:cNvPr id="538627" name="Rectangle 3"/>
          <p:cNvSpPr>
            <a:spLocks noChangeArrowheads="1"/>
          </p:cNvSpPr>
          <p:nvPr/>
        </p:nvSpPr>
        <p:spPr bwMode="auto">
          <a:xfrm>
            <a:off x="609600" y="2214563"/>
            <a:ext cx="82629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مقابله مستقیم هزینه ها با درآمدها: رابطه علت و معلولی</a:t>
            </a:r>
          </a:p>
          <a:p>
            <a:pPr lvl="1" algn="just" eaLnBrk="1" hangingPunct="1"/>
            <a:r>
              <a:rPr lang="fa-IR" altLang="fa-IR">
                <a:solidFill>
                  <a:srgbClr val="FFFFCC"/>
                </a:solidFill>
                <a:cs typeface="B Nazanin" panose="00000400000000000000" pitchFamily="2" charset="-78"/>
              </a:rPr>
              <a:t>مانند بهای تمام شده کالای فروش رفته، هزینه کمیسون فروش و...</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38627">
                                            <p:txEl>
                                              <p:pRg st="0" end="0"/>
                                            </p:txEl>
                                          </p:spTgt>
                                        </p:tgtEl>
                                        <p:attrNameLst>
                                          <p:attrName>style.visibility</p:attrName>
                                        </p:attrNameLst>
                                      </p:cBhvr>
                                      <p:to>
                                        <p:strVal val="visible"/>
                                      </p:to>
                                    </p:set>
                                    <p:animEffect transition="in" filter="diamond(in)">
                                      <p:cBhvr>
                                        <p:cTn id="7" dur="2000"/>
                                        <p:tgtEl>
                                          <p:spTgt spid="53862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38627">
                                            <p:txEl>
                                              <p:pRg st="1" end="1"/>
                                            </p:txEl>
                                          </p:spTgt>
                                        </p:tgtEl>
                                        <p:attrNameLst>
                                          <p:attrName>style.visibility</p:attrName>
                                        </p:attrNameLst>
                                      </p:cBhvr>
                                      <p:to>
                                        <p:strVal val="visible"/>
                                      </p:to>
                                    </p:set>
                                    <p:animEffect transition="in" filter="diamond(in)">
                                      <p:cBhvr>
                                        <p:cTn id="10" dur="2000"/>
                                        <p:tgtEl>
                                          <p:spTgt spid="538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CFE774B-0276-40EC-9310-4D56AACCDE42}" type="slidenum">
              <a:rPr lang="ar-SA" altLang="fa-IR"/>
              <a:pPr/>
              <a:t>280</a:t>
            </a:fld>
            <a:endParaRPr lang="en-US" altLang="fa-IR"/>
          </a:p>
        </p:txBody>
      </p:sp>
      <p:sp>
        <p:nvSpPr>
          <p:cNvPr id="77107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تخریب ساختمان قدیمی</a:t>
            </a:r>
            <a:endParaRPr lang="en-US" altLang="fa-IR" b="0">
              <a:solidFill>
                <a:schemeClr val="tx1"/>
              </a:solidFill>
              <a:cs typeface="B Nazanin" panose="00000400000000000000" pitchFamily="2" charset="-78"/>
            </a:endParaRPr>
          </a:p>
        </p:txBody>
      </p:sp>
      <p:sp>
        <p:nvSpPr>
          <p:cNvPr id="77107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مخارج تخریب (پس از کسر عواید حاصل از فروش مواد و مصالح اسقاط) قابل انتقال به حساب زمین یا ساختمان </a:t>
            </a:r>
            <a:br>
              <a:rPr lang="fa-IR" altLang="fa-IR">
                <a:cs typeface="B Nazanin" panose="00000400000000000000" pitchFamily="2" charset="-78"/>
              </a:rPr>
            </a:br>
            <a:r>
              <a:rPr lang="fa-IR" altLang="fa-IR">
                <a:cs typeface="B Nazanin" panose="00000400000000000000" pitchFamily="2" charset="-78"/>
              </a:rPr>
              <a:t>نمی باشد، بلکه مستقیما به حساب سود و زیان منتقل می شود.</a:t>
            </a:r>
          </a:p>
          <a:p>
            <a:pPr lvl="1"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71075">
                                            <p:txEl>
                                              <p:pRg st="0" end="0"/>
                                            </p:txEl>
                                          </p:spTgt>
                                        </p:tgtEl>
                                        <p:attrNameLst>
                                          <p:attrName>style.visibility</p:attrName>
                                        </p:attrNameLst>
                                      </p:cBhvr>
                                      <p:to>
                                        <p:strVal val="visible"/>
                                      </p:to>
                                    </p:set>
                                    <p:anim calcmode="lin" valueType="num">
                                      <p:cBhvr additive="base">
                                        <p:cTn id="7" dur="2000" fill="hold"/>
                                        <p:tgtEl>
                                          <p:spTgt spid="77107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7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47B3F47-C50B-4888-A081-28F2EFA469B9}" type="slidenum">
              <a:rPr lang="ar-SA" altLang="fa-IR"/>
              <a:pPr/>
              <a:t>281</a:t>
            </a:fld>
            <a:endParaRPr lang="en-US" altLang="fa-IR"/>
          </a:p>
        </p:txBody>
      </p:sp>
      <p:sp>
        <p:nvSpPr>
          <p:cNvPr id="772098" name="Rectangle 2"/>
          <p:cNvSpPr>
            <a:spLocks noGrp="1" noChangeArrowheads="1"/>
          </p:cNvSpPr>
          <p:nvPr>
            <p:ph type="title" idx="4294967295"/>
          </p:nvPr>
        </p:nvSpPr>
        <p:spPr>
          <a:xfrm>
            <a:off x="990600" y="609600"/>
            <a:ext cx="7378700" cy="1143000"/>
          </a:xfrm>
        </p:spPr>
        <p:txBody>
          <a:bodyPr/>
          <a:lstStyle/>
          <a:p>
            <a:r>
              <a:rPr lang="fa-IR" altLang="fa-IR" sz="3300" b="0">
                <a:solidFill>
                  <a:schemeClr val="tx1"/>
                </a:solidFill>
                <a:cs typeface="B Nazanin" panose="00000400000000000000" pitchFamily="2" charset="-78"/>
              </a:rPr>
              <a:t>احتساب مخارج تامین مالی در بهای تمام شده دارایی</a:t>
            </a:r>
            <a:endParaRPr lang="en-US" altLang="fa-IR" sz="3300" b="0">
              <a:solidFill>
                <a:schemeClr val="tx1"/>
              </a:solidFill>
              <a:cs typeface="B Nazanin" panose="00000400000000000000" pitchFamily="2" charset="-78"/>
            </a:endParaRPr>
          </a:p>
        </p:txBody>
      </p:sp>
      <p:sp>
        <p:nvSpPr>
          <p:cNvPr id="77209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احتساب مخارج تامین مالی در بهای تمام شده دارایی زمانی آغاز می شود که:</a:t>
            </a:r>
          </a:p>
          <a:p>
            <a:pPr lvl="1" algn="just" eaLnBrk="1" hangingPunct="1"/>
            <a:r>
              <a:rPr lang="fa-IR" altLang="fa-IR">
                <a:cs typeface="B Nazanin" panose="00000400000000000000" pitchFamily="2" charset="-78"/>
              </a:rPr>
              <a:t>الف) برای دارایی مربوط مخارجی در حال انجام باشد</a:t>
            </a:r>
          </a:p>
          <a:p>
            <a:pPr lvl="1" algn="just" eaLnBrk="1" hangingPunct="1"/>
            <a:r>
              <a:rPr lang="fa-IR" altLang="fa-IR">
                <a:cs typeface="B Nazanin" panose="00000400000000000000" pitchFamily="2" charset="-78"/>
              </a:rPr>
              <a:t>ب ) مخارج تامین مالی در حال وقوع باشد</a:t>
            </a:r>
          </a:p>
          <a:p>
            <a:pPr lvl="1" algn="just" eaLnBrk="1" hangingPunct="1"/>
            <a:r>
              <a:rPr lang="fa-IR" altLang="fa-IR">
                <a:cs typeface="B Nazanin" panose="00000400000000000000" pitchFamily="2" charset="-78"/>
              </a:rPr>
              <a:t>ج ) فعالیتهای لازم برای آماده سازی دارایی مربوط جهت استفاده مورد نظر یا فروش در جریان باشد</a:t>
            </a:r>
          </a:p>
          <a:p>
            <a:pPr lvl="1"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72099">
                                            <p:txEl>
                                              <p:pRg st="0" end="0"/>
                                            </p:txEl>
                                          </p:spTgt>
                                        </p:tgtEl>
                                        <p:attrNameLst>
                                          <p:attrName>style.visibility</p:attrName>
                                        </p:attrNameLst>
                                      </p:cBhvr>
                                      <p:to>
                                        <p:strVal val="visible"/>
                                      </p:to>
                                    </p:set>
                                    <p:anim calcmode="lin" valueType="num">
                                      <p:cBhvr additive="base">
                                        <p:cTn id="7" dur="2000" fill="hold"/>
                                        <p:tgtEl>
                                          <p:spTgt spid="77209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7209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772099">
                                            <p:txEl>
                                              <p:pRg st="1" end="1"/>
                                            </p:txEl>
                                          </p:spTgt>
                                        </p:tgtEl>
                                        <p:attrNameLst>
                                          <p:attrName>style.visibility</p:attrName>
                                        </p:attrNameLst>
                                      </p:cBhvr>
                                      <p:to>
                                        <p:strVal val="visible"/>
                                      </p:to>
                                    </p:set>
                                    <p:anim calcmode="lin" valueType="num">
                                      <p:cBhvr additive="base">
                                        <p:cTn id="12" dur="2000" fill="hold"/>
                                        <p:tgtEl>
                                          <p:spTgt spid="772099">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7209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772099">
                                            <p:txEl>
                                              <p:pRg st="2" end="2"/>
                                            </p:txEl>
                                          </p:spTgt>
                                        </p:tgtEl>
                                        <p:attrNameLst>
                                          <p:attrName>style.visibility</p:attrName>
                                        </p:attrNameLst>
                                      </p:cBhvr>
                                      <p:to>
                                        <p:strVal val="visible"/>
                                      </p:to>
                                    </p:set>
                                    <p:anim calcmode="lin" valueType="num">
                                      <p:cBhvr additive="base">
                                        <p:cTn id="17" dur="2000" fill="hold"/>
                                        <p:tgtEl>
                                          <p:spTgt spid="772099">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77209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772099">
                                            <p:txEl>
                                              <p:pRg st="3" end="3"/>
                                            </p:txEl>
                                          </p:spTgt>
                                        </p:tgtEl>
                                        <p:attrNameLst>
                                          <p:attrName>style.visibility</p:attrName>
                                        </p:attrNameLst>
                                      </p:cBhvr>
                                      <p:to>
                                        <p:strVal val="visible"/>
                                      </p:to>
                                    </p:set>
                                    <p:anim calcmode="lin" valueType="num">
                                      <p:cBhvr additive="base">
                                        <p:cTn id="22" dur="2000" fill="hold"/>
                                        <p:tgtEl>
                                          <p:spTgt spid="772099">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772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2DAD88F-F3E8-4D40-91C5-3A5E41EC44CC}" type="slidenum">
              <a:rPr lang="ar-SA" altLang="fa-IR"/>
              <a:pPr/>
              <a:t>282</a:t>
            </a:fld>
            <a:endParaRPr lang="en-US" altLang="fa-IR"/>
          </a:p>
        </p:txBody>
      </p:sp>
      <p:sp>
        <p:nvSpPr>
          <p:cNvPr id="77312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ماشین آلات و تجهیزات</a:t>
            </a:r>
            <a:endParaRPr lang="en-US" altLang="fa-IR" b="0">
              <a:solidFill>
                <a:schemeClr val="tx1"/>
              </a:solidFill>
              <a:cs typeface="B Nazanin" panose="00000400000000000000" pitchFamily="2" charset="-78"/>
            </a:endParaRPr>
          </a:p>
        </p:txBody>
      </p:sp>
      <p:sp>
        <p:nvSpPr>
          <p:cNvPr id="77312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بهای تمام شده ماشین آلات و تجهیزات شامل:</a:t>
            </a:r>
          </a:p>
          <a:p>
            <a:pPr lvl="1" algn="just" eaLnBrk="1" hangingPunct="1"/>
            <a:r>
              <a:rPr lang="fa-IR" altLang="fa-IR" sz="3000">
                <a:cs typeface="B Nazanin" panose="00000400000000000000" pitchFamily="2" charset="-78"/>
              </a:rPr>
              <a:t>قیمت خرید پس از کسر کلیه تخفیفات</a:t>
            </a:r>
          </a:p>
          <a:p>
            <a:pPr lvl="1" algn="just" eaLnBrk="1" hangingPunct="1"/>
            <a:r>
              <a:rPr lang="fa-IR" altLang="fa-IR" sz="3000">
                <a:cs typeface="B Nazanin" panose="00000400000000000000" pitchFamily="2" charset="-78"/>
              </a:rPr>
              <a:t>هزینه حمل و نقل و بیمه و بارگیری</a:t>
            </a:r>
          </a:p>
          <a:p>
            <a:pPr lvl="1" algn="just" eaLnBrk="1" hangingPunct="1"/>
            <a:r>
              <a:rPr lang="fa-IR" altLang="fa-IR" sz="3000">
                <a:cs typeface="B Nazanin" panose="00000400000000000000" pitchFamily="2" charset="-78"/>
              </a:rPr>
              <a:t>حقوق و عوارض گمرکی</a:t>
            </a:r>
          </a:p>
          <a:p>
            <a:pPr lvl="1" algn="just" eaLnBrk="1" hangingPunct="1"/>
            <a:r>
              <a:rPr lang="fa-IR" altLang="fa-IR" sz="3000">
                <a:cs typeface="B Nazanin" panose="00000400000000000000" pitchFamily="2" charset="-78"/>
              </a:rPr>
              <a:t>هزینه نصب و راه اندازی اولیه</a:t>
            </a:r>
          </a:p>
          <a:p>
            <a:pPr lvl="1" algn="just" eaLnBrk="1" hangingPunct="1"/>
            <a:r>
              <a:rPr lang="fa-IR" altLang="fa-IR" sz="3000">
                <a:cs typeface="B Nazanin" panose="00000400000000000000" pitchFamily="2" charset="-78"/>
              </a:rPr>
              <a:t>هزینه بهسازی و مرمت ماشین آلات دست دوم خریداری شده</a:t>
            </a: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73123">
                                            <p:txEl>
                                              <p:pRg st="0" end="0"/>
                                            </p:txEl>
                                          </p:spTgt>
                                        </p:tgtEl>
                                        <p:attrNameLst>
                                          <p:attrName>style.visibility</p:attrName>
                                        </p:attrNameLst>
                                      </p:cBhvr>
                                      <p:to>
                                        <p:strVal val="visible"/>
                                      </p:to>
                                    </p:set>
                                    <p:anim calcmode="lin" valueType="num">
                                      <p:cBhvr additive="base">
                                        <p:cTn id="7" dur="2000" fill="hold"/>
                                        <p:tgtEl>
                                          <p:spTgt spid="77312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7312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773123">
                                            <p:txEl>
                                              <p:pRg st="1" end="1"/>
                                            </p:txEl>
                                          </p:spTgt>
                                        </p:tgtEl>
                                        <p:attrNameLst>
                                          <p:attrName>style.visibility</p:attrName>
                                        </p:attrNameLst>
                                      </p:cBhvr>
                                      <p:to>
                                        <p:strVal val="visible"/>
                                      </p:to>
                                    </p:set>
                                    <p:anim calcmode="lin" valueType="num">
                                      <p:cBhvr additive="base">
                                        <p:cTn id="12" dur="2000" fill="hold"/>
                                        <p:tgtEl>
                                          <p:spTgt spid="77312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77312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0"/>
                                  </p:stCondLst>
                                  <p:childTnLst>
                                    <p:set>
                                      <p:cBhvr>
                                        <p:cTn id="16" dur="1" fill="hold">
                                          <p:stCondLst>
                                            <p:cond delay="0"/>
                                          </p:stCondLst>
                                        </p:cTn>
                                        <p:tgtEl>
                                          <p:spTgt spid="773123">
                                            <p:txEl>
                                              <p:pRg st="2" end="2"/>
                                            </p:txEl>
                                          </p:spTgt>
                                        </p:tgtEl>
                                        <p:attrNameLst>
                                          <p:attrName>style.visibility</p:attrName>
                                        </p:attrNameLst>
                                      </p:cBhvr>
                                      <p:to>
                                        <p:strVal val="visible"/>
                                      </p:to>
                                    </p:set>
                                    <p:anim calcmode="lin" valueType="num">
                                      <p:cBhvr additive="base">
                                        <p:cTn id="17" dur="2000" fill="hold"/>
                                        <p:tgtEl>
                                          <p:spTgt spid="77312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77312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6000"/>
                            </p:stCondLst>
                            <p:childTnLst>
                              <p:par>
                                <p:cTn id="20" presetID="2" presetClass="entr" presetSubtype="4" fill="hold" nodeType="afterEffect">
                                  <p:stCondLst>
                                    <p:cond delay="0"/>
                                  </p:stCondLst>
                                  <p:childTnLst>
                                    <p:set>
                                      <p:cBhvr>
                                        <p:cTn id="21" dur="1" fill="hold">
                                          <p:stCondLst>
                                            <p:cond delay="0"/>
                                          </p:stCondLst>
                                        </p:cTn>
                                        <p:tgtEl>
                                          <p:spTgt spid="773123">
                                            <p:txEl>
                                              <p:pRg st="3" end="3"/>
                                            </p:txEl>
                                          </p:spTgt>
                                        </p:tgtEl>
                                        <p:attrNameLst>
                                          <p:attrName>style.visibility</p:attrName>
                                        </p:attrNameLst>
                                      </p:cBhvr>
                                      <p:to>
                                        <p:strVal val="visible"/>
                                      </p:to>
                                    </p:set>
                                    <p:anim calcmode="lin" valueType="num">
                                      <p:cBhvr additive="base">
                                        <p:cTn id="22" dur="2000" fill="hold"/>
                                        <p:tgtEl>
                                          <p:spTgt spid="77312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77312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8000"/>
                            </p:stCondLst>
                            <p:childTnLst>
                              <p:par>
                                <p:cTn id="25" presetID="2" presetClass="entr" presetSubtype="4" fill="hold" nodeType="afterEffect">
                                  <p:stCondLst>
                                    <p:cond delay="0"/>
                                  </p:stCondLst>
                                  <p:childTnLst>
                                    <p:set>
                                      <p:cBhvr>
                                        <p:cTn id="26" dur="1" fill="hold">
                                          <p:stCondLst>
                                            <p:cond delay="0"/>
                                          </p:stCondLst>
                                        </p:cTn>
                                        <p:tgtEl>
                                          <p:spTgt spid="773123">
                                            <p:txEl>
                                              <p:pRg st="4" end="4"/>
                                            </p:txEl>
                                          </p:spTgt>
                                        </p:tgtEl>
                                        <p:attrNameLst>
                                          <p:attrName>style.visibility</p:attrName>
                                        </p:attrNameLst>
                                      </p:cBhvr>
                                      <p:to>
                                        <p:strVal val="visible"/>
                                      </p:to>
                                    </p:set>
                                    <p:anim calcmode="lin" valueType="num">
                                      <p:cBhvr additive="base">
                                        <p:cTn id="27" dur="2000" fill="hold"/>
                                        <p:tgtEl>
                                          <p:spTgt spid="77312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77312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10000"/>
                            </p:stCondLst>
                            <p:childTnLst>
                              <p:par>
                                <p:cTn id="30" presetID="2" presetClass="entr" presetSubtype="4" fill="hold" nodeType="afterEffect">
                                  <p:stCondLst>
                                    <p:cond delay="0"/>
                                  </p:stCondLst>
                                  <p:childTnLst>
                                    <p:set>
                                      <p:cBhvr>
                                        <p:cTn id="31" dur="1" fill="hold">
                                          <p:stCondLst>
                                            <p:cond delay="0"/>
                                          </p:stCondLst>
                                        </p:cTn>
                                        <p:tgtEl>
                                          <p:spTgt spid="773123">
                                            <p:txEl>
                                              <p:pRg st="5" end="5"/>
                                            </p:txEl>
                                          </p:spTgt>
                                        </p:tgtEl>
                                        <p:attrNameLst>
                                          <p:attrName>style.visibility</p:attrName>
                                        </p:attrNameLst>
                                      </p:cBhvr>
                                      <p:to>
                                        <p:strVal val="visible"/>
                                      </p:to>
                                    </p:set>
                                    <p:anim calcmode="lin" valueType="num">
                                      <p:cBhvr additive="base">
                                        <p:cTn id="32" dur="2000" fill="hold"/>
                                        <p:tgtEl>
                                          <p:spTgt spid="77312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773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5D84888-CFCB-41EF-AC49-C6C555CD0A57}" type="slidenum">
              <a:rPr lang="ar-SA" altLang="fa-IR"/>
              <a:pPr/>
              <a:t>283</a:t>
            </a:fld>
            <a:endParaRPr lang="en-US" altLang="fa-IR"/>
          </a:p>
        </p:txBody>
      </p:sp>
      <p:sp>
        <p:nvSpPr>
          <p:cNvPr id="774146"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روشهای تحصیل اموال، ماشین آلات و تجهیزات</a:t>
            </a:r>
            <a:endParaRPr lang="en-US" altLang="fa-IR" sz="3200" b="0">
              <a:solidFill>
                <a:schemeClr val="tx1"/>
              </a:solidFill>
              <a:cs typeface="B Nazanin" panose="00000400000000000000" pitchFamily="2" charset="-78"/>
            </a:endParaRPr>
          </a:p>
        </p:txBody>
      </p:sp>
      <p:sp>
        <p:nvSpPr>
          <p:cNvPr id="77414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lnSpc>
                <a:spcPct val="80000"/>
              </a:lnSpc>
              <a:buFont typeface="Wingdings" panose="05000000000000000000" pitchFamily="2" charset="2"/>
              <a:buNone/>
            </a:pPr>
            <a:r>
              <a:rPr lang="fa-IR" altLang="fa-IR">
                <a:cs typeface="B Nazanin" panose="00000400000000000000" pitchFamily="2" charset="-78"/>
              </a:rPr>
              <a:t>1. نقد</a:t>
            </a:r>
          </a:p>
          <a:p>
            <a:pPr algn="just" eaLnBrk="1" hangingPunct="1">
              <a:lnSpc>
                <a:spcPct val="80000"/>
              </a:lnSpc>
              <a:buFont typeface="Wingdings" panose="05000000000000000000" pitchFamily="2" charset="2"/>
              <a:buNone/>
            </a:pPr>
            <a:r>
              <a:rPr lang="fa-IR" altLang="fa-IR">
                <a:cs typeface="B Nazanin" panose="00000400000000000000" pitchFamily="2" charset="-78"/>
              </a:rPr>
              <a:t>2. نسیه</a:t>
            </a:r>
          </a:p>
          <a:p>
            <a:pPr algn="just" eaLnBrk="1" hangingPunct="1">
              <a:lnSpc>
                <a:spcPct val="80000"/>
              </a:lnSpc>
              <a:buFont typeface="Wingdings" panose="05000000000000000000" pitchFamily="2" charset="2"/>
              <a:buNone/>
            </a:pPr>
            <a:r>
              <a:rPr lang="fa-IR" altLang="fa-IR">
                <a:cs typeface="B Nazanin" panose="00000400000000000000" pitchFamily="2" charset="-78"/>
              </a:rPr>
              <a:t>3. صدور اسناد بلندمدت</a:t>
            </a:r>
          </a:p>
          <a:p>
            <a:pPr algn="just" eaLnBrk="1" hangingPunct="1">
              <a:lnSpc>
                <a:spcPct val="80000"/>
              </a:lnSpc>
              <a:buFont typeface="Wingdings" panose="05000000000000000000" pitchFamily="2" charset="2"/>
              <a:buNone/>
            </a:pPr>
            <a:r>
              <a:rPr lang="fa-IR" altLang="fa-IR">
                <a:cs typeface="B Nazanin" panose="00000400000000000000" pitchFamily="2" charset="-78"/>
              </a:rPr>
              <a:t>4. صدور سهام</a:t>
            </a:r>
          </a:p>
          <a:p>
            <a:pPr algn="just" eaLnBrk="1" hangingPunct="1">
              <a:lnSpc>
                <a:spcPct val="80000"/>
              </a:lnSpc>
              <a:buFont typeface="Wingdings" panose="05000000000000000000" pitchFamily="2" charset="2"/>
              <a:buNone/>
            </a:pPr>
            <a:r>
              <a:rPr lang="fa-IR" altLang="fa-IR">
                <a:cs typeface="B Nazanin" panose="00000400000000000000" pitchFamily="2" charset="-78"/>
              </a:rPr>
              <a:t>5. تحصیل گروهی داراییها</a:t>
            </a:r>
          </a:p>
          <a:p>
            <a:pPr algn="just" eaLnBrk="1" hangingPunct="1">
              <a:lnSpc>
                <a:spcPct val="80000"/>
              </a:lnSpc>
              <a:buFont typeface="Wingdings" panose="05000000000000000000" pitchFamily="2" charset="2"/>
              <a:buNone/>
            </a:pPr>
            <a:r>
              <a:rPr lang="fa-IR" altLang="fa-IR">
                <a:cs typeface="B Nazanin" panose="00000400000000000000" pitchFamily="2" charset="-78"/>
              </a:rPr>
              <a:t>6. احداث یا ساخت</a:t>
            </a:r>
          </a:p>
          <a:p>
            <a:pPr algn="just" eaLnBrk="1" hangingPunct="1">
              <a:lnSpc>
                <a:spcPct val="80000"/>
              </a:lnSpc>
              <a:buFont typeface="Wingdings" panose="05000000000000000000" pitchFamily="2" charset="2"/>
              <a:buNone/>
            </a:pPr>
            <a:r>
              <a:rPr lang="fa-IR" altLang="fa-IR">
                <a:cs typeface="B Nazanin" panose="00000400000000000000" pitchFamily="2" charset="-78"/>
              </a:rPr>
              <a:t>7. به صورت رایگان (اهداء)</a:t>
            </a:r>
          </a:p>
          <a:p>
            <a:pPr algn="just" eaLnBrk="1" hangingPunct="1">
              <a:lnSpc>
                <a:spcPct val="80000"/>
              </a:lnSpc>
              <a:buFont typeface="Wingdings" panose="05000000000000000000" pitchFamily="2" charset="2"/>
              <a:buNone/>
            </a:pPr>
            <a:r>
              <a:rPr lang="fa-IR" altLang="fa-IR">
                <a:cs typeface="B Nazanin" panose="00000400000000000000" pitchFamily="2" charset="-78"/>
              </a:rPr>
              <a:t>8. معاوضه</a:t>
            </a:r>
            <a:endParaRPr lang="fa-IR" altLang="fa-IR" sz="3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774147">
                                            <p:txEl>
                                              <p:pRg st="0" end="0"/>
                                            </p:txEl>
                                          </p:spTgt>
                                        </p:tgtEl>
                                        <p:attrNameLst>
                                          <p:attrName>style.visibility</p:attrName>
                                        </p:attrNameLst>
                                      </p:cBhvr>
                                      <p:to>
                                        <p:strVal val="visible"/>
                                      </p:to>
                                    </p:set>
                                    <p:anim calcmode="lin" valueType="num">
                                      <p:cBhvr>
                                        <p:cTn id="7" dur="1000" fill="hold"/>
                                        <p:tgtEl>
                                          <p:spTgt spid="7741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74147">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nodeType="afterEffect">
                                  <p:stCondLst>
                                    <p:cond delay="0"/>
                                  </p:stCondLst>
                                  <p:childTnLst>
                                    <p:set>
                                      <p:cBhvr>
                                        <p:cTn id="11" dur="1" fill="hold">
                                          <p:stCondLst>
                                            <p:cond delay="0"/>
                                          </p:stCondLst>
                                        </p:cTn>
                                        <p:tgtEl>
                                          <p:spTgt spid="774147">
                                            <p:txEl>
                                              <p:pRg st="1" end="1"/>
                                            </p:txEl>
                                          </p:spTgt>
                                        </p:tgtEl>
                                        <p:attrNameLst>
                                          <p:attrName>style.visibility</p:attrName>
                                        </p:attrNameLst>
                                      </p:cBhvr>
                                      <p:to>
                                        <p:strVal val="visible"/>
                                      </p:to>
                                    </p:set>
                                    <p:anim calcmode="lin" valueType="num">
                                      <p:cBhvr>
                                        <p:cTn id="12" dur="1000" fill="hold"/>
                                        <p:tgtEl>
                                          <p:spTgt spid="77414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774147">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774147">
                                            <p:txEl>
                                              <p:pRg st="2" end="2"/>
                                            </p:txEl>
                                          </p:spTgt>
                                        </p:tgtEl>
                                        <p:attrNameLst>
                                          <p:attrName>style.visibility</p:attrName>
                                        </p:attrNameLst>
                                      </p:cBhvr>
                                      <p:to>
                                        <p:strVal val="visible"/>
                                      </p:to>
                                    </p:set>
                                    <p:anim calcmode="lin" valueType="num">
                                      <p:cBhvr>
                                        <p:cTn id="17" dur="1000" fill="hold"/>
                                        <p:tgtEl>
                                          <p:spTgt spid="774147">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774147">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nodeType="afterEffect">
                                  <p:stCondLst>
                                    <p:cond delay="0"/>
                                  </p:stCondLst>
                                  <p:childTnLst>
                                    <p:set>
                                      <p:cBhvr>
                                        <p:cTn id="21" dur="1" fill="hold">
                                          <p:stCondLst>
                                            <p:cond delay="0"/>
                                          </p:stCondLst>
                                        </p:cTn>
                                        <p:tgtEl>
                                          <p:spTgt spid="774147">
                                            <p:txEl>
                                              <p:pRg st="3" end="3"/>
                                            </p:txEl>
                                          </p:spTgt>
                                        </p:tgtEl>
                                        <p:attrNameLst>
                                          <p:attrName>style.visibility</p:attrName>
                                        </p:attrNameLst>
                                      </p:cBhvr>
                                      <p:to>
                                        <p:strVal val="visible"/>
                                      </p:to>
                                    </p:set>
                                    <p:anim calcmode="lin" valueType="num">
                                      <p:cBhvr>
                                        <p:cTn id="22" dur="1000" fill="hold"/>
                                        <p:tgtEl>
                                          <p:spTgt spid="774147">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774147">
                                            <p:txEl>
                                              <p:pRg st="3" end="3"/>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4000"/>
                            </p:stCondLst>
                            <p:childTnLst>
                              <p:par>
                                <p:cTn id="25" presetID="23" presetClass="entr" presetSubtype="16" fill="hold" nodeType="afterEffect">
                                  <p:stCondLst>
                                    <p:cond delay="0"/>
                                  </p:stCondLst>
                                  <p:childTnLst>
                                    <p:set>
                                      <p:cBhvr>
                                        <p:cTn id="26" dur="1" fill="hold">
                                          <p:stCondLst>
                                            <p:cond delay="0"/>
                                          </p:stCondLst>
                                        </p:cTn>
                                        <p:tgtEl>
                                          <p:spTgt spid="774147">
                                            <p:txEl>
                                              <p:pRg st="4" end="4"/>
                                            </p:txEl>
                                          </p:spTgt>
                                        </p:tgtEl>
                                        <p:attrNameLst>
                                          <p:attrName>style.visibility</p:attrName>
                                        </p:attrNameLst>
                                      </p:cBhvr>
                                      <p:to>
                                        <p:strVal val="visible"/>
                                      </p:to>
                                    </p:set>
                                    <p:anim calcmode="lin" valueType="num">
                                      <p:cBhvr>
                                        <p:cTn id="27" dur="1000" fill="hold"/>
                                        <p:tgtEl>
                                          <p:spTgt spid="774147">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774147">
                                            <p:txEl>
                                              <p:pRg st="4" end="4"/>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0"/>
                            </p:stCondLst>
                            <p:childTnLst>
                              <p:par>
                                <p:cTn id="30" presetID="23" presetClass="entr" presetSubtype="16" fill="hold" nodeType="afterEffect">
                                  <p:stCondLst>
                                    <p:cond delay="0"/>
                                  </p:stCondLst>
                                  <p:childTnLst>
                                    <p:set>
                                      <p:cBhvr>
                                        <p:cTn id="31" dur="1" fill="hold">
                                          <p:stCondLst>
                                            <p:cond delay="0"/>
                                          </p:stCondLst>
                                        </p:cTn>
                                        <p:tgtEl>
                                          <p:spTgt spid="774147">
                                            <p:txEl>
                                              <p:pRg st="5" end="5"/>
                                            </p:txEl>
                                          </p:spTgt>
                                        </p:tgtEl>
                                        <p:attrNameLst>
                                          <p:attrName>style.visibility</p:attrName>
                                        </p:attrNameLst>
                                      </p:cBhvr>
                                      <p:to>
                                        <p:strVal val="visible"/>
                                      </p:to>
                                    </p:set>
                                    <p:anim calcmode="lin" valueType="num">
                                      <p:cBhvr>
                                        <p:cTn id="32" dur="1000" fill="hold"/>
                                        <p:tgtEl>
                                          <p:spTgt spid="774147">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774147">
                                            <p:txEl>
                                              <p:pRg st="5" end="5"/>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6000"/>
                            </p:stCondLst>
                            <p:childTnLst>
                              <p:par>
                                <p:cTn id="35" presetID="23" presetClass="entr" presetSubtype="16" fill="hold" nodeType="afterEffect">
                                  <p:stCondLst>
                                    <p:cond delay="0"/>
                                  </p:stCondLst>
                                  <p:childTnLst>
                                    <p:set>
                                      <p:cBhvr>
                                        <p:cTn id="36" dur="1" fill="hold">
                                          <p:stCondLst>
                                            <p:cond delay="0"/>
                                          </p:stCondLst>
                                        </p:cTn>
                                        <p:tgtEl>
                                          <p:spTgt spid="774147">
                                            <p:txEl>
                                              <p:pRg st="6" end="6"/>
                                            </p:txEl>
                                          </p:spTgt>
                                        </p:tgtEl>
                                        <p:attrNameLst>
                                          <p:attrName>style.visibility</p:attrName>
                                        </p:attrNameLst>
                                      </p:cBhvr>
                                      <p:to>
                                        <p:strVal val="visible"/>
                                      </p:to>
                                    </p:set>
                                    <p:anim calcmode="lin" valueType="num">
                                      <p:cBhvr>
                                        <p:cTn id="37" dur="1000" fill="hold"/>
                                        <p:tgtEl>
                                          <p:spTgt spid="774147">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774147">
                                            <p:txEl>
                                              <p:pRg st="6" end="6"/>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7000"/>
                            </p:stCondLst>
                            <p:childTnLst>
                              <p:par>
                                <p:cTn id="40" presetID="23" presetClass="entr" presetSubtype="16" fill="hold" nodeType="afterEffect">
                                  <p:stCondLst>
                                    <p:cond delay="0"/>
                                  </p:stCondLst>
                                  <p:childTnLst>
                                    <p:set>
                                      <p:cBhvr>
                                        <p:cTn id="41" dur="1" fill="hold">
                                          <p:stCondLst>
                                            <p:cond delay="0"/>
                                          </p:stCondLst>
                                        </p:cTn>
                                        <p:tgtEl>
                                          <p:spTgt spid="774147">
                                            <p:txEl>
                                              <p:pRg st="7" end="7"/>
                                            </p:txEl>
                                          </p:spTgt>
                                        </p:tgtEl>
                                        <p:attrNameLst>
                                          <p:attrName>style.visibility</p:attrName>
                                        </p:attrNameLst>
                                      </p:cBhvr>
                                      <p:to>
                                        <p:strVal val="visible"/>
                                      </p:to>
                                    </p:set>
                                    <p:anim calcmode="lin" valueType="num">
                                      <p:cBhvr>
                                        <p:cTn id="42" dur="1000" fill="hold"/>
                                        <p:tgtEl>
                                          <p:spTgt spid="774147">
                                            <p:txEl>
                                              <p:pRg st="7" end="7"/>
                                            </p:txEl>
                                          </p:spTgt>
                                        </p:tgtEl>
                                        <p:attrNameLst>
                                          <p:attrName>ppt_w</p:attrName>
                                        </p:attrNameLst>
                                      </p:cBhvr>
                                      <p:tavLst>
                                        <p:tav tm="0">
                                          <p:val>
                                            <p:fltVal val="0"/>
                                          </p:val>
                                        </p:tav>
                                        <p:tav tm="100000">
                                          <p:val>
                                            <p:strVal val="#ppt_w"/>
                                          </p:val>
                                        </p:tav>
                                      </p:tavLst>
                                    </p:anim>
                                    <p:anim calcmode="lin" valueType="num">
                                      <p:cBhvr>
                                        <p:cTn id="43" dur="1000" fill="hold"/>
                                        <p:tgtEl>
                                          <p:spTgt spid="77414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F29B136-7023-40E3-A7D0-13665F659ACC}" type="slidenum">
              <a:rPr lang="ar-SA" altLang="fa-IR"/>
              <a:pPr/>
              <a:t>284</a:t>
            </a:fld>
            <a:endParaRPr lang="en-US" altLang="fa-IR"/>
          </a:p>
        </p:txBody>
      </p:sp>
      <p:sp>
        <p:nvSpPr>
          <p:cNvPr id="775170" name="Rectangle 2"/>
          <p:cNvSpPr>
            <a:spLocks noGrp="1" noChangeArrowheads="1"/>
          </p:cNvSpPr>
          <p:nvPr>
            <p:ph type="title" idx="4294967295"/>
          </p:nvPr>
        </p:nvSpPr>
        <p:spPr>
          <a:xfrm>
            <a:off x="927100" y="609600"/>
            <a:ext cx="7378700" cy="1143000"/>
          </a:xfrm>
        </p:spPr>
        <p:txBody>
          <a:bodyPr/>
          <a:lstStyle/>
          <a:p>
            <a:r>
              <a:rPr lang="fa-IR" altLang="fa-IR" b="0">
                <a:solidFill>
                  <a:schemeClr val="tx1"/>
                </a:solidFill>
                <a:cs typeface="B Nazanin" panose="00000400000000000000" pitchFamily="2" charset="-78"/>
              </a:rPr>
              <a:t> 1. تحصیل داراییها به صورت نقد</a:t>
            </a:r>
            <a:endParaRPr lang="en-US" altLang="fa-IR" b="0">
              <a:solidFill>
                <a:schemeClr val="tx1"/>
              </a:solidFill>
              <a:cs typeface="B Nazanin" panose="00000400000000000000" pitchFamily="2" charset="-78"/>
            </a:endParaRPr>
          </a:p>
        </p:txBody>
      </p:sp>
      <p:sp>
        <p:nvSpPr>
          <p:cNvPr id="77517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صورتیکه دارایی به صورت نقد خریداری گردد، بهای تمام شده آن شامل وجوهی است که در یک معامله حقیقی از سوی خریدار پرداخت می شود.</a:t>
            </a:r>
            <a:endParaRPr lang="fa-IR" altLang="fa-IR" sz="3400">
              <a:cs typeface="B Nazanin" panose="00000400000000000000" pitchFamily="2" charset="-78"/>
            </a:endParaRP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75171">
                                            <p:txEl>
                                              <p:pRg st="0" end="0"/>
                                            </p:txEl>
                                          </p:spTgt>
                                        </p:tgtEl>
                                        <p:attrNameLst>
                                          <p:attrName>style.visibility</p:attrName>
                                        </p:attrNameLst>
                                      </p:cBhvr>
                                      <p:to>
                                        <p:strVal val="visible"/>
                                      </p:to>
                                    </p:set>
                                    <p:anim calcmode="lin" valueType="num">
                                      <p:cBhvr additive="base">
                                        <p:cTn id="7" dur="2000" fill="hold"/>
                                        <p:tgtEl>
                                          <p:spTgt spid="77517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75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420D266-833E-4C5F-BC79-E17A96B8CE7A}" type="slidenum">
              <a:rPr lang="ar-SA" altLang="fa-IR"/>
              <a:pPr/>
              <a:t>285</a:t>
            </a:fld>
            <a:endParaRPr lang="en-US" altLang="fa-IR"/>
          </a:p>
        </p:txBody>
      </p:sp>
      <p:sp>
        <p:nvSpPr>
          <p:cNvPr id="77619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2. تحصیل داراییها به شکل نسیه</a:t>
            </a:r>
            <a:endParaRPr lang="en-US" altLang="fa-IR" b="0">
              <a:solidFill>
                <a:schemeClr val="tx1"/>
              </a:solidFill>
              <a:cs typeface="B Nazanin" panose="00000400000000000000" pitchFamily="2" charset="-78"/>
            </a:endParaRPr>
          </a:p>
        </p:txBody>
      </p:sp>
      <p:sp>
        <p:nvSpPr>
          <p:cNvPr id="77619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معاملاتی که با شرط تخفیفات نقدی انجام می شود، لازم است کلیه تخفیفات تجاری و نقدی از قیمت دارایی ثابت کسر شده و دارایی تحصیل شده بر حسب قیمت نقدی آن در دفاتر ثبت گردد.</a:t>
            </a:r>
            <a:endParaRPr lang="fa-IR" altLang="fa-IR" sz="3400">
              <a:cs typeface="B Nazanin" panose="00000400000000000000" pitchFamily="2" charset="-78"/>
            </a:endParaRP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76195">
                                            <p:txEl>
                                              <p:pRg st="0" end="0"/>
                                            </p:txEl>
                                          </p:spTgt>
                                        </p:tgtEl>
                                        <p:attrNameLst>
                                          <p:attrName>style.visibility</p:attrName>
                                        </p:attrNameLst>
                                      </p:cBhvr>
                                      <p:to>
                                        <p:strVal val="visible"/>
                                      </p:to>
                                    </p:set>
                                    <p:anim calcmode="lin" valueType="num">
                                      <p:cBhvr additive="base">
                                        <p:cTn id="7" dur="2000" fill="hold"/>
                                        <p:tgtEl>
                                          <p:spTgt spid="77619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76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B3B8BDA-7C9E-49B7-A847-1673D65F232B}" type="slidenum">
              <a:rPr lang="ar-SA" altLang="fa-IR"/>
              <a:pPr/>
              <a:t>286</a:t>
            </a:fld>
            <a:endParaRPr lang="en-US" altLang="fa-IR"/>
          </a:p>
        </p:txBody>
      </p:sp>
      <p:sp>
        <p:nvSpPr>
          <p:cNvPr id="777218" name="Rectangle 2"/>
          <p:cNvSpPr>
            <a:spLocks noGrp="1" noChangeArrowheads="1"/>
          </p:cNvSpPr>
          <p:nvPr>
            <p:ph type="title" idx="4294967295"/>
          </p:nvPr>
        </p:nvSpPr>
        <p:spPr>
          <a:xfrm>
            <a:off x="914400" y="609600"/>
            <a:ext cx="7378700" cy="1143000"/>
          </a:xfrm>
        </p:spPr>
        <p:txBody>
          <a:bodyPr/>
          <a:lstStyle/>
          <a:p>
            <a:r>
              <a:rPr lang="fa-IR" altLang="fa-IR" b="0">
                <a:solidFill>
                  <a:schemeClr val="tx1"/>
                </a:solidFill>
                <a:cs typeface="B Nazanin" panose="00000400000000000000" pitchFamily="2" charset="-78"/>
              </a:rPr>
              <a:t>3. تحصیل داراییها از طریق صدور اسناد بلندمدت</a:t>
            </a:r>
            <a:endParaRPr lang="en-US" altLang="fa-IR" b="0">
              <a:solidFill>
                <a:schemeClr val="tx1"/>
              </a:solidFill>
              <a:cs typeface="B Nazanin" panose="00000400000000000000" pitchFamily="2" charset="-78"/>
            </a:endParaRPr>
          </a:p>
        </p:txBody>
      </p:sp>
      <p:sp>
        <p:nvSpPr>
          <p:cNvPr id="77721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صورتی که داراییهای ثابت مشهود درمقابل اسناد پرداختنی بلند مدت تحصیل گردد، باید به ارزش متعارف (معادل قیمت نقدی) در دفاتر ثبت گردد.</a:t>
            </a:r>
            <a:endParaRPr lang="fa-IR" altLang="fa-IR" sz="3400">
              <a:cs typeface="B Nazanin" panose="00000400000000000000" pitchFamily="2" charset="-78"/>
            </a:endParaRP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77219">
                                            <p:txEl>
                                              <p:pRg st="0" end="0"/>
                                            </p:txEl>
                                          </p:spTgt>
                                        </p:tgtEl>
                                        <p:attrNameLst>
                                          <p:attrName>style.visibility</p:attrName>
                                        </p:attrNameLst>
                                      </p:cBhvr>
                                      <p:to>
                                        <p:strVal val="visible"/>
                                      </p:to>
                                    </p:set>
                                    <p:anim calcmode="lin" valueType="num">
                                      <p:cBhvr additive="base">
                                        <p:cTn id="7" dur="2000" fill="hold"/>
                                        <p:tgtEl>
                                          <p:spTgt spid="77721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7772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AB5CA95-87B8-4C77-A899-392C17F5A3CA}" type="slidenum">
              <a:rPr lang="ar-SA" altLang="fa-IR"/>
              <a:pPr/>
              <a:t>287</a:t>
            </a:fld>
            <a:endParaRPr lang="en-US" altLang="fa-IR"/>
          </a:p>
        </p:txBody>
      </p:sp>
      <p:sp>
        <p:nvSpPr>
          <p:cNvPr id="778242" name="Rectangle 2"/>
          <p:cNvSpPr>
            <a:spLocks noGrp="1" noChangeArrowheads="1"/>
          </p:cNvSpPr>
          <p:nvPr>
            <p:ph type="title" idx="4294967295"/>
          </p:nvPr>
        </p:nvSpPr>
        <p:spPr>
          <a:xfrm>
            <a:off x="914400" y="609600"/>
            <a:ext cx="7378700" cy="1143000"/>
          </a:xfrm>
        </p:spPr>
        <p:txBody>
          <a:bodyPr/>
          <a:lstStyle/>
          <a:p>
            <a:r>
              <a:rPr lang="fa-IR" altLang="fa-IR" b="0">
                <a:solidFill>
                  <a:schemeClr val="tx1"/>
                </a:solidFill>
                <a:cs typeface="B Nazanin" panose="00000400000000000000" pitchFamily="2" charset="-78"/>
              </a:rPr>
              <a:t>تحصیل داراییها از طریق صدور اسناد بلندمدت</a:t>
            </a:r>
            <a:endParaRPr lang="en-US" altLang="fa-IR" b="0">
              <a:solidFill>
                <a:schemeClr val="tx1"/>
              </a:solidFill>
              <a:cs typeface="B Nazanin" panose="00000400000000000000" pitchFamily="2" charset="-78"/>
            </a:endParaRPr>
          </a:p>
        </p:txBody>
      </p:sp>
      <p:sp>
        <p:nvSpPr>
          <p:cNvPr id="77824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None/>
            </a:pPr>
            <a:r>
              <a:rPr lang="fa-IR" altLang="fa-IR">
                <a:cs typeface="B Nazanin" panose="00000400000000000000" pitchFamily="2" charset="-78"/>
              </a:rPr>
              <a:t>الف) ارزش منصفانه دارایی تحصیل شده مشخص یا قابل تعیین باشد.</a:t>
            </a:r>
          </a:p>
          <a:p>
            <a:pPr algn="just" eaLnBrk="1" hangingPunct="1">
              <a:buFont typeface="Wingdings" panose="05000000000000000000" pitchFamily="2" charset="2"/>
              <a:buNone/>
            </a:pPr>
            <a:r>
              <a:rPr lang="fa-IR" altLang="fa-IR">
                <a:cs typeface="B Nazanin" panose="00000400000000000000" pitchFamily="2" charset="-78"/>
              </a:rPr>
              <a:t>ب ) ارزش منصفانه دارایی تحصیل شده مشخص یا قابل تعیین نباشد.</a:t>
            </a:r>
          </a:p>
          <a:p>
            <a:pPr algn="just" eaLnBrk="1" hangingPunct="1">
              <a:buFont typeface="Wingdings" panose="05000000000000000000" pitchFamily="2" charset="2"/>
              <a:buNone/>
            </a:pPr>
            <a:endParaRPr lang="fa-IR" altLang="fa-IR" sz="3400">
              <a:cs typeface="B Nazanin" panose="00000400000000000000" pitchFamily="2" charset="-78"/>
            </a:endParaRP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78243">
                                            <p:txEl>
                                              <p:pRg st="0" end="0"/>
                                            </p:txEl>
                                          </p:spTgt>
                                        </p:tgtEl>
                                        <p:attrNameLst>
                                          <p:attrName>style.visibility</p:attrName>
                                        </p:attrNameLst>
                                      </p:cBhvr>
                                      <p:to>
                                        <p:strVal val="visible"/>
                                      </p:to>
                                    </p:set>
                                    <p:animEffect transition="in" filter="blinds(horizontal)">
                                      <p:cBhvr>
                                        <p:cTn id="7" dur="1000"/>
                                        <p:tgtEl>
                                          <p:spTgt spid="778243">
                                            <p:txEl>
                                              <p:pRg st="0" end="0"/>
                                            </p:txEl>
                                          </p:spTgt>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778243">
                                            <p:txEl>
                                              <p:pRg st="1" end="1"/>
                                            </p:txEl>
                                          </p:spTgt>
                                        </p:tgtEl>
                                        <p:attrNameLst>
                                          <p:attrName>style.visibility</p:attrName>
                                        </p:attrNameLst>
                                      </p:cBhvr>
                                      <p:to>
                                        <p:strVal val="visible"/>
                                      </p:to>
                                    </p:set>
                                    <p:animEffect transition="in" filter="blinds(horizontal)">
                                      <p:cBhvr>
                                        <p:cTn id="11" dur="1000"/>
                                        <p:tgtEl>
                                          <p:spTgt spid="778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DD101C0-5520-4C16-BBED-01487A4C8406}" type="slidenum">
              <a:rPr lang="ar-SA" altLang="fa-IR"/>
              <a:pPr/>
              <a:t>288</a:t>
            </a:fld>
            <a:endParaRPr lang="en-US" altLang="fa-IR"/>
          </a:p>
        </p:txBody>
      </p:sp>
      <p:sp>
        <p:nvSpPr>
          <p:cNvPr id="779266" name="Rectangle 2"/>
          <p:cNvSpPr>
            <a:spLocks noGrp="1" noChangeArrowheads="1"/>
          </p:cNvSpPr>
          <p:nvPr>
            <p:ph type="title" idx="4294967295"/>
          </p:nvPr>
        </p:nvSpPr>
        <p:spPr>
          <a:xfrm>
            <a:off x="927100" y="609600"/>
            <a:ext cx="7378700" cy="1143000"/>
          </a:xfrm>
        </p:spPr>
        <p:txBody>
          <a:bodyPr/>
          <a:lstStyle/>
          <a:p>
            <a:r>
              <a:rPr lang="fa-IR" altLang="fa-IR" b="0">
                <a:solidFill>
                  <a:schemeClr val="tx1"/>
                </a:solidFill>
                <a:cs typeface="B Nazanin" panose="00000400000000000000" pitchFamily="2" charset="-78"/>
              </a:rPr>
              <a:t>تحصیل داراییها از طریق صدور اسناد بلندمدت</a:t>
            </a:r>
            <a:endParaRPr lang="en-US" altLang="fa-IR" b="0">
              <a:solidFill>
                <a:schemeClr val="tx1"/>
              </a:solidFill>
              <a:cs typeface="B Nazanin" panose="00000400000000000000" pitchFamily="2" charset="-78"/>
            </a:endParaRPr>
          </a:p>
        </p:txBody>
      </p:sp>
      <p:sp>
        <p:nvSpPr>
          <p:cNvPr id="77926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None/>
            </a:pPr>
            <a:r>
              <a:rPr lang="fa-IR" altLang="fa-IR">
                <a:cs typeface="B Nazanin" panose="00000400000000000000" pitchFamily="2" charset="-78"/>
              </a:rPr>
              <a:t>الف) ارزش منصفانه دارایی تحصیل شده مشخص یا قابل تعیین </a:t>
            </a:r>
            <a:r>
              <a:rPr lang="fa-IR" altLang="fa-IR" u="sng">
                <a:cs typeface="B Nazanin" panose="00000400000000000000" pitchFamily="2" charset="-78"/>
              </a:rPr>
              <a:t>باشد</a:t>
            </a:r>
            <a:r>
              <a:rPr lang="fa-IR" altLang="fa-IR">
                <a:cs typeface="B Nazanin" panose="00000400000000000000" pitchFamily="2" charset="-78"/>
              </a:rPr>
              <a:t>: در این حالت دارایی تحصیل شده بر حسب ارزش منصفانه آن در دفاتر بدهکار شده و در مقابل اسناد پرداختنی به ارزش اسمی بستانکار می شود.</a:t>
            </a:r>
          </a:p>
          <a:p>
            <a:pPr algn="just" eaLnBrk="1" hangingPunct="1">
              <a:buFont typeface="Wingdings" panose="05000000000000000000" pitchFamily="2" charset="2"/>
              <a:buNone/>
            </a:pPr>
            <a:endParaRPr lang="fa-IR" altLang="fa-IR" sz="3400">
              <a:cs typeface="B Nazanin" panose="00000400000000000000" pitchFamily="2" charset="-78"/>
            </a:endParaRP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79267">
                                            <p:txEl>
                                              <p:pRg st="0" end="0"/>
                                            </p:txEl>
                                          </p:spTgt>
                                        </p:tgtEl>
                                        <p:attrNameLst>
                                          <p:attrName>style.visibility</p:attrName>
                                        </p:attrNameLst>
                                      </p:cBhvr>
                                      <p:to>
                                        <p:strVal val="visible"/>
                                      </p:to>
                                    </p:set>
                                    <p:animEffect transition="in" filter="barn(inHorizontal)">
                                      <p:cBhvr>
                                        <p:cTn id="7" dur="500"/>
                                        <p:tgtEl>
                                          <p:spTgt spid="779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ED11808-E70F-44A5-8473-53F4E2EBF942}" type="slidenum">
              <a:rPr lang="ar-SA" altLang="fa-IR"/>
              <a:pPr/>
              <a:t>289</a:t>
            </a:fld>
            <a:endParaRPr lang="en-US" altLang="fa-IR"/>
          </a:p>
        </p:txBody>
      </p:sp>
      <p:sp>
        <p:nvSpPr>
          <p:cNvPr id="78029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تحصیل داراییها از طریق صدور اسناد بلندمدت</a:t>
            </a:r>
            <a:endParaRPr lang="en-US" altLang="fa-IR" b="0">
              <a:solidFill>
                <a:schemeClr val="tx1"/>
              </a:solidFill>
              <a:cs typeface="B Nazanin" panose="00000400000000000000" pitchFamily="2" charset="-78"/>
            </a:endParaRPr>
          </a:p>
        </p:txBody>
      </p:sp>
      <p:sp>
        <p:nvSpPr>
          <p:cNvPr id="78029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None/>
            </a:pPr>
            <a:r>
              <a:rPr lang="fa-IR" altLang="fa-IR">
                <a:cs typeface="B Nazanin" panose="00000400000000000000" pitchFamily="2" charset="-78"/>
              </a:rPr>
              <a:t>الف) ارزش منصفانه دارایی تحصیل شده مشخص یا قابل تعیین </a:t>
            </a:r>
            <a:r>
              <a:rPr lang="fa-IR" altLang="fa-IR" u="sng">
                <a:cs typeface="B Nazanin" panose="00000400000000000000" pitchFamily="2" charset="-78"/>
              </a:rPr>
              <a:t>نباشد</a:t>
            </a:r>
            <a:r>
              <a:rPr lang="fa-IR" altLang="fa-IR">
                <a:cs typeface="B Nazanin" panose="00000400000000000000" pitchFamily="2" charset="-78"/>
              </a:rPr>
              <a:t>: در این حالت قیمت تمام شده دارایی تحصیل شده بر حسب ارزش فعلی مجموع پرداختهای آتی محاسبه و تعیین می شود.</a:t>
            </a:r>
          </a:p>
          <a:p>
            <a:pPr algn="just" eaLnBrk="1" hangingPunct="1">
              <a:buFont typeface="Wingdings" panose="05000000000000000000" pitchFamily="2" charset="2"/>
              <a:buNone/>
            </a:pPr>
            <a:endParaRPr lang="fa-IR" altLang="fa-IR" sz="3400">
              <a:cs typeface="B Nazanin" panose="00000400000000000000" pitchFamily="2" charset="-78"/>
            </a:endParaRP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80291">
                                            <p:txEl>
                                              <p:pRg st="0" end="0"/>
                                            </p:txEl>
                                          </p:spTgt>
                                        </p:tgtEl>
                                        <p:attrNameLst>
                                          <p:attrName>style.visibility</p:attrName>
                                        </p:attrNameLst>
                                      </p:cBhvr>
                                      <p:to>
                                        <p:strVal val="visible"/>
                                      </p:to>
                                    </p:set>
                                    <p:animEffect transition="in" filter="barn(inHorizontal)">
                                      <p:cBhvr>
                                        <p:cTn id="7" dur="500"/>
                                        <p:tgtEl>
                                          <p:spTgt spid="780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D604E8E-7557-4A05-B955-363701DD7C36}" type="slidenum">
              <a:rPr lang="ar-SA" altLang="fa-IR"/>
              <a:pPr/>
              <a:t>29</a:t>
            </a:fld>
            <a:endParaRPr lang="en-US" altLang="fa-IR"/>
          </a:p>
        </p:txBody>
      </p:sp>
      <p:sp>
        <p:nvSpPr>
          <p:cNvPr id="921602" name="Rectangle 2"/>
          <p:cNvSpPr>
            <a:spLocks noGrp="1" noChangeArrowheads="1"/>
          </p:cNvSpPr>
          <p:nvPr>
            <p:ph type="title" idx="4294967295"/>
          </p:nvPr>
        </p:nvSpPr>
        <p:spPr>
          <a:xfrm>
            <a:off x="914400" y="609600"/>
            <a:ext cx="7378700" cy="1143000"/>
          </a:xfrm>
        </p:spPr>
        <p:txBody>
          <a:bodyPr/>
          <a:lstStyle/>
          <a:p>
            <a:r>
              <a:rPr lang="fa-IR" altLang="fa-IR">
                <a:cs typeface="B Nazanin" panose="00000400000000000000" pitchFamily="2" charset="-78"/>
              </a:rPr>
              <a:t>3 ضابطه اصلی در بکارگیری اصل تطابق</a:t>
            </a:r>
            <a:endParaRPr lang="en-US" altLang="fa-IR">
              <a:cs typeface="B Nazanin" panose="00000400000000000000" pitchFamily="2" charset="-78"/>
            </a:endParaRPr>
          </a:p>
        </p:txBody>
      </p:sp>
      <p:sp>
        <p:nvSpPr>
          <p:cNvPr id="921603" name="Rectangle 3"/>
          <p:cNvSpPr>
            <a:spLocks noChangeArrowheads="1"/>
          </p:cNvSpPr>
          <p:nvPr/>
        </p:nvSpPr>
        <p:spPr bwMode="auto">
          <a:xfrm>
            <a:off x="609600" y="2214563"/>
            <a:ext cx="82629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هزینه دوره مالی: سرشکن کردن منطقی و سیستماتیک</a:t>
            </a:r>
          </a:p>
          <a:p>
            <a:pPr lvl="1" algn="just" eaLnBrk="1" hangingPunct="1"/>
            <a:r>
              <a:rPr lang="fa-IR" altLang="fa-IR">
                <a:solidFill>
                  <a:srgbClr val="FFFFCC"/>
                </a:solidFill>
                <a:cs typeface="B Nazanin" panose="00000400000000000000" pitchFamily="2" charset="-78"/>
              </a:rPr>
              <a:t>مانندهزینه استهلاک، هزینه بهره و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1603">
                                            <p:txEl>
                                              <p:pRg st="0" end="0"/>
                                            </p:txEl>
                                          </p:spTgt>
                                        </p:tgtEl>
                                        <p:attrNameLst>
                                          <p:attrName>style.visibility</p:attrName>
                                        </p:attrNameLst>
                                      </p:cBhvr>
                                      <p:to>
                                        <p:strVal val="visible"/>
                                      </p:to>
                                    </p:set>
                                    <p:animEffect transition="in" filter="diamond(in)">
                                      <p:cBhvr>
                                        <p:cTn id="7" dur="2000"/>
                                        <p:tgtEl>
                                          <p:spTgt spid="92160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21603">
                                            <p:txEl>
                                              <p:pRg st="1" end="1"/>
                                            </p:txEl>
                                          </p:spTgt>
                                        </p:tgtEl>
                                        <p:attrNameLst>
                                          <p:attrName>style.visibility</p:attrName>
                                        </p:attrNameLst>
                                      </p:cBhvr>
                                      <p:to>
                                        <p:strVal val="visible"/>
                                      </p:to>
                                    </p:set>
                                    <p:animEffect transition="in" filter="diamond(in)">
                                      <p:cBhvr>
                                        <p:cTn id="10" dur="2000"/>
                                        <p:tgtEl>
                                          <p:spTgt spid="9216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CD6109E-0700-41EA-8809-E0B7CE8528AA}" type="slidenum">
              <a:rPr lang="ar-SA" altLang="fa-IR"/>
              <a:pPr/>
              <a:t>290</a:t>
            </a:fld>
            <a:endParaRPr lang="en-US" altLang="fa-IR"/>
          </a:p>
        </p:txBody>
      </p:sp>
      <p:sp>
        <p:nvSpPr>
          <p:cNvPr id="78131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4. تحصیل داراییها از طریق صدور سهام</a:t>
            </a:r>
            <a:endParaRPr lang="en-US" altLang="fa-IR" b="0">
              <a:solidFill>
                <a:schemeClr val="tx1"/>
              </a:solidFill>
              <a:cs typeface="B Nazanin" panose="00000400000000000000" pitchFamily="2" charset="-78"/>
            </a:endParaRPr>
          </a:p>
        </p:txBody>
      </p:sp>
      <p:sp>
        <p:nvSpPr>
          <p:cNvPr id="78131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 منظور ثبت مبادله، ارزش جاری بازار سهام صادره یا ارزش جاری بازار دارایی تحصیل شده، هرکدام که با قابلیت اتکاء بیشتر قابل تعیین باشد، مورد استفاده قرار می گیرد.</a:t>
            </a:r>
          </a:p>
          <a:p>
            <a:pPr algn="just" eaLnBrk="1" hangingPunct="1">
              <a:buFont typeface="Wingdings" panose="05000000000000000000" pitchFamily="2" charset="2"/>
              <a:buNone/>
            </a:pPr>
            <a:endParaRPr lang="fa-IR" altLang="fa-IR" sz="3400">
              <a:cs typeface="B Nazanin" panose="00000400000000000000" pitchFamily="2" charset="-78"/>
            </a:endParaRP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81315">
                                            <p:txEl>
                                              <p:pRg st="0" end="0"/>
                                            </p:txEl>
                                          </p:spTgt>
                                        </p:tgtEl>
                                        <p:attrNameLst>
                                          <p:attrName>style.visibility</p:attrName>
                                        </p:attrNameLst>
                                      </p:cBhvr>
                                      <p:to>
                                        <p:strVal val="visible"/>
                                      </p:to>
                                    </p:set>
                                    <p:animEffect transition="in" filter="barn(inHorizontal)">
                                      <p:cBhvr>
                                        <p:cTn id="7" dur="500"/>
                                        <p:tgtEl>
                                          <p:spTgt spid="781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567B587-B64B-4DA6-B56E-812505C11AB1}" type="slidenum">
              <a:rPr lang="ar-SA" altLang="fa-IR"/>
              <a:pPr/>
              <a:t>291</a:t>
            </a:fld>
            <a:endParaRPr lang="en-US" altLang="fa-IR"/>
          </a:p>
        </p:txBody>
      </p:sp>
      <p:sp>
        <p:nvSpPr>
          <p:cNvPr id="78233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5. تحصیل گروهی داراییها به طور یکجا</a:t>
            </a:r>
            <a:endParaRPr lang="en-US" altLang="fa-IR" b="0">
              <a:solidFill>
                <a:schemeClr val="tx1"/>
              </a:solidFill>
              <a:cs typeface="B Nazanin" panose="00000400000000000000" pitchFamily="2" charset="-78"/>
            </a:endParaRPr>
          </a:p>
        </p:txBody>
      </p:sp>
      <p:sp>
        <p:nvSpPr>
          <p:cNvPr id="78233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حالت بهای تمام شده داراییهای تحصیل شده به نسبت ارزش نسبی آنها بین داراییها تسهیم می گردد.</a:t>
            </a:r>
          </a:p>
          <a:p>
            <a:pPr algn="just" eaLnBrk="1" hangingPunct="1">
              <a:buFont typeface="Wingdings" panose="05000000000000000000" pitchFamily="2" charset="2"/>
              <a:buNone/>
            </a:pPr>
            <a:endParaRPr lang="fa-IR" altLang="fa-IR" sz="3400">
              <a:cs typeface="B Nazanin" panose="00000400000000000000" pitchFamily="2" charset="-78"/>
            </a:endParaRP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82339">
                                            <p:txEl>
                                              <p:pRg st="0" end="0"/>
                                            </p:txEl>
                                          </p:spTgt>
                                        </p:tgtEl>
                                        <p:attrNameLst>
                                          <p:attrName>style.visibility</p:attrName>
                                        </p:attrNameLst>
                                      </p:cBhvr>
                                      <p:to>
                                        <p:strVal val="visible"/>
                                      </p:to>
                                    </p:set>
                                    <p:animEffect transition="in" filter="barn(inHorizontal)">
                                      <p:cBhvr>
                                        <p:cTn id="7" dur="500"/>
                                        <p:tgtEl>
                                          <p:spTgt spid="782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6E3FD07-6C41-4EB7-90E8-6BA7B09320C7}" type="slidenum">
              <a:rPr lang="ar-SA" altLang="fa-IR"/>
              <a:pPr/>
              <a:t>292</a:t>
            </a:fld>
            <a:endParaRPr lang="en-US" altLang="fa-IR"/>
          </a:p>
        </p:txBody>
      </p:sp>
      <p:sp>
        <p:nvSpPr>
          <p:cNvPr id="78336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6. تحصیل داراییها در قالب احداث یا ساخت</a:t>
            </a:r>
            <a:endParaRPr lang="en-US" altLang="fa-IR" b="0">
              <a:solidFill>
                <a:schemeClr val="tx1"/>
              </a:solidFill>
              <a:cs typeface="B Nazanin" panose="00000400000000000000" pitchFamily="2" charset="-78"/>
            </a:endParaRPr>
          </a:p>
        </p:txBody>
      </p:sp>
      <p:sp>
        <p:nvSpPr>
          <p:cNvPr id="78336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بهای تمام شده داراییهای ساخته شده شامل کلیه هزینه</a:t>
            </a:r>
            <a:r>
              <a:rPr lang="fa-IR" altLang="fa-IR">
                <a:cs typeface="Times New Roman" panose="02020603050405020304" pitchFamily="18" charset="0"/>
              </a:rPr>
              <a:t>‌</a:t>
            </a:r>
            <a:r>
              <a:rPr lang="fa-IR" altLang="fa-IR">
                <a:cs typeface="B Nazanin" panose="00000400000000000000" pitchFamily="2" charset="-78"/>
              </a:rPr>
              <a:t>های ساخت از قبیل مواد مستقیم، دستمزد مستقیم و کلیه هزینه</a:t>
            </a:r>
            <a:r>
              <a:rPr lang="fa-IR" altLang="fa-IR">
                <a:cs typeface="Times New Roman" panose="02020603050405020304" pitchFamily="18" charset="0"/>
              </a:rPr>
              <a:t>‌</a:t>
            </a:r>
            <a:r>
              <a:rPr lang="fa-IR" altLang="fa-IR">
                <a:cs typeface="B Nazanin" panose="00000400000000000000" pitchFamily="2" charset="-78"/>
              </a:rPr>
              <a:t>های سربار مرتبط با دارایی اعم از سربار ثابت و یا متغیر می</a:t>
            </a:r>
            <a:r>
              <a:rPr lang="fa-IR" altLang="fa-IR">
                <a:cs typeface="Times New Roman" panose="02020603050405020304" pitchFamily="18" charset="0"/>
              </a:rPr>
              <a:t>‌</a:t>
            </a:r>
            <a:r>
              <a:rPr lang="fa-IR" altLang="fa-IR">
                <a:cs typeface="B Nazanin" panose="00000400000000000000" pitchFamily="2" charset="-78"/>
              </a:rPr>
              <a:t>باشد.</a:t>
            </a:r>
          </a:p>
          <a:p>
            <a:pPr algn="just" eaLnBrk="1" hangingPunct="1">
              <a:buFont typeface="Wingdings" panose="05000000000000000000" pitchFamily="2" charset="2"/>
              <a:buNone/>
            </a:pPr>
            <a:endParaRPr lang="fa-IR" altLang="fa-IR" sz="3400">
              <a:cs typeface="B Nazanin" panose="00000400000000000000" pitchFamily="2" charset="-78"/>
            </a:endParaRP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83363">
                                            <p:txEl>
                                              <p:pRg st="0" end="0"/>
                                            </p:txEl>
                                          </p:spTgt>
                                        </p:tgtEl>
                                        <p:attrNameLst>
                                          <p:attrName>style.visibility</p:attrName>
                                        </p:attrNameLst>
                                      </p:cBhvr>
                                      <p:to>
                                        <p:strVal val="visible"/>
                                      </p:to>
                                    </p:set>
                                    <p:animEffect transition="in" filter="barn(inHorizontal)">
                                      <p:cBhvr>
                                        <p:cTn id="7" dur="500"/>
                                        <p:tgtEl>
                                          <p:spTgt spid="783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ABACF50-58E5-4AC3-9900-0C7A8677F421}" type="slidenum">
              <a:rPr lang="ar-SA" altLang="fa-IR"/>
              <a:pPr/>
              <a:t>293</a:t>
            </a:fld>
            <a:endParaRPr lang="en-US" altLang="fa-IR"/>
          </a:p>
        </p:txBody>
      </p:sp>
      <p:sp>
        <p:nvSpPr>
          <p:cNvPr id="78438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6. تحصیل داراییها در قالب احداث یا ساخت</a:t>
            </a:r>
            <a:endParaRPr lang="en-US" altLang="fa-IR" b="0">
              <a:solidFill>
                <a:schemeClr val="tx1"/>
              </a:solidFill>
              <a:cs typeface="B Nazanin" panose="00000400000000000000" pitchFamily="2" charset="-78"/>
            </a:endParaRPr>
          </a:p>
        </p:txBody>
      </p:sp>
      <p:sp>
        <p:nvSpPr>
          <p:cNvPr id="78438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بهای تمام شده داراییهای ساخته شده شامل کلیه هزینه</a:t>
            </a:r>
            <a:r>
              <a:rPr lang="fa-IR" altLang="fa-IR">
                <a:cs typeface="Times New Roman" panose="02020603050405020304" pitchFamily="18" charset="0"/>
              </a:rPr>
              <a:t>‌</a:t>
            </a:r>
            <a:r>
              <a:rPr lang="fa-IR" altLang="fa-IR">
                <a:cs typeface="B Nazanin" panose="00000400000000000000" pitchFamily="2" charset="-78"/>
              </a:rPr>
              <a:t>های ساخت از قبیل مواد مستقیم، دستمزد مستقیم و کلیه هزینه</a:t>
            </a:r>
            <a:r>
              <a:rPr lang="fa-IR" altLang="fa-IR">
                <a:cs typeface="Times New Roman" panose="02020603050405020304" pitchFamily="18" charset="0"/>
              </a:rPr>
              <a:t>‌</a:t>
            </a:r>
            <a:r>
              <a:rPr lang="fa-IR" altLang="fa-IR">
                <a:cs typeface="B Nazanin" panose="00000400000000000000" pitchFamily="2" charset="-78"/>
              </a:rPr>
              <a:t>های سربار مرتبط با دارایی اعم از سربار ثابت و یا متغیر می</a:t>
            </a:r>
            <a:r>
              <a:rPr lang="fa-IR" altLang="fa-IR">
                <a:cs typeface="Times New Roman" panose="02020603050405020304" pitchFamily="18" charset="0"/>
              </a:rPr>
              <a:t>‌</a:t>
            </a:r>
            <a:r>
              <a:rPr lang="fa-IR" altLang="fa-IR">
                <a:cs typeface="B Nazanin" panose="00000400000000000000" pitchFamily="2" charset="-78"/>
              </a:rPr>
              <a:t>باشد.</a:t>
            </a: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84387">
                                            <p:txEl>
                                              <p:pRg st="0" end="0"/>
                                            </p:txEl>
                                          </p:spTgt>
                                        </p:tgtEl>
                                        <p:attrNameLst>
                                          <p:attrName>style.visibility</p:attrName>
                                        </p:attrNameLst>
                                      </p:cBhvr>
                                      <p:to>
                                        <p:strVal val="visible"/>
                                      </p:to>
                                    </p:set>
                                    <p:animEffect transition="in" filter="barn(inHorizontal)">
                                      <p:cBhvr>
                                        <p:cTn id="7" dur="500"/>
                                        <p:tgtEl>
                                          <p:spTgt spid="784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C25AC26-0CB6-4574-8B00-085D50B3197F}" type="slidenum">
              <a:rPr lang="ar-SA" altLang="fa-IR"/>
              <a:pPr/>
              <a:t>294</a:t>
            </a:fld>
            <a:endParaRPr lang="en-US" altLang="fa-IR"/>
          </a:p>
        </p:txBody>
      </p:sp>
      <p:sp>
        <p:nvSpPr>
          <p:cNvPr id="78541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تحصیل داراییها در قالب احداث یا ساخت</a:t>
            </a:r>
            <a:endParaRPr lang="en-US" altLang="fa-IR" b="0">
              <a:solidFill>
                <a:schemeClr val="tx1"/>
              </a:solidFill>
              <a:cs typeface="B Nazanin" panose="00000400000000000000" pitchFamily="2" charset="-78"/>
            </a:endParaRPr>
          </a:p>
        </p:txBody>
      </p:sp>
      <p:sp>
        <p:nvSpPr>
          <p:cNvPr id="78541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بهای تمام شده داراییهای ساخته شده به هیچ وجه نباید از قیمت نقدی بازار تجاوز کند، لذا هر گونه هزینه زاید و بدون بازده به حساب سود و زیان دوره مالی منتقل می شود</a:t>
            </a:r>
          </a:p>
          <a:p>
            <a:pPr algn="just" eaLnBrk="1" hangingPunct="1">
              <a:buFont typeface="Wingdings" panose="05000000000000000000" pitchFamily="2" charset="2"/>
              <a:buNone/>
            </a:pPr>
            <a:endParaRPr lang="fa-IR" altLang="fa-IR" sz="3400">
              <a:cs typeface="B Nazanin" panose="00000400000000000000" pitchFamily="2" charset="-78"/>
            </a:endParaRP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85411">
                                            <p:txEl>
                                              <p:pRg st="0" end="0"/>
                                            </p:txEl>
                                          </p:spTgt>
                                        </p:tgtEl>
                                        <p:attrNameLst>
                                          <p:attrName>style.visibility</p:attrName>
                                        </p:attrNameLst>
                                      </p:cBhvr>
                                      <p:to>
                                        <p:strVal val="visible"/>
                                      </p:to>
                                    </p:set>
                                    <p:animEffect transition="in" filter="barn(inHorizontal)">
                                      <p:cBhvr>
                                        <p:cTn id="7" dur="500"/>
                                        <p:tgtEl>
                                          <p:spTgt spid="785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DC13674-51BD-4FF0-99C3-EE3D38D2B60F}" type="slidenum">
              <a:rPr lang="ar-SA" altLang="fa-IR"/>
              <a:pPr/>
              <a:t>295</a:t>
            </a:fld>
            <a:endParaRPr lang="en-US" altLang="fa-IR"/>
          </a:p>
        </p:txBody>
      </p:sp>
      <p:sp>
        <p:nvSpPr>
          <p:cNvPr id="78643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7. تحصیل داراییها به صورت رایگان </a:t>
            </a:r>
            <a:endParaRPr lang="en-US" altLang="fa-IR" b="0">
              <a:solidFill>
                <a:schemeClr val="tx1"/>
              </a:solidFill>
              <a:cs typeface="B Nazanin" panose="00000400000000000000" pitchFamily="2" charset="-78"/>
            </a:endParaRPr>
          </a:p>
        </p:txBody>
      </p:sp>
      <p:sp>
        <p:nvSpPr>
          <p:cNvPr id="78643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یکی دیگر از روشهای تحصیل داراییها، تحصیل آن در قالب کمکهای بلاعوض یا اهداء می</a:t>
            </a:r>
            <a:r>
              <a:rPr lang="fa-IR" altLang="fa-IR">
                <a:cs typeface="Times New Roman" panose="02020603050405020304" pitchFamily="18" charset="0"/>
              </a:rPr>
              <a:t>‌</a:t>
            </a:r>
            <a:r>
              <a:rPr lang="fa-IR" altLang="fa-IR">
                <a:cs typeface="B Nazanin" panose="00000400000000000000" pitchFamily="2" charset="-78"/>
              </a:rPr>
              <a:t>باشد. در مورد نحوه حسابداری کمکهای بلاعوض دو روش مطرح میگردد :</a:t>
            </a:r>
          </a:p>
          <a:p>
            <a:pPr lvl="1" algn="just" eaLnBrk="1" hangingPunct="1">
              <a:buFont typeface="Wingdings" panose="05000000000000000000" pitchFamily="2" charset="2"/>
              <a:buNone/>
            </a:pPr>
            <a:r>
              <a:rPr lang="fa-IR" altLang="fa-IR">
                <a:cs typeface="B Nazanin" panose="00000400000000000000" pitchFamily="2" charset="-78"/>
              </a:rPr>
              <a:t>1. روش سرمایه ای</a:t>
            </a:r>
          </a:p>
          <a:p>
            <a:pPr lvl="1" algn="just" eaLnBrk="1" hangingPunct="1">
              <a:buFont typeface="Wingdings" panose="05000000000000000000" pitchFamily="2" charset="2"/>
              <a:buNone/>
            </a:pPr>
            <a:r>
              <a:rPr lang="fa-IR" altLang="fa-IR">
                <a:cs typeface="B Nazanin" panose="00000400000000000000" pitchFamily="2" charset="-78"/>
              </a:rPr>
              <a:t>2. روش درآمد</a:t>
            </a:r>
          </a:p>
          <a:p>
            <a:pPr lvl="1" algn="just" eaLnBrk="1" hangingPunct="1"/>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86435">
                                            <p:txEl>
                                              <p:pRg st="0" end="0"/>
                                            </p:txEl>
                                          </p:spTgt>
                                        </p:tgtEl>
                                        <p:attrNameLst>
                                          <p:attrName>style.visibility</p:attrName>
                                        </p:attrNameLst>
                                      </p:cBhvr>
                                      <p:to>
                                        <p:strVal val="visible"/>
                                      </p:to>
                                    </p:set>
                                    <p:animEffect transition="in" filter="barn(inHorizontal)">
                                      <p:cBhvr>
                                        <p:cTn id="7" dur="500"/>
                                        <p:tgtEl>
                                          <p:spTgt spid="786435">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786435">
                                            <p:txEl>
                                              <p:pRg st="1" end="1"/>
                                            </p:txEl>
                                          </p:spTgt>
                                        </p:tgtEl>
                                        <p:attrNameLst>
                                          <p:attrName>style.visibility</p:attrName>
                                        </p:attrNameLst>
                                      </p:cBhvr>
                                      <p:to>
                                        <p:strVal val="visible"/>
                                      </p:to>
                                    </p:set>
                                    <p:animEffect transition="in" filter="barn(inHorizontal)">
                                      <p:cBhvr>
                                        <p:cTn id="11" dur="500"/>
                                        <p:tgtEl>
                                          <p:spTgt spid="786435">
                                            <p:txEl>
                                              <p:pRg st="1" end="1"/>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786435">
                                            <p:txEl>
                                              <p:pRg st="2" end="2"/>
                                            </p:txEl>
                                          </p:spTgt>
                                        </p:tgtEl>
                                        <p:attrNameLst>
                                          <p:attrName>style.visibility</p:attrName>
                                        </p:attrNameLst>
                                      </p:cBhvr>
                                      <p:to>
                                        <p:strVal val="visible"/>
                                      </p:to>
                                    </p:set>
                                    <p:animEffect transition="in" filter="barn(inHorizontal)">
                                      <p:cBhvr>
                                        <p:cTn id="15" dur="500"/>
                                        <p:tgtEl>
                                          <p:spTgt spid="786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341C8F7-DE34-4AED-ADA1-B001EC9F836B}" type="slidenum">
              <a:rPr lang="ar-SA" altLang="fa-IR"/>
              <a:pPr/>
              <a:t>296</a:t>
            </a:fld>
            <a:endParaRPr lang="en-US" altLang="fa-IR"/>
          </a:p>
        </p:txBody>
      </p:sp>
      <p:sp>
        <p:nvSpPr>
          <p:cNvPr id="78745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تحصیل داراییها به صورت رایگان </a:t>
            </a:r>
            <a:endParaRPr lang="en-US" altLang="fa-IR" b="0">
              <a:solidFill>
                <a:schemeClr val="tx1"/>
              </a:solidFill>
              <a:cs typeface="B Nazanin" panose="00000400000000000000" pitchFamily="2" charset="-78"/>
            </a:endParaRPr>
          </a:p>
        </p:txBody>
      </p:sp>
      <p:sp>
        <p:nvSpPr>
          <p:cNvPr id="78745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b="1" u="sng">
                <a:solidFill>
                  <a:srgbClr val="99FF66"/>
                </a:solidFill>
                <a:cs typeface="B Nazanin" panose="00000400000000000000" pitchFamily="2" charset="-78"/>
              </a:rPr>
              <a:t>روش سرمایه</a:t>
            </a:r>
            <a:r>
              <a:rPr lang="fa-IR" altLang="fa-IR" b="1" u="sng">
                <a:solidFill>
                  <a:srgbClr val="99FF66"/>
                </a:solidFill>
                <a:cs typeface="Times New Roman" panose="02020603050405020304" pitchFamily="18" charset="0"/>
              </a:rPr>
              <a:t>‌</a:t>
            </a:r>
            <a:r>
              <a:rPr lang="fa-IR" altLang="fa-IR" b="1" u="sng">
                <a:solidFill>
                  <a:srgbClr val="99FF66"/>
                </a:solidFill>
                <a:cs typeface="B Nazanin" panose="00000400000000000000" pitchFamily="2" charset="-78"/>
              </a:rPr>
              <a:t>ای:</a:t>
            </a:r>
            <a:r>
              <a:rPr lang="fa-IR" altLang="fa-IR">
                <a:cs typeface="B Nazanin" panose="00000400000000000000" pitchFamily="2" charset="-78"/>
              </a:rPr>
              <a:t> در این روش کمکهای بلاعوض دریافتی مستقیما به بستانکار سرمایه اهدایی (اندوخته سرمایه ای) انتقال یافته و در بخش حقوق صاحبان سهام منعکس می شود.</a:t>
            </a:r>
          </a:p>
          <a:p>
            <a:pPr lvl="1" algn="just" eaLnBrk="1" hangingPunct="1"/>
            <a:endParaRPr lang="fa-IR"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87459">
                                            <p:txEl>
                                              <p:pRg st="0" end="0"/>
                                            </p:txEl>
                                          </p:spTgt>
                                        </p:tgtEl>
                                        <p:attrNameLst>
                                          <p:attrName>style.visibility</p:attrName>
                                        </p:attrNameLst>
                                      </p:cBhvr>
                                      <p:to>
                                        <p:strVal val="visible"/>
                                      </p:to>
                                    </p:set>
                                    <p:animEffect transition="in" filter="barn(inHorizontal)">
                                      <p:cBhvr>
                                        <p:cTn id="7" dur="500"/>
                                        <p:tgtEl>
                                          <p:spTgt spid="787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750B394-BA6F-4B5B-AF47-921B2CE4E0AB}" type="slidenum">
              <a:rPr lang="ar-SA" altLang="fa-IR"/>
              <a:pPr/>
              <a:t>297</a:t>
            </a:fld>
            <a:endParaRPr lang="en-US" altLang="fa-IR"/>
          </a:p>
        </p:txBody>
      </p:sp>
      <p:sp>
        <p:nvSpPr>
          <p:cNvPr id="78848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تحصیل داراییها به صورت رایگان </a:t>
            </a:r>
            <a:endParaRPr lang="en-US" altLang="fa-IR" b="0">
              <a:solidFill>
                <a:schemeClr val="tx1"/>
              </a:solidFill>
              <a:cs typeface="B Nazanin" panose="00000400000000000000" pitchFamily="2" charset="-78"/>
            </a:endParaRPr>
          </a:p>
        </p:txBody>
      </p:sp>
      <p:sp>
        <p:nvSpPr>
          <p:cNvPr id="78848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b="1" u="sng">
                <a:solidFill>
                  <a:srgbClr val="99FF66"/>
                </a:solidFill>
                <a:cs typeface="B Nazanin" panose="00000400000000000000" pitchFamily="2" charset="-78"/>
              </a:rPr>
              <a:t>روش درآمد:</a:t>
            </a:r>
            <a:r>
              <a:rPr lang="fa-IR" altLang="fa-IR">
                <a:cs typeface="B Nazanin" panose="00000400000000000000" pitchFamily="2" charset="-78"/>
              </a:rPr>
              <a:t> در این روش کمکهای بلاعوض به عنوان درآمد یک یا چند دوره مالی محسوب می شود. بر اساس روش مذکور، کمکهای بلاعوض به عنوان درآمد انتقالی به دوره های آتی ( یک نوع بدهی) تلقی و در طی مدت عمر مفید دارایی مستهلک می شود.</a:t>
            </a:r>
          </a:p>
          <a:p>
            <a:pPr lvl="1" algn="just" eaLnBrk="1" hangingPunct="1"/>
            <a:endParaRPr lang="fa-IR"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88483">
                                            <p:txEl>
                                              <p:pRg st="0" end="0"/>
                                            </p:txEl>
                                          </p:spTgt>
                                        </p:tgtEl>
                                        <p:attrNameLst>
                                          <p:attrName>style.visibility</p:attrName>
                                        </p:attrNameLst>
                                      </p:cBhvr>
                                      <p:to>
                                        <p:strVal val="visible"/>
                                      </p:to>
                                    </p:set>
                                    <p:animEffect transition="in" filter="barn(inHorizontal)">
                                      <p:cBhvr>
                                        <p:cTn id="7" dur="500"/>
                                        <p:tgtEl>
                                          <p:spTgt spid="788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2C1A013-E97A-4A42-813D-82A30FEAC758}" type="slidenum">
              <a:rPr lang="ar-SA" altLang="fa-IR"/>
              <a:pPr/>
              <a:t>298</a:t>
            </a:fld>
            <a:endParaRPr lang="en-US" altLang="fa-IR"/>
          </a:p>
        </p:txBody>
      </p:sp>
      <p:sp>
        <p:nvSpPr>
          <p:cNvPr id="79053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8. تحصیل داراییها در قالب معاوضه </a:t>
            </a:r>
            <a:endParaRPr lang="en-US" altLang="fa-IR" b="0">
              <a:solidFill>
                <a:schemeClr val="tx1"/>
              </a:solidFill>
              <a:cs typeface="B Nazanin" panose="00000400000000000000" pitchFamily="2" charset="-78"/>
            </a:endParaRPr>
          </a:p>
        </p:txBody>
      </p:sp>
      <p:sp>
        <p:nvSpPr>
          <p:cNvPr id="79053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ممکن است اموال، ماشین آلات و تجهیزات مورد نیاز واحد تجاری از طریق معاوضه با اموال، ماشین آلات و تجهیزات موجود در واحد تجاری تحصیل شود. </a:t>
            </a:r>
            <a:endParaRPr lang="fa-IR" altLang="fa-IR" sz="3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90531">
                                            <p:txEl>
                                              <p:pRg st="0" end="0"/>
                                            </p:txEl>
                                          </p:spTgt>
                                        </p:tgtEl>
                                        <p:attrNameLst>
                                          <p:attrName>style.visibility</p:attrName>
                                        </p:attrNameLst>
                                      </p:cBhvr>
                                      <p:to>
                                        <p:strVal val="visible"/>
                                      </p:to>
                                    </p:set>
                                    <p:animEffect transition="in" filter="barn(inHorizontal)">
                                      <p:cBhvr>
                                        <p:cTn id="7" dur="500"/>
                                        <p:tgtEl>
                                          <p:spTgt spid="790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DB2BCD8F-5B19-4866-B506-1B1469BA73DD}" type="slidenum">
              <a:rPr lang="ar-SA" altLang="fa-IR"/>
              <a:pPr/>
              <a:t>299</a:t>
            </a:fld>
            <a:endParaRPr lang="en-US" altLang="fa-IR"/>
          </a:p>
        </p:txBody>
      </p:sp>
      <p:sp>
        <p:nvSpPr>
          <p:cNvPr id="789506" name="Rectangle 2"/>
          <p:cNvSpPr>
            <a:spLocks noGrp="1" noChangeArrowheads="1"/>
          </p:cNvSpPr>
          <p:nvPr>
            <p:ph type="title" idx="4294967295"/>
          </p:nvPr>
        </p:nvSpPr>
        <p:spPr>
          <a:xfrm>
            <a:off x="914400" y="609600"/>
            <a:ext cx="7378700" cy="1143000"/>
          </a:xfrm>
        </p:spPr>
        <p:txBody>
          <a:bodyPr/>
          <a:lstStyle/>
          <a:p>
            <a:r>
              <a:rPr lang="fa-IR" altLang="fa-IR" b="0">
                <a:solidFill>
                  <a:schemeClr val="tx1"/>
                </a:solidFill>
                <a:cs typeface="B Nazanin" panose="00000400000000000000" pitchFamily="2" charset="-78"/>
              </a:rPr>
              <a:t>تحصیل داراییها در قالب معاوضه </a:t>
            </a:r>
            <a:endParaRPr lang="en-US" altLang="fa-IR" b="0">
              <a:solidFill>
                <a:schemeClr val="tx1"/>
              </a:solidFill>
              <a:cs typeface="B Nazanin" panose="00000400000000000000" pitchFamily="2" charset="-78"/>
            </a:endParaRPr>
          </a:p>
        </p:txBody>
      </p:sp>
      <p:sp>
        <p:nvSpPr>
          <p:cNvPr id="78950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lvl="1" algn="just" eaLnBrk="1" hangingPunct="1"/>
            <a:endParaRPr lang="fa-IR" altLang="fa-IR" sz="3000">
              <a:cs typeface="B Nazanin" panose="00000400000000000000" pitchFamily="2" charset="-78"/>
            </a:endParaRPr>
          </a:p>
        </p:txBody>
      </p:sp>
      <p:sp>
        <p:nvSpPr>
          <p:cNvPr id="789508" name="Text Box 4"/>
          <p:cNvSpPr txBox="1">
            <a:spLocks noChangeArrowheads="1"/>
          </p:cNvSpPr>
          <p:nvPr/>
        </p:nvSpPr>
        <p:spPr bwMode="auto">
          <a:xfrm>
            <a:off x="5410200" y="3627438"/>
            <a:ext cx="2286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3000">
                <a:cs typeface="B Nazanin" panose="00000400000000000000" pitchFamily="2" charset="-78"/>
              </a:rPr>
              <a:t>معاوضه داراییها</a:t>
            </a:r>
            <a:endParaRPr lang="en-US" altLang="fa-IR" sz="3000">
              <a:cs typeface="B Nazanin" panose="00000400000000000000" pitchFamily="2" charset="-78"/>
            </a:endParaRPr>
          </a:p>
        </p:txBody>
      </p:sp>
      <p:sp>
        <p:nvSpPr>
          <p:cNvPr id="789509" name="AutoShape 5"/>
          <p:cNvSpPr>
            <a:spLocks/>
          </p:cNvSpPr>
          <p:nvPr/>
        </p:nvSpPr>
        <p:spPr bwMode="auto">
          <a:xfrm>
            <a:off x="5562600" y="3475038"/>
            <a:ext cx="76200" cy="914400"/>
          </a:xfrm>
          <a:prstGeom prst="rightBrace">
            <a:avLst>
              <a:gd name="adj1" fmla="val 10000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89511" name="Text Box 7"/>
          <p:cNvSpPr txBox="1">
            <a:spLocks noChangeArrowheads="1"/>
          </p:cNvSpPr>
          <p:nvPr/>
        </p:nvSpPr>
        <p:spPr bwMode="auto">
          <a:xfrm>
            <a:off x="914400" y="3246438"/>
            <a:ext cx="4876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just" rtl="1" eaLnBrk="1" hangingPunct="1">
              <a:spcBef>
                <a:spcPct val="20000"/>
              </a:spcBef>
              <a:buClr>
                <a:schemeClr val="accent2"/>
              </a:buClr>
              <a:buSzPct val="55000"/>
              <a:buFont typeface="Wingdings" panose="05000000000000000000" pitchFamily="2" charset="2"/>
              <a:buNone/>
            </a:pPr>
            <a:r>
              <a:rPr lang="fa-IR" altLang="fa-IR" sz="3000">
                <a:cs typeface="B Nazanin" panose="00000400000000000000" pitchFamily="2" charset="-78"/>
              </a:rPr>
              <a:t>1. معاوضه داراییهای غیر مشابه</a:t>
            </a:r>
          </a:p>
        </p:txBody>
      </p:sp>
      <p:sp>
        <p:nvSpPr>
          <p:cNvPr id="789512" name="Text Box 8"/>
          <p:cNvSpPr txBox="1">
            <a:spLocks noChangeArrowheads="1"/>
          </p:cNvSpPr>
          <p:nvPr/>
        </p:nvSpPr>
        <p:spPr bwMode="auto">
          <a:xfrm>
            <a:off x="1447800" y="3946525"/>
            <a:ext cx="4343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just" rtl="1" eaLnBrk="1" hangingPunct="1">
              <a:spcBef>
                <a:spcPct val="20000"/>
              </a:spcBef>
              <a:buClr>
                <a:schemeClr val="accent2"/>
              </a:buClr>
              <a:buSzPct val="55000"/>
              <a:buFont typeface="Wingdings" panose="05000000000000000000" pitchFamily="2" charset="2"/>
              <a:buNone/>
            </a:pPr>
            <a:r>
              <a:rPr lang="fa-IR" altLang="fa-IR" sz="3000">
                <a:cs typeface="B Nazanin" panose="00000400000000000000" pitchFamily="2" charset="-78"/>
              </a:rPr>
              <a:t>2. معاوضه داراییهای مشابه</a:t>
            </a:r>
          </a:p>
        </p:txBody>
      </p:sp>
      <p:sp>
        <p:nvSpPr>
          <p:cNvPr id="789513" name="Rectangle 9"/>
          <p:cNvSpPr>
            <a:spLocks noChangeArrowheads="1"/>
          </p:cNvSpPr>
          <p:nvPr/>
        </p:nvSpPr>
        <p:spPr bwMode="auto">
          <a:xfrm>
            <a:off x="609600" y="2133600"/>
            <a:ext cx="8186738"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معاوضه داراییها را به طور کلی می توان به دو طبقه اصلی تقسیم نمود: </a:t>
            </a:r>
            <a:endParaRPr lang="fa-IR" altLang="fa-IR" sz="3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89513">
                                            <p:txEl>
                                              <p:pRg st="0" end="0"/>
                                            </p:txEl>
                                          </p:spTgt>
                                        </p:tgtEl>
                                        <p:attrNameLst>
                                          <p:attrName>style.visibility</p:attrName>
                                        </p:attrNameLst>
                                      </p:cBhvr>
                                      <p:to>
                                        <p:strVal val="visible"/>
                                      </p:to>
                                    </p:set>
                                    <p:animEffect transition="in" filter="barn(inHorizontal)">
                                      <p:cBhvr>
                                        <p:cTn id="7" dur="500"/>
                                        <p:tgtEl>
                                          <p:spTgt spid="789513">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nodePh="1">
                                  <p:stCondLst>
                                    <p:cond delay="0"/>
                                  </p:stCondLst>
                                  <p:endCondLst>
                                    <p:cond evt="begin" delay="0">
                                      <p:tn val="9"/>
                                    </p:cond>
                                  </p:endCondLst>
                                  <p:childTnLst>
                                    <p:set>
                                      <p:cBhvr>
                                        <p:cTn id="10" dur="1" fill="hold">
                                          <p:stCondLst>
                                            <p:cond delay="0"/>
                                          </p:stCondLst>
                                        </p:cTn>
                                        <p:tgtEl>
                                          <p:spTgt spid="789507">
                                            <p:txEl>
                                              <p:pRg st="0" end="0"/>
                                            </p:txEl>
                                          </p:spTgt>
                                        </p:tgtEl>
                                        <p:attrNameLst>
                                          <p:attrName>style.visibility</p:attrName>
                                        </p:attrNameLst>
                                      </p:cBhvr>
                                      <p:to>
                                        <p:strVal val="visible"/>
                                      </p:to>
                                    </p:set>
                                    <p:animEffect transition="in" filter="barn(inHorizontal)">
                                      <p:cBhvr>
                                        <p:cTn id="11" dur="500"/>
                                        <p:tgtEl>
                                          <p:spTgt spid="789507">
                                            <p:txEl>
                                              <p:pRg st="0" end="0"/>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89508"/>
                                        </p:tgtEl>
                                        <p:attrNameLst>
                                          <p:attrName>style.visibility</p:attrName>
                                        </p:attrNameLst>
                                      </p:cBhvr>
                                      <p:to>
                                        <p:strVal val="visible"/>
                                      </p:to>
                                    </p:set>
                                    <p:animEffect transition="in" filter="blinds(horizontal)">
                                      <p:cBhvr>
                                        <p:cTn id="15" dur="500"/>
                                        <p:tgtEl>
                                          <p:spTgt spid="789508"/>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789509"/>
                                        </p:tgtEl>
                                        <p:attrNameLst>
                                          <p:attrName>style.visibility</p:attrName>
                                        </p:attrNameLst>
                                      </p:cBhvr>
                                      <p:to>
                                        <p:strVal val="visible"/>
                                      </p:to>
                                    </p:set>
                                    <p:animEffect transition="in" filter="blinds(horizontal)">
                                      <p:cBhvr>
                                        <p:cTn id="19" dur="500"/>
                                        <p:tgtEl>
                                          <p:spTgt spid="789509"/>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789511"/>
                                        </p:tgtEl>
                                        <p:attrNameLst>
                                          <p:attrName>style.visibility</p:attrName>
                                        </p:attrNameLst>
                                      </p:cBhvr>
                                      <p:to>
                                        <p:strVal val="visible"/>
                                      </p:to>
                                    </p:set>
                                    <p:animEffect transition="in" filter="blinds(horizontal)">
                                      <p:cBhvr>
                                        <p:cTn id="23" dur="500"/>
                                        <p:tgtEl>
                                          <p:spTgt spid="789511"/>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789512"/>
                                        </p:tgtEl>
                                        <p:attrNameLst>
                                          <p:attrName>style.visibility</p:attrName>
                                        </p:attrNameLst>
                                      </p:cBhvr>
                                      <p:to>
                                        <p:strVal val="visible"/>
                                      </p:to>
                                    </p:set>
                                    <p:animEffect transition="in" filter="blinds(horizontal)">
                                      <p:cBhvr>
                                        <p:cTn id="27" dur="500"/>
                                        <p:tgtEl>
                                          <p:spTgt spid="789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8" grpId="0"/>
      <p:bldP spid="789511" grpId="0"/>
      <p:bldP spid="78951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BA46277-4545-4A75-9AC1-5E45ABBE0877}" type="slidenum">
              <a:rPr lang="ar-SA" altLang="fa-IR"/>
              <a:pPr/>
              <a:t>3</a:t>
            </a:fld>
            <a:endParaRPr lang="en-US" altLang="fa-IR"/>
          </a:p>
        </p:txBody>
      </p:sp>
      <p:sp>
        <p:nvSpPr>
          <p:cNvPr id="84994" name="Rectangle 2"/>
          <p:cNvSpPr>
            <a:spLocks noGrp="1" noChangeArrowheads="1"/>
          </p:cNvSpPr>
          <p:nvPr>
            <p:ph type="title" idx="4294967295"/>
          </p:nvPr>
        </p:nvSpPr>
        <p:spPr>
          <a:xfrm>
            <a:off x="1765300" y="609600"/>
            <a:ext cx="7378700" cy="1143000"/>
          </a:xfrm>
        </p:spPr>
        <p:txBody>
          <a:bodyPr/>
          <a:lstStyle/>
          <a:p>
            <a:r>
              <a:rPr lang="fa-IR" altLang="fa-IR">
                <a:cs typeface="B Nazanin" panose="00000400000000000000" pitchFamily="2" charset="-78"/>
              </a:rPr>
              <a:t>طرح درس</a:t>
            </a:r>
            <a:endParaRPr lang="en-US" altLang="fa-IR">
              <a:cs typeface="B Nazanin" panose="00000400000000000000" pitchFamily="2" charset="-78"/>
            </a:endParaRPr>
          </a:p>
        </p:txBody>
      </p:sp>
      <p:sp>
        <p:nvSpPr>
          <p:cNvPr id="84995" name="Rectangle 3"/>
          <p:cNvSpPr>
            <a:spLocks noGrp="1" noChangeArrowheads="1"/>
          </p:cNvSpPr>
          <p:nvPr>
            <p:ph type="body" idx="4294967295"/>
          </p:nvPr>
        </p:nvSpPr>
        <p:spPr>
          <a:xfrm>
            <a:off x="609600" y="2214563"/>
            <a:ext cx="8382000" cy="4643437"/>
          </a:xfrm>
        </p:spPr>
        <p:txBody>
          <a:bodyPr/>
          <a:lstStyle/>
          <a:p>
            <a:r>
              <a:rPr lang="fa-IR" altLang="fa-IR">
                <a:cs typeface="B Nazanin" panose="00000400000000000000" pitchFamily="2" charset="-78"/>
              </a:rPr>
              <a:t>حسابداری سرمایه گذاریهای کوتاه مدت</a:t>
            </a:r>
          </a:p>
          <a:p>
            <a:r>
              <a:rPr lang="fa-IR" altLang="fa-IR">
                <a:cs typeface="B Nazanin" panose="00000400000000000000" pitchFamily="2" charset="-78"/>
              </a:rPr>
              <a:t>حسابداری مطالبات</a:t>
            </a:r>
          </a:p>
          <a:p>
            <a:r>
              <a:rPr lang="fa-IR" altLang="fa-IR">
                <a:cs typeface="B Nazanin" panose="00000400000000000000" pitchFamily="2" charset="-78"/>
              </a:rPr>
              <a:t>حسابداری موجودی کالا</a:t>
            </a:r>
          </a:p>
          <a:p>
            <a:r>
              <a:rPr lang="fa-IR" altLang="fa-IR">
                <a:cs typeface="B Nazanin" panose="00000400000000000000" pitchFamily="2" charset="-78"/>
              </a:rPr>
              <a:t>حسابداری دارایی ثابت مشهود و نامشهود</a:t>
            </a: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blinds(horizontal)">
                                      <p:cBhvr>
                                        <p:cTn id="7" dur="500"/>
                                        <p:tgtEl>
                                          <p:spTgt spid="84995">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animEffect transition="in" filter="blinds(horizontal)">
                                      <p:cBhvr>
                                        <p:cTn id="11" dur="500"/>
                                        <p:tgtEl>
                                          <p:spTgt spid="84995">
                                            <p:txEl>
                                              <p:pRg st="1" end="1"/>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animEffect transition="in" filter="blinds(horizontal)">
                                      <p:cBhvr>
                                        <p:cTn id="15" dur="500"/>
                                        <p:tgtEl>
                                          <p:spTgt spid="84995">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animEffect transition="in" filter="blinds(horizontal)">
                                      <p:cBhvr>
                                        <p:cTn id="19"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5A93EA4-5400-4FB7-B01E-39B106F899D7}" type="slidenum">
              <a:rPr lang="ar-SA" altLang="fa-IR"/>
              <a:pPr/>
              <a:t>30</a:t>
            </a:fld>
            <a:endParaRPr lang="en-US" altLang="fa-IR"/>
          </a:p>
        </p:txBody>
      </p:sp>
      <p:sp>
        <p:nvSpPr>
          <p:cNvPr id="922626" name="Rectangle 2"/>
          <p:cNvSpPr>
            <a:spLocks noGrp="1" noChangeArrowheads="1"/>
          </p:cNvSpPr>
          <p:nvPr>
            <p:ph type="title" idx="4294967295"/>
          </p:nvPr>
        </p:nvSpPr>
        <p:spPr>
          <a:xfrm>
            <a:off x="914400" y="609600"/>
            <a:ext cx="7378700" cy="1143000"/>
          </a:xfrm>
        </p:spPr>
        <p:txBody>
          <a:bodyPr/>
          <a:lstStyle/>
          <a:p>
            <a:r>
              <a:rPr lang="fa-IR" altLang="fa-IR">
                <a:cs typeface="B Nazanin" panose="00000400000000000000" pitchFamily="2" charset="-78"/>
              </a:rPr>
              <a:t>3 ضابطه اصلی در بکارگیری اصل تطابق</a:t>
            </a:r>
            <a:endParaRPr lang="en-US" altLang="fa-IR">
              <a:cs typeface="B Nazanin" panose="00000400000000000000" pitchFamily="2" charset="-78"/>
            </a:endParaRPr>
          </a:p>
        </p:txBody>
      </p:sp>
      <p:sp>
        <p:nvSpPr>
          <p:cNvPr id="922627" name="Rectangle 3"/>
          <p:cNvSpPr>
            <a:spLocks noChangeArrowheads="1"/>
          </p:cNvSpPr>
          <p:nvPr/>
        </p:nvSpPr>
        <p:spPr bwMode="auto">
          <a:xfrm>
            <a:off x="609600" y="2214563"/>
            <a:ext cx="82629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مخارج مرتبط با درآمد آتی: شناخت بلادرنگ</a:t>
            </a:r>
          </a:p>
          <a:p>
            <a:pPr lvl="1" algn="just" eaLnBrk="1" hangingPunct="1"/>
            <a:r>
              <a:rPr lang="fa-IR" altLang="fa-IR">
                <a:solidFill>
                  <a:srgbClr val="FFFFCC"/>
                </a:solidFill>
                <a:cs typeface="B Nazanin" panose="00000400000000000000" pitchFamily="2" charset="-78"/>
              </a:rPr>
              <a:t>مانند هزینه تحقیق و توسعه، هزینه آموزش کارکنان</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2627">
                                            <p:txEl>
                                              <p:pRg st="0" end="0"/>
                                            </p:txEl>
                                          </p:spTgt>
                                        </p:tgtEl>
                                        <p:attrNameLst>
                                          <p:attrName>style.visibility</p:attrName>
                                        </p:attrNameLst>
                                      </p:cBhvr>
                                      <p:to>
                                        <p:strVal val="visible"/>
                                      </p:to>
                                    </p:set>
                                    <p:animEffect transition="in" filter="diamond(in)">
                                      <p:cBhvr>
                                        <p:cTn id="7" dur="2000"/>
                                        <p:tgtEl>
                                          <p:spTgt spid="922627">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922627">
                                            <p:txEl>
                                              <p:pRg st="1" end="1"/>
                                            </p:txEl>
                                          </p:spTgt>
                                        </p:tgtEl>
                                        <p:attrNameLst>
                                          <p:attrName>style.visibility</p:attrName>
                                        </p:attrNameLst>
                                      </p:cBhvr>
                                      <p:to>
                                        <p:strVal val="visible"/>
                                      </p:to>
                                    </p:set>
                                    <p:animEffect transition="in" filter="diamond(in)">
                                      <p:cBhvr>
                                        <p:cTn id="10" dur="2000"/>
                                        <p:tgtEl>
                                          <p:spTgt spid="922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6194DF8-86A4-4CE7-AD72-10E999FA6F32}" type="slidenum">
              <a:rPr lang="ar-SA" altLang="fa-IR"/>
              <a:pPr/>
              <a:t>300</a:t>
            </a:fld>
            <a:endParaRPr lang="en-US" altLang="fa-IR"/>
          </a:p>
        </p:txBody>
      </p:sp>
      <p:sp>
        <p:nvSpPr>
          <p:cNvPr id="79155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داراییهای غیر مشابه</a:t>
            </a:r>
            <a:endParaRPr lang="en-US" altLang="fa-IR" b="0">
              <a:solidFill>
                <a:schemeClr val="tx1"/>
              </a:solidFill>
              <a:cs typeface="B Nazanin" panose="00000400000000000000" pitchFamily="2" charset="-78"/>
            </a:endParaRPr>
          </a:p>
        </p:txBody>
      </p:sp>
      <p:sp>
        <p:nvSpPr>
          <p:cNvPr id="79155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صورتی که داراییهای معاوضه شده کاربری یکسانی نداشته باشد و یا در فعالیتهای تجاری مشابهی به کار گرفته نشود، معاوضه از نوع معاوضه داراییهای غیر مشابه تلقی خواهد گردید. مانند معاوضه ماشین آلات با زمین</a:t>
            </a:r>
            <a:endParaRPr lang="fa-IR" altLang="fa-IR" sz="3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91555">
                                            <p:txEl>
                                              <p:pRg st="0" end="0"/>
                                            </p:txEl>
                                          </p:spTgt>
                                        </p:tgtEl>
                                        <p:attrNameLst>
                                          <p:attrName>style.visibility</p:attrName>
                                        </p:attrNameLst>
                                      </p:cBhvr>
                                      <p:to>
                                        <p:strVal val="visible"/>
                                      </p:to>
                                    </p:set>
                                    <p:animEffect transition="in" filter="barn(inHorizontal)">
                                      <p:cBhvr>
                                        <p:cTn id="7" dur="500"/>
                                        <p:tgtEl>
                                          <p:spTgt spid="791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1D93ED8-C1F5-4A24-A2E3-E06033909799}" type="slidenum">
              <a:rPr lang="ar-SA" altLang="fa-IR"/>
              <a:pPr/>
              <a:t>301</a:t>
            </a:fld>
            <a:endParaRPr lang="en-US" altLang="fa-IR"/>
          </a:p>
        </p:txBody>
      </p:sp>
      <p:sp>
        <p:nvSpPr>
          <p:cNvPr id="79257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داراییهای غیر مشابه</a:t>
            </a:r>
            <a:endParaRPr lang="en-US" altLang="fa-IR" b="0">
              <a:solidFill>
                <a:schemeClr val="tx1"/>
              </a:solidFill>
              <a:cs typeface="B Nazanin" panose="00000400000000000000" pitchFamily="2" charset="-78"/>
            </a:endParaRPr>
          </a:p>
        </p:txBody>
      </p:sp>
      <p:sp>
        <p:nvSpPr>
          <p:cNvPr id="79257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معاوضه داراییهای غیر مشابه ممکن است دو حالت بوجود آید:</a:t>
            </a:r>
          </a:p>
          <a:p>
            <a:pPr lvl="1" algn="just" eaLnBrk="1" hangingPunct="1"/>
            <a:r>
              <a:rPr lang="fa-IR" altLang="fa-IR">
                <a:cs typeface="B Nazanin" panose="00000400000000000000" pitchFamily="2" charset="-78"/>
              </a:rPr>
              <a:t>الف)ارزش منصفانه دارایی تحصیل شده مساوی ارزش منصفانه دارایی واگذار شده باشد (بدون سرک)</a:t>
            </a:r>
          </a:p>
          <a:p>
            <a:pPr lvl="1" algn="just" eaLnBrk="1" hangingPunct="1"/>
            <a:r>
              <a:rPr lang="fa-IR" altLang="fa-IR">
                <a:cs typeface="B Nazanin" panose="00000400000000000000" pitchFamily="2" charset="-78"/>
              </a:rPr>
              <a:t>ب )ارزش منصفانه داراییهای معاوضه شده متفاوت باشد. (با سرک) </a:t>
            </a:r>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92579">
                                            <p:txEl>
                                              <p:pRg st="0" end="0"/>
                                            </p:txEl>
                                          </p:spTgt>
                                        </p:tgtEl>
                                        <p:attrNameLst>
                                          <p:attrName>style.visibility</p:attrName>
                                        </p:attrNameLst>
                                      </p:cBhvr>
                                      <p:to>
                                        <p:strVal val="visible"/>
                                      </p:to>
                                    </p:set>
                                    <p:animEffect transition="in" filter="barn(inHorizontal)">
                                      <p:cBhvr>
                                        <p:cTn id="7" dur="500"/>
                                        <p:tgtEl>
                                          <p:spTgt spid="792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792579">
                                            <p:txEl>
                                              <p:pRg st="1" end="1"/>
                                            </p:txEl>
                                          </p:spTgt>
                                        </p:tgtEl>
                                        <p:attrNameLst>
                                          <p:attrName>style.visibility</p:attrName>
                                        </p:attrNameLst>
                                      </p:cBhvr>
                                      <p:to>
                                        <p:strVal val="visible"/>
                                      </p:to>
                                    </p:set>
                                    <p:animEffect transition="in" filter="barn(inHorizontal)">
                                      <p:cBhvr>
                                        <p:cTn id="12" dur="500"/>
                                        <p:tgtEl>
                                          <p:spTgt spid="7925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792579">
                                            <p:txEl>
                                              <p:pRg st="2" end="2"/>
                                            </p:txEl>
                                          </p:spTgt>
                                        </p:tgtEl>
                                        <p:attrNameLst>
                                          <p:attrName>style.visibility</p:attrName>
                                        </p:attrNameLst>
                                      </p:cBhvr>
                                      <p:to>
                                        <p:strVal val="visible"/>
                                      </p:to>
                                    </p:set>
                                    <p:animEffect transition="in" filter="barn(inHorizontal)">
                                      <p:cBhvr>
                                        <p:cTn id="17" dur="500"/>
                                        <p:tgtEl>
                                          <p:spTgt spid="79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3DA11E23-8463-4B34-A729-9354534F8558}" type="slidenum">
              <a:rPr lang="ar-SA" altLang="fa-IR"/>
              <a:pPr/>
              <a:t>302</a:t>
            </a:fld>
            <a:endParaRPr lang="en-US" altLang="fa-IR"/>
          </a:p>
        </p:txBody>
      </p:sp>
      <p:sp>
        <p:nvSpPr>
          <p:cNvPr id="79462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غیر مشابه بدون سرک</a:t>
            </a:r>
            <a:endParaRPr lang="en-US" altLang="fa-IR" b="0">
              <a:solidFill>
                <a:schemeClr val="tx1"/>
              </a:solidFill>
              <a:cs typeface="B Nazanin" panose="00000400000000000000" pitchFamily="2" charset="-78"/>
            </a:endParaRPr>
          </a:p>
        </p:txBody>
      </p:sp>
      <p:sp>
        <p:nvSpPr>
          <p:cNvPr id="79462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حالت بهای تمام شده دارایی تحصیل شده براساس ارزش متعارف دارایی واگذار شده ثبت می گردد.</a:t>
            </a:r>
          </a:p>
          <a:p>
            <a:pPr lvl="1" algn="just" eaLnBrk="1" hangingPunct="1"/>
            <a:r>
              <a:rPr lang="fa-IR" altLang="fa-IR">
                <a:cs typeface="B Nazanin" panose="00000400000000000000" pitchFamily="2" charset="-78"/>
              </a:rPr>
              <a:t>در این حالت هرگونه سود یا زیان معاوضه شناسایی و ثبت </a:t>
            </a:r>
            <a:br>
              <a:rPr lang="fa-IR" altLang="fa-IR">
                <a:cs typeface="B Nazanin" panose="00000400000000000000" pitchFamily="2" charset="-78"/>
              </a:rPr>
            </a:br>
            <a:r>
              <a:rPr lang="fa-IR" altLang="fa-IR">
                <a:cs typeface="B Nazanin" panose="00000400000000000000" pitchFamily="2" charset="-78"/>
              </a:rPr>
              <a:t>می گردد.</a:t>
            </a:r>
          </a:p>
          <a:p>
            <a:pPr algn="just" eaLnBrk="1" hangingPunct="1"/>
            <a:endParaRPr lang="fa-IR" altLang="fa-IR" sz="3400">
              <a:cs typeface="B Nazanin" panose="00000400000000000000" pitchFamily="2" charset="-78"/>
            </a:endParaRPr>
          </a:p>
        </p:txBody>
      </p:sp>
      <p:sp>
        <p:nvSpPr>
          <p:cNvPr id="794628" name="Text Box 4"/>
          <p:cNvSpPr txBox="1">
            <a:spLocks noChangeArrowheads="1"/>
          </p:cNvSpPr>
          <p:nvPr/>
        </p:nvSpPr>
        <p:spPr bwMode="auto">
          <a:xfrm>
            <a:off x="1217613" y="4419600"/>
            <a:ext cx="2667000" cy="13716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fa-IR" sz="2800">
                <a:latin typeface="Times New Roman" panose="02020603050405020304" pitchFamily="18" charset="0"/>
                <a:cs typeface="B Nazanin" panose="00000400000000000000" pitchFamily="2" charset="-78"/>
              </a:rPr>
              <a:t>بهای تمام شده</a:t>
            </a:r>
          </a:p>
          <a:p>
            <a:pPr algn="ctr" rtl="1"/>
            <a:r>
              <a:rPr lang="fa-IR" altLang="fa-IR" sz="2800">
                <a:latin typeface="Times New Roman" panose="02020603050405020304" pitchFamily="18" charset="0"/>
                <a:cs typeface="B Nazanin" panose="00000400000000000000" pitchFamily="2" charset="-78"/>
              </a:rPr>
              <a:t>دارایی تحصیل شده</a:t>
            </a:r>
            <a:endParaRPr lang="en-US" altLang="fa-IR" sz="2800">
              <a:latin typeface="Times New Roman" panose="02020603050405020304" pitchFamily="18" charset="0"/>
              <a:cs typeface="B Nazanin" panose="00000400000000000000" pitchFamily="2" charset="-78"/>
            </a:endParaRPr>
          </a:p>
        </p:txBody>
      </p:sp>
      <p:sp>
        <p:nvSpPr>
          <p:cNvPr id="794629" name="Text Box 5"/>
          <p:cNvSpPr txBox="1">
            <a:spLocks noChangeArrowheads="1"/>
          </p:cNvSpPr>
          <p:nvPr/>
        </p:nvSpPr>
        <p:spPr bwMode="auto">
          <a:xfrm>
            <a:off x="5027613" y="4419600"/>
            <a:ext cx="2668587" cy="13716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50000"/>
              </a:lnSpc>
            </a:pPr>
            <a:r>
              <a:rPr lang="fa-IR" altLang="fa-IR" sz="2800">
                <a:latin typeface="Times New Roman" panose="02020603050405020304" pitchFamily="18" charset="0"/>
                <a:cs typeface="B Nazanin" panose="00000400000000000000" pitchFamily="2" charset="-78"/>
              </a:rPr>
              <a:t>ارزش متعارف</a:t>
            </a:r>
          </a:p>
          <a:p>
            <a:pPr algn="ctr" rtl="1" eaLnBrk="1" hangingPunct="1">
              <a:lnSpc>
                <a:spcPct val="110000"/>
              </a:lnSpc>
            </a:pPr>
            <a:r>
              <a:rPr lang="fa-IR" altLang="fa-IR" sz="2800">
                <a:latin typeface="Times New Roman" panose="02020603050405020304" pitchFamily="18" charset="0"/>
                <a:cs typeface="B Nazanin" panose="00000400000000000000" pitchFamily="2" charset="-78"/>
              </a:rPr>
              <a:t>دارایی واگذار شده</a:t>
            </a:r>
            <a:endParaRPr lang="en-US" altLang="fa-IR" sz="2800">
              <a:latin typeface="Times New Roman" panose="02020603050405020304" pitchFamily="18" charset="0"/>
              <a:cs typeface="B Nazanin" panose="00000400000000000000" pitchFamily="2" charset="-78"/>
            </a:endParaRPr>
          </a:p>
        </p:txBody>
      </p:sp>
      <p:sp>
        <p:nvSpPr>
          <p:cNvPr id="794631" name="Text Box 7"/>
          <p:cNvSpPr txBox="1">
            <a:spLocks noChangeArrowheads="1"/>
          </p:cNvSpPr>
          <p:nvPr/>
        </p:nvSpPr>
        <p:spPr bwMode="auto">
          <a:xfrm>
            <a:off x="4189413" y="4786313"/>
            <a:ext cx="547687" cy="547687"/>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4800" b="1">
                <a:latin typeface="Times New Roman" panose="02020603050405020304" pitchFamily="18" charset="0"/>
                <a:cs typeface="Times New Roman" panose="02020603050405020304" pitchFamily="18" charset="0"/>
              </a:rPr>
              <a:t>=</a:t>
            </a:r>
            <a:endParaRPr lang="en-US" altLang="fa-IR" sz="4800" b="1">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94627">
                                            <p:txEl>
                                              <p:pRg st="0" end="0"/>
                                            </p:txEl>
                                          </p:spTgt>
                                        </p:tgtEl>
                                        <p:attrNameLst>
                                          <p:attrName>style.visibility</p:attrName>
                                        </p:attrNameLst>
                                      </p:cBhvr>
                                      <p:to>
                                        <p:strVal val="visible"/>
                                      </p:to>
                                    </p:set>
                                    <p:animEffect transition="in" filter="barn(inHorizontal)">
                                      <p:cBhvr>
                                        <p:cTn id="7" dur="500"/>
                                        <p:tgtEl>
                                          <p:spTgt spid="794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794627">
                                            <p:txEl>
                                              <p:pRg st="1" end="1"/>
                                            </p:txEl>
                                          </p:spTgt>
                                        </p:tgtEl>
                                        <p:attrNameLst>
                                          <p:attrName>style.visibility</p:attrName>
                                        </p:attrNameLst>
                                      </p:cBhvr>
                                      <p:to>
                                        <p:strVal val="visible"/>
                                      </p:to>
                                    </p:set>
                                    <p:animEffect transition="in" filter="barn(inHorizontal)">
                                      <p:cBhvr>
                                        <p:cTn id="12" dur="500"/>
                                        <p:tgtEl>
                                          <p:spTgt spid="794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4628"/>
                                        </p:tgtEl>
                                        <p:attrNameLst>
                                          <p:attrName>style.visibility</p:attrName>
                                        </p:attrNameLst>
                                      </p:cBhvr>
                                      <p:to>
                                        <p:strVal val="visible"/>
                                      </p:to>
                                    </p:set>
                                    <p:animEffect transition="in" filter="wipe(left)">
                                      <p:cBhvr>
                                        <p:cTn id="17" dur="500"/>
                                        <p:tgtEl>
                                          <p:spTgt spid="794628"/>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94631"/>
                                        </p:tgtEl>
                                        <p:attrNameLst>
                                          <p:attrName>style.visibility</p:attrName>
                                        </p:attrNameLst>
                                      </p:cBhvr>
                                      <p:to>
                                        <p:strVal val="visible"/>
                                      </p:to>
                                    </p:set>
                                    <p:animEffect transition="in" filter="wipe(left)">
                                      <p:cBhvr>
                                        <p:cTn id="21" dur="500"/>
                                        <p:tgtEl>
                                          <p:spTgt spid="794631"/>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94629"/>
                                        </p:tgtEl>
                                        <p:attrNameLst>
                                          <p:attrName>style.visibility</p:attrName>
                                        </p:attrNameLst>
                                      </p:cBhvr>
                                      <p:to>
                                        <p:strVal val="visible"/>
                                      </p:to>
                                    </p:set>
                                    <p:animEffect transition="in" filter="wipe(left)">
                                      <p:cBhvr>
                                        <p:cTn id="25" dur="500"/>
                                        <p:tgtEl>
                                          <p:spTgt spid="794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8" grpId="0" animBg="1" autoUpdateAnimBg="0"/>
      <p:bldP spid="794629" grpId="0" animBg="1" autoUpdateAnimBg="0"/>
      <p:bldP spid="794631" grpId="0" animBg="1" autoUpdateAnimBg="0"/>
    </p:bldLst>
  </p:timing>
</p:sld>
</file>

<file path=ppt/slides/slide3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026A144D-66C2-4BD3-B66B-A4192D33E4AA}" type="slidenum">
              <a:rPr lang="ar-SA" altLang="fa-IR"/>
              <a:pPr/>
              <a:t>303</a:t>
            </a:fld>
            <a:endParaRPr lang="en-US" altLang="fa-IR"/>
          </a:p>
        </p:txBody>
      </p:sp>
      <p:sp>
        <p:nvSpPr>
          <p:cNvPr id="79360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ثبت معاوضه غیر مشابه بدون سرک</a:t>
            </a:r>
            <a:endParaRPr lang="en-US" altLang="fa-IR" b="0">
              <a:solidFill>
                <a:schemeClr val="tx1"/>
              </a:solidFill>
              <a:cs typeface="B Nazanin" panose="00000400000000000000" pitchFamily="2" charset="-78"/>
            </a:endParaRPr>
          </a:p>
        </p:txBody>
      </p:sp>
      <p:pic>
        <p:nvPicPr>
          <p:cNvPr id="793604" name="Picture 4"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7175500" cy="2660650"/>
          </a:xfrm>
          <a:prstGeom prst="rect">
            <a:avLst/>
          </a:prstGeom>
          <a:solidFill>
            <a:srgbClr val="99CCFF"/>
          </a:solidFill>
        </p:spPr>
      </p:pic>
      <p:sp>
        <p:nvSpPr>
          <p:cNvPr id="793605" name="Line 5"/>
          <p:cNvSpPr>
            <a:spLocks noChangeShapeType="1"/>
          </p:cNvSpPr>
          <p:nvPr/>
        </p:nvSpPr>
        <p:spPr bwMode="auto">
          <a:xfrm>
            <a:off x="6096000" y="3810000"/>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3606" name="Text Box 6"/>
          <p:cNvSpPr txBox="1">
            <a:spLocks noChangeArrowheads="1"/>
          </p:cNvSpPr>
          <p:nvPr/>
        </p:nvSpPr>
        <p:spPr bwMode="auto">
          <a:xfrm>
            <a:off x="4572000" y="35194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793607" name="Line 7"/>
          <p:cNvSpPr>
            <a:spLocks noChangeShapeType="1"/>
          </p:cNvSpPr>
          <p:nvPr/>
        </p:nvSpPr>
        <p:spPr bwMode="auto">
          <a:xfrm flipV="1">
            <a:off x="3429000" y="4419600"/>
            <a:ext cx="2514600" cy="13573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3608" name="Text Box 8"/>
          <p:cNvSpPr txBox="1">
            <a:spLocks noChangeArrowheads="1"/>
          </p:cNvSpPr>
          <p:nvPr/>
        </p:nvSpPr>
        <p:spPr bwMode="auto">
          <a:xfrm>
            <a:off x="1905000" y="54864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793609" name="Line 9"/>
          <p:cNvSpPr>
            <a:spLocks noChangeShapeType="1"/>
          </p:cNvSpPr>
          <p:nvPr/>
        </p:nvSpPr>
        <p:spPr bwMode="auto">
          <a:xfrm flipV="1">
            <a:off x="3429000" y="5105400"/>
            <a:ext cx="198120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93604"/>
                                        </p:tgtEl>
                                        <p:attrNameLst>
                                          <p:attrName>style.visibility</p:attrName>
                                        </p:attrNameLst>
                                      </p:cBhvr>
                                      <p:to>
                                        <p:strVal val="visible"/>
                                      </p:to>
                                    </p:set>
                                    <p:animEffect transition="in" filter="blinds(horizontal)">
                                      <p:cBhvr>
                                        <p:cTn id="7" dur="500"/>
                                        <p:tgtEl>
                                          <p:spTgt spid="7936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3606"/>
                                        </p:tgtEl>
                                        <p:attrNameLst>
                                          <p:attrName>style.visibility</p:attrName>
                                        </p:attrNameLst>
                                      </p:cBhvr>
                                      <p:to>
                                        <p:strVal val="visible"/>
                                      </p:to>
                                    </p:set>
                                    <p:animEffect transition="in" filter="checkerboard(across)">
                                      <p:cBhvr>
                                        <p:cTn id="12" dur="500"/>
                                        <p:tgtEl>
                                          <p:spTgt spid="793606"/>
                                        </p:tgtEl>
                                      </p:cBhvr>
                                    </p:animEffect>
                                  </p:childTnLst>
                                </p:cTn>
                              </p:par>
                              <p:par>
                                <p:cTn id="13" presetID="5" presetClass="entr" presetSubtype="10" fill="hold" nodeType="withEffect">
                                  <p:stCondLst>
                                    <p:cond delay="0"/>
                                  </p:stCondLst>
                                  <p:childTnLst>
                                    <p:set>
                                      <p:cBhvr>
                                        <p:cTn id="14" dur="1" fill="hold">
                                          <p:stCondLst>
                                            <p:cond delay="0"/>
                                          </p:stCondLst>
                                        </p:cTn>
                                        <p:tgtEl>
                                          <p:spTgt spid="793605"/>
                                        </p:tgtEl>
                                        <p:attrNameLst>
                                          <p:attrName>style.visibility</p:attrName>
                                        </p:attrNameLst>
                                      </p:cBhvr>
                                      <p:to>
                                        <p:strVal val="visible"/>
                                      </p:to>
                                    </p:set>
                                    <p:animEffect transition="in" filter="checkerboard(across)">
                                      <p:cBhvr>
                                        <p:cTn id="15" dur="500"/>
                                        <p:tgtEl>
                                          <p:spTgt spid="7936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93608"/>
                                        </p:tgtEl>
                                        <p:attrNameLst>
                                          <p:attrName>style.visibility</p:attrName>
                                        </p:attrNameLst>
                                      </p:cBhvr>
                                      <p:to>
                                        <p:strVal val="visible"/>
                                      </p:to>
                                    </p:set>
                                    <p:animEffect transition="in" filter="checkerboard(across)">
                                      <p:cBhvr>
                                        <p:cTn id="20" dur="500"/>
                                        <p:tgtEl>
                                          <p:spTgt spid="793608"/>
                                        </p:tgtEl>
                                      </p:cBhvr>
                                    </p:animEffect>
                                  </p:childTnLst>
                                </p:cTn>
                              </p:par>
                              <p:par>
                                <p:cTn id="21" presetID="5" presetClass="entr" presetSubtype="10" fill="hold" nodeType="withEffect">
                                  <p:stCondLst>
                                    <p:cond delay="0"/>
                                  </p:stCondLst>
                                  <p:childTnLst>
                                    <p:set>
                                      <p:cBhvr>
                                        <p:cTn id="22" dur="1" fill="hold">
                                          <p:stCondLst>
                                            <p:cond delay="0"/>
                                          </p:stCondLst>
                                        </p:cTn>
                                        <p:tgtEl>
                                          <p:spTgt spid="793607"/>
                                        </p:tgtEl>
                                        <p:attrNameLst>
                                          <p:attrName>style.visibility</p:attrName>
                                        </p:attrNameLst>
                                      </p:cBhvr>
                                      <p:to>
                                        <p:strVal val="visible"/>
                                      </p:to>
                                    </p:set>
                                    <p:animEffect transition="in" filter="checkerboard(across)">
                                      <p:cBhvr>
                                        <p:cTn id="23" dur="500"/>
                                        <p:tgtEl>
                                          <p:spTgt spid="793607"/>
                                        </p:tgtEl>
                                      </p:cBhvr>
                                    </p:animEffect>
                                  </p:childTnLst>
                                </p:cTn>
                              </p:par>
                              <p:par>
                                <p:cTn id="24" presetID="5" presetClass="entr" presetSubtype="10" fill="hold" nodeType="withEffect">
                                  <p:stCondLst>
                                    <p:cond delay="0"/>
                                  </p:stCondLst>
                                  <p:childTnLst>
                                    <p:set>
                                      <p:cBhvr>
                                        <p:cTn id="25" dur="1" fill="hold">
                                          <p:stCondLst>
                                            <p:cond delay="0"/>
                                          </p:stCondLst>
                                        </p:cTn>
                                        <p:tgtEl>
                                          <p:spTgt spid="793609"/>
                                        </p:tgtEl>
                                        <p:attrNameLst>
                                          <p:attrName>style.visibility</p:attrName>
                                        </p:attrNameLst>
                                      </p:cBhvr>
                                      <p:to>
                                        <p:strVal val="visible"/>
                                      </p:to>
                                    </p:set>
                                    <p:animEffect transition="in" filter="checkerboard(across)">
                                      <p:cBhvr>
                                        <p:cTn id="26" dur="500"/>
                                        <p:tgtEl>
                                          <p:spTgt spid="79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06" grpId="0"/>
      <p:bldP spid="793608" grpId="0"/>
    </p:bldLst>
  </p:timing>
</p:sld>
</file>

<file path=ppt/slides/slide3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p:cNvSpPr>
            <a:spLocks noGrp="1"/>
          </p:cNvSpPr>
          <p:nvPr>
            <p:ph type="sldNum" sz="quarter" idx="10"/>
          </p:nvPr>
        </p:nvSpPr>
        <p:spPr/>
        <p:txBody>
          <a:bodyPr/>
          <a:lstStyle/>
          <a:p>
            <a:fld id="{7E319AE3-DB21-4212-920B-175A07D3A1F8}" type="slidenum">
              <a:rPr lang="ar-SA" altLang="fa-IR"/>
              <a:pPr/>
              <a:t>304</a:t>
            </a:fld>
            <a:endParaRPr lang="en-US" altLang="fa-IR"/>
          </a:p>
        </p:txBody>
      </p:sp>
      <p:sp>
        <p:nvSpPr>
          <p:cNvPr id="79565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ثبت معاوضه غیر مشابه بدون سرک</a:t>
            </a:r>
            <a:endParaRPr lang="en-US" altLang="fa-IR" b="0">
              <a:solidFill>
                <a:schemeClr val="tx1"/>
              </a:solidFill>
              <a:cs typeface="B Nazanin" panose="00000400000000000000" pitchFamily="2" charset="-78"/>
            </a:endParaRPr>
          </a:p>
        </p:txBody>
      </p:sp>
      <p:pic>
        <p:nvPicPr>
          <p:cNvPr id="795658" name="Picture 10"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86000"/>
            <a:ext cx="7175500" cy="3190875"/>
          </a:xfrm>
          <a:prstGeom prst="rect">
            <a:avLst/>
          </a:prstGeom>
          <a:solidFill>
            <a:srgbClr val="99CCFF"/>
          </a:solidFill>
        </p:spPr>
      </p:pic>
      <p:sp>
        <p:nvSpPr>
          <p:cNvPr id="795659" name="Line 11"/>
          <p:cNvSpPr>
            <a:spLocks noChangeShapeType="1"/>
          </p:cNvSpPr>
          <p:nvPr/>
        </p:nvSpPr>
        <p:spPr bwMode="auto">
          <a:xfrm>
            <a:off x="6096000" y="3595688"/>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5660" name="Text Box 12"/>
          <p:cNvSpPr txBox="1">
            <a:spLocks noChangeArrowheads="1"/>
          </p:cNvSpPr>
          <p:nvPr/>
        </p:nvSpPr>
        <p:spPr bwMode="auto">
          <a:xfrm>
            <a:off x="4572000" y="3305175"/>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795661" name="Line 13"/>
          <p:cNvSpPr>
            <a:spLocks noChangeShapeType="1"/>
          </p:cNvSpPr>
          <p:nvPr/>
        </p:nvSpPr>
        <p:spPr bwMode="auto">
          <a:xfrm flipV="1">
            <a:off x="3352800" y="4191000"/>
            <a:ext cx="2590800" cy="1600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5662" name="Text Box 14"/>
          <p:cNvSpPr txBox="1">
            <a:spLocks noChangeArrowheads="1"/>
          </p:cNvSpPr>
          <p:nvPr/>
        </p:nvSpPr>
        <p:spPr bwMode="auto">
          <a:xfrm>
            <a:off x="1905000" y="55006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795663" name="Line 15"/>
          <p:cNvSpPr>
            <a:spLocks noChangeShapeType="1"/>
          </p:cNvSpPr>
          <p:nvPr/>
        </p:nvSpPr>
        <p:spPr bwMode="auto">
          <a:xfrm flipV="1">
            <a:off x="3352800" y="4891088"/>
            <a:ext cx="2057400" cy="9001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5664" name="AutoShape 16"/>
          <p:cNvSpPr>
            <a:spLocks noChangeArrowheads="1"/>
          </p:cNvSpPr>
          <p:nvPr/>
        </p:nvSpPr>
        <p:spPr bwMode="auto">
          <a:xfrm>
            <a:off x="1600200" y="4953000"/>
            <a:ext cx="4572000" cy="5334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95658"/>
                                        </p:tgtEl>
                                        <p:attrNameLst>
                                          <p:attrName>style.visibility</p:attrName>
                                        </p:attrNameLst>
                                      </p:cBhvr>
                                      <p:to>
                                        <p:strVal val="visible"/>
                                      </p:to>
                                    </p:set>
                                    <p:animEffect transition="in" filter="blinds(horizontal)">
                                      <p:cBhvr>
                                        <p:cTn id="7" dur="500"/>
                                        <p:tgtEl>
                                          <p:spTgt spid="7956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5660"/>
                                        </p:tgtEl>
                                        <p:attrNameLst>
                                          <p:attrName>style.visibility</p:attrName>
                                        </p:attrNameLst>
                                      </p:cBhvr>
                                      <p:to>
                                        <p:strVal val="visible"/>
                                      </p:to>
                                    </p:set>
                                    <p:animEffect transition="in" filter="checkerboard(across)">
                                      <p:cBhvr>
                                        <p:cTn id="12" dur="500"/>
                                        <p:tgtEl>
                                          <p:spTgt spid="795660"/>
                                        </p:tgtEl>
                                      </p:cBhvr>
                                    </p:animEffect>
                                  </p:childTnLst>
                                </p:cTn>
                              </p:par>
                              <p:par>
                                <p:cTn id="13" presetID="5" presetClass="entr" presetSubtype="10" fill="hold" nodeType="withEffect">
                                  <p:stCondLst>
                                    <p:cond delay="0"/>
                                  </p:stCondLst>
                                  <p:childTnLst>
                                    <p:set>
                                      <p:cBhvr>
                                        <p:cTn id="14" dur="1" fill="hold">
                                          <p:stCondLst>
                                            <p:cond delay="0"/>
                                          </p:stCondLst>
                                        </p:cTn>
                                        <p:tgtEl>
                                          <p:spTgt spid="795659"/>
                                        </p:tgtEl>
                                        <p:attrNameLst>
                                          <p:attrName>style.visibility</p:attrName>
                                        </p:attrNameLst>
                                      </p:cBhvr>
                                      <p:to>
                                        <p:strVal val="visible"/>
                                      </p:to>
                                    </p:set>
                                    <p:animEffect transition="in" filter="checkerboard(across)">
                                      <p:cBhvr>
                                        <p:cTn id="15" dur="500"/>
                                        <p:tgtEl>
                                          <p:spTgt spid="79565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95662"/>
                                        </p:tgtEl>
                                        <p:attrNameLst>
                                          <p:attrName>style.visibility</p:attrName>
                                        </p:attrNameLst>
                                      </p:cBhvr>
                                      <p:to>
                                        <p:strVal val="visible"/>
                                      </p:to>
                                    </p:set>
                                    <p:animEffect transition="in" filter="checkerboard(across)">
                                      <p:cBhvr>
                                        <p:cTn id="20" dur="500"/>
                                        <p:tgtEl>
                                          <p:spTgt spid="795662"/>
                                        </p:tgtEl>
                                      </p:cBhvr>
                                    </p:animEffect>
                                  </p:childTnLst>
                                </p:cTn>
                              </p:par>
                              <p:par>
                                <p:cTn id="21" presetID="5" presetClass="entr" presetSubtype="10" fill="hold" nodeType="withEffect">
                                  <p:stCondLst>
                                    <p:cond delay="0"/>
                                  </p:stCondLst>
                                  <p:childTnLst>
                                    <p:set>
                                      <p:cBhvr>
                                        <p:cTn id="22" dur="1" fill="hold">
                                          <p:stCondLst>
                                            <p:cond delay="0"/>
                                          </p:stCondLst>
                                        </p:cTn>
                                        <p:tgtEl>
                                          <p:spTgt spid="795661"/>
                                        </p:tgtEl>
                                        <p:attrNameLst>
                                          <p:attrName>style.visibility</p:attrName>
                                        </p:attrNameLst>
                                      </p:cBhvr>
                                      <p:to>
                                        <p:strVal val="visible"/>
                                      </p:to>
                                    </p:set>
                                    <p:animEffect transition="in" filter="checkerboard(across)">
                                      <p:cBhvr>
                                        <p:cTn id="23" dur="500"/>
                                        <p:tgtEl>
                                          <p:spTgt spid="795661"/>
                                        </p:tgtEl>
                                      </p:cBhvr>
                                    </p:animEffect>
                                  </p:childTnLst>
                                </p:cTn>
                              </p:par>
                              <p:par>
                                <p:cTn id="24" presetID="5" presetClass="entr" presetSubtype="10" fill="hold" nodeType="withEffect">
                                  <p:stCondLst>
                                    <p:cond delay="0"/>
                                  </p:stCondLst>
                                  <p:childTnLst>
                                    <p:set>
                                      <p:cBhvr>
                                        <p:cTn id="25" dur="1" fill="hold">
                                          <p:stCondLst>
                                            <p:cond delay="0"/>
                                          </p:stCondLst>
                                        </p:cTn>
                                        <p:tgtEl>
                                          <p:spTgt spid="795663"/>
                                        </p:tgtEl>
                                        <p:attrNameLst>
                                          <p:attrName>style.visibility</p:attrName>
                                        </p:attrNameLst>
                                      </p:cBhvr>
                                      <p:to>
                                        <p:strVal val="visible"/>
                                      </p:to>
                                    </p:set>
                                    <p:animEffect transition="in" filter="checkerboard(across)">
                                      <p:cBhvr>
                                        <p:cTn id="26" dur="500"/>
                                        <p:tgtEl>
                                          <p:spTgt spid="7956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795659"/>
                                        </p:tgtEl>
                                        <p:attrNameLst>
                                          <p:attrName>ppt_x</p:attrName>
                                        </p:attrNameLst>
                                      </p:cBhvr>
                                      <p:tavLst>
                                        <p:tav tm="0">
                                          <p:val>
                                            <p:strVal val="ppt_x"/>
                                          </p:val>
                                        </p:tav>
                                        <p:tav tm="100000">
                                          <p:val>
                                            <p:strVal val="ppt_x"/>
                                          </p:val>
                                        </p:tav>
                                      </p:tavLst>
                                    </p:anim>
                                    <p:anim calcmode="lin" valueType="num">
                                      <p:cBhvr additive="base">
                                        <p:cTn id="31" dur="500"/>
                                        <p:tgtEl>
                                          <p:spTgt spid="795659"/>
                                        </p:tgtEl>
                                        <p:attrNameLst>
                                          <p:attrName>ppt_y</p:attrName>
                                        </p:attrNameLst>
                                      </p:cBhvr>
                                      <p:tavLst>
                                        <p:tav tm="0">
                                          <p:val>
                                            <p:strVal val="ppt_y"/>
                                          </p:val>
                                        </p:tav>
                                        <p:tav tm="100000">
                                          <p:val>
                                            <p:strVal val="1+ppt_h/2"/>
                                          </p:val>
                                        </p:tav>
                                      </p:tavLst>
                                    </p:anim>
                                    <p:set>
                                      <p:cBhvr>
                                        <p:cTn id="32" dur="1" fill="hold">
                                          <p:stCondLst>
                                            <p:cond delay="499"/>
                                          </p:stCondLst>
                                        </p:cTn>
                                        <p:tgtEl>
                                          <p:spTgt spid="795659"/>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795660"/>
                                        </p:tgtEl>
                                        <p:attrNameLst>
                                          <p:attrName>ppt_x</p:attrName>
                                        </p:attrNameLst>
                                      </p:cBhvr>
                                      <p:tavLst>
                                        <p:tav tm="0">
                                          <p:val>
                                            <p:strVal val="ppt_x"/>
                                          </p:val>
                                        </p:tav>
                                        <p:tav tm="100000">
                                          <p:val>
                                            <p:strVal val="ppt_x"/>
                                          </p:val>
                                        </p:tav>
                                      </p:tavLst>
                                    </p:anim>
                                    <p:anim calcmode="lin" valueType="num">
                                      <p:cBhvr additive="base">
                                        <p:cTn id="35" dur="500"/>
                                        <p:tgtEl>
                                          <p:spTgt spid="795660"/>
                                        </p:tgtEl>
                                        <p:attrNameLst>
                                          <p:attrName>ppt_y</p:attrName>
                                        </p:attrNameLst>
                                      </p:cBhvr>
                                      <p:tavLst>
                                        <p:tav tm="0">
                                          <p:val>
                                            <p:strVal val="ppt_y"/>
                                          </p:val>
                                        </p:tav>
                                        <p:tav tm="100000">
                                          <p:val>
                                            <p:strVal val="1+ppt_h/2"/>
                                          </p:val>
                                        </p:tav>
                                      </p:tavLst>
                                    </p:anim>
                                    <p:set>
                                      <p:cBhvr>
                                        <p:cTn id="36" dur="1" fill="hold">
                                          <p:stCondLst>
                                            <p:cond delay="499"/>
                                          </p:stCondLst>
                                        </p:cTn>
                                        <p:tgtEl>
                                          <p:spTgt spid="795660"/>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95661"/>
                                        </p:tgtEl>
                                        <p:attrNameLst>
                                          <p:attrName>ppt_x</p:attrName>
                                        </p:attrNameLst>
                                      </p:cBhvr>
                                      <p:tavLst>
                                        <p:tav tm="0">
                                          <p:val>
                                            <p:strVal val="ppt_x"/>
                                          </p:val>
                                        </p:tav>
                                        <p:tav tm="100000">
                                          <p:val>
                                            <p:strVal val="ppt_x"/>
                                          </p:val>
                                        </p:tav>
                                      </p:tavLst>
                                    </p:anim>
                                    <p:anim calcmode="lin" valueType="num">
                                      <p:cBhvr additive="base">
                                        <p:cTn id="39" dur="500"/>
                                        <p:tgtEl>
                                          <p:spTgt spid="795661"/>
                                        </p:tgtEl>
                                        <p:attrNameLst>
                                          <p:attrName>ppt_y</p:attrName>
                                        </p:attrNameLst>
                                      </p:cBhvr>
                                      <p:tavLst>
                                        <p:tav tm="0">
                                          <p:val>
                                            <p:strVal val="ppt_y"/>
                                          </p:val>
                                        </p:tav>
                                        <p:tav tm="100000">
                                          <p:val>
                                            <p:strVal val="1+ppt_h/2"/>
                                          </p:val>
                                        </p:tav>
                                      </p:tavLst>
                                    </p:anim>
                                    <p:set>
                                      <p:cBhvr>
                                        <p:cTn id="40" dur="1" fill="hold">
                                          <p:stCondLst>
                                            <p:cond delay="499"/>
                                          </p:stCondLst>
                                        </p:cTn>
                                        <p:tgtEl>
                                          <p:spTgt spid="795661"/>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95663"/>
                                        </p:tgtEl>
                                        <p:attrNameLst>
                                          <p:attrName>ppt_x</p:attrName>
                                        </p:attrNameLst>
                                      </p:cBhvr>
                                      <p:tavLst>
                                        <p:tav tm="0">
                                          <p:val>
                                            <p:strVal val="ppt_x"/>
                                          </p:val>
                                        </p:tav>
                                        <p:tav tm="100000">
                                          <p:val>
                                            <p:strVal val="ppt_x"/>
                                          </p:val>
                                        </p:tav>
                                      </p:tavLst>
                                    </p:anim>
                                    <p:anim calcmode="lin" valueType="num">
                                      <p:cBhvr additive="base">
                                        <p:cTn id="43" dur="500"/>
                                        <p:tgtEl>
                                          <p:spTgt spid="795663"/>
                                        </p:tgtEl>
                                        <p:attrNameLst>
                                          <p:attrName>ppt_y</p:attrName>
                                        </p:attrNameLst>
                                      </p:cBhvr>
                                      <p:tavLst>
                                        <p:tav tm="0">
                                          <p:val>
                                            <p:strVal val="ppt_y"/>
                                          </p:val>
                                        </p:tav>
                                        <p:tav tm="100000">
                                          <p:val>
                                            <p:strVal val="1+ppt_h/2"/>
                                          </p:val>
                                        </p:tav>
                                      </p:tavLst>
                                    </p:anim>
                                    <p:set>
                                      <p:cBhvr>
                                        <p:cTn id="44" dur="1" fill="hold">
                                          <p:stCondLst>
                                            <p:cond delay="499"/>
                                          </p:stCondLst>
                                        </p:cTn>
                                        <p:tgtEl>
                                          <p:spTgt spid="795663"/>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795662"/>
                                        </p:tgtEl>
                                        <p:attrNameLst>
                                          <p:attrName>ppt_x</p:attrName>
                                        </p:attrNameLst>
                                      </p:cBhvr>
                                      <p:tavLst>
                                        <p:tav tm="0">
                                          <p:val>
                                            <p:strVal val="ppt_x"/>
                                          </p:val>
                                        </p:tav>
                                        <p:tav tm="100000">
                                          <p:val>
                                            <p:strVal val="ppt_x"/>
                                          </p:val>
                                        </p:tav>
                                      </p:tavLst>
                                    </p:anim>
                                    <p:anim calcmode="lin" valueType="num">
                                      <p:cBhvr additive="base">
                                        <p:cTn id="47" dur="500"/>
                                        <p:tgtEl>
                                          <p:spTgt spid="795662"/>
                                        </p:tgtEl>
                                        <p:attrNameLst>
                                          <p:attrName>ppt_y</p:attrName>
                                        </p:attrNameLst>
                                      </p:cBhvr>
                                      <p:tavLst>
                                        <p:tav tm="0">
                                          <p:val>
                                            <p:strVal val="ppt_y"/>
                                          </p:val>
                                        </p:tav>
                                        <p:tav tm="100000">
                                          <p:val>
                                            <p:strVal val="1+ppt_h/2"/>
                                          </p:val>
                                        </p:tav>
                                      </p:tavLst>
                                    </p:anim>
                                    <p:set>
                                      <p:cBhvr>
                                        <p:cTn id="48" dur="1" fill="hold">
                                          <p:stCondLst>
                                            <p:cond delay="499"/>
                                          </p:stCondLst>
                                        </p:cTn>
                                        <p:tgtEl>
                                          <p:spTgt spid="795662"/>
                                        </p:tgtEl>
                                        <p:attrNameLst>
                                          <p:attrName>style.visibility</p:attrName>
                                        </p:attrNameLst>
                                      </p:cBhvr>
                                      <p:to>
                                        <p:strVal val="hidden"/>
                                      </p:to>
                                    </p:set>
                                  </p:childTnLst>
                                </p:cTn>
                              </p:par>
                            </p:childTnLst>
                          </p:cTn>
                        </p:par>
                        <p:par>
                          <p:cTn id="49" fill="hold" nodeType="afterGroup">
                            <p:stCondLst>
                              <p:cond delay="500"/>
                            </p:stCondLst>
                            <p:childTnLst>
                              <p:par>
                                <p:cTn id="50" presetID="23" presetClass="entr" presetSubtype="16" fill="hold" nodeType="afterEffect">
                                  <p:stCondLst>
                                    <p:cond delay="0"/>
                                  </p:stCondLst>
                                  <p:childTnLst>
                                    <p:set>
                                      <p:cBhvr>
                                        <p:cTn id="51" dur="1" fill="hold">
                                          <p:stCondLst>
                                            <p:cond delay="0"/>
                                          </p:stCondLst>
                                        </p:cTn>
                                        <p:tgtEl>
                                          <p:spTgt spid="795664"/>
                                        </p:tgtEl>
                                        <p:attrNameLst>
                                          <p:attrName>style.visibility</p:attrName>
                                        </p:attrNameLst>
                                      </p:cBhvr>
                                      <p:to>
                                        <p:strVal val="visible"/>
                                      </p:to>
                                    </p:set>
                                    <p:anim calcmode="lin" valueType="num">
                                      <p:cBhvr>
                                        <p:cTn id="52" dur="500" fill="hold"/>
                                        <p:tgtEl>
                                          <p:spTgt spid="795664"/>
                                        </p:tgtEl>
                                        <p:attrNameLst>
                                          <p:attrName>ppt_w</p:attrName>
                                        </p:attrNameLst>
                                      </p:cBhvr>
                                      <p:tavLst>
                                        <p:tav tm="0">
                                          <p:val>
                                            <p:fltVal val="0"/>
                                          </p:val>
                                        </p:tav>
                                        <p:tav tm="100000">
                                          <p:val>
                                            <p:strVal val="#ppt_w"/>
                                          </p:val>
                                        </p:tav>
                                      </p:tavLst>
                                    </p:anim>
                                    <p:anim calcmode="lin" valueType="num">
                                      <p:cBhvr>
                                        <p:cTn id="53" dur="500" fill="hold"/>
                                        <p:tgtEl>
                                          <p:spTgt spid="7956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60" grpId="0"/>
      <p:bldP spid="795660" grpId="1"/>
      <p:bldP spid="795662" grpId="0"/>
      <p:bldP spid="795662" grpId="1"/>
    </p:bldLst>
  </p:timing>
</p:sld>
</file>

<file path=ppt/slides/slide3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p:cNvSpPr>
            <a:spLocks noGrp="1"/>
          </p:cNvSpPr>
          <p:nvPr>
            <p:ph type="sldNum" sz="quarter" idx="10"/>
          </p:nvPr>
        </p:nvSpPr>
        <p:spPr/>
        <p:txBody>
          <a:bodyPr/>
          <a:lstStyle/>
          <a:p>
            <a:fld id="{F4BEEBF5-84C3-41EA-A79E-FE0599F924A4}" type="slidenum">
              <a:rPr lang="ar-SA" altLang="fa-IR"/>
              <a:pPr/>
              <a:t>305</a:t>
            </a:fld>
            <a:endParaRPr lang="en-US" altLang="fa-IR"/>
          </a:p>
        </p:txBody>
      </p:sp>
      <p:sp>
        <p:nvSpPr>
          <p:cNvPr id="79667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ثبت معاوضه غیر مشابه بدون سرک</a:t>
            </a:r>
            <a:endParaRPr lang="en-US" altLang="fa-IR" b="0">
              <a:solidFill>
                <a:schemeClr val="tx1"/>
              </a:solidFill>
              <a:cs typeface="B Nazanin" panose="00000400000000000000" pitchFamily="2" charset="-78"/>
            </a:endParaRPr>
          </a:p>
        </p:txBody>
      </p:sp>
      <p:pic>
        <p:nvPicPr>
          <p:cNvPr id="796682" name="Picture 10" descr="Pictur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438400"/>
            <a:ext cx="7175500" cy="3190875"/>
          </a:xfrm>
          <a:prstGeom prst="rect">
            <a:avLst/>
          </a:prstGeom>
          <a:solidFill>
            <a:srgbClr val="99CCFF"/>
          </a:solidFill>
        </p:spPr>
      </p:pic>
      <p:sp>
        <p:nvSpPr>
          <p:cNvPr id="796683" name="Line 11"/>
          <p:cNvSpPr>
            <a:spLocks noChangeShapeType="1"/>
          </p:cNvSpPr>
          <p:nvPr/>
        </p:nvSpPr>
        <p:spPr bwMode="auto">
          <a:xfrm>
            <a:off x="6096000" y="3810000"/>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6684" name="Text Box 12"/>
          <p:cNvSpPr txBox="1">
            <a:spLocks noChangeArrowheads="1"/>
          </p:cNvSpPr>
          <p:nvPr/>
        </p:nvSpPr>
        <p:spPr bwMode="auto">
          <a:xfrm>
            <a:off x="4572000" y="35194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796685" name="Line 13"/>
          <p:cNvSpPr>
            <a:spLocks noChangeShapeType="1"/>
          </p:cNvSpPr>
          <p:nvPr/>
        </p:nvSpPr>
        <p:spPr bwMode="auto">
          <a:xfrm flipV="1">
            <a:off x="3352800" y="4343400"/>
            <a:ext cx="2590800" cy="1600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6686" name="Text Box 14"/>
          <p:cNvSpPr txBox="1">
            <a:spLocks noChangeArrowheads="1"/>
          </p:cNvSpPr>
          <p:nvPr/>
        </p:nvSpPr>
        <p:spPr bwMode="auto">
          <a:xfrm>
            <a:off x="1905000" y="56530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796687" name="Line 15"/>
          <p:cNvSpPr>
            <a:spLocks noChangeShapeType="1"/>
          </p:cNvSpPr>
          <p:nvPr/>
        </p:nvSpPr>
        <p:spPr bwMode="auto">
          <a:xfrm flipV="1">
            <a:off x="3352800" y="5410200"/>
            <a:ext cx="17526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6688" name="AutoShape 16"/>
          <p:cNvSpPr>
            <a:spLocks noChangeArrowheads="1"/>
          </p:cNvSpPr>
          <p:nvPr/>
        </p:nvSpPr>
        <p:spPr bwMode="auto">
          <a:xfrm>
            <a:off x="2971800" y="4572000"/>
            <a:ext cx="5486400" cy="5334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796682"/>
                                        </p:tgtEl>
                                        <p:attrNameLst>
                                          <p:attrName>style.visibility</p:attrName>
                                        </p:attrNameLst>
                                      </p:cBhvr>
                                      <p:to>
                                        <p:strVal val="visible"/>
                                      </p:to>
                                    </p:set>
                                    <p:animEffect transition="in" filter="blinds(horizontal)">
                                      <p:cBhvr>
                                        <p:cTn id="7" dur="500"/>
                                        <p:tgtEl>
                                          <p:spTgt spid="796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6684"/>
                                        </p:tgtEl>
                                        <p:attrNameLst>
                                          <p:attrName>style.visibility</p:attrName>
                                        </p:attrNameLst>
                                      </p:cBhvr>
                                      <p:to>
                                        <p:strVal val="visible"/>
                                      </p:to>
                                    </p:set>
                                    <p:animEffect transition="in" filter="checkerboard(across)">
                                      <p:cBhvr>
                                        <p:cTn id="12" dur="500"/>
                                        <p:tgtEl>
                                          <p:spTgt spid="796684"/>
                                        </p:tgtEl>
                                      </p:cBhvr>
                                    </p:animEffect>
                                  </p:childTnLst>
                                </p:cTn>
                              </p:par>
                              <p:par>
                                <p:cTn id="13" presetID="5" presetClass="entr" presetSubtype="10" fill="hold" nodeType="withEffect">
                                  <p:stCondLst>
                                    <p:cond delay="0"/>
                                  </p:stCondLst>
                                  <p:childTnLst>
                                    <p:set>
                                      <p:cBhvr>
                                        <p:cTn id="14" dur="1" fill="hold">
                                          <p:stCondLst>
                                            <p:cond delay="0"/>
                                          </p:stCondLst>
                                        </p:cTn>
                                        <p:tgtEl>
                                          <p:spTgt spid="796683"/>
                                        </p:tgtEl>
                                        <p:attrNameLst>
                                          <p:attrName>style.visibility</p:attrName>
                                        </p:attrNameLst>
                                      </p:cBhvr>
                                      <p:to>
                                        <p:strVal val="visible"/>
                                      </p:to>
                                    </p:set>
                                    <p:animEffect transition="in" filter="checkerboard(across)">
                                      <p:cBhvr>
                                        <p:cTn id="15" dur="500"/>
                                        <p:tgtEl>
                                          <p:spTgt spid="7966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96686"/>
                                        </p:tgtEl>
                                        <p:attrNameLst>
                                          <p:attrName>style.visibility</p:attrName>
                                        </p:attrNameLst>
                                      </p:cBhvr>
                                      <p:to>
                                        <p:strVal val="visible"/>
                                      </p:to>
                                    </p:set>
                                    <p:animEffect transition="in" filter="checkerboard(across)">
                                      <p:cBhvr>
                                        <p:cTn id="20" dur="500"/>
                                        <p:tgtEl>
                                          <p:spTgt spid="796686"/>
                                        </p:tgtEl>
                                      </p:cBhvr>
                                    </p:animEffect>
                                  </p:childTnLst>
                                </p:cTn>
                              </p:par>
                              <p:par>
                                <p:cTn id="21" presetID="5" presetClass="entr" presetSubtype="10" fill="hold" nodeType="withEffect">
                                  <p:stCondLst>
                                    <p:cond delay="0"/>
                                  </p:stCondLst>
                                  <p:childTnLst>
                                    <p:set>
                                      <p:cBhvr>
                                        <p:cTn id="22" dur="1" fill="hold">
                                          <p:stCondLst>
                                            <p:cond delay="0"/>
                                          </p:stCondLst>
                                        </p:cTn>
                                        <p:tgtEl>
                                          <p:spTgt spid="796685"/>
                                        </p:tgtEl>
                                        <p:attrNameLst>
                                          <p:attrName>style.visibility</p:attrName>
                                        </p:attrNameLst>
                                      </p:cBhvr>
                                      <p:to>
                                        <p:strVal val="visible"/>
                                      </p:to>
                                    </p:set>
                                    <p:animEffect transition="in" filter="checkerboard(across)">
                                      <p:cBhvr>
                                        <p:cTn id="23" dur="500"/>
                                        <p:tgtEl>
                                          <p:spTgt spid="796685"/>
                                        </p:tgtEl>
                                      </p:cBhvr>
                                    </p:animEffect>
                                  </p:childTnLst>
                                </p:cTn>
                              </p:par>
                              <p:par>
                                <p:cTn id="24" presetID="5" presetClass="entr" presetSubtype="10" fill="hold" nodeType="withEffect">
                                  <p:stCondLst>
                                    <p:cond delay="0"/>
                                  </p:stCondLst>
                                  <p:childTnLst>
                                    <p:set>
                                      <p:cBhvr>
                                        <p:cTn id="25" dur="1" fill="hold">
                                          <p:stCondLst>
                                            <p:cond delay="0"/>
                                          </p:stCondLst>
                                        </p:cTn>
                                        <p:tgtEl>
                                          <p:spTgt spid="796687"/>
                                        </p:tgtEl>
                                        <p:attrNameLst>
                                          <p:attrName>style.visibility</p:attrName>
                                        </p:attrNameLst>
                                      </p:cBhvr>
                                      <p:to>
                                        <p:strVal val="visible"/>
                                      </p:to>
                                    </p:set>
                                    <p:animEffect transition="in" filter="checkerboard(across)">
                                      <p:cBhvr>
                                        <p:cTn id="26" dur="500"/>
                                        <p:tgtEl>
                                          <p:spTgt spid="79668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nodeType="clickEffect">
                                  <p:stCondLst>
                                    <p:cond delay="0"/>
                                  </p:stCondLst>
                                  <p:childTnLst>
                                    <p:anim calcmode="lin" valueType="num">
                                      <p:cBhvr additive="base">
                                        <p:cTn id="30" dur="500"/>
                                        <p:tgtEl>
                                          <p:spTgt spid="796683"/>
                                        </p:tgtEl>
                                        <p:attrNameLst>
                                          <p:attrName>ppt_x</p:attrName>
                                        </p:attrNameLst>
                                      </p:cBhvr>
                                      <p:tavLst>
                                        <p:tav tm="0">
                                          <p:val>
                                            <p:strVal val="ppt_x"/>
                                          </p:val>
                                        </p:tav>
                                        <p:tav tm="100000">
                                          <p:val>
                                            <p:strVal val="ppt_x"/>
                                          </p:val>
                                        </p:tav>
                                      </p:tavLst>
                                    </p:anim>
                                    <p:anim calcmode="lin" valueType="num">
                                      <p:cBhvr additive="base">
                                        <p:cTn id="31" dur="500"/>
                                        <p:tgtEl>
                                          <p:spTgt spid="796683"/>
                                        </p:tgtEl>
                                        <p:attrNameLst>
                                          <p:attrName>ppt_y</p:attrName>
                                        </p:attrNameLst>
                                      </p:cBhvr>
                                      <p:tavLst>
                                        <p:tav tm="0">
                                          <p:val>
                                            <p:strVal val="ppt_y"/>
                                          </p:val>
                                        </p:tav>
                                        <p:tav tm="100000">
                                          <p:val>
                                            <p:strVal val="1+ppt_h/2"/>
                                          </p:val>
                                        </p:tav>
                                      </p:tavLst>
                                    </p:anim>
                                    <p:set>
                                      <p:cBhvr>
                                        <p:cTn id="32" dur="1" fill="hold">
                                          <p:stCondLst>
                                            <p:cond delay="499"/>
                                          </p:stCondLst>
                                        </p:cTn>
                                        <p:tgtEl>
                                          <p:spTgt spid="796683"/>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796684"/>
                                        </p:tgtEl>
                                        <p:attrNameLst>
                                          <p:attrName>ppt_x</p:attrName>
                                        </p:attrNameLst>
                                      </p:cBhvr>
                                      <p:tavLst>
                                        <p:tav tm="0">
                                          <p:val>
                                            <p:strVal val="ppt_x"/>
                                          </p:val>
                                        </p:tav>
                                        <p:tav tm="100000">
                                          <p:val>
                                            <p:strVal val="ppt_x"/>
                                          </p:val>
                                        </p:tav>
                                      </p:tavLst>
                                    </p:anim>
                                    <p:anim calcmode="lin" valueType="num">
                                      <p:cBhvr additive="base">
                                        <p:cTn id="35" dur="500"/>
                                        <p:tgtEl>
                                          <p:spTgt spid="796684"/>
                                        </p:tgtEl>
                                        <p:attrNameLst>
                                          <p:attrName>ppt_y</p:attrName>
                                        </p:attrNameLst>
                                      </p:cBhvr>
                                      <p:tavLst>
                                        <p:tav tm="0">
                                          <p:val>
                                            <p:strVal val="ppt_y"/>
                                          </p:val>
                                        </p:tav>
                                        <p:tav tm="100000">
                                          <p:val>
                                            <p:strVal val="1+ppt_h/2"/>
                                          </p:val>
                                        </p:tav>
                                      </p:tavLst>
                                    </p:anim>
                                    <p:set>
                                      <p:cBhvr>
                                        <p:cTn id="36" dur="1" fill="hold">
                                          <p:stCondLst>
                                            <p:cond delay="499"/>
                                          </p:stCondLst>
                                        </p:cTn>
                                        <p:tgtEl>
                                          <p:spTgt spid="796684"/>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796685"/>
                                        </p:tgtEl>
                                        <p:attrNameLst>
                                          <p:attrName>ppt_x</p:attrName>
                                        </p:attrNameLst>
                                      </p:cBhvr>
                                      <p:tavLst>
                                        <p:tav tm="0">
                                          <p:val>
                                            <p:strVal val="ppt_x"/>
                                          </p:val>
                                        </p:tav>
                                        <p:tav tm="100000">
                                          <p:val>
                                            <p:strVal val="ppt_x"/>
                                          </p:val>
                                        </p:tav>
                                      </p:tavLst>
                                    </p:anim>
                                    <p:anim calcmode="lin" valueType="num">
                                      <p:cBhvr additive="base">
                                        <p:cTn id="39" dur="500"/>
                                        <p:tgtEl>
                                          <p:spTgt spid="796685"/>
                                        </p:tgtEl>
                                        <p:attrNameLst>
                                          <p:attrName>ppt_y</p:attrName>
                                        </p:attrNameLst>
                                      </p:cBhvr>
                                      <p:tavLst>
                                        <p:tav tm="0">
                                          <p:val>
                                            <p:strVal val="ppt_y"/>
                                          </p:val>
                                        </p:tav>
                                        <p:tav tm="100000">
                                          <p:val>
                                            <p:strVal val="1+ppt_h/2"/>
                                          </p:val>
                                        </p:tav>
                                      </p:tavLst>
                                    </p:anim>
                                    <p:set>
                                      <p:cBhvr>
                                        <p:cTn id="40" dur="1" fill="hold">
                                          <p:stCondLst>
                                            <p:cond delay="499"/>
                                          </p:stCondLst>
                                        </p:cTn>
                                        <p:tgtEl>
                                          <p:spTgt spid="796685"/>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796687"/>
                                        </p:tgtEl>
                                        <p:attrNameLst>
                                          <p:attrName>ppt_x</p:attrName>
                                        </p:attrNameLst>
                                      </p:cBhvr>
                                      <p:tavLst>
                                        <p:tav tm="0">
                                          <p:val>
                                            <p:strVal val="ppt_x"/>
                                          </p:val>
                                        </p:tav>
                                        <p:tav tm="100000">
                                          <p:val>
                                            <p:strVal val="ppt_x"/>
                                          </p:val>
                                        </p:tav>
                                      </p:tavLst>
                                    </p:anim>
                                    <p:anim calcmode="lin" valueType="num">
                                      <p:cBhvr additive="base">
                                        <p:cTn id="43" dur="500"/>
                                        <p:tgtEl>
                                          <p:spTgt spid="796687"/>
                                        </p:tgtEl>
                                        <p:attrNameLst>
                                          <p:attrName>ppt_y</p:attrName>
                                        </p:attrNameLst>
                                      </p:cBhvr>
                                      <p:tavLst>
                                        <p:tav tm="0">
                                          <p:val>
                                            <p:strVal val="ppt_y"/>
                                          </p:val>
                                        </p:tav>
                                        <p:tav tm="100000">
                                          <p:val>
                                            <p:strVal val="1+ppt_h/2"/>
                                          </p:val>
                                        </p:tav>
                                      </p:tavLst>
                                    </p:anim>
                                    <p:set>
                                      <p:cBhvr>
                                        <p:cTn id="44" dur="1" fill="hold">
                                          <p:stCondLst>
                                            <p:cond delay="499"/>
                                          </p:stCondLst>
                                        </p:cTn>
                                        <p:tgtEl>
                                          <p:spTgt spid="796687"/>
                                        </p:tgtEl>
                                        <p:attrNameLst>
                                          <p:attrName>style.visibility</p:attrName>
                                        </p:attrNameLst>
                                      </p:cBhvr>
                                      <p:to>
                                        <p:strVal val="hidden"/>
                                      </p:to>
                                    </p:set>
                                  </p:childTnLst>
                                </p:cTn>
                              </p:par>
                              <p:par>
                                <p:cTn id="45" presetID="2" presetClass="exit" presetSubtype="4" fill="hold" grpId="1" nodeType="withEffect">
                                  <p:stCondLst>
                                    <p:cond delay="0"/>
                                  </p:stCondLst>
                                  <p:childTnLst>
                                    <p:anim calcmode="lin" valueType="num">
                                      <p:cBhvr additive="base">
                                        <p:cTn id="46" dur="500"/>
                                        <p:tgtEl>
                                          <p:spTgt spid="796686"/>
                                        </p:tgtEl>
                                        <p:attrNameLst>
                                          <p:attrName>ppt_x</p:attrName>
                                        </p:attrNameLst>
                                      </p:cBhvr>
                                      <p:tavLst>
                                        <p:tav tm="0">
                                          <p:val>
                                            <p:strVal val="ppt_x"/>
                                          </p:val>
                                        </p:tav>
                                        <p:tav tm="100000">
                                          <p:val>
                                            <p:strVal val="ppt_x"/>
                                          </p:val>
                                        </p:tav>
                                      </p:tavLst>
                                    </p:anim>
                                    <p:anim calcmode="lin" valueType="num">
                                      <p:cBhvr additive="base">
                                        <p:cTn id="47" dur="500"/>
                                        <p:tgtEl>
                                          <p:spTgt spid="796686"/>
                                        </p:tgtEl>
                                        <p:attrNameLst>
                                          <p:attrName>ppt_y</p:attrName>
                                        </p:attrNameLst>
                                      </p:cBhvr>
                                      <p:tavLst>
                                        <p:tav tm="0">
                                          <p:val>
                                            <p:strVal val="ppt_y"/>
                                          </p:val>
                                        </p:tav>
                                        <p:tav tm="100000">
                                          <p:val>
                                            <p:strVal val="1+ppt_h/2"/>
                                          </p:val>
                                        </p:tav>
                                      </p:tavLst>
                                    </p:anim>
                                    <p:set>
                                      <p:cBhvr>
                                        <p:cTn id="48" dur="1" fill="hold">
                                          <p:stCondLst>
                                            <p:cond delay="499"/>
                                          </p:stCondLst>
                                        </p:cTn>
                                        <p:tgtEl>
                                          <p:spTgt spid="796686"/>
                                        </p:tgtEl>
                                        <p:attrNameLst>
                                          <p:attrName>style.visibility</p:attrName>
                                        </p:attrNameLst>
                                      </p:cBhvr>
                                      <p:to>
                                        <p:strVal val="hidden"/>
                                      </p:to>
                                    </p:set>
                                  </p:childTnLst>
                                </p:cTn>
                              </p:par>
                            </p:childTnLst>
                          </p:cTn>
                        </p:par>
                        <p:par>
                          <p:cTn id="49" fill="hold" nodeType="afterGroup">
                            <p:stCondLst>
                              <p:cond delay="500"/>
                            </p:stCondLst>
                            <p:childTnLst>
                              <p:par>
                                <p:cTn id="50" presetID="23" presetClass="entr" presetSubtype="16" fill="hold" nodeType="afterEffect">
                                  <p:stCondLst>
                                    <p:cond delay="0"/>
                                  </p:stCondLst>
                                  <p:childTnLst>
                                    <p:set>
                                      <p:cBhvr>
                                        <p:cTn id="51" dur="1" fill="hold">
                                          <p:stCondLst>
                                            <p:cond delay="0"/>
                                          </p:stCondLst>
                                        </p:cTn>
                                        <p:tgtEl>
                                          <p:spTgt spid="796688"/>
                                        </p:tgtEl>
                                        <p:attrNameLst>
                                          <p:attrName>style.visibility</p:attrName>
                                        </p:attrNameLst>
                                      </p:cBhvr>
                                      <p:to>
                                        <p:strVal val="visible"/>
                                      </p:to>
                                    </p:set>
                                    <p:anim calcmode="lin" valueType="num">
                                      <p:cBhvr>
                                        <p:cTn id="52" dur="500" fill="hold"/>
                                        <p:tgtEl>
                                          <p:spTgt spid="796688"/>
                                        </p:tgtEl>
                                        <p:attrNameLst>
                                          <p:attrName>ppt_w</p:attrName>
                                        </p:attrNameLst>
                                      </p:cBhvr>
                                      <p:tavLst>
                                        <p:tav tm="0">
                                          <p:val>
                                            <p:fltVal val="0"/>
                                          </p:val>
                                        </p:tav>
                                        <p:tav tm="100000">
                                          <p:val>
                                            <p:strVal val="#ppt_w"/>
                                          </p:val>
                                        </p:tav>
                                      </p:tavLst>
                                    </p:anim>
                                    <p:anim calcmode="lin" valueType="num">
                                      <p:cBhvr>
                                        <p:cTn id="53" dur="500" fill="hold"/>
                                        <p:tgtEl>
                                          <p:spTgt spid="7966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84" grpId="0"/>
      <p:bldP spid="796684" grpId="1"/>
      <p:bldP spid="796686" grpId="0"/>
      <p:bldP spid="796686" grpId="1"/>
    </p:bldLst>
  </p:timing>
</p:sld>
</file>

<file path=ppt/slides/slide3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5DC3CE01-1B97-494A-8882-8737CA27BE7A}" type="slidenum">
              <a:rPr lang="ar-SA" altLang="fa-IR"/>
              <a:pPr/>
              <a:t>306</a:t>
            </a:fld>
            <a:endParaRPr lang="en-US" altLang="fa-IR"/>
          </a:p>
        </p:txBody>
      </p:sp>
      <p:sp>
        <p:nvSpPr>
          <p:cNvPr id="79769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غیرمشابه همراه با سرک</a:t>
            </a:r>
            <a:endParaRPr lang="en-US" altLang="fa-IR" b="0">
              <a:solidFill>
                <a:schemeClr val="tx1"/>
              </a:solidFill>
              <a:cs typeface="B Nazanin" panose="00000400000000000000" pitchFamily="2" charset="-78"/>
            </a:endParaRPr>
          </a:p>
        </p:txBody>
      </p:sp>
      <p:sp>
        <p:nvSpPr>
          <p:cNvPr id="79769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حالت بهای تمام شده دارایی تحصیل شده براساس ارزش متعارف دارایی واگذار شده بعلاوه(منهای) سرک پرداختی(دریافتی) ثبت می گردد.</a:t>
            </a:r>
          </a:p>
          <a:p>
            <a:pPr lvl="1" algn="just" eaLnBrk="1" hangingPunct="1"/>
            <a:r>
              <a:rPr lang="fa-IR" altLang="fa-IR">
                <a:cs typeface="B Nazanin" panose="00000400000000000000" pitchFamily="2" charset="-78"/>
              </a:rPr>
              <a:t>در این حالت هرگونه سود یا زیان معاوضه شناسایی و ثبت </a:t>
            </a:r>
            <a:br>
              <a:rPr lang="fa-IR" altLang="fa-IR">
                <a:cs typeface="B Nazanin" panose="00000400000000000000" pitchFamily="2" charset="-78"/>
              </a:rPr>
            </a:br>
            <a:r>
              <a:rPr lang="fa-IR" altLang="fa-IR">
                <a:cs typeface="B Nazanin" panose="00000400000000000000" pitchFamily="2" charset="-78"/>
              </a:rPr>
              <a:t>می گردد.</a:t>
            </a:r>
          </a:p>
          <a:p>
            <a:pPr algn="just" eaLnBrk="1" hangingPunct="1"/>
            <a:endParaRPr lang="fa-IR" altLang="fa-IR" sz="3400">
              <a:cs typeface="B Nazanin" panose="00000400000000000000" pitchFamily="2" charset="-78"/>
            </a:endParaRPr>
          </a:p>
        </p:txBody>
      </p:sp>
      <p:sp>
        <p:nvSpPr>
          <p:cNvPr id="797700" name="Text Box 4"/>
          <p:cNvSpPr txBox="1">
            <a:spLocks noChangeArrowheads="1"/>
          </p:cNvSpPr>
          <p:nvPr/>
        </p:nvSpPr>
        <p:spPr bwMode="auto">
          <a:xfrm>
            <a:off x="685800" y="5181600"/>
            <a:ext cx="2362200" cy="13716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fa-IR" sz="2800">
                <a:latin typeface="Times New Roman" panose="02020603050405020304" pitchFamily="18" charset="0"/>
                <a:cs typeface="B Nazanin" panose="00000400000000000000" pitchFamily="2" charset="-78"/>
              </a:rPr>
              <a:t>بهای تمام شده</a:t>
            </a:r>
          </a:p>
          <a:p>
            <a:pPr algn="ctr" rtl="1"/>
            <a:r>
              <a:rPr lang="fa-IR" altLang="fa-IR" sz="2800">
                <a:latin typeface="Times New Roman" panose="02020603050405020304" pitchFamily="18" charset="0"/>
                <a:cs typeface="B Nazanin" panose="00000400000000000000" pitchFamily="2" charset="-78"/>
              </a:rPr>
              <a:t>دارایی تحصیل شده</a:t>
            </a:r>
            <a:endParaRPr lang="en-US" altLang="fa-IR" sz="2800">
              <a:latin typeface="Times New Roman" panose="02020603050405020304" pitchFamily="18" charset="0"/>
              <a:cs typeface="B Nazanin" panose="00000400000000000000" pitchFamily="2" charset="-78"/>
            </a:endParaRPr>
          </a:p>
        </p:txBody>
      </p:sp>
      <p:sp>
        <p:nvSpPr>
          <p:cNvPr id="797701" name="Text Box 5"/>
          <p:cNvSpPr txBox="1">
            <a:spLocks noChangeArrowheads="1"/>
          </p:cNvSpPr>
          <p:nvPr/>
        </p:nvSpPr>
        <p:spPr bwMode="auto">
          <a:xfrm>
            <a:off x="3886200" y="5181600"/>
            <a:ext cx="2362200" cy="13716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50000"/>
              </a:lnSpc>
            </a:pPr>
            <a:r>
              <a:rPr lang="fa-IR" altLang="fa-IR" sz="2800">
                <a:latin typeface="Times New Roman" panose="02020603050405020304" pitchFamily="18" charset="0"/>
                <a:cs typeface="B Nazanin" panose="00000400000000000000" pitchFamily="2" charset="-78"/>
              </a:rPr>
              <a:t>ارزش متعارف</a:t>
            </a:r>
          </a:p>
          <a:p>
            <a:pPr algn="ctr" rtl="1" eaLnBrk="1" hangingPunct="1">
              <a:lnSpc>
                <a:spcPct val="110000"/>
              </a:lnSpc>
            </a:pPr>
            <a:r>
              <a:rPr lang="fa-IR" altLang="fa-IR" sz="2800">
                <a:latin typeface="Times New Roman" panose="02020603050405020304" pitchFamily="18" charset="0"/>
                <a:cs typeface="B Nazanin" panose="00000400000000000000" pitchFamily="2" charset="-78"/>
              </a:rPr>
              <a:t>دارایی واگذار شده</a:t>
            </a:r>
            <a:endParaRPr lang="en-US" altLang="fa-IR" sz="2800">
              <a:latin typeface="Times New Roman" panose="02020603050405020304" pitchFamily="18" charset="0"/>
              <a:cs typeface="B Nazanin" panose="00000400000000000000" pitchFamily="2" charset="-78"/>
            </a:endParaRPr>
          </a:p>
        </p:txBody>
      </p:sp>
      <p:sp>
        <p:nvSpPr>
          <p:cNvPr id="797702" name="Text Box 6"/>
          <p:cNvSpPr txBox="1">
            <a:spLocks noChangeArrowheads="1"/>
          </p:cNvSpPr>
          <p:nvPr/>
        </p:nvSpPr>
        <p:spPr bwMode="auto">
          <a:xfrm>
            <a:off x="3200400" y="5548313"/>
            <a:ext cx="547688" cy="547687"/>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4800" b="1">
                <a:latin typeface="Times New Roman" panose="02020603050405020304" pitchFamily="18" charset="0"/>
                <a:cs typeface="Times New Roman" panose="02020603050405020304" pitchFamily="18" charset="0"/>
              </a:rPr>
              <a:t>=</a:t>
            </a:r>
            <a:endParaRPr lang="en-US" altLang="fa-IR" sz="4800" b="1">
              <a:latin typeface="Times New Roman" panose="02020603050405020304" pitchFamily="18" charset="0"/>
            </a:endParaRPr>
          </a:p>
        </p:txBody>
      </p:sp>
      <p:sp>
        <p:nvSpPr>
          <p:cNvPr id="797703" name="Text Box 7"/>
          <p:cNvSpPr txBox="1">
            <a:spLocks noChangeArrowheads="1"/>
          </p:cNvSpPr>
          <p:nvPr/>
        </p:nvSpPr>
        <p:spPr bwMode="auto">
          <a:xfrm>
            <a:off x="6475413" y="5181600"/>
            <a:ext cx="2668587" cy="609600"/>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800">
                <a:latin typeface="Times New Roman" panose="02020603050405020304" pitchFamily="18" charset="0"/>
                <a:cs typeface="B Nazanin" panose="00000400000000000000" pitchFamily="2" charset="-78"/>
              </a:rPr>
              <a:t>بعلاوه سرک پرداختی</a:t>
            </a:r>
            <a:endParaRPr lang="en-US" altLang="fa-IR" sz="2800">
              <a:latin typeface="Times New Roman" panose="02020603050405020304" pitchFamily="18" charset="0"/>
              <a:cs typeface="B Nazanin" panose="00000400000000000000" pitchFamily="2" charset="-78"/>
            </a:endParaRPr>
          </a:p>
        </p:txBody>
      </p:sp>
      <p:sp>
        <p:nvSpPr>
          <p:cNvPr id="797707" name="Text Box 11"/>
          <p:cNvSpPr txBox="1">
            <a:spLocks noChangeArrowheads="1"/>
          </p:cNvSpPr>
          <p:nvPr/>
        </p:nvSpPr>
        <p:spPr bwMode="auto">
          <a:xfrm>
            <a:off x="6475413" y="5943600"/>
            <a:ext cx="2668587" cy="609600"/>
          </a:xfrm>
          <a:prstGeom prst="rect">
            <a:avLst/>
          </a:prstGeom>
          <a:gradFill rotWithShape="0">
            <a:gsLst>
              <a:gs pos="0">
                <a:srgbClr val="FF99CC"/>
              </a:gs>
              <a:gs pos="100000">
                <a:srgbClr val="FF99CC">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fa-IR" altLang="fa-IR" sz="2800">
                <a:latin typeface="Times New Roman" panose="02020603050405020304" pitchFamily="18" charset="0"/>
                <a:cs typeface="B Nazanin" panose="00000400000000000000" pitchFamily="2" charset="-78"/>
              </a:rPr>
              <a:t>منهای سرک دریافتی</a:t>
            </a:r>
            <a:endParaRPr lang="en-US" altLang="fa-IR" sz="2800">
              <a:latin typeface="Times New Roman" panose="02020603050405020304" pitchFamily="18" charset="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797699">
                                            <p:txEl>
                                              <p:pRg st="0" end="0"/>
                                            </p:txEl>
                                          </p:spTgt>
                                        </p:tgtEl>
                                        <p:attrNameLst>
                                          <p:attrName>style.visibility</p:attrName>
                                        </p:attrNameLst>
                                      </p:cBhvr>
                                      <p:to>
                                        <p:strVal val="visible"/>
                                      </p:to>
                                    </p:set>
                                    <p:animEffect transition="in" filter="barn(inHorizontal)">
                                      <p:cBhvr>
                                        <p:cTn id="7" dur="500"/>
                                        <p:tgtEl>
                                          <p:spTgt spid="797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797699">
                                            <p:txEl>
                                              <p:pRg st="1" end="1"/>
                                            </p:txEl>
                                          </p:spTgt>
                                        </p:tgtEl>
                                        <p:attrNameLst>
                                          <p:attrName>style.visibility</p:attrName>
                                        </p:attrNameLst>
                                      </p:cBhvr>
                                      <p:to>
                                        <p:strVal val="visible"/>
                                      </p:to>
                                    </p:set>
                                    <p:animEffect transition="in" filter="barn(inHorizontal)">
                                      <p:cBhvr>
                                        <p:cTn id="12" dur="500"/>
                                        <p:tgtEl>
                                          <p:spTgt spid="7976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97700"/>
                                        </p:tgtEl>
                                        <p:attrNameLst>
                                          <p:attrName>style.visibility</p:attrName>
                                        </p:attrNameLst>
                                      </p:cBhvr>
                                      <p:to>
                                        <p:strVal val="visible"/>
                                      </p:to>
                                    </p:set>
                                    <p:animEffect transition="in" filter="wipe(left)">
                                      <p:cBhvr>
                                        <p:cTn id="17" dur="500"/>
                                        <p:tgtEl>
                                          <p:spTgt spid="797700"/>
                                        </p:tgtEl>
                                      </p:cBhvr>
                                    </p:animEffect>
                                  </p:childTnLst>
                                </p:cTn>
                              </p:par>
                            </p:childTnLst>
                          </p:cTn>
                        </p:par>
                        <p:par>
                          <p:cTn id="18" fill="hold" nodeType="afterGroup">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797702"/>
                                        </p:tgtEl>
                                        <p:attrNameLst>
                                          <p:attrName>style.visibility</p:attrName>
                                        </p:attrNameLst>
                                      </p:cBhvr>
                                      <p:to>
                                        <p:strVal val="visible"/>
                                      </p:to>
                                    </p:set>
                                    <p:animEffect transition="in" filter="wipe(left)">
                                      <p:cBhvr>
                                        <p:cTn id="21" dur="500"/>
                                        <p:tgtEl>
                                          <p:spTgt spid="797702"/>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797701"/>
                                        </p:tgtEl>
                                        <p:attrNameLst>
                                          <p:attrName>style.visibility</p:attrName>
                                        </p:attrNameLst>
                                      </p:cBhvr>
                                      <p:to>
                                        <p:strVal val="visible"/>
                                      </p:to>
                                    </p:set>
                                    <p:animEffect transition="in" filter="wipe(left)">
                                      <p:cBhvr>
                                        <p:cTn id="25" dur="500"/>
                                        <p:tgtEl>
                                          <p:spTgt spid="797701"/>
                                        </p:tgtEl>
                                      </p:cBhvr>
                                    </p:animEffect>
                                  </p:childTnLst>
                                </p:cTn>
                              </p:par>
                            </p:childTnLst>
                          </p:cTn>
                        </p:par>
                        <p:par>
                          <p:cTn id="26" fill="hold" nodeType="afterGroup">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797703"/>
                                        </p:tgtEl>
                                        <p:attrNameLst>
                                          <p:attrName>style.visibility</p:attrName>
                                        </p:attrNameLst>
                                      </p:cBhvr>
                                      <p:to>
                                        <p:strVal val="visible"/>
                                      </p:to>
                                    </p:set>
                                    <p:animEffect transition="in" filter="wipe(left)">
                                      <p:cBhvr>
                                        <p:cTn id="29" dur="500"/>
                                        <p:tgtEl>
                                          <p:spTgt spid="797703"/>
                                        </p:tgtEl>
                                      </p:cBhvr>
                                    </p:animEffect>
                                  </p:childTnLst>
                                </p:cTn>
                              </p:par>
                            </p:childTnLst>
                          </p:cTn>
                        </p:par>
                        <p:par>
                          <p:cTn id="30" fill="hold" nodeType="afterGroup">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797707"/>
                                        </p:tgtEl>
                                        <p:attrNameLst>
                                          <p:attrName>style.visibility</p:attrName>
                                        </p:attrNameLst>
                                      </p:cBhvr>
                                      <p:to>
                                        <p:strVal val="visible"/>
                                      </p:to>
                                    </p:set>
                                    <p:animEffect transition="in" filter="wipe(left)">
                                      <p:cBhvr>
                                        <p:cTn id="33" dur="500"/>
                                        <p:tgtEl>
                                          <p:spTgt spid="797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0" grpId="0" animBg="1" autoUpdateAnimBg="0"/>
      <p:bldP spid="797701" grpId="0" animBg="1" autoUpdateAnimBg="0"/>
      <p:bldP spid="797702" grpId="0" animBg="1" autoUpdateAnimBg="0"/>
      <p:bldP spid="797703" grpId="0" animBg="1" autoUpdateAnimBg="0"/>
      <p:bldP spid="797707" grpId="0" animBg="1" autoUpdateAnimBg="0"/>
    </p:bldLst>
  </p:timing>
</p:sld>
</file>

<file path=ppt/slides/slide3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E13EF73A-157B-4E45-8BE0-CC3B72DF70EF}" type="slidenum">
              <a:rPr lang="ar-SA" altLang="fa-IR"/>
              <a:pPr/>
              <a:t>307</a:t>
            </a:fld>
            <a:endParaRPr lang="en-US" altLang="fa-IR"/>
          </a:p>
        </p:txBody>
      </p:sp>
      <p:sp>
        <p:nvSpPr>
          <p:cNvPr id="79872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غیرمشابه همراه با سرک</a:t>
            </a:r>
            <a:endParaRPr lang="en-US" altLang="fa-IR" b="0">
              <a:solidFill>
                <a:schemeClr val="tx1"/>
              </a:solidFill>
              <a:cs typeface="B Nazanin" panose="00000400000000000000" pitchFamily="2" charset="-78"/>
            </a:endParaRPr>
          </a:p>
        </p:txBody>
      </p:sp>
      <p:pic>
        <p:nvPicPr>
          <p:cNvPr id="798730" name="Picture 10" descr="Pict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7175500" cy="3017838"/>
          </a:xfrm>
          <a:prstGeom prst="rect">
            <a:avLst/>
          </a:prstGeom>
          <a:solidFill>
            <a:srgbClr val="99CCFF"/>
          </a:solidFill>
        </p:spPr>
      </p:pic>
      <p:sp>
        <p:nvSpPr>
          <p:cNvPr id="798731" name="Line 11"/>
          <p:cNvSpPr>
            <a:spLocks noChangeShapeType="1"/>
          </p:cNvSpPr>
          <p:nvPr/>
        </p:nvSpPr>
        <p:spPr bwMode="auto">
          <a:xfrm>
            <a:off x="5867400" y="4052888"/>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8732" name="Text Box 12"/>
          <p:cNvSpPr txBox="1">
            <a:spLocks noChangeArrowheads="1"/>
          </p:cNvSpPr>
          <p:nvPr/>
        </p:nvSpPr>
        <p:spPr bwMode="auto">
          <a:xfrm>
            <a:off x="4343400" y="3762375"/>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798733" name="Line 13"/>
          <p:cNvSpPr>
            <a:spLocks noChangeShapeType="1"/>
          </p:cNvSpPr>
          <p:nvPr/>
        </p:nvSpPr>
        <p:spPr bwMode="auto">
          <a:xfrm flipV="1">
            <a:off x="3200400" y="4662488"/>
            <a:ext cx="2514600" cy="13573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8734" name="Text Box 14"/>
          <p:cNvSpPr txBox="1">
            <a:spLocks noChangeArrowheads="1"/>
          </p:cNvSpPr>
          <p:nvPr/>
        </p:nvSpPr>
        <p:spPr bwMode="auto">
          <a:xfrm>
            <a:off x="1676400" y="57292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798735" name="Line 15"/>
          <p:cNvSpPr>
            <a:spLocks noChangeShapeType="1"/>
          </p:cNvSpPr>
          <p:nvPr/>
        </p:nvSpPr>
        <p:spPr bwMode="auto">
          <a:xfrm flipV="1">
            <a:off x="3200400" y="5257800"/>
            <a:ext cx="2057400" cy="776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32"/>
                                        </p:tgtEl>
                                        <p:attrNameLst>
                                          <p:attrName>style.visibility</p:attrName>
                                        </p:attrNameLst>
                                      </p:cBhvr>
                                      <p:to>
                                        <p:strVal val="visible"/>
                                      </p:to>
                                    </p:set>
                                    <p:animEffect transition="in" filter="checkerboard(across)">
                                      <p:cBhvr>
                                        <p:cTn id="7" dur="500"/>
                                        <p:tgtEl>
                                          <p:spTgt spid="798732"/>
                                        </p:tgtEl>
                                      </p:cBhvr>
                                    </p:animEffect>
                                  </p:childTnLst>
                                </p:cTn>
                              </p:par>
                              <p:par>
                                <p:cTn id="8" presetID="5" presetClass="entr" presetSubtype="10" fill="hold" nodeType="withEffect">
                                  <p:stCondLst>
                                    <p:cond delay="0"/>
                                  </p:stCondLst>
                                  <p:childTnLst>
                                    <p:set>
                                      <p:cBhvr>
                                        <p:cTn id="9" dur="1" fill="hold">
                                          <p:stCondLst>
                                            <p:cond delay="0"/>
                                          </p:stCondLst>
                                        </p:cTn>
                                        <p:tgtEl>
                                          <p:spTgt spid="798731"/>
                                        </p:tgtEl>
                                        <p:attrNameLst>
                                          <p:attrName>style.visibility</p:attrName>
                                        </p:attrNameLst>
                                      </p:cBhvr>
                                      <p:to>
                                        <p:strVal val="visible"/>
                                      </p:to>
                                    </p:set>
                                    <p:animEffect transition="in" filter="checkerboard(across)">
                                      <p:cBhvr>
                                        <p:cTn id="10" dur="500"/>
                                        <p:tgtEl>
                                          <p:spTgt spid="79873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798734"/>
                                        </p:tgtEl>
                                        <p:attrNameLst>
                                          <p:attrName>style.visibility</p:attrName>
                                        </p:attrNameLst>
                                      </p:cBhvr>
                                      <p:to>
                                        <p:strVal val="visible"/>
                                      </p:to>
                                    </p:set>
                                    <p:animEffect transition="in" filter="checkerboard(across)">
                                      <p:cBhvr>
                                        <p:cTn id="15" dur="500"/>
                                        <p:tgtEl>
                                          <p:spTgt spid="798734"/>
                                        </p:tgtEl>
                                      </p:cBhvr>
                                    </p:animEffect>
                                  </p:childTnLst>
                                </p:cTn>
                              </p:par>
                              <p:par>
                                <p:cTn id="16" presetID="5" presetClass="entr" presetSubtype="10" fill="hold" nodeType="withEffect">
                                  <p:stCondLst>
                                    <p:cond delay="0"/>
                                  </p:stCondLst>
                                  <p:childTnLst>
                                    <p:set>
                                      <p:cBhvr>
                                        <p:cTn id="17" dur="1" fill="hold">
                                          <p:stCondLst>
                                            <p:cond delay="0"/>
                                          </p:stCondLst>
                                        </p:cTn>
                                        <p:tgtEl>
                                          <p:spTgt spid="798733"/>
                                        </p:tgtEl>
                                        <p:attrNameLst>
                                          <p:attrName>style.visibility</p:attrName>
                                        </p:attrNameLst>
                                      </p:cBhvr>
                                      <p:to>
                                        <p:strVal val="visible"/>
                                      </p:to>
                                    </p:set>
                                    <p:animEffect transition="in" filter="checkerboard(across)">
                                      <p:cBhvr>
                                        <p:cTn id="18" dur="500"/>
                                        <p:tgtEl>
                                          <p:spTgt spid="798733"/>
                                        </p:tgtEl>
                                      </p:cBhvr>
                                    </p:animEffect>
                                  </p:childTnLst>
                                </p:cTn>
                              </p:par>
                              <p:par>
                                <p:cTn id="19" presetID="5" presetClass="entr" presetSubtype="10" fill="hold" nodeType="withEffect">
                                  <p:stCondLst>
                                    <p:cond delay="0"/>
                                  </p:stCondLst>
                                  <p:childTnLst>
                                    <p:set>
                                      <p:cBhvr>
                                        <p:cTn id="20" dur="1" fill="hold">
                                          <p:stCondLst>
                                            <p:cond delay="0"/>
                                          </p:stCondLst>
                                        </p:cTn>
                                        <p:tgtEl>
                                          <p:spTgt spid="798735"/>
                                        </p:tgtEl>
                                        <p:attrNameLst>
                                          <p:attrName>style.visibility</p:attrName>
                                        </p:attrNameLst>
                                      </p:cBhvr>
                                      <p:to>
                                        <p:strVal val="visible"/>
                                      </p:to>
                                    </p:set>
                                    <p:animEffect transition="in" filter="checkerboard(across)">
                                      <p:cBhvr>
                                        <p:cTn id="21" dur="500"/>
                                        <p:tgtEl>
                                          <p:spTgt spid="798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32" grpId="0"/>
      <p:bldP spid="798734" grpId="0"/>
    </p:bldLst>
  </p:timing>
</p:sld>
</file>

<file path=ppt/slides/slide3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881FCA77-9596-48DF-88AD-DF600B79EE34}" type="slidenum">
              <a:rPr lang="ar-SA" altLang="fa-IR"/>
              <a:pPr/>
              <a:t>308</a:t>
            </a:fld>
            <a:endParaRPr lang="en-US" altLang="fa-IR"/>
          </a:p>
        </p:txBody>
      </p:sp>
      <p:sp>
        <p:nvSpPr>
          <p:cNvPr id="79974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غیرمشابه همراه با سرک</a:t>
            </a:r>
            <a:endParaRPr lang="en-US" altLang="fa-IR" b="0">
              <a:solidFill>
                <a:schemeClr val="tx1"/>
              </a:solidFill>
              <a:cs typeface="B Nazanin" panose="00000400000000000000" pitchFamily="2" charset="-78"/>
            </a:endParaRPr>
          </a:p>
        </p:txBody>
      </p:sp>
      <p:pic>
        <p:nvPicPr>
          <p:cNvPr id="799753" name="Picture 9" descr="Pictur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362200"/>
            <a:ext cx="7175500" cy="3017838"/>
          </a:xfrm>
          <a:prstGeom prst="rect">
            <a:avLst/>
          </a:prstGeom>
          <a:solidFill>
            <a:srgbClr val="99CCFF"/>
          </a:solidFill>
        </p:spPr>
      </p:pic>
      <p:sp>
        <p:nvSpPr>
          <p:cNvPr id="799758" name="Line 14"/>
          <p:cNvSpPr>
            <a:spLocks noChangeShapeType="1"/>
          </p:cNvSpPr>
          <p:nvPr/>
        </p:nvSpPr>
        <p:spPr bwMode="auto">
          <a:xfrm>
            <a:off x="5867400" y="3519488"/>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9759" name="Text Box 15"/>
          <p:cNvSpPr txBox="1">
            <a:spLocks noChangeArrowheads="1"/>
          </p:cNvSpPr>
          <p:nvPr/>
        </p:nvSpPr>
        <p:spPr bwMode="auto">
          <a:xfrm>
            <a:off x="4343400" y="3228975"/>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799760" name="Line 16"/>
          <p:cNvSpPr>
            <a:spLocks noChangeShapeType="1"/>
          </p:cNvSpPr>
          <p:nvPr/>
        </p:nvSpPr>
        <p:spPr bwMode="auto">
          <a:xfrm flipV="1">
            <a:off x="3200400" y="4129088"/>
            <a:ext cx="2514600" cy="135731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9761" name="Text Box 17"/>
          <p:cNvSpPr txBox="1">
            <a:spLocks noChangeArrowheads="1"/>
          </p:cNvSpPr>
          <p:nvPr/>
        </p:nvSpPr>
        <p:spPr bwMode="auto">
          <a:xfrm>
            <a:off x="1905000" y="54102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799762" name="Line 18"/>
          <p:cNvSpPr>
            <a:spLocks noChangeShapeType="1"/>
          </p:cNvSpPr>
          <p:nvPr/>
        </p:nvSpPr>
        <p:spPr bwMode="auto">
          <a:xfrm flipV="1">
            <a:off x="3200400" y="4724400"/>
            <a:ext cx="2057400" cy="7762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799763" name="AutoShape 19"/>
          <p:cNvSpPr>
            <a:spLocks noChangeArrowheads="1"/>
          </p:cNvSpPr>
          <p:nvPr/>
        </p:nvSpPr>
        <p:spPr bwMode="auto">
          <a:xfrm>
            <a:off x="1447800" y="4953000"/>
            <a:ext cx="48768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99764" name="AutoShape 20"/>
          <p:cNvSpPr>
            <a:spLocks noChangeArrowheads="1"/>
          </p:cNvSpPr>
          <p:nvPr/>
        </p:nvSpPr>
        <p:spPr bwMode="auto">
          <a:xfrm>
            <a:off x="3505200" y="24384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799753"/>
                                        </p:tgtEl>
                                        <p:attrNameLst>
                                          <p:attrName>style.visibility</p:attrName>
                                        </p:attrNameLst>
                                      </p:cBhvr>
                                      <p:to>
                                        <p:strVal val="visible"/>
                                      </p:to>
                                    </p:set>
                                    <p:animEffect transition="in" filter="dissolve">
                                      <p:cBhvr>
                                        <p:cTn id="7" dur="500"/>
                                        <p:tgtEl>
                                          <p:spTgt spid="7997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9759"/>
                                        </p:tgtEl>
                                        <p:attrNameLst>
                                          <p:attrName>style.visibility</p:attrName>
                                        </p:attrNameLst>
                                      </p:cBhvr>
                                      <p:to>
                                        <p:strVal val="visible"/>
                                      </p:to>
                                    </p:set>
                                    <p:animEffect transition="in" filter="checkerboard(across)">
                                      <p:cBhvr>
                                        <p:cTn id="12" dur="500"/>
                                        <p:tgtEl>
                                          <p:spTgt spid="799759"/>
                                        </p:tgtEl>
                                      </p:cBhvr>
                                    </p:animEffect>
                                  </p:childTnLst>
                                </p:cTn>
                              </p:par>
                              <p:par>
                                <p:cTn id="13" presetID="5" presetClass="entr" presetSubtype="10" fill="hold" nodeType="withEffect">
                                  <p:stCondLst>
                                    <p:cond delay="0"/>
                                  </p:stCondLst>
                                  <p:childTnLst>
                                    <p:set>
                                      <p:cBhvr>
                                        <p:cTn id="14" dur="1" fill="hold">
                                          <p:stCondLst>
                                            <p:cond delay="0"/>
                                          </p:stCondLst>
                                        </p:cTn>
                                        <p:tgtEl>
                                          <p:spTgt spid="799758"/>
                                        </p:tgtEl>
                                        <p:attrNameLst>
                                          <p:attrName>style.visibility</p:attrName>
                                        </p:attrNameLst>
                                      </p:cBhvr>
                                      <p:to>
                                        <p:strVal val="visible"/>
                                      </p:to>
                                    </p:set>
                                    <p:animEffect transition="in" filter="checkerboard(across)">
                                      <p:cBhvr>
                                        <p:cTn id="15" dur="500"/>
                                        <p:tgtEl>
                                          <p:spTgt spid="79975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799761"/>
                                        </p:tgtEl>
                                        <p:attrNameLst>
                                          <p:attrName>style.visibility</p:attrName>
                                        </p:attrNameLst>
                                      </p:cBhvr>
                                      <p:to>
                                        <p:strVal val="visible"/>
                                      </p:to>
                                    </p:set>
                                    <p:animEffect transition="in" filter="checkerboard(across)">
                                      <p:cBhvr>
                                        <p:cTn id="20" dur="500"/>
                                        <p:tgtEl>
                                          <p:spTgt spid="799761"/>
                                        </p:tgtEl>
                                      </p:cBhvr>
                                    </p:animEffect>
                                  </p:childTnLst>
                                </p:cTn>
                              </p:par>
                              <p:par>
                                <p:cTn id="21" presetID="5" presetClass="entr" presetSubtype="10" fill="hold" nodeType="withEffect">
                                  <p:stCondLst>
                                    <p:cond delay="0"/>
                                  </p:stCondLst>
                                  <p:childTnLst>
                                    <p:set>
                                      <p:cBhvr>
                                        <p:cTn id="22" dur="1" fill="hold">
                                          <p:stCondLst>
                                            <p:cond delay="0"/>
                                          </p:stCondLst>
                                        </p:cTn>
                                        <p:tgtEl>
                                          <p:spTgt spid="799760"/>
                                        </p:tgtEl>
                                        <p:attrNameLst>
                                          <p:attrName>style.visibility</p:attrName>
                                        </p:attrNameLst>
                                      </p:cBhvr>
                                      <p:to>
                                        <p:strVal val="visible"/>
                                      </p:to>
                                    </p:set>
                                    <p:animEffect transition="in" filter="checkerboard(across)">
                                      <p:cBhvr>
                                        <p:cTn id="23" dur="500"/>
                                        <p:tgtEl>
                                          <p:spTgt spid="799760"/>
                                        </p:tgtEl>
                                      </p:cBhvr>
                                    </p:animEffect>
                                  </p:childTnLst>
                                </p:cTn>
                              </p:par>
                              <p:par>
                                <p:cTn id="24" presetID="5" presetClass="entr" presetSubtype="10" fill="hold" nodeType="withEffect">
                                  <p:stCondLst>
                                    <p:cond delay="0"/>
                                  </p:stCondLst>
                                  <p:childTnLst>
                                    <p:set>
                                      <p:cBhvr>
                                        <p:cTn id="25" dur="1" fill="hold">
                                          <p:stCondLst>
                                            <p:cond delay="0"/>
                                          </p:stCondLst>
                                        </p:cTn>
                                        <p:tgtEl>
                                          <p:spTgt spid="799762"/>
                                        </p:tgtEl>
                                        <p:attrNameLst>
                                          <p:attrName>style.visibility</p:attrName>
                                        </p:attrNameLst>
                                      </p:cBhvr>
                                      <p:to>
                                        <p:strVal val="visible"/>
                                      </p:to>
                                    </p:set>
                                    <p:animEffect transition="in" filter="checkerboard(across)">
                                      <p:cBhvr>
                                        <p:cTn id="26" dur="500"/>
                                        <p:tgtEl>
                                          <p:spTgt spid="79976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799758"/>
                                        </p:tgtEl>
                                      </p:cBhvr>
                                    </p:animEffect>
                                    <p:set>
                                      <p:cBhvr>
                                        <p:cTn id="31" dur="1" fill="hold">
                                          <p:stCondLst>
                                            <p:cond delay="499"/>
                                          </p:stCondLst>
                                        </p:cTn>
                                        <p:tgtEl>
                                          <p:spTgt spid="799758"/>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799759"/>
                                        </p:tgtEl>
                                      </p:cBhvr>
                                    </p:animEffect>
                                    <p:set>
                                      <p:cBhvr>
                                        <p:cTn id="34" dur="1" fill="hold">
                                          <p:stCondLst>
                                            <p:cond delay="499"/>
                                          </p:stCondLst>
                                        </p:cTn>
                                        <p:tgtEl>
                                          <p:spTgt spid="799759"/>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799760"/>
                                        </p:tgtEl>
                                      </p:cBhvr>
                                    </p:animEffect>
                                    <p:set>
                                      <p:cBhvr>
                                        <p:cTn id="37" dur="1" fill="hold">
                                          <p:stCondLst>
                                            <p:cond delay="499"/>
                                          </p:stCondLst>
                                        </p:cTn>
                                        <p:tgtEl>
                                          <p:spTgt spid="799760"/>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799762"/>
                                        </p:tgtEl>
                                      </p:cBhvr>
                                    </p:animEffect>
                                    <p:set>
                                      <p:cBhvr>
                                        <p:cTn id="40" dur="1" fill="hold">
                                          <p:stCondLst>
                                            <p:cond delay="499"/>
                                          </p:stCondLst>
                                        </p:cTn>
                                        <p:tgtEl>
                                          <p:spTgt spid="799762"/>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799761"/>
                                        </p:tgtEl>
                                      </p:cBhvr>
                                    </p:animEffect>
                                    <p:set>
                                      <p:cBhvr>
                                        <p:cTn id="43" dur="1" fill="hold">
                                          <p:stCondLst>
                                            <p:cond delay="499"/>
                                          </p:stCondLst>
                                        </p:cTn>
                                        <p:tgtEl>
                                          <p:spTgt spid="799761"/>
                                        </p:tgtEl>
                                        <p:attrNameLst>
                                          <p:attrName>style.visibility</p:attrName>
                                        </p:attrNameLst>
                                      </p:cBhvr>
                                      <p:to>
                                        <p:strVal val="hidden"/>
                                      </p:to>
                                    </p:set>
                                  </p:childTnLst>
                                </p:cTn>
                              </p:par>
                            </p:childTnLst>
                          </p:cTn>
                        </p:par>
                        <p:par>
                          <p:cTn id="44" fill="hold" nodeType="afterGroup">
                            <p:stCondLst>
                              <p:cond delay="500"/>
                            </p:stCondLst>
                            <p:childTnLst>
                              <p:par>
                                <p:cTn id="45" presetID="20" presetClass="entr" presetSubtype="0" fill="hold" nodeType="afterEffect">
                                  <p:stCondLst>
                                    <p:cond delay="0"/>
                                  </p:stCondLst>
                                  <p:childTnLst>
                                    <p:set>
                                      <p:cBhvr>
                                        <p:cTn id="46" dur="1" fill="hold">
                                          <p:stCondLst>
                                            <p:cond delay="0"/>
                                          </p:stCondLst>
                                        </p:cTn>
                                        <p:tgtEl>
                                          <p:spTgt spid="799763"/>
                                        </p:tgtEl>
                                        <p:attrNameLst>
                                          <p:attrName>style.visibility</p:attrName>
                                        </p:attrNameLst>
                                      </p:cBhvr>
                                      <p:to>
                                        <p:strVal val="visible"/>
                                      </p:to>
                                    </p:set>
                                    <p:animEffect transition="in" filter="wedge">
                                      <p:cBhvr>
                                        <p:cTn id="47" dur="1000"/>
                                        <p:tgtEl>
                                          <p:spTgt spid="799763"/>
                                        </p:tgtEl>
                                      </p:cBhvr>
                                    </p:animEffect>
                                  </p:childTnLst>
                                </p:cTn>
                              </p:par>
                            </p:childTnLst>
                          </p:cTn>
                        </p:par>
                        <p:par>
                          <p:cTn id="48" fill="hold" nodeType="afterGroup">
                            <p:stCondLst>
                              <p:cond delay="1500"/>
                            </p:stCondLst>
                            <p:childTnLst>
                              <p:par>
                                <p:cTn id="49" presetID="20" presetClass="entr" presetSubtype="0" fill="hold" nodeType="afterEffect">
                                  <p:stCondLst>
                                    <p:cond delay="0"/>
                                  </p:stCondLst>
                                  <p:childTnLst>
                                    <p:set>
                                      <p:cBhvr>
                                        <p:cTn id="50" dur="1" fill="hold">
                                          <p:stCondLst>
                                            <p:cond delay="0"/>
                                          </p:stCondLst>
                                        </p:cTn>
                                        <p:tgtEl>
                                          <p:spTgt spid="799764"/>
                                        </p:tgtEl>
                                        <p:attrNameLst>
                                          <p:attrName>style.visibility</p:attrName>
                                        </p:attrNameLst>
                                      </p:cBhvr>
                                      <p:to>
                                        <p:strVal val="visible"/>
                                      </p:to>
                                    </p:set>
                                    <p:animEffect transition="in" filter="wedge">
                                      <p:cBhvr>
                                        <p:cTn id="51" dur="1000"/>
                                        <p:tgtEl>
                                          <p:spTgt spid="799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759" grpId="0"/>
      <p:bldP spid="799759" grpId="1"/>
      <p:bldP spid="799761" grpId="0"/>
      <p:bldP spid="799761" grpId="1"/>
    </p:bldLst>
  </p:timing>
</p:sld>
</file>

<file path=ppt/slides/slide3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A8E0295F-E6A7-4689-9CE8-D20960429770}" type="slidenum">
              <a:rPr lang="ar-SA" altLang="fa-IR"/>
              <a:pPr/>
              <a:t>309</a:t>
            </a:fld>
            <a:endParaRPr lang="en-US" altLang="fa-IR"/>
          </a:p>
        </p:txBody>
      </p:sp>
      <p:sp>
        <p:nvSpPr>
          <p:cNvPr id="80077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غیرمشابه همراه با سرک</a:t>
            </a:r>
            <a:endParaRPr lang="en-US" altLang="fa-IR" b="0">
              <a:solidFill>
                <a:schemeClr val="tx1"/>
              </a:solidFill>
              <a:cs typeface="B Nazanin" panose="00000400000000000000" pitchFamily="2" charset="-78"/>
            </a:endParaRPr>
          </a:p>
        </p:txBody>
      </p:sp>
      <p:pic>
        <p:nvPicPr>
          <p:cNvPr id="800788" name="Picture 20" descr="Pictur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2362200"/>
            <a:ext cx="7175500" cy="3017838"/>
          </a:xfrm>
          <a:prstGeom prst="rect">
            <a:avLst/>
          </a:prstGeom>
          <a:solidFill>
            <a:srgbClr val="99CCFF"/>
          </a:solidFill>
        </p:spPr>
      </p:pic>
      <p:sp>
        <p:nvSpPr>
          <p:cNvPr id="800789" name="Line 21"/>
          <p:cNvSpPr>
            <a:spLocks noChangeShapeType="1"/>
          </p:cNvSpPr>
          <p:nvPr/>
        </p:nvSpPr>
        <p:spPr bwMode="auto">
          <a:xfrm>
            <a:off x="5867400" y="4114800"/>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00790" name="Text Box 22"/>
          <p:cNvSpPr txBox="1">
            <a:spLocks noChangeArrowheads="1"/>
          </p:cNvSpPr>
          <p:nvPr/>
        </p:nvSpPr>
        <p:spPr bwMode="auto">
          <a:xfrm>
            <a:off x="4343400" y="38242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800791" name="Line 23"/>
          <p:cNvSpPr>
            <a:spLocks noChangeShapeType="1"/>
          </p:cNvSpPr>
          <p:nvPr/>
        </p:nvSpPr>
        <p:spPr bwMode="auto">
          <a:xfrm flipV="1">
            <a:off x="3048000" y="4600575"/>
            <a:ext cx="2514600" cy="13573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00792" name="Text Box 24"/>
          <p:cNvSpPr txBox="1">
            <a:spLocks noChangeArrowheads="1"/>
          </p:cNvSpPr>
          <p:nvPr/>
        </p:nvSpPr>
        <p:spPr bwMode="auto">
          <a:xfrm>
            <a:off x="1752600" y="58816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800793" name="Line 25"/>
          <p:cNvSpPr>
            <a:spLocks noChangeShapeType="1"/>
          </p:cNvSpPr>
          <p:nvPr/>
        </p:nvSpPr>
        <p:spPr bwMode="auto">
          <a:xfrm flipV="1">
            <a:off x="3048000" y="5195888"/>
            <a:ext cx="2057400" cy="77628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00794" name="AutoShape 26"/>
          <p:cNvSpPr>
            <a:spLocks noChangeArrowheads="1"/>
          </p:cNvSpPr>
          <p:nvPr/>
        </p:nvSpPr>
        <p:spPr bwMode="auto">
          <a:xfrm>
            <a:off x="2971800" y="3276600"/>
            <a:ext cx="54864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00795" name="AutoShape 27"/>
          <p:cNvSpPr>
            <a:spLocks noChangeArrowheads="1"/>
          </p:cNvSpPr>
          <p:nvPr/>
        </p:nvSpPr>
        <p:spPr bwMode="auto">
          <a:xfrm>
            <a:off x="3505200" y="24384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0790"/>
                                        </p:tgtEl>
                                        <p:attrNameLst>
                                          <p:attrName>style.visibility</p:attrName>
                                        </p:attrNameLst>
                                      </p:cBhvr>
                                      <p:to>
                                        <p:strVal val="visible"/>
                                      </p:to>
                                    </p:set>
                                    <p:animEffect transition="in" filter="checkerboard(across)">
                                      <p:cBhvr>
                                        <p:cTn id="7" dur="500"/>
                                        <p:tgtEl>
                                          <p:spTgt spid="800790"/>
                                        </p:tgtEl>
                                      </p:cBhvr>
                                    </p:animEffect>
                                  </p:childTnLst>
                                </p:cTn>
                              </p:par>
                              <p:par>
                                <p:cTn id="8" presetID="5" presetClass="entr" presetSubtype="10" fill="hold" nodeType="withEffect">
                                  <p:stCondLst>
                                    <p:cond delay="0"/>
                                  </p:stCondLst>
                                  <p:childTnLst>
                                    <p:set>
                                      <p:cBhvr>
                                        <p:cTn id="9" dur="1" fill="hold">
                                          <p:stCondLst>
                                            <p:cond delay="0"/>
                                          </p:stCondLst>
                                        </p:cTn>
                                        <p:tgtEl>
                                          <p:spTgt spid="800789"/>
                                        </p:tgtEl>
                                        <p:attrNameLst>
                                          <p:attrName>style.visibility</p:attrName>
                                        </p:attrNameLst>
                                      </p:cBhvr>
                                      <p:to>
                                        <p:strVal val="visible"/>
                                      </p:to>
                                    </p:set>
                                    <p:animEffect transition="in" filter="checkerboard(across)">
                                      <p:cBhvr>
                                        <p:cTn id="10" dur="500"/>
                                        <p:tgtEl>
                                          <p:spTgt spid="8007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00792"/>
                                        </p:tgtEl>
                                        <p:attrNameLst>
                                          <p:attrName>style.visibility</p:attrName>
                                        </p:attrNameLst>
                                      </p:cBhvr>
                                      <p:to>
                                        <p:strVal val="visible"/>
                                      </p:to>
                                    </p:set>
                                    <p:animEffect transition="in" filter="checkerboard(across)">
                                      <p:cBhvr>
                                        <p:cTn id="15" dur="500"/>
                                        <p:tgtEl>
                                          <p:spTgt spid="800792"/>
                                        </p:tgtEl>
                                      </p:cBhvr>
                                    </p:animEffect>
                                  </p:childTnLst>
                                </p:cTn>
                              </p:par>
                              <p:par>
                                <p:cTn id="16" presetID="5" presetClass="entr" presetSubtype="10" fill="hold" nodeType="withEffect">
                                  <p:stCondLst>
                                    <p:cond delay="0"/>
                                  </p:stCondLst>
                                  <p:childTnLst>
                                    <p:set>
                                      <p:cBhvr>
                                        <p:cTn id="17" dur="1" fill="hold">
                                          <p:stCondLst>
                                            <p:cond delay="0"/>
                                          </p:stCondLst>
                                        </p:cTn>
                                        <p:tgtEl>
                                          <p:spTgt spid="800791"/>
                                        </p:tgtEl>
                                        <p:attrNameLst>
                                          <p:attrName>style.visibility</p:attrName>
                                        </p:attrNameLst>
                                      </p:cBhvr>
                                      <p:to>
                                        <p:strVal val="visible"/>
                                      </p:to>
                                    </p:set>
                                    <p:animEffect transition="in" filter="checkerboard(across)">
                                      <p:cBhvr>
                                        <p:cTn id="18" dur="500"/>
                                        <p:tgtEl>
                                          <p:spTgt spid="800791"/>
                                        </p:tgtEl>
                                      </p:cBhvr>
                                    </p:animEffect>
                                  </p:childTnLst>
                                </p:cTn>
                              </p:par>
                              <p:par>
                                <p:cTn id="19" presetID="5" presetClass="entr" presetSubtype="10" fill="hold" nodeType="withEffect">
                                  <p:stCondLst>
                                    <p:cond delay="0"/>
                                  </p:stCondLst>
                                  <p:childTnLst>
                                    <p:set>
                                      <p:cBhvr>
                                        <p:cTn id="20" dur="1" fill="hold">
                                          <p:stCondLst>
                                            <p:cond delay="0"/>
                                          </p:stCondLst>
                                        </p:cTn>
                                        <p:tgtEl>
                                          <p:spTgt spid="800793"/>
                                        </p:tgtEl>
                                        <p:attrNameLst>
                                          <p:attrName>style.visibility</p:attrName>
                                        </p:attrNameLst>
                                      </p:cBhvr>
                                      <p:to>
                                        <p:strVal val="visible"/>
                                      </p:to>
                                    </p:set>
                                    <p:animEffect transition="in" filter="checkerboard(across)">
                                      <p:cBhvr>
                                        <p:cTn id="21" dur="500"/>
                                        <p:tgtEl>
                                          <p:spTgt spid="80079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xit" presetSubtype="10" fill="hold" nodeType="clickEffect">
                                  <p:stCondLst>
                                    <p:cond delay="0"/>
                                  </p:stCondLst>
                                  <p:childTnLst>
                                    <p:animEffect transition="out" filter="checkerboard(across)">
                                      <p:cBhvr>
                                        <p:cTn id="25" dur="500"/>
                                        <p:tgtEl>
                                          <p:spTgt spid="800789"/>
                                        </p:tgtEl>
                                      </p:cBhvr>
                                    </p:animEffect>
                                    <p:set>
                                      <p:cBhvr>
                                        <p:cTn id="26" dur="1" fill="hold">
                                          <p:stCondLst>
                                            <p:cond delay="499"/>
                                          </p:stCondLst>
                                        </p:cTn>
                                        <p:tgtEl>
                                          <p:spTgt spid="800789"/>
                                        </p:tgtEl>
                                        <p:attrNameLst>
                                          <p:attrName>style.visibility</p:attrName>
                                        </p:attrNameLst>
                                      </p:cBhvr>
                                      <p:to>
                                        <p:strVal val="hidden"/>
                                      </p:to>
                                    </p:set>
                                  </p:childTnLst>
                                </p:cTn>
                              </p:par>
                              <p:par>
                                <p:cTn id="27" presetID="5" presetClass="exit" presetSubtype="10" fill="hold" grpId="1" nodeType="withEffect">
                                  <p:stCondLst>
                                    <p:cond delay="0"/>
                                  </p:stCondLst>
                                  <p:childTnLst>
                                    <p:animEffect transition="out" filter="checkerboard(across)">
                                      <p:cBhvr>
                                        <p:cTn id="28" dur="500"/>
                                        <p:tgtEl>
                                          <p:spTgt spid="800790"/>
                                        </p:tgtEl>
                                      </p:cBhvr>
                                    </p:animEffect>
                                    <p:set>
                                      <p:cBhvr>
                                        <p:cTn id="29" dur="1" fill="hold">
                                          <p:stCondLst>
                                            <p:cond delay="499"/>
                                          </p:stCondLst>
                                        </p:cTn>
                                        <p:tgtEl>
                                          <p:spTgt spid="800790"/>
                                        </p:tgtEl>
                                        <p:attrNameLst>
                                          <p:attrName>style.visibility</p:attrName>
                                        </p:attrNameLst>
                                      </p:cBhvr>
                                      <p:to>
                                        <p:strVal val="hidden"/>
                                      </p:to>
                                    </p:set>
                                  </p:childTnLst>
                                </p:cTn>
                              </p:par>
                              <p:par>
                                <p:cTn id="30" presetID="5" presetClass="exit" presetSubtype="10" fill="hold" nodeType="withEffect">
                                  <p:stCondLst>
                                    <p:cond delay="0"/>
                                  </p:stCondLst>
                                  <p:childTnLst>
                                    <p:animEffect transition="out" filter="checkerboard(across)">
                                      <p:cBhvr>
                                        <p:cTn id="31" dur="500"/>
                                        <p:tgtEl>
                                          <p:spTgt spid="800791"/>
                                        </p:tgtEl>
                                      </p:cBhvr>
                                    </p:animEffect>
                                    <p:set>
                                      <p:cBhvr>
                                        <p:cTn id="32" dur="1" fill="hold">
                                          <p:stCondLst>
                                            <p:cond delay="499"/>
                                          </p:stCondLst>
                                        </p:cTn>
                                        <p:tgtEl>
                                          <p:spTgt spid="800791"/>
                                        </p:tgtEl>
                                        <p:attrNameLst>
                                          <p:attrName>style.visibility</p:attrName>
                                        </p:attrNameLst>
                                      </p:cBhvr>
                                      <p:to>
                                        <p:strVal val="hidden"/>
                                      </p:to>
                                    </p:set>
                                  </p:childTnLst>
                                </p:cTn>
                              </p:par>
                              <p:par>
                                <p:cTn id="33" presetID="5" presetClass="exit" presetSubtype="10" fill="hold" nodeType="withEffect">
                                  <p:stCondLst>
                                    <p:cond delay="0"/>
                                  </p:stCondLst>
                                  <p:childTnLst>
                                    <p:animEffect transition="out" filter="checkerboard(across)">
                                      <p:cBhvr>
                                        <p:cTn id="34" dur="500"/>
                                        <p:tgtEl>
                                          <p:spTgt spid="800793"/>
                                        </p:tgtEl>
                                      </p:cBhvr>
                                    </p:animEffect>
                                    <p:set>
                                      <p:cBhvr>
                                        <p:cTn id="35" dur="1" fill="hold">
                                          <p:stCondLst>
                                            <p:cond delay="499"/>
                                          </p:stCondLst>
                                        </p:cTn>
                                        <p:tgtEl>
                                          <p:spTgt spid="800793"/>
                                        </p:tgtEl>
                                        <p:attrNameLst>
                                          <p:attrName>style.visibility</p:attrName>
                                        </p:attrNameLst>
                                      </p:cBhvr>
                                      <p:to>
                                        <p:strVal val="hidden"/>
                                      </p:to>
                                    </p:set>
                                  </p:childTnLst>
                                </p:cTn>
                              </p:par>
                              <p:par>
                                <p:cTn id="36" presetID="5" presetClass="exit" presetSubtype="10" fill="hold" grpId="1" nodeType="withEffect">
                                  <p:stCondLst>
                                    <p:cond delay="0"/>
                                  </p:stCondLst>
                                  <p:childTnLst>
                                    <p:animEffect transition="out" filter="checkerboard(across)">
                                      <p:cBhvr>
                                        <p:cTn id="37" dur="500"/>
                                        <p:tgtEl>
                                          <p:spTgt spid="800792"/>
                                        </p:tgtEl>
                                      </p:cBhvr>
                                    </p:animEffect>
                                    <p:set>
                                      <p:cBhvr>
                                        <p:cTn id="38" dur="1" fill="hold">
                                          <p:stCondLst>
                                            <p:cond delay="499"/>
                                          </p:stCondLst>
                                        </p:cTn>
                                        <p:tgtEl>
                                          <p:spTgt spid="800792"/>
                                        </p:tgtEl>
                                        <p:attrNameLst>
                                          <p:attrName>style.visibility</p:attrName>
                                        </p:attrNameLst>
                                      </p:cBhvr>
                                      <p:to>
                                        <p:strVal val="hidden"/>
                                      </p:to>
                                    </p:set>
                                  </p:childTnLst>
                                </p:cTn>
                              </p:par>
                            </p:childTnLst>
                          </p:cTn>
                        </p:par>
                        <p:par>
                          <p:cTn id="39" fill="hold" nodeType="afterGroup">
                            <p:stCondLst>
                              <p:cond delay="500"/>
                            </p:stCondLst>
                            <p:childTnLst>
                              <p:par>
                                <p:cTn id="40" presetID="20" presetClass="entr" presetSubtype="0" fill="hold" nodeType="afterEffect">
                                  <p:stCondLst>
                                    <p:cond delay="0"/>
                                  </p:stCondLst>
                                  <p:childTnLst>
                                    <p:set>
                                      <p:cBhvr>
                                        <p:cTn id="41" dur="1" fill="hold">
                                          <p:stCondLst>
                                            <p:cond delay="0"/>
                                          </p:stCondLst>
                                        </p:cTn>
                                        <p:tgtEl>
                                          <p:spTgt spid="800794"/>
                                        </p:tgtEl>
                                        <p:attrNameLst>
                                          <p:attrName>style.visibility</p:attrName>
                                        </p:attrNameLst>
                                      </p:cBhvr>
                                      <p:to>
                                        <p:strVal val="visible"/>
                                      </p:to>
                                    </p:set>
                                    <p:animEffect transition="in" filter="wedge">
                                      <p:cBhvr>
                                        <p:cTn id="42" dur="1000"/>
                                        <p:tgtEl>
                                          <p:spTgt spid="800794"/>
                                        </p:tgtEl>
                                      </p:cBhvr>
                                    </p:animEffect>
                                  </p:childTnLst>
                                </p:cTn>
                              </p:par>
                            </p:childTnLst>
                          </p:cTn>
                        </p:par>
                        <p:par>
                          <p:cTn id="43" fill="hold" nodeType="afterGroup">
                            <p:stCondLst>
                              <p:cond delay="1500"/>
                            </p:stCondLst>
                            <p:childTnLst>
                              <p:par>
                                <p:cTn id="44" presetID="20" presetClass="entr" presetSubtype="0" fill="hold" nodeType="afterEffect">
                                  <p:stCondLst>
                                    <p:cond delay="0"/>
                                  </p:stCondLst>
                                  <p:childTnLst>
                                    <p:set>
                                      <p:cBhvr>
                                        <p:cTn id="45" dur="1" fill="hold">
                                          <p:stCondLst>
                                            <p:cond delay="0"/>
                                          </p:stCondLst>
                                        </p:cTn>
                                        <p:tgtEl>
                                          <p:spTgt spid="800795"/>
                                        </p:tgtEl>
                                        <p:attrNameLst>
                                          <p:attrName>style.visibility</p:attrName>
                                        </p:attrNameLst>
                                      </p:cBhvr>
                                      <p:to>
                                        <p:strVal val="visible"/>
                                      </p:to>
                                    </p:set>
                                    <p:animEffect transition="in" filter="wedge">
                                      <p:cBhvr>
                                        <p:cTn id="46" dur="1000"/>
                                        <p:tgtEl>
                                          <p:spTgt spid="800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790" grpId="0"/>
      <p:bldP spid="800790" grpId="1"/>
      <p:bldP spid="800792" grpId="0"/>
      <p:bldP spid="800792"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2A9F9FD-A550-4EDA-883B-2230B87D911C}" type="slidenum">
              <a:rPr lang="ar-SA" altLang="fa-IR"/>
              <a:pPr/>
              <a:t>31</a:t>
            </a:fld>
            <a:endParaRPr lang="en-US" altLang="fa-IR"/>
          </a:p>
        </p:txBody>
      </p:sp>
      <p:sp>
        <p:nvSpPr>
          <p:cNvPr id="539650" name="Rectangle 2"/>
          <p:cNvSpPr>
            <a:spLocks noGrp="1" noChangeArrowheads="1"/>
          </p:cNvSpPr>
          <p:nvPr>
            <p:ph type="title" idx="4294967295"/>
          </p:nvPr>
        </p:nvSpPr>
        <p:spPr/>
        <p:txBody>
          <a:bodyPr/>
          <a:lstStyle/>
          <a:p>
            <a:r>
              <a:rPr lang="fa-IR" altLang="fa-IR">
                <a:cs typeface="B Nazanin" panose="00000400000000000000" pitchFamily="2" charset="-78"/>
              </a:rPr>
              <a:t>اصل افشاء</a:t>
            </a:r>
            <a:endParaRPr lang="en-US" altLang="fa-IR">
              <a:cs typeface="B Nazanin" panose="00000400000000000000" pitchFamily="2" charset="-78"/>
            </a:endParaRPr>
          </a:p>
        </p:txBody>
      </p:sp>
      <p:sp>
        <p:nvSpPr>
          <p:cNvPr id="539651"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طبق اصل افشاء ، واحدهای اقتصادی موظفند که کلیه رویدادها و وقایع مالی با اهمیت مربوط به فعالیتهای مالی خود را به طور مناسب و کامل افشاء نمایند.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39651">
                                            <p:txEl>
                                              <p:pRg st="0" end="0"/>
                                            </p:txEl>
                                          </p:spTgt>
                                        </p:tgtEl>
                                        <p:attrNameLst>
                                          <p:attrName>style.visibility</p:attrName>
                                        </p:attrNameLst>
                                      </p:cBhvr>
                                      <p:to>
                                        <p:strVal val="visible"/>
                                      </p:to>
                                    </p:set>
                                    <p:animEffect transition="in" filter="diamond(in)">
                                      <p:cBhvr>
                                        <p:cTn id="7" dur="2000"/>
                                        <p:tgtEl>
                                          <p:spTgt spid="539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118D4E43-BF23-4D03-B2F9-217DD1E95AD2}" type="slidenum">
              <a:rPr lang="ar-SA" altLang="fa-IR"/>
              <a:pPr/>
              <a:t>310</a:t>
            </a:fld>
            <a:endParaRPr lang="en-US" altLang="fa-IR"/>
          </a:p>
        </p:txBody>
      </p:sp>
      <p:sp>
        <p:nvSpPr>
          <p:cNvPr id="80179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غیرمشابه همراه با سرک</a:t>
            </a:r>
            <a:endParaRPr lang="en-US" altLang="fa-IR" b="0">
              <a:solidFill>
                <a:schemeClr val="tx1"/>
              </a:solidFill>
              <a:cs typeface="B Nazanin" panose="00000400000000000000" pitchFamily="2" charset="-78"/>
            </a:endParaRPr>
          </a:p>
        </p:txBody>
      </p:sp>
      <p:pic>
        <p:nvPicPr>
          <p:cNvPr id="801804" name="Picture 12" descr="Pictur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0"/>
            <a:ext cx="7175500" cy="3546475"/>
          </a:xfrm>
          <a:prstGeom prst="rect">
            <a:avLst/>
          </a:prstGeom>
          <a:solidFill>
            <a:srgbClr val="99CCFF"/>
          </a:solidFill>
        </p:spPr>
      </p:pic>
      <p:sp>
        <p:nvSpPr>
          <p:cNvPr id="801805" name="Line 13"/>
          <p:cNvSpPr>
            <a:spLocks noChangeShapeType="1"/>
          </p:cNvSpPr>
          <p:nvPr/>
        </p:nvSpPr>
        <p:spPr bwMode="auto">
          <a:xfrm>
            <a:off x="6172200" y="3505200"/>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01806" name="Text Box 14"/>
          <p:cNvSpPr txBox="1">
            <a:spLocks noChangeArrowheads="1"/>
          </p:cNvSpPr>
          <p:nvPr/>
        </p:nvSpPr>
        <p:spPr bwMode="auto">
          <a:xfrm>
            <a:off x="4648200" y="32146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801807" name="Line 15"/>
          <p:cNvSpPr>
            <a:spLocks noChangeShapeType="1"/>
          </p:cNvSpPr>
          <p:nvPr/>
        </p:nvSpPr>
        <p:spPr bwMode="auto">
          <a:xfrm flipV="1">
            <a:off x="2819400" y="4038600"/>
            <a:ext cx="3124200" cy="18430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01808" name="Text Box 16"/>
          <p:cNvSpPr txBox="1">
            <a:spLocks noChangeArrowheads="1"/>
          </p:cNvSpPr>
          <p:nvPr/>
        </p:nvSpPr>
        <p:spPr bwMode="auto">
          <a:xfrm>
            <a:off x="1524000" y="58054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801809" name="Line 17"/>
          <p:cNvSpPr>
            <a:spLocks noChangeShapeType="1"/>
          </p:cNvSpPr>
          <p:nvPr/>
        </p:nvSpPr>
        <p:spPr bwMode="auto">
          <a:xfrm flipV="1">
            <a:off x="2819400" y="4724400"/>
            <a:ext cx="2819400" cy="11715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01810" name="AutoShape 18"/>
          <p:cNvSpPr>
            <a:spLocks noChangeArrowheads="1"/>
          </p:cNvSpPr>
          <p:nvPr/>
        </p:nvSpPr>
        <p:spPr bwMode="auto">
          <a:xfrm>
            <a:off x="1676400" y="4876800"/>
            <a:ext cx="44958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01811" name="AutoShape 19"/>
          <p:cNvSpPr>
            <a:spLocks noChangeArrowheads="1"/>
          </p:cNvSpPr>
          <p:nvPr/>
        </p:nvSpPr>
        <p:spPr bwMode="auto">
          <a:xfrm>
            <a:off x="3581400" y="23622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01812" name="AutoShape 20"/>
          <p:cNvSpPr>
            <a:spLocks noChangeArrowheads="1"/>
          </p:cNvSpPr>
          <p:nvPr/>
        </p:nvSpPr>
        <p:spPr bwMode="auto">
          <a:xfrm>
            <a:off x="1676400" y="5334000"/>
            <a:ext cx="44958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01813" name="AutoShape 21"/>
          <p:cNvSpPr>
            <a:spLocks noChangeArrowheads="1"/>
          </p:cNvSpPr>
          <p:nvPr/>
        </p:nvSpPr>
        <p:spPr bwMode="auto">
          <a:xfrm>
            <a:off x="2209800" y="23622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801804"/>
                                        </p:tgtEl>
                                        <p:attrNameLst>
                                          <p:attrName>style.visibility</p:attrName>
                                        </p:attrNameLst>
                                      </p:cBhvr>
                                      <p:to>
                                        <p:strVal val="visible"/>
                                      </p:to>
                                    </p:set>
                                    <p:animEffect transition="in" filter="blinds(horizontal)">
                                      <p:cBhvr>
                                        <p:cTn id="7" dur="500"/>
                                        <p:tgtEl>
                                          <p:spTgt spid="801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1806"/>
                                        </p:tgtEl>
                                        <p:attrNameLst>
                                          <p:attrName>style.visibility</p:attrName>
                                        </p:attrNameLst>
                                      </p:cBhvr>
                                      <p:to>
                                        <p:strVal val="visible"/>
                                      </p:to>
                                    </p:set>
                                    <p:animEffect transition="in" filter="checkerboard(across)">
                                      <p:cBhvr>
                                        <p:cTn id="12" dur="500"/>
                                        <p:tgtEl>
                                          <p:spTgt spid="801806"/>
                                        </p:tgtEl>
                                      </p:cBhvr>
                                    </p:animEffect>
                                  </p:childTnLst>
                                </p:cTn>
                              </p:par>
                              <p:par>
                                <p:cTn id="13" presetID="5" presetClass="entr" presetSubtype="10" fill="hold" nodeType="withEffect">
                                  <p:stCondLst>
                                    <p:cond delay="0"/>
                                  </p:stCondLst>
                                  <p:childTnLst>
                                    <p:set>
                                      <p:cBhvr>
                                        <p:cTn id="14" dur="1" fill="hold">
                                          <p:stCondLst>
                                            <p:cond delay="0"/>
                                          </p:stCondLst>
                                        </p:cTn>
                                        <p:tgtEl>
                                          <p:spTgt spid="801805"/>
                                        </p:tgtEl>
                                        <p:attrNameLst>
                                          <p:attrName>style.visibility</p:attrName>
                                        </p:attrNameLst>
                                      </p:cBhvr>
                                      <p:to>
                                        <p:strVal val="visible"/>
                                      </p:to>
                                    </p:set>
                                    <p:animEffect transition="in" filter="checkerboard(across)">
                                      <p:cBhvr>
                                        <p:cTn id="15" dur="500"/>
                                        <p:tgtEl>
                                          <p:spTgt spid="80180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01808"/>
                                        </p:tgtEl>
                                        <p:attrNameLst>
                                          <p:attrName>style.visibility</p:attrName>
                                        </p:attrNameLst>
                                      </p:cBhvr>
                                      <p:to>
                                        <p:strVal val="visible"/>
                                      </p:to>
                                    </p:set>
                                    <p:animEffect transition="in" filter="checkerboard(across)">
                                      <p:cBhvr>
                                        <p:cTn id="20" dur="500"/>
                                        <p:tgtEl>
                                          <p:spTgt spid="801808"/>
                                        </p:tgtEl>
                                      </p:cBhvr>
                                    </p:animEffect>
                                  </p:childTnLst>
                                </p:cTn>
                              </p:par>
                              <p:par>
                                <p:cTn id="21" presetID="5" presetClass="entr" presetSubtype="10" fill="hold" nodeType="withEffect">
                                  <p:stCondLst>
                                    <p:cond delay="0"/>
                                  </p:stCondLst>
                                  <p:childTnLst>
                                    <p:set>
                                      <p:cBhvr>
                                        <p:cTn id="22" dur="1" fill="hold">
                                          <p:stCondLst>
                                            <p:cond delay="0"/>
                                          </p:stCondLst>
                                        </p:cTn>
                                        <p:tgtEl>
                                          <p:spTgt spid="801807"/>
                                        </p:tgtEl>
                                        <p:attrNameLst>
                                          <p:attrName>style.visibility</p:attrName>
                                        </p:attrNameLst>
                                      </p:cBhvr>
                                      <p:to>
                                        <p:strVal val="visible"/>
                                      </p:to>
                                    </p:set>
                                    <p:animEffect transition="in" filter="checkerboard(across)">
                                      <p:cBhvr>
                                        <p:cTn id="23" dur="500"/>
                                        <p:tgtEl>
                                          <p:spTgt spid="801807"/>
                                        </p:tgtEl>
                                      </p:cBhvr>
                                    </p:animEffect>
                                  </p:childTnLst>
                                </p:cTn>
                              </p:par>
                              <p:par>
                                <p:cTn id="24" presetID="5" presetClass="entr" presetSubtype="10" fill="hold" nodeType="withEffect">
                                  <p:stCondLst>
                                    <p:cond delay="0"/>
                                  </p:stCondLst>
                                  <p:childTnLst>
                                    <p:set>
                                      <p:cBhvr>
                                        <p:cTn id="25" dur="1" fill="hold">
                                          <p:stCondLst>
                                            <p:cond delay="0"/>
                                          </p:stCondLst>
                                        </p:cTn>
                                        <p:tgtEl>
                                          <p:spTgt spid="801809"/>
                                        </p:tgtEl>
                                        <p:attrNameLst>
                                          <p:attrName>style.visibility</p:attrName>
                                        </p:attrNameLst>
                                      </p:cBhvr>
                                      <p:to>
                                        <p:strVal val="visible"/>
                                      </p:to>
                                    </p:set>
                                    <p:animEffect transition="in" filter="checkerboard(across)">
                                      <p:cBhvr>
                                        <p:cTn id="26" dur="500"/>
                                        <p:tgtEl>
                                          <p:spTgt spid="80180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801805"/>
                                        </p:tgtEl>
                                      </p:cBhvr>
                                    </p:animEffect>
                                    <p:set>
                                      <p:cBhvr>
                                        <p:cTn id="31" dur="1" fill="hold">
                                          <p:stCondLst>
                                            <p:cond delay="499"/>
                                          </p:stCondLst>
                                        </p:cTn>
                                        <p:tgtEl>
                                          <p:spTgt spid="801805"/>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801806"/>
                                        </p:tgtEl>
                                      </p:cBhvr>
                                    </p:animEffect>
                                    <p:set>
                                      <p:cBhvr>
                                        <p:cTn id="34" dur="1" fill="hold">
                                          <p:stCondLst>
                                            <p:cond delay="499"/>
                                          </p:stCondLst>
                                        </p:cTn>
                                        <p:tgtEl>
                                          <p:spTgt spid="801806"/>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801807"/>
                                        </p:tgtEl>
                                      </p:cBhvr>
                                    </p:animEffect>
                                    <p:set>
                                      <p:cBhvr>
                                        <p:cTn id="37" dur="1" fill="hold">
                                          <p:stCondLst>
                                            <p:cond delay="499"/>
                                          </p:stCondLst>
                                        </p:cTn>
                                        <p:tgtEl>
                                          <p:spTgt spid="801807"/>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801809"/>
                                        </p:tgtEl>
                                      </p:cBhvr>
                                    </p:animEffect>
                                    <p:set>
                                      <p:cBhvr>
                                        <p:cTn id="40" dur="1" fill="hold">
                                          <p:stCondLst>
                                            <p:cond delay="499"/>
                                          </p:stCondLst>
                                        </p:cTn>
                                        <p:tgtEl>
                                          <p:spTgt spid="801809"/>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801808"/>
                                        </p:tgtEl>
                                      </p:cBhvr>
                                    </p:animEffect>
                                    <p:set>
                                      <p:cBhvr>
                                        <p:cTn id="43" dur="1" fill="hold">
                                          <p:stCondLst>
                                            <p:cond delay="499"/>
                                          </p:stCondLst>
                                        </p:cTn>
                                        <p:tgtEl>
                                          <p:spTgt spid="801808"/>
                                        </p:tgtEl>
                                        <p:attrNameLst>
                                          <p:attrName>style.visibility</p:attrName>
                                        </p:attrNameLst>
                                      </p:cBhvr>
                                      <p:to>
                                        <p:strVal val="hidden"/>
                                      </p:to>
                                    </p:set>
                                  </p:childTnLst>
                                </p:cTn>
                              </p:par>
                            </p:childTnLst>
                          </p:cTn>
                        </p:par>
                        <p:par>
                          <p:cTn id="44" fill="hold" nodeType="afterGroup">
                            <p:stCondLst>
                              <p:cond delay="500"/>
                            </p:stCondLst>
                            <p:childTnLst>
                              <p:par>
                                <p:cTn id="45" presetID="20" presetClass="entr" presetSubtype="0" fill="hold" nodeType="afterEffect">
                                  <p:stCondLst>
                                    <p:cond delay="0"/>
                                  </p:stCondLst>
                                  <p:childTnLst>
                                    <p:set>
                                      <p:cBhvr>
                                        <p:cTn id="46" dur="1" fill="hold">
                                          <p:stCondLst>
                                            <p:cond delay="0"/>
                                          </p:stCondLst>
                                        </p:cTn>
                                        <p:tgtEl>
                                          <p:spTgt spid="801810"/>
                                        </p:tgtEl>
                                        <p:attrNameLst>
                                          <p:attrName>style.visibility</p:attrName>
                                        </p:attrNameLst>
                                      </p:cBhvr>
                                      <p:to>
                                        <p:strVal val="visible"/>
                                      </p:to>
                                    </p:set>
                                    <p:animEffect transition="in" filter="wedge">
                                      <p:cBhvr>
                                        <p:cTn id="47" dur="1000"/>
                                        <p:tgtEl>
                                          <p:spTgt spid="801810"/>
                                        </p:tgtEl>
                                      </p:cBhvr>
                                    </p:animEffect>
                                  </p:childTnLst>
                                </p:cTn>
                              </p:par>
                            </p:childTnLst>
                          </p:cTn>
                        </p:par>
                        <p:par>
                          <p:cTn id="48" fill="hold" nodeType="afterGroup">
                            <p:stCondLst>
                              <p:cond delay="1500"/>
                            </p:stCondLst>
                            <p:childTnLst>
                              <p:par>
                                <p:cTn id="49" presetID="20" presetClass="entr" presetSubtype="0" fill="hold" nodeType="afterEffect">
                                  <p:stCondLst>
                                    <p:cond delay="0"/>
                                  </p:stCondLst>
                                  <p:childTnLst>
                                    <p:set>
                                      <p:cBhvr>
                                        <p:cTn id="50" dur="1" fill="hold">
                                          <p:stCondLst>
                                            <p:cond delay="0"/>
                                          </p:stCondLst>
                                        </p:cTn>
                                        <p:tgtEl>
                                          <p:spTgt spid="801811"/>
                                        </p:tgtEl>
                                        <p:attrNameLst>
                                          <p:attrName>style.visibility</p:attrName>
                                        </p:attrNameLst>
                                      </p:cBhvr>
                                      <p:to>
                                        <p:strVal val="visible"/>
                                      </p:to>
                                    </p:set>
                                    <p:animEffect transition="in" filter="wedge">
                                      <p:cBhvr>
                                        <p:cTn id="51" dur="1000"/>
                                        <p:tgtEl>
                                          <p:spTgt spid="80181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xit" presetSubtype="10" fill="hold" nodeType="clickEffect">
                                  <p:stCondLst>
                                    <p:cond delay="0"/>
                                  </p:stCondLst>
                                  <p:childTnLst>
                                    <p:animEffect transition="out" filter="checkerboard(across)">
                                      <p:cBhvr>
                                        <p:cTn id="55" dur="500"/>
                                        <p:tgtEl>
                                          <p:spTgt spid="801811"/>
                                        </p:tgtEl>
                                      </p:cBhvr>
                                    </p:animEffect>
                                    <p:set>
                                      <p:cBhvr>
                                        <p:cTn id="56" dur="1" fill="hold">
                                          <p:stCondLst>
                                            <p:cond delay="499"/>
                                          </p:stCondLst>
                                        </p:cTn>
                                        <p:tgtEl>
                                          <p:spTgt spid="801811"/>
                                        </p:tgtEl>
                                        <p:attrNameLst>
                                          <p:attrName>style.visibility</p:attrName>
                                        </p:attrNameLst>
                                      </p:cBhvr>
                                      <p:to>
                                        <p:strVal val="hidden"/>
                                      </p:to>
                                    </p:set>
                                  </p:childTnLst>
                                </p:cTn>
                              </p:par>
                              <p:par>
                                <p:cTn id="57" presetID="5" presetClass="exit" presetSubtype="10" fill="hold" nodeType="withEffect">
                                  <p:stCondLst>
                                    <p:cond delay="0"/>
                                  </p:stCondLst>
                                  <p:childTnLst>
                                    <p:animEffect transition="out" filter="checkerboard(across)">
                                      <p:cBhvr>
                                        <p:cTn id="58" dur="500"/>
                                        <p:tgtEl>
                                          <p:spTgt spid="801810"/>
                                        </p:tgtEl>
                                      </p:cBhvr>
                                    </p:animEffect>
                                    <p:set>
                                      <p:cBhvr>
                                        <p:cTn id="59" dur="1" fill="hold">
                                          <p:stCondLst>
                                            <p:cond delay="499"/>
                                          </p:stCondLst>
                                        </p:cTn>
                                        <p:tgtEl>
                                          <p:spTgt spid="801810"/>
                                        </p:tgtEl>
                                        <p:attrNameLst>
                                          <p:attrName>style.visibility</p:attrName>
                                        </p:attrNameLst>
                                      </p:cBhvr>
                                      <p:to>
                                        <p:strVal val="hidden"/>
                                      </p:to>
                                    </p:set>
                                  </p:childTnLst>
                                </p:cTn>
                              </p:par>
                            </p:childTnLst>
                          </p:cTn>
                        </p:par>
                        <p:par>
                          <p:cTn id="60" fill="hold" nodeType="afterGroup">
                            <p:stCondLst>
                              <p:cond delay="500"/>
                            </p:stCondLst>
                            <p:childTnLst>
                              <p:par>
                                <p:cTn id="61" presetID="20" presetClass="entr" presetSubtype="0" fill="hold" nodeType="afterEffect">
                                  <p:stCondLst>
                                    <p:cond delay="0"/>
                                  </p:stCondLst>
                                  <p:childTnLst>
                                    <p:set>
                                      <p:cBhvr>
                                        <p:cTn id="62" dur="1" fill="hold">
                                          <p:stCondLst>
                                            <p:cond delay="0"/>
                                          </p:stCondLst>
                                        </p:cTn>
                                        <p:tgtEl>
                                          <p:spTgt spid="801812"/>
                                        </p:tgtEl>
                                        <p:attrNameLst>
                                          <p:attrName>style.visibility</p:attrName>
                                        </p:attrNameLst>
                                      </p:cBhvr>
                                      <p:to>
                                        <p:strVal val="visible"/>
                                      </p:to>
                                    </p:set>
                                    <p:animEffect transition="in" filter="wedge">
                                      <p:cBhvr>
                                        <p:cTn id="63" dur="1000"/>
                                        <p:tgtEl>
                                          <p:spTgt spid="801812"/>
                                        </p:tgtEl>
                                      </p:cBhvr>
                                    </p:animEffect>
                                  </p:childTnLst>
                                </p:cTn>
                              </p:par>
                            </p:childTnLst>
                          </p:cTn>
                        </p:par>
                        <p:par>
                          <p:cTn id="64" fill="hold" nodeType="afterGroup">
                            <p:stCondLst>
                              <p:cond delay="1500"/>
                            </p:stCondLst>
                            <p:childTnLst>
                              <p:par>
                                <p:cTn id="65" presetID="20" presetClass="entr" presetSubtype="0" fill="hold" nodeType="afterEffect">
                                  <p:stCondLst>
                                    <p:cond delay="0"/>
                                  </p:stCondLst>
                                  <p:childTnLst>
                                    <p:set>
                                      <p:cBhvr>
                                        <p:cTn id="66" dur="1" fill="hold">
                                          <p:stCondLst>
                                            <p:cond delay="0"/>
                                          </p:stCondLst>
                                        </p:cTn>
                                        <p:tgtEl>
                                          <p:spTgt spid="801813"/>
                                        </p:tgtEl>
                                        <p:attrNameLst>
                                          <p:attrName>style.visibility</p:attrName>
                                        </p:attrNameLst>
                                      </p:cBhvr>
                                      <p:to>
                                        <p:strVal val="visible"/>
                                      </p:to>
                                    </p:set>
                                    <p:animEffect transition="in" filter="wedge">
                                      <p:cBhvr>
                                        <p:cTn id="67" dur="1000"/>
                                        <p:tgtEl>
                                          <p:spTgt spid="801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1806" grpId="0"/>
      <p:bldP spid="801806" grpId="1"/>
      <p:bldP spid="801808" grpId="0"/>
      <p:bldP spid="801808" grpId="1"/>
    </p:bldLst>
  </p:timing>
</p:sld>
</file>

<file path=ppt/slides/slide3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5FE26239-139C-4D93-9D8D-FE9DF20E4905}" type="slidenum">
              <a:rPr lang="ar-SA" altLang="fa-IR"/>
              <a:pPr/>
              <a:t>311</a:t>
            </a:fld>
            <a:endParaRPr lang="en-US" altLang="fa-IR"/>
          </a:p>
        </p:txBody>
      </p:sp>
      <p:sp>
        <p:nvSpPr>
          <p:cNvPr id="80281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غیرمشابه همراه با سرک</a:t>
            </a:r>
            <a:endParaRPr lang="en-US" altLang="fa-IR" b="0">
              <a:solidFill>
                <a:schemeClr val="tx1"/>
              </a:solidFill>
              <a:cs typeface="B Nazanin" panose="00000400000000000000" pitchFamily="2" charset="-78"/>
            </a:endParaRPr>
          </a:p>
        </p:txBody>
      </p:sp>
      <p:pic>
        <p:nvPicPr>
          <p:cNvPr id="802829" name="Picture 13" descr="Picture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38400"/>
            <a:ext cx="7175500" cy="3546475"/>
          </a:xfrm>
          <a:prstGeom prst="rect">
            <a:avLst/>
          </a:prstGeom>
          <a:solidFill>
            <a:srgbClr val="99CCFF"/>
          </a:solidFill>
        </p:spPr>
      </p:pic>
      <p:sp>
        <p:nvSpPr>
          <p:cNvPr id="802830" name="Line 14"/>
          <p:cNvSpPr>
            <a:spLocks noChangeShapeType="1"/>
          </p:cNvSpPr>
          <p:nvPr/>
        </p:nvSpPr>
        <p:spPr bwMode="auto">
          <a:xfrm>
            <a:off x="6172200" y="4191000"/>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02831" name="Text Box 15"/>
          <p:cNvSpPr txBox="1">
            <a:spLocks noChangeArrowheads="1"/>
          </p:cNvSpPr>
          <p:nvPr/>
        </p:nvSpPr>
        <p:spPr bwMode="auto">
          <a:xfrm>
            <a:off x="4648200" y="39004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802832" name="Line 16"/>
          <p:cNvSpPr>
            <a:spLocks noChangeShapeType="1"/>
          </p:cNvSpPr>
          <p:nvPr/>
        </p:nvSpPr>
        <p:spPr bwMode="auto">
          <a:xfrm flipV="1">
            <a:off x="2819400" y="4724400"/>
            <a:ext cx="3200400" cy="16144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02833" name="Text Box 17"/>
          <p:cNvSpPr txBox="1">
            <a:spLocks noChangeArrowheads="1"/>
          </p:cNvSpPr>
          <p:nvPr/>
        </p:nvSpPr>
        <p:spPr bwMode="auto">
          <a:xfrm>
            <a:off x="1524000" y="62626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802834" name="Line 18"/>
          <p:cNvSpPr>
            <a:spLocks noChangeShapeType="1"/>
          </p:cNvSpPr>
          <p:nvPr/>
        </p:nvSpPr>
        <p:spPr bwMode="auto">
          <a:xfrm flipV="1">
            <a:off x="2819400" y="5791200"/>
            <a:ext cx="2438400" cy="56197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02835" name="AutoShape 19"/>
          <p:cNvSpPr>
            <a:spLocks noChangeArrowheads="1"/>
          </p:cNvSpPr>
          <p:nvPr/>
        </p:nvSpPr>
        <p:spPr bwMode="auto">
          <a:xfrm>
            <a:off x="2971800" y="3352800"/>
            <a:ext cx="54864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02836" name="AutoShape 20"/>
          <p:cNvSpPr>
            <a:spLocks noChangeArrowheads="1"/>
          </p:cNvSpPr>
          <p:nvPr/>
        </p:nvSpPr>
        <p:spPr bwMode="auto">
          <a:xfrm>
            <a:off x="3581400" y="24384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02837" name="AutoShape 21"/>
          <p:cNvSpPr>
            <a:spLocks noChangeArrowheads="1"/>
          </p:cNvSpPr>
          <p:nvPr/>
        </p:nvSpPr>
        <p:spPr bwMode="auto">
          <a:xfrm>
            <a:off x="3048000" y="5029200"/>
            <a:ext cx="54102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02838" name="AutoShape 22"/>
          <p:cNvSpPr>
            <a:spLocks noChangeArrowheads="1"/>
          </p:cNvSpPr>
          <p:nvPr/>
        </p:nvSpPr>
        <p:spPr bwMode="auto">
          <a:xfrm>
            <a:off x="2209800" y="24384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802829"/>
                                        </p:tgtEl>
                                        <p:attrNameLst>
                                          <p:attrName>style.visibility</p:attrName>
                                        </p:attrNameLst>
                                      </p:cBhvr>
                                      <p:to>
                                        <p:strVal val="visible"/>
                                      </p:to>
                                    </p:set>
                                    <p:animEffect transition="in" filter="blinds(horizontal)">
                                      <p:cBhvr>
                                        <p:cTn id="7" dur="500"/>
                                        <p:tgtEl>
                                          <p:spTgt spid="8028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2831"/>
                                        </p:tgtEl>
                                        <p:attrNameLst>
                                          <p:attrName>style.visibility</p:attrName>
                                        </p:attrNameLst>
                                      </p:cBhvr>
                                      <p:to>
                                        <p:strVal val="visible"/>
                                      </p:to>
                                    </p:set>
                                    <p:animEffect transition="in" filter="checkerboard(across)">
                                      <p:cBhvr>
                                        <p:cTn id="12" dur="500"/>
                                        <p:tgtEl>
                                          <p:spTgt spid="802831"/>
                                        </p:tgtEl>
                                      </p:cBhvr>
                                    </p:animEffect>
                                  </p:childTnLst>
                                </p:cTn>
                              </p:par>
                              <p:par>
                                <p:cTn id="13" presetID="5" presetClass="entr" presetSubtype="10" fill="hold" nodeType="withEffect">
                                  <p:stCondLst>
                                    <p:cond delay="0"/>
                                  </p:stCondLst>
                                  <p:childTnLst>
                                    <p:set>
                                      <p:cBhvr>
                                        <p:cTn id="14" dur="1" fill="hold">
                                          <p:stCondLst>
                                            <p:cond delay="0"/>
                                          </p:stCondLst>
                                        </p:cTn>
                                        <p:tgtEl>
                                          <p:spTgt spid="802830"/>
                                        </p:tgtEl>
                                        <p:attrNameLst>
                                          <p:attrName>style.visibility</p:attrName>
                                        </p:attrNameLst>
                                      </p:cBhvr>
                                      <p:to>
                                        <p:strVal val="visible"/>
                                      </p:to>
                                    </p:set>
                                    <p:animEffect transition="in" filter="checkerboard(across)">
                                      <p:cBhvr>
                                        <p:cTn id="15" dur="500"/>
                                        <p:tgtEl>
                                          <p:spTgt spid="80283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802833"/>
                                        </p:tgtEl>
                                        <p:attrNameLst>
                                          <p:attrName>style.visibility</p:attrName>
                                        </p:attrNameLst>
                                      </p:cBhvr>
                                      <p:to>
                                        <p:strVal val="visible"/>
                                      </p:to>
                                    </p:set>
                                    <p:animEffect transition="in" filter="checkerboard(across)">
                                      <p:cBhvr>
                                        <p:cTn id="20" dur="500"/>
                                        <p:tgtEl>
                                          <p:spTgt spid="802833"/>
                                        </p:tgtEl>
                                      </p:cBhvr>
                                    </p:animEffect>
                                  </p:childTnLst>
                                </p:cTn>
                              </p:par>
                              <p:par>
                                <p:cTn id="21" presetID="5" presetClass="entr" presetSubtype="10" fill="hold" nodeType="withEffect">
                                  <p:stCondLst>
                                    <p:cond delay="0"/>
                                  </p:stCondLst>
                                  <p:childTnLst>
                                    <p:set>
                                      <p:cBhvr>
                                        <p:cTn id="22" dur="1" fill="hold">
                                          <p:stCondLst>
                                            <p:cond delay="0"/>
                                          </p:stCondLst>
                                        </p:cTn>
                                        <p:tgtEl>
                                          <p:spTgt spid="802832"/>
                                        </p:tgtEl>
                                        <p:attrNameLst>
                                          <p:attrName>style.visibility</p:attrName>
                                        </p:attrNameLst>
                                      </p:cBhvr>
                                      <p:to>
                                        <p:strVal val="visible"/>
                                      </p:to>
                                    </p:set>
                                    <p:animEffect transition="in" filter="checkerboard(across)">
                                      <p:cBhvr>
                                        <p:cTn id="23" dur="500"/>
                                        <p:tgtEl>
                                          <p:spTgt spid="802832"/>
                                        </p:tgtEl>
                                      </p:cBhvr>
                                    </p:animEffect>
                                  </p:childTnLst>
                                </p:cTn>
                              </p:par>
                              <p:par>
                                <p:cTn id="24" presetID="5" presetClass="entr" presetSubtype="10" fill="hold" nodeType="withEffect">
                                  <p:stCondLst>
                                    <p:cond delay="0"/>
                                  </p:stCondLst>
                                  <p:childTnLst>
                                    <p:set>
                                      <p:cBhvr>
                                        <p:cTn id="25" dur="1" fill="hold">
                                          <p:stCondLst>
                                            <p:cond delay="0"/>
                                          </p:stCondLst>
                                        </p:cTn>
                                        <p:tgtEl>
                                          <p:spTgt spid="802834"/>
                                        </p:tgtEl>
                                        <p:attrNameLst>
                                          <p:attrName>style.visibility</p:attrName>
                                        </p:attrNameLst>
                                      </p:cBhvr>
                                      <p:to>
                                        <p:strVal val="visible"/>
                                      </p:to>
                                    </p:set>
                                    <p:animEffect transition="in" filter="checkerboard(across)">
                                      <p:cBhvr>
                                        <p:cTn id="26" dur="500"/>
                                        <p:tgtEl>
                                          <p:spTgt spid="80283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500"/>
                                        <p:tgtEl>
                                          <p:spTgt spid="802830"/>
                                        </p:tgtEl>
                                      </p:cBhvr>
                                    </p:animEffect>
                                    <p:set>
                                      <p:cBhvr>
                                        <p:cTn id="31" dur="1" fill="hold">
                                          <p:stCondLst>
                                            <p:cond delay="499"/>
                                          </p:stCondLst>
                                        </p:cTn>
                                        <p:tgtEl>
                                          <p:spTgt spid="802830"/>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802831"/>
                                        </p:tgtEl>
                                      </p:cBhvr>
                                    </p:animEffect>
                                    <p:set>
                                      <p:cBhvr>
                                        <p:cTn id="34" dur="1" fill="hold">
                                          <p:stCondLst>
                                            <p:cond delay="499"/>
                                          </p:stCondLst>
                                        </p:cTn>
                                        <p:tgtEl>
                                          <p:spTgt spid="802831"/>
                                        </p:tgtEl>
                                        <p:attrNameLst>
                                          <p:attrName>style.visibility</p:attrName>
                                        </p:attrNameLst>
                                      </p:cBhvr>
                                      <p:to>
                                        <p:strVal val="hidden"/>
                                      </p:to>
                                    </p:set>
                                  </p:childTnLst>
                                </p:cTn>
                              </p:par>
                              <p:par>
                                <p:cTn id="35" presetID="5" presetClass="exit" presetSubtype="10" fill="hold" nodeType="withEffect">
                                  <p:stCondLst>
                                    <p:cond delay="0"/>
                                  </p:stCondLst>
                                  <p:childTnLst>
                                    <p:animEffect transition="out" filter="checkerboard(across)">
                                      <p:cBhvr>
                                        <p:cTn id="36" dur="500"/>
                                        <p:tgtEl>
                                          <p:spTgt spid="802832"/>
                                        </p:tgtEl>
                                      </p:cBhvr>
                                    </p:animEffect>
                                    <p:set>
                                      <p:cBhvr>
                                        <p:cTn id="37" dur="1" fill="hold">
                                          <p:stCondLst>
                                            <p:cond delay="499"/>
                                          </p:stCondLst>
                                        </p:cTn>
                                        <p:tgtEl>
                                          <p:spTgt spid="802832"/>
                                        </p:tgtEl>
                                        <p:attrNameLst>
                                          <p:attrName>style.visibility</p:attrName>
                                        </p:attrNameLst>
                                      </p:cBhvr>
                                      <p:to>
                                        <p:strVal val="hidden"/>
                                      </p:to>
                                    </p:set>
                                  </p:childTnLst>
                                </p:cTn>
                              </p:par>
                              <p:par>
                                <p:cTn id="38" presetID="5" presetClass="exit" presetSubtype="10" fill="hold" nodeType="withEffect">
                                  <p:stCondLst>
                                    <p:cond delay="0"/>
                                  </p:stCondLst>
                                  <p:childTnLst>
                                    <p:animEffect transition="out" filter="checkerboard(across)">
                                      <p:cBhvr>
                                        <p:cTn id="39" dur="500"/>
                                        <p:tgtEl>
                                          <p:spTgt spid="802834"/>
                                        </p:tgtEl>
                                      </p:cBhvr>
                                    </p:animEffect>
                                    <p:set>
                                      <p:cBhvr>
                                        <p:cTn id="40" dur="1" fill="hold">
                                          <p:stCondLst>
                                            <p:cond delay="499"/>
                                          </p:stCondLst>
                                        </p:cTn>
                                        <p:tgtEl>
                                          <p:spTgt spid="802834"/>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802833"/>
                                        </p:tgtEl>
                                      </p:cBhvr>
                                    </p:animEffect>
                                    <p:set>
                                      <p:cBhvr>
                                        <p:cTn id="43" dur="1" fill="hold">
                                          <p:stCondLst>
                                            <p:cond delay="499"/>
                                          </p:stCondLst>
                                        </p:cTn>
                                        <p:tgtEl>
                                          <p:spTgt spid="802833"/>
                                        </p:tgtEl>
                                        <p:attrNameLst>
                                          <p:attrName>style.visibility</p:attrName>
                                        </p:attrNameLst>
                                      </p:cBhvr>
                                      <p:to>
                                        <p:strVal val="hidden"/>
                                      </p:to>
                                    </p:set>
                                  </p:childTnLst>
                                </p:cTn>
                              </p:par>
                            </p:childTnLst>
                          </p:cTn>
                        </p:par>
                        <p:par>
                          <p:cTn id="44" fill="hold" nodeType="afterGroup">
                            <p:stCondLst>
                              <p:cond delay="500"/>
                            </p:stCondLst>
                            <p:childTnLst>
                              <p:par>
                                <p:cTn id="45" presetID="20" presetClass="entr" presetSubtype="0" fill="hold" nodeType="afterEffect">
                                  <p:stCondLst>
                                    <p:cond delay="0"/>
                                  </p:stCondLst>
                                  <p:childTnLst>
                                    <p:set>
                                      <p:cBhvr>
                                        <p:cTn id="46" dur="1" fill="hold">
                                          <p:stCondLst>
                                            <p:cond delay="0"/>
                                          </p:stCondLst>
                                        </p:cTn>
                                        <p:tgtEl>
                                          <p:spTgt spid="802835"/>
                                        </p:tgtEl>
                                        <p:attrNameLst>
                                          <p:attrName>style.visibility</p:attrName>
                                        </p:attrNameLst>
                                      </p:cBhvr>
                                      <p:to>
                                        <p:strVal val="visible"/>
                                      </p:to>
                                    </p:set>
                                    <p:animEffect transition="in" filter="wedge">
                                      <p:cBhvr>
                                        <p:cTn id="47" dur="1000"/>
                                        <p:tgtEl>
                                          <p:spTgt spid="802835"/>
                                        </p:tgtEl>
                                      </p:cBhvr>
                                    </p:animEffect>
                                  </p:childTnLst>
                                </p:cTn>
                              </p:par>
                            </p:childTnLst>
                          </p:cTn>
                        </p:par>
                        <p:par>
                          <p:cTn id="48" fill="hold" nodeType="afterGroup">
                            <p:stCondLst>
                              <p:cond delay="1500"/>
                            </p:stCondLst>
                            <p:childTnLst>
                              <p:par>
                                <p:cTn id="49" presetID="20" presetClass="entr" presetSubtype="0" fill="hold" nodeType="afterEffect">
                                  <p:stCondLst>
                                    <p:cond delay="0"/>
                                  </p:stCondLst>
                                  <p:childTnLst>
                                    <p:set>
                                      <p:cBhvr>
                                        <p:cTn id="50" dur="1" fill="hold">
                                          <p:stCondLst>
                                            <p:cond delay="0"/>
                                          </p:stCondLst>
                                        </p:cTn>
                                        <p:tgtEl>
                                          <p:spTgt spid="802836"/>
                                        </p:tgtEl>
                                        <p:attrNameLst>
                                          <p:attrName>style.visibility</p:attrName>
                                        </p:attrNameLst>
                                      </p:cBhvr>
                                      <p:to>
                                        <p:strVal val="visible"/>
                                      </p:to>
                                    </p:set>
                                    <p:animEffect transition="in" filter="wedge">
                                      <p:cBhvr>
                                        <p:cTn id="51" dur="1000"/>
                                        <p:tgtEl>
                                          <p:spTgt spid="80283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xit" presetSubtype="10" fill="hold" nodeType="clickEffect">
                                  <p:stCondLst>
                                    <p:cond delay="0"/>
                                  </p:stCondLst>
                                  <p:childTnLst>
                                    <p:animEffect transition="out" filter="checkerboard(across)">
                                      <p:cBhvr>
                                        <p:cTn id="55" dur="500"/>
                                        <p:tgtEl>
                                          <p:spTgt spid="802836"/>
                                        </p:tgtEl>
                                      </p:cBhvr>
                                    </p:animEffect>
                                    <p:set>
                                      <p:cBhvr>
                                        <p:cTn id="56" dur="1" fill="hold">
                                          <p:stCondLst>
                                            <p:cond delay="499"/>
                                          </p:stCondLst>
                                        </p:cTn>
                                        <p:tgtEl>
                                          <p:spTgt spid="802836"/>
                                        </p:tgtEl>
                                        <p:attrNameLst>
                                          <p:attrName>style.visibility</p:attrName>
                                        </p:attrNameLst>
                                      </p:cBhvr>
                                      <p:to>
                                        <p:strVal val="hidden"/>
                                      </p:to>
                                    </p:set>
                                  </p:childTnLst>
                                </p:cTn>
                              </p:par>
                              <p:par>
                                <p:cTn id="57" presetID="5" presetClass="exit" presetSubtype="10" fill="hold" nodeType="withEffect">
                                  <p:stCondLst>
                                    <p:cond delay="0"/>
                                  </p:stCondLst>
                                  <p:childTnLst>
                                    <p:animEffect transition="out" filter="checkerboard(across)">
                                      <p:cBhvr>
                                        <p:cTn id="58" dur="500"/>
                                        <p:tgtEl>
                                          <p:spTgt spid="802835"/>
                                        </p:tgtEl>
                                      </p:cBhvr>
                                    </p:animEffect>
                                    <p:set>
                                      <p:cBhvr>
                                        <p:cTn id="59" dur="1" fill="hold">
                                          <p:stCondLst>
                                            <p:cond delay="499"/>
                                          </p:stCondLst>
                                        </p:cTn>
                                        <p:tgtEl>
                                          <p:spTgt spid="802835"/>
                                        </p:tgtEl>
                                        <p:attrNameLst>
                                          <p:attrName>style.visibility</p:attrName>
                                        </p:attrNameLst>
                                      </p:cBhvr>
                                      <p:to>
                                        <p:strVal val="hidden"/>
                                      </p:to>
                                    </p:set>
                                  </p:childTnLst>
                                </p:cTn>
                              </p:par>
                            </p:childTnLst>
                          </p:cTn>
                        </p:par>
                        <p:par>
                          <p:cTn id="60" fill="hold" nodeType="afterGroup">
                            <p:stCondLst>
                              <p:cond delay="500"/>
                            </p:stCondLst>
                            <p:childTnLst>
                              <p:par>
                                <p:cTn id="61" presetID="20" presetClass="entr" presetSubtype="0" fill="hold" nodeType="afterEffect">
                                  <p:stCondLst>
                                    <p:cond delay="0"/>
                                  </p:stCondLst>
                                  <p:childTnLst>
                                    <p:set>
                                      <p:cBhvr>
                                        <p:cTn id="62" dur="1" fill="hold">
                                          <p:stCondLst>
                                            <p:cond delay="0"/>
                                          </p:stCondLst>
                                        </p:cTn>
                                        <p:tgtEl>
                                          <p:spTgt spid="802837"/>
                                        </p:tgtEl>
                                        <p:attrNameLst>
                                          <p:attrName>style.visibility</p:attrName>
                                        </p:attrNameLst>
                                      </p:cBhvr>
                                      <p:to>
                                        <p:strVal val="visible"/>
                                      </p:to>
                                    </p:set>
                                    <p:animEffect transition="in" filter="wedge">
                                      <p:cBhvr>
                                        <p:cTn id="63" dur="1000"/>
                                        <p:tgtEl>
                                          <p:spTgt spid="802837"/>
                                        </p:tgtEl>
                                      </p:cBhvr>
                                    </p:animEffect>
                                  </p:childTnLst>
                                </p:cTn>
                              </p:par>
                            </p:childTnLst>
                          </p:cTn>
                        </p:par>
                        <p:par>
                          <p:cTn id="64" fill="hold" nodeType="afterGroup">
                            <p:stCondLst>
                              <p:cond delay="1500"/>
                            </p:stCondLst>
                            <p:childTnLst>
                              <p:par>
                                <p:cTn id="65" presetID="20" presetClass="entr" presetSubtype="0" fill="hold" nodeType="afterEffect">
                                  <p:stCondLst>
                                    <p:cond delay="0"/>
                                  </p:stCondLst>
                                  <p:childTnLst>
                                    <p:set>
                                      <p:cBhvr>
                                        <p:cTn id="66" dur="1" fill="hold">
                                          <p:stCondLst>
                                            <p:cond delay="0"/>
                                          </p:stCondLst>
                                        </p:cTn>
                                        <p:tgtEl>
                                          <p:spTgt spid="802838"/>
                                        </p:tgtEl>
                                        <p:attrNameLst>
                                          <p:attrName>style.visibility</p:attrName>
                                        </p:attrNameLst>
                                      </p:cBhvr>
                                      <p:to>
                                        <p:strVal val="visible"/>
                                      </p:to>
                                    </p:set>
                                    <p:animEffect transition="in" filter="wedge">
                                      <p:cBhvr>
                                        <p:cTn id="67" dur="1000"/>
                                        <p:tgtEl>
                                          <p:spTgt spid="802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31" grpId="0"/>
      <p:bldP spid="802831" grpId="1"/>
      <p:bldP spid="802833" grpId="0"/>
      <p:bldP spid="802833" grpId="1"/>
    </p:bldLst>
  </p:timing>
</p:sld>
</file>

<file path=ppt/slides/slide3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88827EF-B8B4-40CA-A0DF-1477D04ED0FC}" type="slidenum">
              <a:rPr lang="ar-SA" altLang="fa-IR"/>
              <a:pPr/>
              <a:t>312</a:t>
            </a:fld>
            <a:endParaRPr lang="en-US" altLang="fa-IR"/>
          </a:p>
        </p:txBody>
      </p:sp>
      <p:sp>
        <p:nvSpPr>
          <p:cNvPr id="80384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داراییهای مشابه</a:t>
            </a:r>
            <a:endParaRPr lang="en-US" altLang="fa-IR" b="0">
              <a:solidFill>
                <a:schemeClr val="tx1"/>
              </a:solidFill>
              <a:cs typeface="B Nazanin" panose="00000400000000000000" pitchFamily="2" charset="-78"/>
            </a:endParaRPr>
          </a:p>
        </p:txBody>
      </p:sp>
      <p:sp>
        <p:nvSpPr>
          <p:cNvPr id="80384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صورتی که داراییهای معاوضه شده کاربری یکسانی داشته باشد و یا در فعالیتهای تجاری مشابهی به کار گرفته شود، معاوضه از نوع معاوضه داراییهای مشابه تلقی خواهد گردید. مانند معاوضه ماشین آلات با ماشین آلات</a:t>
            </a:r>
            <a:endParaRPr lang="fa-IR" altLang="fa-IR" sz="3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03843">
                                            <p:txEl>
                                              <p:pRg st="0" end="0"/>
                                            </p:txEl>
                                          </p:spTgt>
                                        </p:tgtEl>
                                        <p:attrNameLst>
                                          <p:attrName>style.visibility</p:attrName>
                                        </p:attrNameLst>
                                      </p:cBhvr>
                                      <p:to>
                                        <p:strVal val="visible"/>
                                      </p:to>
                                    </p:set>
                                    <p:animEffect transition="in" filter="barn(inHorizontal)">
                                      <p:cBhvr>
                                        <p:cTn id="7" dur="500"/>
                                        <p:tgtEl>
                                          <p:spTgt spid="803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04BF7318-E1E8-4F5C-8712-ADE633BE31CD}" type="slidenum">
              <a:rPr lang="ar-SA" altLang="fa-IR"/>
              <a:pPr/>
              <a:t>313</a:t>
            </a:fld>
            <a:endParaRPr lang="en-US" altLang="fa-IR"/>
          </a:p>
        </p:txBody>
      </p:sp>
      <p:sp>
        <p:nvSpPr>
          <p:cNvPr id="80486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داراییهای مشابه </a:t>
            </a:r>
            <a:endParaRPr lang="en-US" altLang="fa-IR" b="0">
              <a:solidFill>
                <a:schemeClr val="tx1"/>
              </a:solidFill>
              <a:cs typeface="B Nazanin" panose="00000400000000000000" pitchFamily="2" charset="-78"/>
            </a:endParaRPr>
          </a:p>
        </p:txBody>
      </p:sp>
      <p:sp>
        <p:nvSpPr>
          <p:cNvPr id="80486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lvl="1" algn="just" eaLnBrk="1" hangingPunct="1"/>
            <a:endParaRPr lang="fa-IR" altLang="fa-IR" sz="3000">
              <a:cs typeface="B Nazanin" panose="00000400000000000000" pitchFamily="2" charset="-78"/>
            </a:endParaRPr>
          </a:p>
        </p:txBody>
      </p:sp>
      <p:sp>
        <p:nvSpPr>
          <p:cNvPr id="804868" name="Text Box 4"/>
          <p:cNvSpPr txBox="1">
            <a:spLocks noChangeArrowheads="1"/>
          </p:cNvSpPr>
          <p:nvPr/>
        </p:nvSpPr>
        <p:spPr bwMode="auto">
          <a:xfrm>
            <a:off x="5562600" y="3627438"/>
            <a:ext cx="2971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3000">
                <a:cs typeface="B Nazanin" panose="00000400000000000000" pitchFamily="2" charset="-78"/>
              </a:rPr>
              <a:t>معاوضه داراییهای مشابه</a:t>
            </a:r>
            <a:endParaRPr lang="en-US" altLang="fa-IR" sz="3000">
              <a:cs typeface="B Nazanin" panose="00000400000000000000" pitchFamily="2" charset="-78"/>
            </a:endParaRPr>
          </a:p>
        </p:txBody>
      </p:sp>
      <p:sp>
        <p:nvSpPr>
          <p:cNvPr id="804869" name="AutoShape 5"/>
          <p:cNvSpPr>
            <a:spLocks/>
          </p:cNvSpPr>
          <p:nvPr/>
        </p:nvSpPr>
        <p:spPr bwMode="auto">
          <a:xfrm>
            <a:off x="5562600" y="3475038"/>
            <a:ext cx="76200" cy="914400"/>
          </a:xfrm>
          <a:prstGeom prst="rightBrace">
            <a:avLst>
              <a:gd name="adj1" fmla="val 10000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04870" name="Text Box 6"/>
          <p:cNvSpPr txBox="1">
            <a:spLocks noChangeArrowheads="1"/>
          </p:cNvSpPr>
          <p:nvPr/>
        </p:nvSpPr>
        <p:spPr bwMode="auto">
          <a:xfrm>
            <a:off x="914400" y="3246438"/>
            <a:ext cx="4876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just" rtl="1" eaLnBrk="1" hangingPunct="1">
              <a:spcBef>
                <a:spcPct val="20000"/>
              </a:spcBef>
              <a:buClr>
                <a:schemeClr val="accent2"/>
              </a:buClr>
              <a:buSzPct val="55000"/>
              <a:buFont typeface="Wingdings" panose="05000000000000000000" pitchFamily="2" charset="2"/>
              <a:buNone/>
            </a:pPr>
            <a:r>
              <a:rPr lang="fa-IR" altLang="fa-IR" sz="3000">
                <a:cs typeface="B Nazanin" panose="00000400000000000000" pitchFamily="2" charset="-78"/>
              </a:rPr>
              <a:t>1. معاوضه داراییهای غیرمولد</a:t>
            </a:r>
          </a:p>
        </p:txBody>
      </p:sp>
      <p:sp>
        <p:nvSpPr>
          <p:cNvPr id="804871" name="Text Box 7"/>
          <p:cNvSpPr txBox="1">
            <a:spLocks noChangeArrowheads="1"/>
          </p:cNvSpPr>
          <p:nvPr/>
        </p:nvSpPr>
        <p:spPr bwMode="auto">
          <a:xfrm>
            <a:off x="1447800" y="3946525"/>
            <a:ext cx="4343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just" rtl="1" eaLnBrk="1" hangingPunct="1">
              <a:spcBef>
                <a:spcPct val="20000"/>
              </a:spcBef>
              <a:buClr>
                <a:schemeClr val="accent2"/>
              </a:buClr>
              <a:buSzPct val="55000"/>
              <a:buFont typeface="Wingdings" panose="05000000000000000000" pitchFamily="2" charset="2"/>
              <a:buNone/>
            </a:pPr>
            <a:r>
              <a:rPr lang="fa-IR" altLang="fa-IR" sz="3000">
                <a:cs typeface="B Nazanin" panose="00000400000000000000" pitchFamily="2" charset="-78"/>
              </a:rPr>
              <a:t>2. معاوضه داراییهای مولد</a:t>
            </a:r>
          </a:p>
        </p:txBody>
      </p:sp>
      <p:sp>
        <p:nvSpPr>
          <p:cNvPr id="804872" name="Rectangle 8"/>
          <p:cNvSpPr>
            <a:spLocks noChangeArrowheads="1"/>
          </p:cNvSpPr>
          <p:nvPr/>
        </p:nvSpPr>
        <p:spPr bwMode="auto">
          <a:xfrm>
            <a:off x="609600" y="2133600"/>
            <a:ext cx="8186738" cy="388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معاوضه داراییهای مشابه را به طور کلی می توان به دو دسته تقسیم نمود: </a:t>
            </a:r>
            <a:endParaRPr lang="fa-IR" altLang="fa-IR" sz="3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04872">
                                            <p:txEl>
                                              <p:pRg st="0" end="0"/>
                                            </p:txEl>
                                          </p:spTgt>
                                        </p:tgtEl>
                                        <p:attrNameLst>
                                          <p:attrName>style.visibility</p:attrName>
                                        </p:attrNameLst>
                                      </p:cBhvr>
                                      <p:to>
                                        <p:strVal val="visible"/>
                                      </p:to>
                                    </p:set>
                                    <p:animEffect transition="in" filter="barn(inHorizontal)">
                                      <p:cBhvr>
                                        <p:cTn id="7" dur="500"/>
                                        <p:tgtEl>
                                          <p:spTgt spid="804872">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nodePh="1">
                                  <p:stCondLst>
                                    <p:cond delay="0"/>
                                  </p:stCondLst>
                                  <p:endCondLst>
                                    <p:cond evt="begin" delay="0">
                                      <p:tn val="9"/>
                                    </p:cond>
                                  </p:endCondLst>
                                  <p:childTnLst>
                                    <p:set>
                                      <p:cBhvr>
                                        <p:cTn id="10" dur="1" fill="hold">
                                          <p:stCondLst>
                                            <p:cond delay="0"/>
                                          </p:stCondLst>
                                        </p:cTn>
                                        <p:tgtEl>
                                          <p:spTgt spid="804867">
                                            <p:txEl>
                                              <p:pRg st="0" end="0"/>
                                            </p:txEl>
                                          </p:spTgt>
                                        </p:tgtEl>
                                        <p:attrNameLst>
                                          <p:attrName>style.visibility</p:attrName>
                                        </p:attrNameLst>
                                      </p:cBhvr>
                                      <p:to>
                                        <p:strVal val="visible"/>
                                      </p:to>
                                    </p:set>
                                    <p:animEffect transition="in" filter="barn(inHorizontal)">
                                      <p:cBhvr>
                                        <p:cTn id="11" dur="500"/>
                                        <p:tgtEl>
                                          <p:spTgt spid="804867">
                                            <p:txEl>
                                              <p:pRg st="0" end="0"/>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04868"/>
                                        </p:tgtEl>
                                        <p:attrNameLst>
                                          <p:attrName>style.visibility</p:attrName>
                                        </p:attrNameLst>
                                      </p:cBhvr>
                                      <p:to>
                                        <p:strVal val="visible"/>
                                      </p:to>
                                    </p:set>
                                    <p:animEffect transition="in" filter="blinds(horizontal)">
                                      <p:cBhvr>
                                        <p:cTn id="15" dur="500"/>
                                        <p:tgtEl>
                                          <p:spTgt spid="804868"/>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804869"/>
                                        </p:tgtEl>
                                        <p:attrNameLst>
                                          <p:attrName>style.visibility</p:attrName>
                                        </p:attrNameLst>
                                      </p:cBhvr>
                                      <p:to>
                                        <p:strVal val="visible"/>
                                      </p:to>
                                    </p:set>
                                    <p:animEffect transition="in" filter="blinds(horizontal)">
                                      <p:cBhvr>
                                        <p:cTn id="19" dur="500"/>
                                        <p:tgtEl>
                                          <p:spTgt spid="804869"/>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804870"/>
                                        </p:tgtEl>
                                        <p:attrNameLst>
                                          <p:attrName>style.visibility</p:attrName>
                                        </p:attrNameLst>
                                      </p:cBhvr>
                                      <p:to>
                                        <p:strVal val="visible"/>
                                      </p:to>
                                    </p:set>
                                    <p:animEffect transition="in" filter="blinds(horizontal)">
                                      <p:cBhvr>
                                        <p:cTn id="23" dur="500"/>
                                        <p:tgtEl>
                                          <p:spTgt spid="804870"/>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804871"/>
                                        </p:tgtEl>
                                        <p:attrNameLst>
                                          <p:attrName>style.visibility</p:attrName>
                                        </p:attrNameLst>
                                      </p:cBhvr>
                                      <p:to>
                                        <p:strVal val="visible"/>
                                      </p:to>
                                    </p:set>
                                    <p:animEffect transition="in" filter="blinds(horizontal)">
                                      <p:cBhvr>
                                        <p:cTn id="27" dur="500"/>
                                        <p:tgtEl>
                                          <p:spTgt spid="804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8" grpId="0"/>
      <p:bldP spid="804870" grpId="0"/>
      <p:bldP spid="804871" grpId="0"/>
    </p:bldLst>
  </p:timing>
</p:sld>
</file>

<file path=ppt/slides/slide3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6B97CB6-4947-48C4-82FF-F679D81A9CC9}" type="slidenum">
              <a:rPr lang="ar-SA" altLang="fa-IR"/>
              <a:pPr/>
              <a:t>314</a:t>
            </a:fld>
            <a:endParaRPr lang="en-US" altLang="fa-IR"/>
          </a:p>
        </p:txBody>
      </p:sp>
      <p:sp>
        <p:nvSpPr>
          <p:cNvPr id="80589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داراییهای مولد</a:t>
            </a:r>
            <a:endParaRPr lang="en-US" altLang="fa-IR" b="0">
              <a:solidFill>
                <a:schemeClr val="tx1"/>
              </a:solidFill>
              <a:cs typeface="B Nazanin" panose="00000400000000000000" pitchFamily="2" charset="-78"/>
            </a:endParaRPr>
          </a:p>
        </p:txBody>
      </p:sp>
      <p:sp>
        <p:nvSpPr>
          <p:cNvPr id="80589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دارایی</a:t>
            </a:r>
            <a:r>
              <a:rPr lang="fa-IR" altLang="fa-IR">
                <a:cs typeface="Times New Roman" panose="02020603050405020304" pitchFamily="18" charset="0"/>
              </a:rPr>
              <a:t>‌</a:t>
            </a:r>
            <a:r>
              <a:rPr lang="fa-IR" altLang="fa-IR">
                <a:cs typeface="B Nazanin" panose="00000400000000000000" pitchFamily="2" charset="-78"/>
              </a:rPr>
              <a:t>هایی می باشد که جهت تولید کالا و یا ارائه خدمات در واحد تجاری نگهداری می شود. </a:t>
            </a:r>
          </a:p>
          <a:p>
            <a:pPr lvl="1" algn="just" eaLnBrk="1" hangingPunct="1"/>
            <a:r>
              <a:rPr lang="fa-IR" altLang="fa-IR">
                <a:cs typeface="B Nazanin" panose="00000400000000000000" pitchFamily="2" charset="-78"/>
              </a:rPr>
              <a:t>مانند تجهیزات و ماشین آلات</a:t>
            </a:r>
          </a:p>
          <a:p>
            <a:pPr algn="just" eaLnBrk="1" hangingPunct="1"/>
            <a:endParaRPr lang="fa-IR" altLang="fa-IR" sz="3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05891">
                                            <p:txEl>
                                              <p:pRg st="0" end="0"/>
                                            </p:txEl>
                                          </p:spTgt>
                                        </p:tgtEl>
                                        <p:attrNameLst>
                                          <p:attrName>style.visibility</p:attrName>
                                        </p:attrNameLst>
                                      </p:cBhvr>
                                      <p:to>
                                        <p:strVal val="visible"/>
                                      </p:to>
                                    </p:set>
                                    <p:animEffect transition="in" filter="barn(inHorizontal)">
                                      <p:cBhvr>
                                        <p:cTn id="7" dur="500"/>
                                        <p:tgtEl>
                                          <p:spTgt spid="805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805891">
                                            <p:txEl>
                                              <p:pRg st="1" end="1"/>
                                            </p:txEl>
                                          </p:spTgt>
                                        </p:tgtEl>
                                        <p:attrNameLst>
                                          <p:attrName>style.visibility</p:attrName>
                                        </p:attrNameLst>
                                      </p:cBhvr>
                                      <p:to>
                                        <p:strVal val="visible"/>
                                      </p:to>
                                    </p:set>
                                    <p:animEffect transition="in" filter="barn(inHorizontal)">
                                      <p:cBhvr>
                                        <p:cTn id="12" dur="500"/>
                                        <p:tgtEl>
                                          <p:spTgt spid="805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7CBB051-FD08-48BC-9FDC-2831242E111B}" type="slidenum">
              <a:rPr lang="ar-SA" altLang="fa-IR"/>
              <a:pPr/>
              <a:t>315</a:t>
            </a:fld>
            <a:endParaRPr lang="en-US" altLang="fa-IR"/>
          </a:p>
        </p:txBody>
      </p:sp>
      <p:sp>
        <p:nvSpPr>
          <p:cNvPr id="80691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داراییهای غیرمولد</a:t>
            </a:r>
            <a:endParaRPr lang="en-US" altLang="fa-IR" b="0">
              <a:solidFill>
                <a:schemeClr val="tx1"/>
              </a:solidFill>
              <a:cs typeface="B Nazanin" panose="00000400000000000000" pitchFamily="2" charset="-78"/>
            </a:endParaRPr>
          </a:p>
        </p:txBody>
      </p:sp>
      <p:sp>
        <p:nvSpPr>
          <p:cNvPr id="80691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3400">
                <a:cs typeface="B Nazanin" panose="00000400000000000000" pitchFamily="2" charset="-78"/>
              </a:rPr>
              <a:t>دارایی</a:t>
            </a:r>
            <a:r>
              <a:rPr lang="fa-IR" altLang="fa-IR" sz="3400">
                <a:cs typeface="Times New Roman" panose="02020603050405020304" pitchFamily="18" charset="0"/>
              </a:rPr>
              <a:t>‌</a:t>
            </a:r>
            <a:r>
              <a:rPr lang="fa-IR" altLang="fa-IR" sz="3400">
                <a:cs typeface="B Nazanin" panose="00000400000000000000" pitchFamily="2" charset="-78"/>
              </a:rPr>
              <a:t>هایی که برای فروش در جریان عادی عملیات واحد تجاری نگهداری می شوند</a:t>
            </a:r>
          </a:p>
          <a:p>
            <a:pPr lvl="1" algn="just" eaLnBrk="1" hangingPunct="1"/>
            <a:r>
              <a:rPr lang="fa-IR" altLang="fa-IR" sz="3000">
                <a:cs typeface="B Nazanin" panose="00000400000000000000" pitchFamily="2" charset="-78"/>
              </a:rPr>
              <a:t>مانند موجودیها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06915">
                                            <p:txEl>
                                              <p:pRg st="0" end="0"/>
                                            </p:txEl>
                                          </p:spTgt>
                                        </p:tgtEl>
                                        <p:attrNameLst>
                                          <p:attrName>style.visibility</p:attrName>
                                        </p:attrNameLst>
                                      </p:cBhvr>
                                      <p:to>
                                        <p:strVal val="visible"/>
                                      </p:to>
                                    </p:set>
                                    <p:animEffect transition="in" filter="barn(inHorizontal)">
                                      <p:cBhvr>
                                        <p:cTn id="7" dur="500"/>
                                        <p:tgtEl>
                                          <p:spTgt spid="806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806915">
                                            <p:txEl>
                                              <p:pRg st="1" end="1"/>
                                            </p:txEl>
                                          </p:spTgt>
                                        </p:tgtEl>
                                        <p:attrNameLst>
                                          <p:attrName>style.visibility</p:attrName>
                                        </p:attrNameLst>
                                      </p:cBhvr>
                                      <p:to>
                                        <p:strVal val="visible"/>
                                      </p:to>
                                    </p:set>
                                    <p:animEffect transition="in" filter="barn(inHorizontal)">
                                      <p:cBhvr>
                                        <p:cTn id="12" dur="500"/>
                                        <p:tgtEl>
                                          <p:spTgt spid="806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822FFAC-C627-4DAE-8B75-054156B33CE5}" type="slidenum">
              <a:rPr lang="ar-SA" altLang="fa-IR"/>
              <a:pPr/>
              <a:t>316</a:t>
            </a:fld>
            <a:endParaRPr lang="en-US" altLang="fa-IR"/>
          </a:p>
        </p:txBody>
      </p:sp>
      <p:sp>
        <p:nvSpPr>
          <p:cNvPr id="80896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داراییهای مشابه</a:t>
            </a:r>
            <a:endParaRPr lang="en-US" altLang="fa-IR" b="0">
              <a:solidFill>
                <a:schemeClr val="tx1"/>
              </a:solidFill>
              <a:cs typeface="B Nazanin" panose="00000400000000000000" pitchFamily="2" charset="-78"/>
            </a:endParaRPr>
          </a:p>
        </p:txBody>
      </p:sp>
      <p:sp>
        <p:nvSpPr>
          <p:cNvPr id="808963" name="Rectangle 3"/>
          <p:cNvSpPr>
            <a:spLocks noChangeArrowheads="1"/>
          </p:cNvSpPr>
          <p:nvPr/>
        </p:nvSpPr>
        <p:spPr bwMode="auto">
          <a:xfrm>
            <a:off x="6858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معاوضه داراییهای مشابه ممکن است دو حالت بوجود آید:</a:t>
            </a:r>
          </a:p>
          <a:p>
            <a:pPr lvl="1" algn="just" eaLnBrk="1" hangingPunct="1"/>
            <a:r>
              <a:rPr lang="fa-IR" altLang="fa-IR">
                <a:cs typeface="B Nazanin" panose="00000400000000000000" pitchFamily="2" charset="-78"/>
              </a:rPr>
              <a:t>ارزش منصفانه داراییهای معاوضه شده مساوی هم باشد (بدون سرک)</a:t>
            </a:r>
          </a:p>
          <a:p>
            <a:pPr lvl="1" algn="just" eaLnBrk="1" hangingPunct="1"/>
            <a:r>
              <a:rPr lang="fa-IR" altLang="fa-IR">
                <a:cs typeface="B Nazanin" panose="00000400000000000000" pitchFamily="2" charset="-78"/>
              </a:rPr>
              <a:t>ارزش منصفانه داراییهای معاوضه شده متفاوت باشد. (با سرک) </a:t>
            </a:r>
            <a:endParaRPr lang="fa-IR" altLang="fa-IR" sz="30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08963">
                                            <p:txEl>
                                              <p:pRg st="0" end="0"/>
                                            </p:txEl>
                                          </p:spTgt>
                                        </p:tgtEl>
                                        <p:attrNameLst>
                                          <p:attrName>style.visibility</p:attrName>
                                        </p:attrNameLst>
                                      </p:cBhvr>
                                      <p:to>
                                        <p:strVal val="visible"/>
                                      </p:to>
                                    </p:set>
                                    <p:animEffect transition="in" filter="barn(inHorizontal)">
                                      <p:cBhvr>
                                        <p:cTn id="7" dur="500"/>
                                        <p:tgtEl>
                                          <p:spTgt spid="808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808963">
                                            <p:txEl>
                                              <p:pRg st="1" end="1"/>
                                            </p:txEl>
                                          </p:spTgt>
                                        </p:tgtEl>
                                        <p:attrNameLst>
                                          <p:attrName>style.visibility</p:attrName>
                                        </p:attrNameLst>
                                      </p:cBhvr>
                                      <p:to>
                                        <p:strVal val="visible"/>
                                      </p:to>
                                    </p:set>
                                    <p:animEffect transition="in" filter="barn(inHorizontal)">
                                      <p:cBhvr>
                                        <p:cTn id="12" dur="500"/>
                                        <p:tgtEl>
                                          <p:spTgt spid="8089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808963">
                                            <p:txEl>
                                              <p:pRg st="2" end="2"/>
                                            </p:txEl>
                                          </p:spTgt>
                                        </p:tgtEl>
                                        <p:attrNameLst>
                                          <p:attrName>style.visibility</p:attrName>
                                        </p:attrNameLst>
                                      </p:cBhvr>
                                      <p:to>
                                        <p:strVal val="visible"/>
                                      </p:to>
                                    </p:set>
                                    <p:animEffect transition="in" filter="barn(inHorizontal)">
                                      <p:cBhvr>
                                        <p:cTn id="17" dur="500"/>
                                        <p:tgtEl>
                                          <p:spTgt spid="808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5F7FFC0-F62F-4028-9FB0-D6F64AF092E9}" type="slidenum">
              <a:rPr lang="ar-SA" altLang="fa-IR"/>
              <a:pPr/>
              <a:t>317</a:t>
            </a:fld>
            <a:endParaRPr lang="en-US" altLang="fa-IR"/>
          </a:p>
        </p:txBody>
      </p:sp>
      <p:sp>
        <p:nvSpPr>
          <p:cNvPr id="80998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شناسایی زیان در معاوضه داراییهای مشابه</a:t>
            </a:r>
            <a:endParaRPr lang="en-US" altLang="fa-IR" b="0">
              <a:solidFill>
                <a:schemeClr val="tx1"/>
              </a:solidFill>
              <a:cs typeface="B Nazanin" panose="00000400000000000000" pitchFamily="2" charset="-78"/>
            </a:endParaRPr>
          </a:p>
        </p:txBody>
      </p:sp>
      <p:sp>
        <p:nvSpPr>
          <p:cNvPr id="809987"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معاوضه دارایی</a:t>
            </a:r>
            <a:r>
              <a:rPr lang="fa-IR" altLang="fa-IR">
                <a:cs typeface="Times New Roman" panose="02020603050405020304" pitchFamily="18" charset="0"/>
              </a:rPr>
              <a:t>‌</a:t>
            </a:r>
            <a:r>
              <a:rPr lang="fa-IR" altLang="fa-IR">
                <a:cs typeface="B Nazanin" panose="00000400000000000000" pitchFamily="2" charset="-78"/>
              </a:rPr>
              <a:t>های مشابه زیان بدون در نظر گرفتن دریافت یا پرداخت سرک، همواره شناسایی و ثبت می</a:t>
            </a:r>
            <a:r>
              <a:rPr lang="fa-IR" altLang="fa-IR">
                <a:cs typeface="Times New Roman" panose="02020603050405020304" pitchFamily="18" charset="0"/>
              </a:rPr>
              <a:t>‌</a:t>
            </a:r>
            <a:r>
              <a:rPr lang="fa-IR" altLang="fa-IR">
                <a:cs typeface="B Nazanin" panose="00000400000000000000" pitchFamily="2" charset="-78"/>
              </a:rPr>
              <a:t>شود.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09987">
                                            <p:txEl>
                                              <p:pRg st="0" end="0"/>
                                            </p:txEl>
                                          </p:spTgt>
                                        </p:tgtEl>
                                        <p:attrNameLst>
                                          <p:attrName>style.visibility</p:attrName>
                                        </p:attrNameLst>
                                      </p:cBhvr>
                                      <p:to>
                                        <p:strVal val="visible"/>
                                      </p:to>
                                    </p:set>
                                    <p:animEffect transition="in" filter="barn(inHorizontal)">
                                      <p:cBhvr>
                                        <p:cTn id="7" dur="500"/>
                                        <p:tgtEl>
                                          <p:spTgt spid="809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9217BD4E-E8A4-4D00-B84D-ACF4CF5BB747}" type="slidenum">
              <a:rPr lang="ar-SA" altLang="fa-IR"/>
              <a:pPr/>
              <a:t>318</a:t>
            </a:fld>
            <a:endParaRPr lang="en-US" altLang="fa-IR"/>
          </a:p>
        </p:txBody>
      </p:sp>
      <p:sp>
        <p:nvSpPr>
          <p:cNvPr id="81101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شناسایی سود در معاوضه داراییهای مشابه</a:t>
            </a:r>
            <a:endParaRPr lang="en-US" altLang="fa-IR" b="0">
              <a:solidFill>
                <a:schemeClr val="tx1"/>
              </a:solidFill>
              <a:cs typeface="B Nazanin" panose="00000400000000000000" pitchFamily="2" charset="-78"/>
            </a:endParaRPr>
          </a:p>
        </p:txBody>
      </p:sp>
      <p:sp>
        <p:nvSpPr>
          <p:cNvPr id="811011"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ولی سود تنها زمانی شناسایی می شود که سرک دریافت شده باشد. در این حالت سود به تناسب بخش نقدی مبادله و بر حسب رابطه زیر شناسایی و ثبت می گردد.</a:t>
            </a:r>
          </a:p>
        </p:txBody>
      </p:sp>
      <p:sp>
        <p:nvSpPr>
          <p:cNvPr id="811012" name="Text Box 4"/>
          <p:cNvSpPr txBox="1">
            <a:spLocks noChangeArrowheads="1"/>
          </p:cNvSpPr>
          <p:nvPr/>
        </p:nvSpPr>
        <p:spPr bwMode="auto">
          <a:xfrm>
            <a:off x="533400" y="4800600"/>
            <a:ext cx="1447800" cy="6858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400">
                <a:latin typeface="Times New Roman" panose="02020603050405020304" pitchFamily="18" charset="0"/>
                <a:cs typeface="B Nazanin" panose="00000400000000000000" pitchFamily="2" charset="-78"/>
              </a:rPr>
              <a:t>سود</a:t>
            </a:r>
          </a:p>
          <a:p>
            <a:pPr algn="ctr" rtl="1">
              <a:lnSpc>
                <a:spcPct val="80000"/>
              </a:lnSpc>
            </a:pPr>
            <a:r>
              <a:rPr lang="fa-IR" altLang="fa-IR" sz="2400">
                <a:latin typeface="Times New Roman" panose="02020603050405020304" pitchFamily="18" charset="0"/>
                <a:cs typeface="B Nazanin" panose="00000400000000000000" pitchFamily="2" charset="-78"/>
              </a:rPr>
              <a:t> قابل شناسایی</a:t>
            </a:r>
            <a:endParaRPr lang="en-US" altLang="fa-IR" sz="2400">
              <a:latin typeface="Times New Roman" panose="02020603050405020304" pitchFamily="18" charset="0"/>
              <a:cs typeface="B Nazanin" panose="00000400000000000000" pitchFamily="2" charset="-78"/>
            </a:endParaRPr>
          </a:p>
        </p:txBody>
      </p:sp>
      <p:sp>
        <p:nvSpPr>
          <p:cNvPr id="811013" name="Text Box 5"/>
          <p:cNvSpPr txBox="1">
            <a:spLocks noChangeArrowheads="1"/>
          </p:cNvSpPr>
          <p:nvPr/>
        </p:nvSpPr>
        <p:spPr bwMode="auto">
          <a:xfrm>
            <a:off x="2438400" y="4800600"/>
            <a:ext cx="1371600" cy="6858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80000"/>
              </a:lnSpc>
            </a:pPr>
            <a:r>
              <a:rPr lang="fa-IR" altLang="fa-IR" sz="2400">
                <a:latin typeface="Times New Roman" panose="02020603050405020304" pitchFamily="18" charset="0"/>
                <a:cs typeface="B Nazanin" panose="00000400000000000000" pitchFamily="2" charset="-78"/>
              </a:rPr>
              <a:t>کل</a:t>
            </a:r>
          </a:p>
          <a:p>
            <a:pPr algn="ctr" rtl="1" eaLnBrk="1" hangingPunct="1">
              <a:lnSpc>
                <a:spcPct val="80000"/>
              </a:lnSpc>
            </a:pPr>
            <a:r>
              <a:rPr lang="fa-IR" altLang="fa-IR" sz="2400">
                <a:latin typeface="Times New Roman" panose="02020603050405020304" pitchFamily="18" charset="0"/>
                <a:cs typeface="B Nazanin" panose="00000400000000000000" pitchFamily="2" charset="-78"/>
              </a:rPr>
              <a:t> سود مبادله</a:t>
            </a:r>
            <a:endParaRPr lang="en-US" altLang="fa-IR" sz="2400">
              <a:latin typeface="Times New Roman" panose="02020603050405020304" pitchFamily="18" charset="0"/>
              <a:cs typeface="B Nazanin" panose="00000400000000000000" pitchFamily="2" charset="-78"/>
            </a:endParaRPr>
          </a:p>
        </p:txBody>
      </p:sp>
      <p:sp>
        <p:nvSpPr>
          <p:cNvPr id="811014" name="Text Box 6"/>
          <p:cNvSpPr txBox="1">
            <a:spLocks noChangeArrowheads="1"/>
          </p:cNvSpPr>
          <p:nvPr/>
        </p:nvSpPr>
        <p:spPr bwMode="auto">
          <a:xfrm>
            <a:off x="2057400" y="5029200"/>
            <a:ext cx="304800" cy="3048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sp>
        <p:nvSpPr>
          <p:cNvPr id="811016" name="Text Box 8"/>
          <p:cNvSpPr txBox="1">
            <a:spLocks noChangeArrowheads="1"/>
          </p:cNvSpPr>
          <p:nvPr/>
        </p:nvSpPr>
        <p:spPr bwMode="auto">
          <a:xfrm>
            <a:off x="3886200" y="5029200"/>
            <a:ext cx="304800" cy="3048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95000"/>
              </a:lnSpc>
            </a:pPr>
            <a:r>
              <a:rPr lang="en-US" altLang="fa-IR" sz="3200" b="1">
                <a:latin typeface="Times New Roman" panose="02020603050405020304" pitchFamily="18" charset="0"/>
                <a:cs typeface="Times New Roman" panose="02020603050405020304" pitchFamily="18" charset="0"/>
              </a:rPr>
              <a:t>×</a:t>
            </a:r>
          </a:p>
        </p:txBody>
      </p:sp>
      <p:grpSp>
        <p:nvGrpSpPr>
          <p:cNvPr id="811020" name="Group 12"/>
          <p:cNvGrpSpPr>
            <a:grpSpLocks/>
          </p:cNvGrpSpPr>
          <p:nvPr/>
        </p:nvGrpSpPr>
        <p:grpSpPr bwMode="auto">
          <a:xfrm>
            <a:off x="4267200" y="4648200"/>
            <a:ext cx="4800600" cy="1066800"/>
            <a:chOff x="2688" y="2928"/>
            <a:chExt cx="3024" cy="672"/>
          </a:xfrm>
        </p:grpSpPr>
        <p:sp>
          <p:nvSpPr>
            <p:cNvPr id="811017" name="Text Box 9"/>
            <p:cNvSpPr txBox="1">
              <a:spLocks noChangeArrowheads="1"/>
            </p:cNvSpPr>
            <p:nvPr/>
          </p:nvSpPr>
          <p:spPr bwMode="auto">
            <a:xfrm>
              <a:off x="2688" y="2928"/>
              <a:ext cx="3024" cy="672"/>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400">
                  <a:latin typeface="Times New Roman" panose="02020603050405020304" pitchFamily="18" charset="0"/>
                  <a:cs typeface="B Nazanin" panose="00000400000000000000" pitchFamily="2" charset="-78"/>
                </a:rPr>
                <a:t>سرک دریافتی</a:t>
              </a:r>
            </a:p>
            <a:p>
              <a:pPr algn="ctr" rtl="1" eaLnBrk="1" hangingPunct="1">
                <a:lnSpc>
                  <a:spcPct val="120000"/>
                </a:lnSpc>
              </a:pPr>
              <a:r>
                <a:rPr lang="fa-IR" altLang="fa-IR" sz="2400">
                  <a:latin typeface="Times New Roman" panose="02020603050405020304" pitchFamily="18" charset="0"/>
                  <a:cs typeface="B Nazanin" panose="00000400000000000000" pitchFamily="2" charset="-78"/>
                </a:rPr>
                <a:t>سرک دریافتی + ارزش متعارف دارایی تحصیل شده</a:t>
              </a:r>
              <a:endParaRPr lang="en-US" altLang="fa-IR" sz="2400">
                <a:latin typeface="Times New Roman" panose="02020603050405020304" pitchFamily="18" charset="0"/>
                <a:cs typeface="B Nazanin" panose="00000400000000000000" pitchFamily="2" charset="-78"/>
              </a:endParaRPr>
            </a:p>
          </p:txBody>
        </p:sp>
        <p:sp>
          <p:nvSpPr>
            <p:cNvPr id="811019" name="Line 11"/>
            <p:cNvSpPr>
              <a:spLocks noChangeShapeType="1"/>
            </p:cNvSpPr>
            <p:nvPr/>
          </p:nvSpPr>
          <p:spPr bwMode="auto">
            <a:xfrm>
              <a:off x="2688" y="3264"/>
              <a:ext cx="30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11011">
                                            <p:txEl>
                                              <p:pRg st="0" end="0"/>
                                            </p:txEl>
                                          </p:spTgt>
                                        </p:tgtEl>
                                        <p:attrNameLst>
                                          <p:attrName>style.visibility</p:attrName>
                                        </p:attrNameLst>
                                      </p:cBhvr>
                                      <p:to>
                                        <p:strVal val="visible"/>
                                      </p:to>
                                    </p:set>
                                    <p:animEffect transition="in" filter="barn(inHorizontal)">
                                      <p:cBhvr>
                                        <p:cTn id="7" dur="500"/>
                                        <p:tgtEl>
                                          <p:spTgt spid="811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1012"/>
                                        </p:tgtEl>
                                        <p:attrNameLst>
                                          <p:attrName>style.visibility</p:attrName>
                                        </p:attrNameLst>
                                      </p:cBhvr>
                                      <p:to>
                                        <p:strVal val="visible"/>
                                      </p:to>
                                    </p:set>
                                    <p:animEffect transition="in" filter="wipe(left)">
                                      <p:cBhvr>
                                        <p:cTn id="12" dur="500"/>
                                        <p:tgtEl>
                                          <p:spTgt spid="811012"/>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11014"/>
                                        </p:tgtEl>
                                        <p:attrNameLst>
                                          <p:attrName>style.visibility</p:attrName>
                                        </p:attrNameLst>
                                      </p:cBhvr>
                                      <p:to>
                                        <p:strVal val="visible"/>
                                      </p:to>
                                    </p:set>
                                    <p:animEffect transition="in" filter="wipe(left)">
                                      <p:cBhvr>
                                        <p:cTn id="16" dur="500"/>
                                        <p:tgtEl>
                                          <p:spTgt spid="811014"/>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11013"/>
                                        </p:tgtEl>
                                        <p:attrNameLst>
                                          <p:attrName>style.visibility</p:attrName>
                                        </p:attrNameLst>
                                      </p:cBhvr>
                                      <p:to>
                                        <p:strVal val="visible"/>
                                      </p:to>
                                    </p:set>
                                    <p:animEffect transition="in" filter="wipe(left)">
                                      <p:cBhvr>
                                        <p:cTn id="20" dur="500"/>
                                        <p:tgtEl>
                                          <p:spTgt spid="811013"/>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11016"/>
                                        </p:tgtEl>
                                        <p:attrNameLst>
                                          <p:attrName>style.visibility</p:attrName>
                                        </p:attrNameLst>
                                      </p:cBhvr>
                                      <p:to>
                                        <p:strVal val="visible"/>
                                      </p:to>
                                    </p:set>
                                    <p:animEffect transition="in" filter="wipe(left)">
                                      <p:cBhvr>
                                        <p:cTn id="24" dur="500"/>
                                        <p:tgtEl>
                                          <p:spTgt spid="811016"/>
                                        </p:tgtEl>
                                      </p:cBhvr>
                                    </p:animEffect>
                                  </p:childTnLst>
                                </p:cTn>
                              </p:par>
                            </p:childTnLst>
                          </p:cTn>
                        </p:par>
                        <p:par>
                          <p:cTn id="25" fill="hold" nodeType="afterGroup">
                            <p:stCondLst>
                              <p:cond delay="2000"/>
                            </p:stCondLst>
                            <p:childTnLst>
                              <p:par>
                                <p:cTn id="26" presetID="18" presetClass="entr" presetSubtype="3" fill="hold" nodeType="afterEffect">
                                  <p:stCondLst>
                                    <p:cond delay="0"/>
                                  </p:stCondLst>
                                  <p:childTnLst>
                                    <p:set>
                                      <p:cBhvr>
                                        <p:cTn id="27" dur="1" fill="hold">
                                          <p:stCondLst>
                                            <p:cond delay="0"/>
                                          </p:stCondLst>
                                        </p:cTn>
                                        <p:tgtEl>
                                          <p:spTgt spid="811020"/>
                                        </p:tgtEl>
                                        <p:attrNameLst>
                                          <p:attrName>style.visibility</p:attrName>
                                        </p:attrNameLst>
                                      </p:cBhvr>
                                      <p:to>
                                        <p:strVal val="visible"/>
                                      </p:to>
                                    </p:set>
                                    <p:animEffect transition="in" filter="strips(upRight)">
                                      <p:cBhvr>
                                        <p:cTn id="28" dur="500"/>
                                        <p:tgtEl>
                                          <p:spTgt spid="811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2" grpId="0" animBg="1" autoUpdateAnimBg="0"/>
      <p:bldP spid="811013" grpId="0" animBg="1" autoUpdateAnimBg="0"/>
      <p:bldP spid="811014" grpId="0" animBg="1" autoUpdateAnimBg="0"/>
      <p:bldP spid="811016" grpId="0" animBg="1" autoUpdateAnimBg="0"/>
    </p:bldLst>
  </p:timing>
</p:sld>
</file>

<file path=ppt/slides/slide3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5CE6570A-E1B6-47BD-9708-F353B1B51F13}" type="slidenum">
              <a:rPr lang="ar-SA" altLang="fa-IR"/>
              <a:pPr/>
              <a:t>319</a:t>
            </a:fld>
            <a:endParaRPr lang="en-US" altLang="fa-IR"/>
          </a:p>
        </p:txBody>
      </p:sp>
      <p:sp>
        <p:nvSpPr>
          <p:cNvPr id="812034" name="Rectangle 2"/>
          <p:cNvSpPr>
            <a:spLocks noGrp="1" noChangeArrowheads="1"/>
          </p:cNvSpPr>
          <p:nvPr>
            <p:ph type="title" idx="4294967295"/>
          </p:nvPr>
        </p:nvSpPr>
        <p:spPr>
          <a:xfrm>
            <a:off x="927100" y="609600"/>
            <a:ext cx="7378700" cy="1143000"/>
          </a:xfrm>
        </p:spPr>
        <p:txBody>
          <a:bodyPr/>
          <a:lstStyle/>
          <a:p>
            <a:r>
              <a:rPr lang="fa-IR" altLang="fa-IR" b="0">
                <a:solidFill>
                  <a:schemeClr val="tx1"/>
                </a:solidFill>
                <a:cs typeface="B Nazanin" panose="00000400000000000000" pitchFamily="2" charset="-78"/>
              </a:rPr>
              <a:t>معاوضه مشابه بدون سرک</a:t>
            </a:r>
            <a:endParaRPr lang="en-US" altLang="fa-IR" b="0">
              <a:solidFill>
                <a:schemeClr val="tx1"/>
              </a:solidFill>
              <a:cs typeface="B Nazanin" panose="00000400000000000000" pitchFamily="2" charset="-78"/>
            </a:endParaRPr>
          </a:p>
        </p:txBody>
      </p:sp>
      <p:sp>
        <p:nvSpPr>
          <p:cNvPr id="81203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حالت بهای تمام شده دارایی تحصیل شده براساس ارزش دفتری یا ارزش متعارف دارایی واگذار شده، هر کدام که کمتر باشد ثبت می گردد.</a:t>
            </a:r>
          </a:p>
          <a:p>
            <a:pPr algn="just" eaLnBrk="1" hangingPunct="1"/>
            <a:endParaRPr lang="fa-IR" altLang="fa-IR" sz="3400">
              <a:cs typeface="B Nazanin" panose="00000400000000000000" pitchFamily="2" charset="-78"/>
            </a:endParaRPr>
          </a:p>
        </p:txBody>
      </p:sp>
      <p:sp>
        <p:nvSpPr>
          <p:cNvPr id="812036" name="Text Box 4"/>
          <p:cNvSpPr txBox="1">
            <a:spLocks noChangeArrowheads="1"/>
          </p:cNvSpPr>
          <p:nvPr/>
        </p:nvSpPr>
        <p:spPr bwMode="auto">
          <a:xfrm>
            <a:off x="1217613" y="4419600"/>
            <a:ext cx="2667000" cy="13716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fa-IR" sz="2800">
                <a:latin typeface="Times New Roman" panose="02020603050405020304" pitchFamily="18" charset="0"/>
                <a:cs typeface="B Nazanin" panose="00000400000000000000" pitchFamily="2" charset="-78"/>
              </a:rPr>
              <a:t>بهای تمام شده</a:t>
            </a:r>
          </a:p>
          <a:p>
            <a:pPr algn="ctr" rtl="1"/>
            <a:r>
              <a:rPr lang="fa-IR" altLang="fa-IR" sz="2800">
                <a:latin typeface="Times New Roman" panose="02020603050405020304" pitchFamily="18" charset="0"/>
                <a:cs typeface="B Nazanin" panose="00000400000000000000" pitchFamily="2" charset="-78"/>
              </a:rPr>
              <a:t>دارایی تحصیل شده</a:t>
            </a:r>
            <a:endParaRPr lang="en-US" altLang="fa-IR" sz="2800">
              <a:latin typeface="Times New Roman" panose="02020603050405020304" pitchFamily="18" charset="0"/>
              <a:cs typeface="B Nazanin" panose="00000400000000000000" pitchFamily="2" charset="-78"/>
            </a:endParaRPr>
          </a:p>
        </p:txBody>
      </p:sp>
      <p:sp>
        <p:nvSpPr>
          <p:cNvPr id="812037" name="Text Box 5"/>
          <p:cNvSpPr txBox="1">
            <a:spLocks noChangeArrowheads="1"/>
          </p:cNvSpPr>
          <p:nvPr/>
        </p:nvSpPr>
        <p:spPr bwMode="auto">
          <a:xfrm>
            <a:off x="5027613" y="4419600"/>
            <a:ext cx="3887787" cy="13716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50000"/>
              </a:lnSpc>
            </a:pPr>
            <a:r>
              <a:rPr lang="fa-IR" altLang="fa-IR" sz="2800">
                <a:latin typeface="Times New Roman" panose="02020603050405020304" pitchFamily="18" charset="0"/>
                <a:cs typeface="B Nazanin" panose="00000400000000000000" pitchFamily="2" charset="-78"/>
              </a:rPr>
              <a:t>ارزش دفتری یا متعارف دارایی </a:t>
            </a:r>
          </a:p>
          <a:p>
            <a:pPr algn="ctr" rtl="1" eaLnBrk="1" hangingPunct="1">
              <a:lnSpc>
                <a:spcPct val="150000"/>
              </a:lnSpc>
            </a:pPr>
            <a:r>
              <a:rPr lang="fa-IR" altLang="fa-IR" sz="2800">
                <a:latin typeface="Times New Roman" panose="02020603050405020304" pitchFamily="18" charset="0"/>
                <a:cs typeface="B Nazanin" panose="00000400000000000000" pitchFamily="2" charset="-78"/>
              </a:rPr>
              <a:t>واگذار شده هر کدام که کمتر باشد</a:t>
            </a:r>
            <a:endParaRPr lang="en-US" altLang="fa-IR" sz="2800">
              <a:latin typeface="Times New Roman" panose="02020603050405020304" pitchFamily="18" charset="0"/>
              <a:cs typeface="B Nazanin" panose="00000400000000000000" pitchFamily="2" charset="-78"/>
            </a:endParaRPr>
          </a:p>
        </p:txBody>
      </p:sp>
      <p:sp>
        <p:nvSpPr>
          <p:cNvPr id="812038" name="Text Box 6"/>
          <p:cNvSpPr txBox="1">
            <a:spLocks noChangeArrowheads="1"/>
          </p:cNvSpPr>
          <p:nvPr/>
        </p:nvSpPr>
        <p:spPr bwMode="auto">
          <a:xfrm>
            <a:off x="4189413" y="4786313"/>
            <a:ext cx="547687" cy="547687"/>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4800" b="1">
                <a:latin typeface="Times New Roman" panose="02020603050405020304" pitchFamily="18" charset="0"/>
                <a:cs typeface="Times New Roman" panose="02020603050405020304" pitchFamily="18" charset="0"/>
              </a:rPr>
              <a:t>=</a:t>
            </a:r>
            <a:endParaRPr lang="en-US" altLang="fa-IR" sz="4800" b="1">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12035">
                                            <p:txEl>
                                              <p:pRg st="0" end="0"/>
                                            </p:txEl>
                                          </p:spTgt>
                                        </p:tgtEl>
                                        <p:attrNameLst>
                                          <p:attrName>style.visibility</p:attrName>
                                        </p:attrNameLst>
                                      </p:cBhvr>
                                      <p:to>
                                        <p:strVal val="visible"/>
                                      </p:to>
                                    </p:set>
                                    <p:animEffect transition="in" filter="barn(inHorizontal)">
                                      <p:cBhvr>
                                        <p:cTn id="7" dur="500"/>
                                        <p:tgtEl>
                                          <p:spTgt spid="812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2036"/>
                                        </p:tgtEl>
                                        <p:attrNameLst>
                                          <p:attrName>style.visibility</p:attrName>
                                        </p:attrNameLst>
                                      </p:cBhvr>
                                      <p:to>
                                        <p:strVal val="visible"/>
                                      </p:to>
                                    </p:set>
                                    <p:animEffect transition="in" filter="wipe(left)">
                                      <p:cBhvr>
                                        <p:cTn id="12" dur="500"/>
                                        <p:tgtEl>
                                          <p:spTgt spid="812036"/>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12038"/>
                                        </p:tgtEl>
                                        <p:attrNameLst>
                                          <p:attrName>style.visibility</p:attrName>
                                        </p:attrNameLst>
                                      </p:cBhvr>
                                      <p:to>
                                        <p:strVal val="visible"/>
                                      </p:to>
                                    </p:set>
                                    <p:animEffect transition="in" filter="wipe(left)">
                                      <p:cBhvr>
                                        <p:cTn id="16" dur="500"/>
                                        <p:tgtEl>
                                          <p:spTgt spid="812038"/>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12037"/>
                                        </p:tgtEl>
                                        <p:attrNameLst>
                                          <p:attrName>style.visibility</p:attrName>
                                        </p:attrNameLst>
                                      </p:cBhvr>
                                      <p:to>
                                        <p:strVal val="visible"/>
                                      </p:to>
                                    </p:set>
                                    <p:animEffect transition="in" filter="wipe(left)">
                                      <p:cBhvr>
                                        <p:cTn id="20" dur="500"/>
                                        <p:tgtEl>
                                          <p:spTgt spid="812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2036" grpId="0" animBg="1" autoUpdateAnimBg="0"/>
      <p:bldP spid="812037" grpId="0" animBg="1" autoUpdateAnimBg="0"/>
      <p:bldP spid="812038"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C1F2631-419F-45C0-BF99-8AADD31C7069}" type="slidenum">
              <a:rPr lang="ar-SA" altLang="fa-IR"/>
              <a:pPr/>
              <a:t>32</a:t>
            </a:fld>
            <a:endParaRPr lang="en-US" altLang="fa-IR"/>
          </a:p>
        </p:txBody>
      </p:sp>
      <p:sp>
        <p:nvSpPr>
          <p:cNvPr id="540674" name="Rectangle 2"/>
          <p:cNvSpPr>
            <a:spLocks noGrp="1" noChangeArrowheads="1"/>
          </p:cNvSpPr>
          <p:nvPr>
            <p:ph type="title" idx="4294967295"/>
          </p:nvPr>
        </p:nvSpPr>
        <p:spPr/>
        <p:txBody>
          <a:bodyPr/>
          <a:lstStyle/>
          <a:p>
            <a:r>
              <a:rPr lang="fa-IR" altLang="fa-IR">
                <a:cs typeface="B Nazanin" panose="00000400000000000000" pitchFamily="2" charset="-78"/>
              </a:rPr>
              <a:t>میثاقهای محدود کننده حسابداری</a:t>
            </a:r>
            <a:endParaRPr lang="en-US" altLang="fa-IR">
              <a:cs typeface="B Nazanin" panose="00000400000000000000" pitchFamily="2" charset="-78"/>
            </a:endParaRPr>
          </a:p>
        </p:txBody>
      </p:sp>
      <p:sp>
        <p:nvSpPr>
          <p:cNvPr id="540675"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فزونی منافع بر مخارج</a:t>
            </a:r>
          </a:p>
          <a:p>
            <a:pPr algn="just" eaLnBrk="1" hangingPunct="1"/>
            <a:r>
              <a:rPr lang="fa-IR" altLang="fa-IR">
                <a:cs typeface="B Nazanin" panose="00000400000000000000" pitchFamily="2" charset="-78"/>
              </a:rPr>
              <a:t>اهمیت</a:t>
            </a:r>
          </a:p>
          <a:p>
            <a:pPr algn="just" eaLnBrk="1" hangingPunct="1"/>
            <a:r>
              <a:rPr lang="fa-IR" altLang="fa-IR">
                <a:cs typeface="B Nazanin" panose="00000400000000000000" pitchFamily="2" charset="-78"/>
              </a:rPr>
              <a:t>خصوصیات صنعت</a:t>
            </a:r>
          </a:p>
          <a:p>
            <a:pPr algn="just" eaLnBrk="1" hangingPunct="1"/>
            <a:r>
              <a:rPr lang="fa-IR" altLang="fa-IR">
                <a:cs typeface="B Nazanin" panose="00000400000000000000" pitchFamily="2" charset="-78"/>
              </a:rPr>
              <a:t>محافظه کاری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animEffect transition="in" filter="diamond(in)">
                                      <p:cBhvr>
                                        <p:cTn id="7" dur="1000"/>
                                        <p:tgtEl>
                                          <p:spTgt spid="540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40675">
                                            <p:txEl>
                                              <p:pRg st="1" end="1"/>
                                            </p:txEl>
                                          </p:spTgt>
                                        </p:tgtEl>
                                        <p:attrNameLst>
                                          <p:attrName>style.visibility</p:attrName>
                                        </p:attrNameLst>
                                      </p:cBhvr>
                                      <p:to>
                                        <p:strVal val="visible"/>
                                      </p:to>
                                    </p:set>
                                    <p:animEffect transition="in" filter="diamond(in)">
                                      <p:cBhvr>
                                        <p:cTn id="12" dur="1000"/>
                                        <p:tgtEl>
                                          <p:spTgt spid="540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40675">
                                            <p:txEl>
                                              <p:pRg st="2" end="2"/>
                                            </p:txEl>
                                          </p:spTgt>
                                        </p:tgtEl>
                                        <p:attrNameLst>
                                          <p:attrName>style.visibility</p:attrName>
                                        </p:attrNameLst>
                                      </p:cBhvr>
                                      <p:to>
                                        <p:strVal val="visible"/>
                                      </p:to>
                                    </p:set>
                                    <p:animEffect transition="in" filter="diamond(in)">
                                      <p:cBhvr>
                                        <p:cTn id="17" dur="1000"/>
                                        <p:tgtEl>
                                          <p:spTgt spid="5406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540675">
                                            <p:txEl>
                                              <p:pRg st="3" end="3"/>
                                            </p:txEl>
                                          </p:spTgt>
                                        </p:tgtEl>
                                        <p:attrNameLst>
                                          <p:attrName>style.visibility</p:attrName>
                                        </p:attrNameLst>
                                      </p:cBhvr>
                                      <p:to>
                                        <p:strVal val="visible"/>
                                      </p:to>
                                    </p:set>
                                    <p:animEffect transition="in" filter="diamond(in)">
                                      <p:cBhvr>
                                        <p:cTn id="22" dur="1000"/>
                                        <p:tgtEl>
                                          <p:spTgt spid="540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p:txBody>
          <a:bodyPr/>
          <a:lstStyle/>
          <a:p>
            <a:fld id="{C7ADB02F-B15A-4CE1-9A3A-9F36B5397210}" type="slidenum">
              <a:rPr lang="ar-SA" altLang="fa-IR"/>
              <a:pPr/>
              <a:t>320</a:t>
            </a:fld>
            <a:endParaRPr lang="en-US" altLang="fa-IR"/>
          </a:p>
        </p:txBody>
      </p:sp>
      <p:sp>
        <p:nvSpPr>
          <p:cNvPr id="81305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ثبت معاوضه مشابه بدون سرک</a:t>
            </a:r>
            <a:endParaRPr lang="en-US" altLang="fa-IR" b="0">
              <a:solidFill>
                <a:schemeClr val="tx1"/>
              </a:solidFill>
              <a:cs typeface="B Nazanin" panose="00000400000000000000" pitchFamily="2" charset="-78"/>
            </a:endParaRPr>
          </a:p>
        </p:txBody>
      </p:sp>
      <p:pic>
        <p:nvPicPr>
          <p:cNvPr id="813071" name="Picture 15" descr="Picture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90800"/>
            <a:ext cx="7175500" cy="2660650"/>
          </a:xfrm>
          <a:prstGeom prst="rect">
            <a:avLst/>
          </a:prstGeom>
          <a:solidFill>
            <a:srgbClr val="99CCFF"/>
          </a:solidFill>
        </p:spPr>
      </p:pic>
      <p:sp>
        <p:nvSpPr>
          <p:cNvPr id="813072" name="Line 16"/>
          <p:cNvSpPr>
            <a:spLocks noChangeShapeType="1"/>
          </p:cNvSpPr>
          <p:nvPr/>
        </p:nvSpPr>
        <p:spPr bwMode="auto">
          <a:xfrm>
            <a:off x="5791200" y="3948113"/>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3073" name="Text Box 17"/>
          <p:cNvSpPr txBox="1">
            <a:spLocks noChangeArrowheads="1"/>
          </p:cNvSpPr>
          <p:nvPr/>
        </p:nvSpPr>
        <p:spPr bwMode="auto">
          <a:xfrm>
            <a:off x="4267200" y="3657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813074" name="Line 18"/>
          <p:cNvSpPr>
            <a:spLocks noChangeShapeType="1"/>
          </p:cNvSpPr>
          <p:nvPr/>
        </p:nvSpPr>
        <p:spPr bwMode="auto">
          <a:xfrm flipV="1">
            <a:off x="3048000" y="4495800"/>
            <a:ext cx="2514600" cy="13573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3075" name="Text Box 19"/>
          <p:cNvSpPr txBox="1">
            <a:spLocks noChangeArrowheads="1"/>
          </p:cNvSpPr>
          <p:nvPr/>
        </p:nvSpPr>
        <p:spPr bwMode="auto">
          <a:xfrm>
            <a:off x="1524000" y="5562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813076" name="Line 20"/>
          <p:cNvSpPr>
            <a:spLocks noChangeShapeType="1"/>
          </p:cNvSpPr>
          <p:nvPr/>
        </p:nvSpPr>
        <p:spPr bwMode="auto">
          <a:xfrm flipV="1">
            <a:off x="3048000" y="5181600"/>
            <a:ext cx="198120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3078" name="Text Box 22"/>
          <p:cNvSpPr txBox="1">
            <a:spLocks noChangeArrowheads="1"/>
          </p:cNvSpPr>
          <p:nvPr/>
        </p:nvSpPr>
        <p:spPr bwMode="auto">
          <a:xfrm>
            <a:off x="1828800" y="6096000"/>
            <a:ext cx="7162800" cy="6858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50000"/>
              </a:lnSpc>
            </a:pPr>
            <a:r>
              <a:rPr lang="fa-IR" altLang="fa-IR" sz="2800">
                <a:latin typeface="Times New Roman" panose="02020603050405020304" pitchFamily="18" charset="0"/>
                <a:cs typeface="B Nazanin" panose="00000400000000000000" pitchFamily="2" charset="-78"/>
              </a:rPr>
              <a:t>ارزش دفتری یا متعارف دارایی واگذار شده هر کدام که کمتر باشد</a:t>
            </a:r>
            <a:endParaRPr lang="en-US" altLang="fa-IR" sz="2800">
              <a:latin typeface="Times New Roman" panose="02020603050405020304" pitchFamily="18" charset="0"/>
              <a:cs typeface="B Nazanin" panose="00000400000000000000" pitchFamily="2" charset="-78"/>
            </a:endParaRPr>
          </a:p>
        </p:txBody>
      </p:sp>
      <p:sp>
        <p:nvSpPr>
          <p:cNvPr id="813079" name="Line 23"/>
          <p:cNvSpPr>
            <a:spLocks noChangeShapeType="1"/>
          </p:cNvSpPr>
          <p:nvPr/>
        </p:nvSpPr>
        <p:spPr bwMode="auto">
          <a:xfrm flipV="1">
            <a:off x="5486400" y="4038600"/>
            <a:ext cx="1905000" cy="2057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813071"/>
                                        </p:tgtEl>
                                        <p:attrNameLst>
                                          <p:attrName>style.visibility</p:attrName>
                                        </p:attrNameLst>
                                      </p:cBhvr>
                                      <p:to>
                                        <p:strVal val="visible"/>
                                      </p:to>
                                    </p:set>
                                    <p:animEffect transition="in" filter="blinds(horizontal)">
                                      <p:cBhvr>
                                        <p:cTn id="7" dur="500"/>
                                        <p:tgtEl>
                                          <p:spTgt spid="8130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3073"/>
                                        </p:tgtEl>
                                        <p:attrNameLst>
                                          <p:attrName>style.visibility</p:attrName>
                                        </p:attrNameLst>
                                      </p:cBhvr>
                                      <p:to>
                                        <p:strVal val="visible"/>
                                      </p:to>
                                    </p:set>
                                    <p:animEffect transition="in" filter="checkerboard(across)">
                                      <p:cBhvr>
                                        <p:cTn id="12" dur="500"/>
                                        <p:tgtEl>
                                          <p:spTgt spid="813073"/>
                                        </p:tgtEl>
                                      </p:cBhvr>
                                    </p:animEffect>
                                  </p:childTnLst>
                                </p:cTn>
                              </p:par>
                              <p:par>
                                <p:cTn id="13" presetID="5" presetClass="entr" presetSubtype="10" fill="hold" nodeType="withEffect">
                                  <p:stCondLst>
                                    <p:cond delay="0"/>
                                  </p:stCondLst>
                                  <p:childTnLst>
                                    <p:set>
                                      <p:cBhvr>
                                        <p:cTn id="14" dur="1" fill="hold">
                                          <p:stCondLst>
                                            <p:cond delay="0"/>
                                          </p:stCondLst>
                                        </p:cTn>
                                        <p:tgtEl>
                                          <p:spTgt spid="813072"/>
                                        </p:tgtEl>
                                        <p:attrNameLst>
                                          <p:attrName>style.visibility</p:attrName>
                                        </p:attrNameLst>
                                      </p:cBhvr>
                                      <p:to>
                                        <p:strVal val="visible"/>
                                      </p:to>
                                    </p:set>
                                    <p:animEffect transition="in" filter="checkerboard(across)">
                                      <p:cBhvr>
                                        <p:cTn id="15" dur="500"/>
                                        <p:tgtEl>
                                          <p:spTgt spid="8130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nodeType="clickEffect">
                                  <p:stCondLst>
                                    <p:cond delay="0"/>
                                  </p:stCondLst>
                                  <p:childTnLst>
                                    <p:anim calcmode="lin" valueType="num">
                                      <p:cBhvr additive="base">
                                        <p:cTn id="19" dur="500"/>
                                        <p:tgtEl>
                                          <p:spTgt spid="813072"/>
                                        </p:tgtEl>
                                        <p:attrNameLst>
                                          <p:attrName>ppt_x</p:attrName>
                                        </p:attrNameLst>
                                      </p:cBhvr>
                                      <p:tavLst>
                                        <p:tav tm="0">
                                          <p:val>
                                            <p:strVal val="ppt_x"/>
                                          </p:val>
                                        </p:tav>
                                        <p:tav tm="100000">
                                          <p:val>
                                            <p:strVal val="ppt_x"/>
                                          </p:val>
                                        </p:tav>
                                      </p:tavLst>
                                    </p:anim>
                                    <p:anim calcmode="lin" valueType="num">
                                      <p:cBhvr additive="base">
                                        <p:cTn id="20" dur="500"/>
                                        <p:tgtEl>
                                          <p:spTgt spid="813072"/>
                                        </p:tgtEl>
                                        <p:attrNameLst>
                                          <p:attrName>ppt_y</p:attrName>
                                        </p:attrNameLst>
                                      </p:cBhvr>
                                      <p:tavLst>
                                        <p:tav tm="0">
                                          <p:val>
                                            <p:strVal val="ppt_y"/>
                                          </p:val>
                                        </p:tav>
                                        <p:tav tm="100000">
                                          <p:val>
                                            <p:strVal val="1+ppt_h/2"/>
                                          </p:val>
                                        </p:tav>
                                      </p:tavLst>
                                    </p:anim>
                                    <p:set>
                                      <p:cBhvr>
                                        <p:cTn id="21" dur="1" fill="hold">
                                          <p:stCondLst>
                                            <p:cond delay="499"/>
                                          </p:stCondLst>
                                        </p:cTn>
                                        <p:tgtEl>
                                          <p:spTgt spid="813072"/>
                                        </p:tgtEl>
                                        <p:attrNameLst>
                                          <p:attrName>style.visibility</p:attrName>
                                        </p:attrNameLst>
                                      </p:cBhvr>
                                      <p:to>
                                        <p:strVal val="hidden"/>
                                      </p:to>
                                    </p:set>
                                  </p:childTnLst>
                                </p:cTn>
                              </p:par>
                              <p:par>
                                <p:cTn id="22" presetID="2" presetClass="exit" presetSubtype="4" fill="hold" grpId="1" nodeType="withEffect">
                                  <p:stCondLst>
                                    <p:cond delay="0"/>
                                  </p:stCondLst>
                                  <p:childTnLst>
                                    <p:anim calcmode="lin" valueType="num">
                                      <p:cBhvr additive="base">
                                        <p:cTn id="23" dur="500"/>
                                        <p:tgtEl>
                                          <p:spTgt spid="813073"/>
                                        </p:tgtEl>
                                        <p:attrNameLst>
                                          <p:attrName>ppt_x</p:attrName>
                                        </p:attrNameLst>
                                      </p:cBhvr>
                                      <p:tavLst>
                                        <p:tav tm="0">
                                          <p:val>
                                            <p:strVal val="ppt_x"/>
                                          </p:val>
                                        </p:tav>
                                        <p:tav tm="100000">
                                          <p:val>
                                            <p:strVal val="ppt_x"/>
                                          </p:val>
                                        </p:tav>
                                      </p:tavLst>
                                    </p:anim>
                                    <p:anim calcmode="lin" valueType="num">
                                      <p:cBhvr additive="base">
                                        <p:cTn id="24" dur="500"/>
                                        <p:tgtEl>
                                          <p:spTgt spid="813073"/>
                                        </p:tgtEl>
                                        <p:attrNameLst>
                                          <p:attrName>ppt_y</p:attrName>
                                        </p:attrNameLst>
                                      </p:cBhvr>
                                      <p:tavLst>
                                        <p:tav tm="0">
                                          <p:val>
                                            <p:strVal val="ppt_y"/>
                                          </p:val>
                                        </p:tav>
                                        <p:tav tm="100000">
                                          <p:val>
                                            <p:strVal val="1+ppt_h/2"/>
                                          </p:val>
                                        </p:tav>
                                      </p:tavLst>
                                    </p:anim>
                                    <p:set>
                                      <p:cBhvr>
                                        <p:cTn id="25" dur="1" fill="hold">
                                          <p:stCondLst>
                                            <p:cond delay="499"/>
                                          </p:stCondLst>
                                        </p:cTn>
                                        <p:tgtEl>
                                          <p:spTgt spid="813073"/>
                                        </p:tgtEl>
                                        <p:attrNameLst>
                                          <p:attrName>style.visibility</p:attrName>
                                        </p:attrNameLst>
                                      </p:cBhvr>
                                      <p:to>
                                        <p:strVal val="hidden"/>
                                      </p:to>
                                    </p:set>
                                  </p:childTnLst>
                                </p:cTn>
                              </p:par>
                            </p:childTnLst>
                          </p:cTn>
                        </p:par>
                        <p:par>
                          <p:cTn id="26" fill="hold" nodeType="after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13078"/>
                                        </p:tgtEl>
                                        <p:attrNameLst>
                                          <p:attrName>style.visibility</p:attrName>
                                        </p:attrNameLst>
                                      </p:cBhvr>
                                      <p:to>
                                        <p:strVal val="visible"/>
                                      </p:to>
                                    </p:set>
                                    <p:animEffect transition="in" filter="wipe(left)">
                                      <p:cBhvr>
                                        <p:cTn id="29" dur="500"/>
                                        <p:tgtEl>
                                          <p:spTgt spid="813078"/>
                                        </p:tgtEl>
                                      </p:cBhvr>
                                    </p:animEffect>
                                  </p:childTnLst>
                                </p:cTn>
                              </p:par>
                              <p:par>
                                <p:cTn id="30" presetID="2" presetClass="entr" presetSubtype="4" fill="hold" nodeType="withEffect">
                                  <p:stCondLst>
                                    <p:cond delay="0"/>
                                  </p:stCondLst>
                                  <p:childTnLst>
                                    <p:set>
                                      <p:cBhvr>
                                        <p:cTn id="31" dur="1" fill="hold">
                                          <p:stCondLst>
                                            <p:cond delay="0"/>
                                          </p:stCondLst>
                                        </p:cTn>
                                        <p:tgtEl>
                                          <p:spTgt spid="813079"/>
                                        </p:tgtEl>
                                        <p:attrNameLst>
                                          <p:attrName>style.visibility</p:attrName>
                                        </p:attrNameLst>
                                      </p:cBhvr>
                                      <p:to>
                                        <p:strVal val="visible"/>
                                      </p:to>
                                    </p:set>
                                    <p:anim calcmode="lin" valueType="num">
                                      <p:cBhvr additive="base">
                                        <p:cTn id="32" dur="500" fill="hold"/>
                                        <p:tgtEl>
                                          <p:spTgt spid="813079"/>
                                        </p:tgtEl>
                                        <p:attrNameLst>
                                          <p:attrName>ppt_x</p:attrName>
                                        </p:attrNameLst>
                                      </p:cBhvr>
                                      <p:tavLst>
                                        <p:tav tm="0">
                                          <p:val>
                                            <p:strVal val="#ppt_x"/>
                                          </p:val>
                                        </p:tav>
                                        <p:tav tm="100000">
                                          <p:val>
                                            <p:strVal val="#ppt_x"/>
                                          </p:val>
                                        </p:tav>
                                      </p:tavLst>
                                    </p:anim>
                                    <p:anim calcmode="lin" valueType="num">
                                      <p:cBhvr additive="base">
                                        <p:cTn id="33" dur="500" fill="hold"/>
                                        <p:tgtEl>
                                          <p:spTgt spid="813079"/>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xit" presetSubtype="10" fill="hold" grpId="2" nodeType="clickEffect">
                                  <p:stCondLst>
                                    <p:cond delay="0"/>
                                  </p:stCondLst>
                                  <p:childTnLst>
                                    <p:animEffect transition="out" filter="checkerboard(across)">
                                      <p:cBhvr>
                                        <p:cTn id="37" dur="500"/>
                                        <p:tgtEl>
                                          <p:spTgt spid="813078"/>
                                        </p:tgtEl>
                                      </p:cBhvr>
                                    </p:animEffect>
                                    <p:set>
                                      <p:cBhvr>
                                        <p:cTn id="38" dur="1" fill="hold">
                                          <p:stCondLst>
                                            <p:cond delay="499"/>
                                          </p:stCondLst>
                                        </p:cTn>
                                        <p:tgtEl>
                                          <p:spTgt spid="813078"/>
                                        </p:tgtEl>
                                        <p:attrNameLst>
                                          <p:attrName>style.visibility</p:attrName>
                                        </p:attrNameLst>
                                      </p:cBhvr>
                                      <p:to>
                                        <p:strVal val="hidden"/>
                                      </p:to>
                                    </p:set>
                                  </p:childTnLst>
                                </p:cTn>
                              </p:par>
                              <p:par>
                                <p:cTn id="39" presetID="5" presetClass="exit" presetSubtype="10" fill="hold" nodeType="withEffect">
                                  <p:stCondLst>
                                    <p:cond delay="0"/>
                                  </p:stCondLst>
                                  <p:childTnLst>
                                    <p:animEffect transition="out" filter="checkerboard(across)">
                                      <p:cBhvr>
                                        <p:cTn id="40" dur="500"/>
                                        <p:tgtEl>
                                          <p:spTgt spid="813079"/>
                                        </p:tgtEl>
                                      </p:cBhvr>
                                    </p:animEffect>
                                    <p:set>
                                      <p:cBhvr>
                                        <p:cTn id="41" dur="1" fill="hold">
                                          <p:stCondLst>
                                            <p:cond delay="499"/>
                                          </p:stCondLst>
                                        </p:cTn>
                                        <p:tgtEl>
                                          <p:spTgt spid="813079"/>
                                        </p:tgtEl>
                                        <p:attrNameLst>
                                          <p:attrName>style.visibility</p:attrName>
                                        </p:attrNameLst>
                                      </p:cBhvr>
                                      <p:to>
                                        <p:strVal val="hidden"/>
                                      </p:to>
                                    </p:set>
                                  </p:childTnLst>
                                </p:cTn>
                              </p:par>
                            </p:childTnLst>
                          </p:cTn>
                        </p:par>
                        <p:par>
                          <p:cTn id="42" fill="hold" nodeType="afterGroup">
                            <p:stCondLst>
                              <p:cond delay="500"/>
                            </p:stCondLst>
                            <p:childTnLst>
                              <p:par>
                                <p:cTn id="43" presetID="5" presetClass="entr" presetSubtype="10" fill="hold" grpId="0" nodeType="afterEffect">
                                  <p:stCondLst>
                                    <p:cond delay="0"/>
                                  </p:stCondLst>
                                  <p:childTnLst>
                                    <p:set>
                                      <p:cBhvr>
                                        <p:cTn id="44" dur="1" fill="hold">
                                          <p:stCondLst>
                                            <p:cond delay="0"/>
                                          </p:stCondLst>
                                        </p:cTn>
                                        <p:tgtEl>
                                          <p:spTgt spid="813075"/>
                                        </p:tgtEl>
                                        <p:attrNameLst>
                                          <p:attrName>style.visibility</p:attrName>
                                        </p:attrNameLst>
                                      </p:cBhvr>
                                      <p:to>
                                        <p:strVal val="visible"/>
                                      </p:to>
                                    </p:set>
                                    <p:animEffect transition="in" filter="checkerboard(across)">
                                      <p:cBhvr>
                                        <p:cTn id="45" dur="500"/>
                                        <p:tgtEl>
                                          <p:spTgt spid="813075"/>
                                        </p:tgtEl>
                                      </p:cBhvr>
                                    </p:animEffect>
                                  </p:childTnLst>
                                </p:cTn>
                              </p:par>
                              <p:par>
                                <p:cTn id="46" presetID="5" presetClass="entr" presetSubtype="10" fill="hold" nodeType="withEffect">
                                  <p:stCondLst>
                                    <p:cond delay="0"/>
                                  </p:stCondLst>
                                  <p:childTnLst>
                                    <p:set>
                                      <p:cBhvr>
                                        <p:cTn id="47" dur="1" fill="hold">
                                          <p:stCondLst>
                                            <p:cond delay="0"/>
                                          </p:stCondLst>
                                        </p:cTn>
                                        <p:tgtEl>
                                          <p:spTgt spid="813074"/>
                                        </p:tgtEl>
                                        <p:attrNameLst>
                                          <p:attrName>style.visibility</p:attrName>
                                        </p:attrNameLst>
                                      </p:cBhvr>
                                      <p:to>
                                        <p:strVal val="visible"/>
                                      </p:to>
                                    </p:set>
                                    <p:animEffect transition="in" filter="checkerboard(across)">
                                      <p:cBhvr>
                                        <p:cTn id="48" dur="500"/>
                                        <p:tgtEl>
                                          <p:spTgt spid="813074"/>
                                        </p:tgtEl>
                                      </p:cBhvr>
                                    </p:animEffect>
                                  </p:childTnLst>
                                </p:cTn>
                              </p:par>
                              <p:par>
                                <p:cTn id="49" presetID="5" presetClass="entr" presetSubtype="10" fill="hold" nodeType="withEffect">
                                  <p:stCondLst>
                                    <p:cond delay="0"/>
                                  </p:stCondLst>
                                  <p:childTnLst>
                                    <p:set>
                                      <p:cBhvr>
                                        <p:cTn id="50" dur="1" fill="hold">
                                          <p:stCondLst>
                                            <p:cond delay="0"/>
                                          </p:stCondLst>
                                        </p:cTn>
                                        <p:tgtEl>
                                          <p:spTgt spid="813076"/>
                                        </p:tgtEl>
                                        <p:attrNameLst>
                                          <p:attrName>style.visibility</p:attrName>
                                        </p:attrNameLst>
                                      </p:cBhvr>
                                      <p:to>
                                        <p:strVal val="visible"/>
                                      </p:to>
                                    </p:set>
                                    <p:animEffect transition="in" filter="checkerboard(across)">
                                      <p:cBhvr>
                                        <p:cTn id="51" dur="500"/>
                                        <p:tgtEl>
                                          <p:spTgt spid="81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73" grpId="0"/>
      <p:bldP spid="813073" grpId="1"/>
      <p:bldP spid="813075" grpId="0"/>
      <p:bldP spid="813078" grpId="0" animBg="1" autoUpdateAnimBg="0"/>
      <p:bldP spid="813078" grpId="2" animBg="1"/>
    </p:bldLst>
  </p:timing>
</p:sld>
</file>

<file path=ppt/slides/slide3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8210500E-9489-47A6-A380-AC58B83D4905}" type="slidenum">
              <a:rPr lang="ar-SA" altLang="fa-IR"/>
              <a:pPr/>
              <a:t>321</a:t>
            </a:fld>
            <a:endParaRPr lang="en-US" altLang="fa-IR"/>
          </a:p>
        </p:txBody>
      </p:sp>
      <p:sp>
        <p:nvSpPr>
          <p:cNvPr id="81408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ثبت معاوضه مشابه بدون سرک</a:t>
            </a:r>
            <a:endParaRPr lang="en-US" altLang="fa-IR" b="0">
              <a:solidFill>
                <a:schemeClr val="tx1"/>
              </a:solidFill>
              <a:cs typeface="B Nazanin" panose="00000400000000000000" pitchFamily="2" charset="-78"/>
            </a:endParaRPr>
          </a:p>
        </p:txBody>
      </p:sp>
      <p:pic>
        <p:nvPicPr>
          <p:cNvPr id="814091" name="Picture 11" descr="Pictur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38400"/>
            <a:ext cx="7175500" cy="3190875"/>
          </a:xfrm>
          <a:prstGeom prst="rect">
            <a:avLst/>
          </a:prstGeom>
          <a:solidFill>
            <a:srgbClr val="99CCFF"/>
          </a:solidFill>
        </p:spPr>
      </p:pic>
      <p:sp>
        <p:nvSpPr>
          <p:cNvPr id="814092" name="Line 12"/>
          <p:cNvSpPr>
            <a:spLocks noChangeShapeType="1"/>
          </p:cNvSpPr>
          <p:nvPr/>
        </p:nvSpPr>
        <p:spPr bwMode="auto">
          <a:xfrm>
            <a:off x="5715000" y="3795713"/>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4093" name="Text Box 13"/>
          <p:cNvSpPr txBox="1">
            <a:spLocks noChangeArrowheads="1"/>
          </p:cNvSpPr>
          <p:nvPr/>
        </p:nvSpPr>
        <p:spPr bwMode="auto">
          <a:xfrm>
            <a:off x="4191000" y="35052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814094" name="Line 14"/>
          <p:cNvSpPr>
            <a:spLocks noChangeShapeType="1"/>
          </p:cNvSpPr>
          <p:nvPr/>
        </p:nvSpPr>
        <p:spPr bwMode="auto">
          <a:xfrm flipV="1">
            <a:off x="3048000" y="4495800"/>
            <a:ext cx="2514600" cy="13573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4095" name="Text Box 15"/>
          <p:cNvSpPr txBox="1">
            <a:spLocks noChangeArrowheads="1"/>
          </p:cNvSpPr>
          <p:nvPr/>
        </p:nvSpPr>
        <p:spPr bwMode="auto">
          <a:xfrm>
            <a:off x="1524000" y="5562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814096" name="Line 16"/>
          <p:cNvSpPr>
            <a:spLocks noChangeShapeType="1"/>
          </p:cNvSpPr>
          <p:nvPr/>
        </p:nvSpPr>
        <p:spPr bwMode="auto">
          <a:xfrm flipV="1">
            <a:off x="3048000" y="5486400"/>
            <a:ext cx="15240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4097" name="Text Box 17"/>
          <p:cNvSpPr txBox="1">
            <a:spLocks noChangeArrowheads="1"/>
          </p:cNvSpPr>
          <p:nvPr/>
        </p:nvSpPr>
        <p:spPr bwMode="auto">
          <a:xfrm>
            <a:off x="1828800" y="6096000"/>
            <a:ext cx="7162800" cy="6858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50000"/>
              </a:lnSpc>
            </a:pPr>
            <a:r>
              <a:rPr lang="fa-IR" altLang="fa-IR" sz="2800">
                <a:latin typeface="Times New Roman" panose="02020603050405020304" pitchFamily="18" charset="0"/>
                <a:cs typeface="B Nazanin" panose="00000400000000000000" pitchFamily="2" charset="-78"/>
              </a:rPr>
              <a:t>ارزش دفتری یا متعارف دارایی واگذار شده هر کدام که کمتر باشد</a:t>
            </a:r>
            <a:endParaRPr lang="en-US" altLang="fa-IR" sz="2800">
              <a:latin typeface="Times New Roman" panose="02020603050405020304" pitchFamily="18" charset="0"/>
              <a:cs typeface="B Nazanin" panose="00000400000000000000" pitchFamily="2" charset="-78"/>
            </a:endParaRPr>
          </a:p>
        </p:txBody>
      </p:sp>
      <p:sp>
        <p:nvSpPr>
          <p:cNvPr id="814098" name="Line 18"/>
          <p:cNvSpPr>
            <a:spLocks noChangeShapeType="1"/>
          </p:cNvSpPr>
          <p:nvPr/>
        </p:nvSpPr>
        <p:spPr bwMode="auto">
          <a:xfrm flipV="1">
            <a:off x="5486400" y="3962400"/>
            <a:ext cx="2133600" cy="2133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4099" name="AutoShape 19"/>
          <p:cNvSpPr>
            <a:spLocks noChangeArrowheads="1"/>
          </p:cNvSpPr>
          <p:nvPr/>
        </p:nvSpPr>
        <p:spPr bwMode="auto">
          <a:xfrm>
            <a:off x="2971800" y="4495800"/>
            <a:ext cx="5486400" cy="6858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14100" name="AutoShape 20"/>
          <p:cNvSpPr>
            <a:spLocks noChangeArrowheads="1"/>
          </p:cNvSpPr>
          <p:nvPr/>
        </p:nvSpPr>
        <p:spPr bwMode="auto">
          <a:xfrm>
            <a:off x="2819400" y="2514600"/>
            <a:ext cx="1447800" cy="3810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4093"/>
                                        </p:tgtEl>
                                        <p:attrNameLst>
                                          <p:attrName>style.visibility</p:attrName>
                                        </p:attrNameLst>
                                      </p:cBhvr>
                                      <p:to>
                                        <p:strVal val="visible"/>
                                      </p:to>
                                    </p:set>
                                    <p:animEffect transition="in" filter="checkerboard(across)">
                                      <p:cBhvr>
                                        <p:cTn id="7" dur="500"/>
                                        <p:tgtEl>
                                          <p:spTgt spid="814093"/>
                                        </p:tgtEl>
                                      </p:cBhvr>
                                    </p:animEffect>
                                  </p:childTnLst>
                                </p:cTn>
                              </p:par>
                              <p:par>
                                <p:cTn id="8" presetID="5" presetClass="entr" presetSubtype="10" fill="hold" nodeType="withEffect">
                                  <p:stCondLst>
                                    <p:cond delay="0"/>
                                  </p:stCondLst>
                                  <p:childTnLst>
                                    <p:set>
                                      <p:cBhvr>
                                        <p:cTn id="9" dur="1" fill="hold">
                                          <p:stCondLst>
                                            <p:cond delay="0"/>
                                          </p:stCondLst>
                                        </p:cTn>
                                        <p:tgtEl>
                                          <p:spTgt spid="814092"/>
                                        </p:tgtEl>
                                        <p:attrNameLst>
                                          <p:attrName>style.visibility</p:attrName>
                                        </p:attrNameLst>
                                      </p:cBhvr>
                                      <p:to>
                                        <p:strVal val="visible"/>
                                      </p:to>
                                    </p:set>
                                    <p:animEffect transition="in" filter="checkerboard(across)">
                                      <p:cBhvr>
                                        <p:cTn id="10" dur="500"/>
                                        <p:tgtEl>
                                          <p:spTgt spid="8140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814092"/>
                                        </p:tgtEl>
                                        <p:attrNameLst>
                                          <p:attrName>ppt_x</p:attrName>
                                        </p:attrNameLst>
                                      </p:cBhvr>
                                      <p:tavLst>
                                        <p:tav tm="0">
                                          <p:val>
                                            <p:strVal val="ppt_x"/>
                                          </p:val>
                                        </p:tav>
                                        <p:tav tm="100000">
                                          <p:val>
                                            <p:strVal val="ppt_x"/>
                                          </p:val>
                                        </p:tav>
                                      </p:tavLst>
                                    </p:anim>
                                    <p:anim calcmode="lin" valueType="num">
                                      <p:cBhvr additive="base">
                                        <p:cTn id="15" dur="500"/>
                                        <p:tgtEl>
                                          <p:spTgt spid="814092"/>
                                        </p:tgtEl>
                                        <p:attrNameLst>
                                          <p:attrName>ppt_y</p:attrName>
                                        </p:attrNameLst>
                                      </p:cBhvr>
                                      <p:tavLst>
                                        <p:tav tm="0">
                                          <p:val>
                                            <p:strVal val="ppt_y"/>
                                          </p:val>
                                        </p:tav>
                                        <p:tav tm="100000">
                                          <p:val>
                                            <p:strVal val="1+ppt_h/2"/>
                                          </p:val>
                                        </p:tav>
                                      </p:tavLst>
                                    </p:anim>
                                    <p:set>
                                      <p:cBhvr>
                                        <p:cTn id="16" dur="1" fill="hold">
                                          <p:stCondLst>
                                            <p:cond delay="499"/>
                                          </p:stCondLst>
                                        </p:cTn>
                                        <p:tgtEl>
                                          <p:spTgt spid="814092"/>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814093"/>
                                        </p:tgtEl>
                                        <p:attrNameLst>
                                          <p:attrName>ppt_x</p:attrName>
                                        </p:attrNameLst>
                                      </p:cBhvr>
                                      <p:tavLst>
                                        <p:tav tm="0">
                                          <p:val>
                                            <p:strVal val="ppt_x"/>
                                          </p:val>
                                        </p:tav>
                                        <p:tav tm="100000">
                                          <p:val>
                                            <p:strVal val="ppt_x"/>
                                          </p:val>
                                        </p:tav>
                                      </p:tavLst>
                                    </p:anim>
                                    <p:anim calcmode="lin" valueType="num">
                                      <p:cBhvr additive="base">
                                        <p:cTn id="19" dur="500"/>
                                        <p:tgtEl>
                                          <p:spTgt spid="814093"/>
                                        </p:tgtEl>
                                        <p:attrNameLst>
                                          <p:attrName>ppt_y</p:attrName>
                                        </p:attrNameLst>
                                      </p:cBhvr>
                                      <p:tavLst>
                                        <p:tav tm="0">
                                          <p:val>
                                            <p:strVal val="ppt_y"/>
                                          </p:val>
                                        </p:tav>
                                        <p:tav tm="100000">
                                          <p:val>
                                            <p:strVal val="1+ppt_h/2"/>
                                          </p:val>
                                        </p:tav>
                                      </p:tavLst>
                                    </p:anim>
                                    <p:set>
                                      <p:cBhvr>
                                        <p:cTn id="20" dur="1" fill="hold">
                                          <p:stCondLst>
                                            <p:cond delay="499"/>
                                          </p:stCondLst>
                                        </p:cTn>
                                        <p:tgtEl>
                                          <p:spTgt spid="814093"/>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14097"/>
                                        </p:tgtEl>
                                        <p:attrNameLst>
                                          <p:attrName>style.visibility</p:attrName>
                                        </p:attrNameLst>
                                      </p:cBhvr>
                                      <p:to>
                                        <p:strVal val="visible"/>
                                      </p:to>
                                    </p:set>
                                    <p:animEffect transition="in" filter="wipe(left)">
                                      <p:cBhvr>
                                        <p:cTn id="24" dur="500"/>
                                        <p:tgtEl>
                                          <p:spTgt spid="814097"/>
                                        </p:tgtEl>
                                      </p:cBhvr>
                                    </p:animEffect>
                                  </p:childTnLst>
                                </p:cTn>
                              </p:par>
                              <p:par>
                                <p:cTn id="25" presetID="2" presetClass="entr" presetSubtype="4" fill="hold" nodeType="withEffect">
                                  <p:stCondLst>
                                    <p:cond delay="0"/>
                                  </p:stCondLst>
                                  <p:childTnLst>
                                    <p:set>
                                      <p:cBhvr>
                                        <p:cTn id="26" dur="1" fill="hold">
                                          <p:stCondLst>
                                            <p:cond delay="0"/>
                                          </p:stCondLst>
                                        </p:cTn>
                                        <p:tgtEl>
                                          <p:spTgt spid="814098"/>
                                        </p:tgtEl>
                                        <p:attrNameLst>
                                          <p:attrName>style.visibility</p:attrName>
                                        </p:attrNameLst>
                                      </p:cBhvr>
                                      <p:to>
                                        <p:strVal val="visible"/>
                                      </p:to>
                                    </p:set>
                                    <p:anim calcmode="lin" valueType="num">
                                      <p:cBhvr additive="base">
                                        <p:cTn id="27" dur="500" fill="hold"/>
                                        <p:tgtEl>
                                          <p:spTgt spid="814098"/>
                                        </p:tgtEl>
                                        <p:attrNameLst>
                                          <p:attrName>ppt_x</p:attrName>
                                        </p:attrNameLst>
                                      </p:cBhvr>
                                      <p:tavLst>
                                        <p:tav tm="0">
                                          <p:val>
                                            <p:strVal val="#ppt_x"/>
                                          </p:val>
                                        </p:tav>
                                        <p:tav tm="100000">
                                          <p:val>
                                            <p:strVal val="#ppt_x"/>
                                          </p:val>
                                        </p:tav>
                                      </p:tavLst>
                                    </p:anim>
                                    <p:anim calcmode="lin" valueType="num">
                                      <p:cBhvr additive="base">
                                        <p:cTn id="28" dur="500" fill="hold"/>
                                        <p:tgtEl>
                                          <p:spTgt spid="81409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814097"/>
                                        </p:tgtEl>
                                      </p:cBhvr>
                                    </p:animEffect>
                                    <p:set>
                                      <p:cBhvr>
                                        <p:cTn id="33" dur="1" fill="hold">
                                          <p:stCondLst>
                                            <p:cond delay="499"/>
                                          </p:stCondLst>
                                        </p:cTn>
                                        <p:tgtEl>
                                          <p:spTgt spid="814097"/>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814098"/>
                                        </p:tgtEl>
                                      </p:cBhvr>
                                    </p:animEffect>
                                    <p:set>
                                      <p:cBhvr>
                                        <p:cTn id="36" dur="1" fill="hold">
                                          <p:stCondLst>
                                            <p:cond delay="499"/>
                                          </p:stCondLst>
                                        </p:cTn>
                                        <p:tgtEl>
                                          <p:spTgt spid="814098"/>
                                        </p:tgtEl>
                                        <p:attrNameLst>
                                          <p:attrName>style.visibility</p:attrName>
                                        </p:attrNameLst>
                                      </p:cBhvr>
                                      <p:to>
                                        <p:strVal val="hidden"/>
                                      </p:to>
                                    </p:set>
                                  </p:childTnLst>
                                </p:cTn>
                              </p:par>
                            </p:childTnLst>
                          </p:cTn>
                        </p:par>
                        <p:par>
                          <p:cTn id="37" fill="hold" nodeType="afterGroup">
                            <p:stCondLst>
                              <p:cond delay="500"/>
                            </p:stCondLst>
                            <p:childTnLst>
                              <p:par>
                                <p:cTn id="38" presetID="5" presetClass="entr" presetSubtype="10" fill="hold" grpId="0" nodeType="afterEffect">
                                  <p:stCondLst>
                                    <p:cond delay="0"/>
                                  </p:stCondLst>
                                  <p:childTnLst>
                                    <p:set>
                                      <p:cBhvr>
                                        <p:cTn id="39" dur="1" fill="hold">
                                          <p:stCondLst>
                                            <p:cond delay="0"/>
                                          </p:stCondLst>
                                        </p:cTn>
                                        <p:tgtEl>
                                          <p:spTgt spid="814095"/>
                                        </p:tgtEl>
                                        <p:attrNameLst>
                                          <p:attrName>style.visibility</p:attrName>
                                        </p:attrNameLst>
                                      </p:cBhvr>
                                      <p:to>
                                        <p:strVal val="visible"/>
                                      </p:to>
                                    </p:set>
                                    <p:animEffect transition="in" filter="checkerboard(across)">
                                      <p:cBhvr>
                                        <p:cTn id="40" dur="500"/>
                                        <p:tgtEl>
                                          <p:spTgt spid="814095"/>
                                        </p:tgtEl>
                                      </p:cBhvr>
                                    </p:animEffect>
                                  </p:childTnLst>
                                </p:cTn>
                              </p:par>
                              <p:par>
                                <p:cTn id="41" presetID="5" presetClass="entr" presetSubtype="10" fill="hold" nodeType="withEffect">
                                  <p:stCondLst>
                                    <p:cond delay="0"/>
                                  </p:stCondLst>
                                  <p:childTnLst>
                                    <p:set>
                                      <p:cBhvr>
                                        <p:cTn id="42" dur="1" fill="hold">
                                          <p:stCondLst>
                                            <p:cond delay="0"/>
                                          </p:stCondLst>
                                        </p:cTn>
                                        <p:tgtEl>
                                          <p:spTgt spid="814094"/>
                                        </p:tgtEl>
                                        <p:attrNameLst>
                                          <p:attrName>style.visibility</p:attrName>
                                        </p:attrNameLst>
                                      </p:cBhvr>
                                      <p:to>
                                        <p:strVal val="visible"/>
                                      </p:to>
                                    </p:set>
                                    <p:animEffect transition="in" filter="checkerboard(across)">
                                      <p:cBhvr>
                                        <p:cTn id="43" dur="500"/>
                                        <p:tgtEl>
                                          <p:spTgt spid="814094"/>
                                        </p:tgtEl>
                                      </p:cBhvr>
                                    </p:animEffect>
                                  </p:childTnLst>
                                </p:cTn>
                              </p:par>
                              <p:par>
                                <p:cTn id="44" presetID="5" presetClass="entr" presetSubtype="10" fill="hold" nodeType="withEffect">
                                  <p:stCondLst>
                                    <p:cond delay="0"/>
                                  </p:stCondLst>
                                  <p:childTnLst>
                                    <p:set>
                                      <p:cBhvr>
                                        <p:cTn id="45" dur="1" fill="hold">
                                          <p:stCondLst>
                                            <p:cond delay="0"/>
                                          </p:stCondLst>
                                        </p:cTn>
                                        <p:tgtEl>
                                          <p:spTgt spid="814096"/>
                                        </p:tgtEl>
                                        <p:attrNameLst>
                                          <p:attrName>style.visibility</p:attrName>
                                        </p:attrNameLst>
                                      </p:cBhvr>
                                      <p:to>
                                        <p:strVal val="visible"/>
                                      </p:to>
                                    </p:set>
                                    <p:animEffect transition="in" filter="checkerboard(across)">
                                      <p:cBhvr>
                                        <p:cTn id="46" dur="500"/>
                                        <p:tgtEl>
                                          <p:spTgt spid="81409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xit" presetSubtype="16" fill="hold" nodeType="clickEffect">
                                  <p:stCondLst>
                                    <p:cond delay="0"/>
                                  </p:stCondLst>
                                  <p:childTnLst>
                                    <p:animEffect transition="out" filter="box(in)">
                                      <p:cBhvr>
                                        <p:cTn id="50" dur="500"/>
                                        <p:tgtEl>
                                          <p:spTgt spid="814096"/>
                                        </p:tgtEl>
                                      </p:cBhvr>
                                    </p:animEffect>
                                    <p:set>
                                      <p:cBhvr>
                                        <p:cTn id="51" dur="1" fill="hold">
                                          <p:stCondLst>
                                            <p:cond delay="499"/>
                                          </p:stCondLst>
                                        </p:cTn>
                                        <p:tgtEl>
                                          <p:spTgt spid="814096"/>
                                        </p:tgtEl>
                                        <p:attrNameLst>
                                          <p:attrName>style.visibility</p:attrName>
                                        </p:attrNameLst>
                                      </p:cBhvr>
                                      <p:to>
                                        <p:strVal val="hidden"/>
                                      </p:to>
                                    </p:set>
                                  </p:childTnLst>
                                </p:cTn>
                              </p:par>
                              <p:par>
                                <p:cTn id="52" presetID="4" presetClass="exit" presetSubtype="16" fill="hold" nodeType="withEffect">
                                  <p:stCondLst>
                                    <p:cond delay="0"/>
                                  </p:stCondLst>
                                  <p:childTnLst>
                                    <p:animEffect transition="out" filter="box(in)">
                                      <p:cBhvr>
                                        <p:cTn id="53" dur="500"/>
                                        <p:tgtEl>
                                          <p:spTgt spid="814094"/>
                                        </p:tgtEl>
                                      </p:cBhvr>
                                    </p:animEffect>
                                    <p:set>
                                      <p:cBhvr>
                                        <p:cTn id="54" dur="1" fill="hold">
                                          <p:stCondLst>
                                            <p:cond delay="499"/>
                                          </p:stCondLst>
                                        </p:cTn>
                                        <p:tgtEl>
                                          <p:spTgt spid="814094"/>
                                        </p:tgtEl>
                                        <p:attrNameLst>
                                          <p:attrName>style.visibility</p:attrName>
                                        </p:attrNameLst>
                                      </p:cBhvr>
                                      <p:to>
                                        <p:strVal val="hidden"/>
                                      </p:to>
                                    </p:set>
                                  </p:childTnLst>
                                </p:cTn>
                              </p:par>
                              <p:par>
                                <p:cTn id="55" presetID="4" presetClass="exit" presetSubtype="16" fill="hold" grpId="1" nodeType="withEffect">
                                  <p:stCondLst>
                                    <p:cond delay="0"/>
                                  </p:stCondLst>
                                  <p:childTnLst>
                                    <p:animEffect transition="out" filter="box(in)">
                                      <p:cBhvr>
                                        <p:cTn id="56" dur="500"/>
                                        <p:tgtEl>
                                          <p:spTgt spid="814095"/>
                                        </p:tgtEl>
                                      </p:cBhvr>
                                    </p:animEffect>
                                    <p:set>
                                      <p:cBhvr>
                                        <p:cTn id="57" dur="1" fill="hold">
                                          <p:stCondLst>
                                            <p:cond delay="499"/>
                                          </p:stCondLst>
                                        </p:cTn>
                                        <p:tgtEl>
                                          <p:spTgt spid="814095"/>
                                        </p:tgtEl>
                                        <p:attrNameLst>
                                          <p:attrName>style.visibility</p:attrName>
                                        </p:attrNameLst>
                                      </p:cBhvr>
                                      <p:to>
                                        <p:strVal val="hidden"/>
                                      </p:to>
                                    </p:set>
                                  </p:childTnLst>
                                </p:cTn>
                              </p:par>
                            </p:childTnLst>
                          </p:cTn>
                        </p:par>
                        <p:par>
                          <p:cTn id="58" fill="hold" nodeType="afterGroup">
                            <p:stCondLst>
                              <p:cond delay="500"/>
                            </p:stCondLst>
                            <p:childTnLst>
                              <p:par>
                                <p:cTn id="59" presetID="16" presetClass="entr" presetSubtype="26" fill="hold" nodeType="afterEffect">
                                  <p:stCondLst>
                                    <p:cond delay="0"/>
                                  </p:stCondLst>
                                  <p:childTnLst>
                                    <p:set>
                                      <p:cBhvr>
                                        <p:cTn id="60" dur="1" fill="hold">
                                          <p:stCondLst>
                                            <p:cond delay="0"/>
                                          </p:stCondLst>
                                        </p:cTn>
                                        <p:tgtEl>
                                          <p:spTgt spid="814099"/>
                                        </p:tgtEl>
                                        <p:attrNameLst>
                                          <p:attrName>style.visibility</p:attrName>
                                        </p:attrNameLst>
                                      </p:cBhvr>
                                      <p:to>
                                        <p:strVal val="visible"/>
                                      </p:to>
                                    </p:set>
                                    <p:animEffect transition="in" filter="barn(inHorizontal)">
                                      <p:cBhvr>
                                        <p:cTn id="61" dur="500"/>
                                        <p:tgtEl>
                                          <p:spTgt spid="814099"/>
                                        </p:tgtEl>
                                      </p:cBhvr>
                                    </p:animEffect>
                                  </p:childTnLst>
                                </p:cTn>
                              </p:par>
                            </p:childTnLst>
                          </p:cTn>
                        </p:par>
                        <p:par>
                          <p:cTn id="62" fill="hold" nodeType="afterGroup">
                            <p:stCondLst>
                              <p:cond delay="1000"/>
                            </p:stCondLst>
                            <p:childTnLst>
                              <p:par>
                                <p:cTn id="63" presetID="16" presetClass="entr" presetSubtype="26" fill="hold" nodeType="afterEffect">
                                  <p:stCondLst>
                                    <p:cond delay="0"/>
                                  </p:stCondLst>
                                  <p:childTnLst>
                                    <p:set>
                                      <p:cBhvr>
                                        <p:cTn id="64" dur="1" fill="hold">
                                          <p:stCondLst>
                                            <p:cond delay="0"/>
                                          </p:stCondLst>
                                        </p:cTn>
                                        <p:tgtEl>
                                          <p:spTgt spid="814100"/>
                                        </p:tgtEl>
                                        <p:attrNameLst>
                                          <p:attrName>style.visibility</p:attrName>
                                        </p:attrNameLst>
                                      </p:cBhvr>
                                      <p:to>
                                        <p:strVal val="visible"/>
                                      </p:to>
                                    </p:set>
                                    <p:animEffect transition="in" filter="barn(inHorizontal)">
                                      <p:cBhvr>
                                        <p:cTn id="65" dur="500"/>
                                        <p:tgtEl>
                                          <p:spTgt spid="81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093" grpId="0"/>
      <p:bldP spid="814093" grpId="1"/>
      <p:bldP spid="814095" grpId="0"/>
      <p:bldP spid="814095" grpId="1"/>
      <p:bldP spid="814097" grpId="0" animBg="1" autoUpdateAnimBg="0"/>
      <p:bldP spid="814097" grpId="1" animBg="1"/>
    </p:bldLst>
  </p:timing>
</p:sld>
</file>

<file path=ppt/slides/slide3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p:cNvSpPr>
            <a:spLocks noGrp="1"/>
          </p:cNvSpPr>
          <p:nvPr>
            <p:ph type="sldNum" sz="quarter" idx="10"/>
          </p:nvPr>
        </p:nvSpPr>
        <p:spPr/>
        <p:txBody>
          <a:bodyPr/>
          <a:lstStyle/>
          <a:p>
            <a:fld id="{0B1358C9-0152-433D-AD5B-4D3FA5D4B0E9}" type="slidenum">
              <a:rPr lang="ar-SA" altLang="fa-IR"/>
              <a:pPr/>
              <a:t>322</a:t>
            </a:fld>
            <a:endParaRPr lang="en-US" altLang="fa-IR"/>
          </a:p>
        </p:txBody>
      </p:sp>
      <p:sp>
        <p:nvSpPr>
          <p:cNvPr id="81510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ثبت معاوضه مشابه بدون سرک</a:t>
            </a:r>
            <a:endParaRPr lang="en-US" altLang="fa-IR" b="0">
              <a:solidFill>
                <a:schemeClr val="tx1"/>
              </a:solidFill>
              <a:cs typeface="B Nazanin" panose="00000400000000000000" pitchFamily="2" charset="-78"/>
            </a:endParaRPr>
          </a:p>
        </p:txBody>
      </p:sp>
      <p:pic>
        <p:nvPicPr>
          <p:cNvPr id="815115" name="Picture 11" descr="Pictur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67000"/>
            <a:ext cx="7165975" cy="1938338"/>
          </a:xfrm>
          <a:prstGeom prst="rect">
            <a:avLst/>
          </a:prstGeom>
          <a:solidFill>
            <a:srgbClr val="99CCFF"/>
          </a:solidFill>
          <a:ln>
            <a:noFill/>
          </a:ln>
          <a:extLst>
            <a:ext uri="{91240B29-F687-4F45-9708-019B960494DF}">
              <a14:hiddenLine xmlns:a14="http://schemas.microsoft.com/office/drawing/2010/main" w="9525">
                <a:solidFill>
                  <a:srgbClr val="FF0000"/>
                </a:solidFill>
                <a:miter lim="800000"/>
                <a:headEnd/>
                <a:tailEnd/>
              </a14:hiddenLine>
            </a:ext>
          </a:extLst>
        </p:spPr>
      </p:pic>
      <p:sp>
        <p:nvSpPr>
          <p:cNvPr id="815116" name="Line 12"/>
          <p:cNvSpPr>
            <a:spLocks noChangeShapeType="1"/>
          </p:cNvSpPr>
          <p:nvPr/>
        </p:nvSpPr>
        <p:spPr bwMode="auto">
          <a:xfrm>
            <a:off x="5257800" y="3810000"/>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5117" name="Text Box 13"/>
          <p:cNvSpPr txBox="1">
            <a:spLocks noChangeArrowheads="1"/>
          </p:cNvSpPr>
          <p:nvPr/>
        </p:nvSpPr>
        <p:spPr bwMode="auto">
          <a:xfrm>
            <a:off x="3733800" y="35194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815119" name="Text Box 15"/>
          <p:cNvSpPr txBox="1">
            <a:spLocks noChangeArrowheads="1"/>
          </p:cNvSpPr>
          <p:nvPr/>
        </p:nvSpPr>
        <p:spPr bwMode="auto">
          <a:xfrm>
            <a:off x="1524000" y="48768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815120" name="Line 16"/>
          <p:cNvSpPr>
            <a:spLocks noChangeShapeType="1"/>
          </p:cNvSpPr>
          <p:nvPr/>
        </p:nvSpPr>
        <p:spPr bwMode="auto">
          <a:xfrm flipV="1">
            <a:off x="3048000" y="4495800"/>
            <a:ext cx="198120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5121" name="Text Box 17"/>
          <p:cNvSpPr txBox="1">
            <a:spLocks noChangeArrowheads="1"/>
          </p:cNvSpPr>
          <p:nvPr/>
        </p:nvSpPr>
        <p:spPr bwMode="auto">
          <a:xfrm>
            <a:off x="1828800" y="5486400"/>
            <a:ext cx="7162800" cy="6858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50000"/>
              </a:lnSpc>
            </a:pPr>
            <a:r>
              <a:rPr lang="fa-IR" altLang="fa-IR" sz="2800">
                <a:latin typeface="Times New Roman" panose="02020603050405020304" pitchFamily="18" charset="0"/>
                <a:cs typeface="B Nazanin" panose="00000400000000000000" pitchFamily="2" charset="-78"/>
              </a:rPr>
              <a:t>ارزش دفتری یا متعارف دارایی واگذار شده هر کدام که کمتر باشد</a:t>
            </a:r>
            <a:endParaRPr lang="en-US" altLang="fa-IR" sz="2800">
              <a:latin typeface="Times New Roman" panose="02020603050405020304" pitchFamily="18" charset="0"/>
              <a:cs typeface="B Nazanin" panose="00000400000000000000" pitchFamily="2" charset="-78"/>
            </a:endParaRPr>
          </a:p>
        </p:txBody>
      </p:sp>
      <p:sp>
        <p:nvSpPr>
          <p:cNvPr id="815122" name="Line 18"/>
          <p:cNvSpPr>
            <a:spLocks noChangeShapeType="1"/>
          </p:cNvSpPr>
          <p:nvPr/>
        </p:nvSpPr>
        <p:spPr bwMode="auto">
          <a:xfrm flipV="1">
            <a:off x="5486400" y="4038600"/>
            <a:ext cx="1295400" cy="1447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5117"/>
                                        </p:tgtEl>
                                        <p:attrNameLst>
                                          <p:attrName>style.visibility</p:attrName>
                                        </p:attrNameLst>
                                      </p:cBhvr>
                                      <p:to>
                                        <p:strVal val="visible"/>
                                      </p:to>
                                    </p:set>
                                    <p:animEffect transition="in" filter="checkerboard(across)">
                                      <p:cBhvr>
                                        <p:cTn id="7" dur="500"/>
                                        <p:tgtEl>
                                          <p:spTgt spid="815117"/>
                                        </p:tgtEl>
                                      </p:cBhvr>
                                    </p:animEffect>
                                  </p:childTnLst>
                                </p:cTn>
                              </p:par>
                              <p:par>
                                <p:cTn id="8" presetID="5" presetClass="entr" presetSubtype="10" fill="hold" nodeType="withEffect">
                                  <p:stCondLst>
                                    <p:cond delay="0"/>
                                  </p:stCondLst>
                                  <p:childTnLst>
                                    <p:set>
                                      <p:cBhvr>
                                        <p:cTn id="9" dur="1" fill="hold">
                                          <p:stCondLst>
                                            <p:cond delay="0"/>
                                          </p:stCondLst>
                                        </p:cTn>
                                        <p:tgtEl>
                                          <p:spTgt spid="815116"/>
                                        </p:tgtEl>
                                        <p:attrNameLst>
                                          <p:attrName>style.visibility</p:attrName>
                                        </p:attrNameLst>
                                      </p:cBhvr>
                                      <p:to>
                                        <p:strVal val="visible"/>
                                      </p:to>
                                    </p:set>
                                    <p:animEffect transition="in" filter="checkerboard(across)">
                                      <p:cBhvr>
                                        <p:cTn id="10" dur="500"/>
                                        <p:tgtEl>
                                          <p:spTgt spid="8151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815116"/>
                                        </p:tgtEl>
                                        <p:attrNameLst>
                                          <p:attrName>ppt_x</p:attrName>
                                        </p:attrNameLst>
                                      </p:cBhvr>
                                      <p:tavLst>
                                        <p:tav tm="0">
                                          <p:val>
                                            <p:strVal val="ppt_x"/>
                                          </p:val>
                                        </p:tav>
                                        <p:tav tm="100000">
                                          <p:val>
                                            <p:strVal val="ppt_x"/>
                                          </p:val>
                                        </p:tav>
                                      </p:tavLst>
                                    </p:anim>
                                    <p:anim calcmode="lin" valueType="num">
                                      <p:cBhvr additive="base">
                                        <p:cTn id="15" dur="500"/>
                                        <p:tgtEl>
                                          <p:spTgt spid="815116"/>
                                        </p:tgtEl>
                                        <p:attrNameLst>
                                          <p:attrName>ppt_y</p:attrName>
                                        </p:attrNameLst>
                                      </p:cBhvr>
                                      <p:tavLst>
                                        <p:tav tm="0">
                                          <p:val>
                                            <p:strVal val="ppt_y"/>
                                          </p:val>
                                        </p:tav>
                                        <p:tav tm="100000">
                                          <p:val>
                                            <p:strVal val="1+ppt_h/2"/>
                                          </p:val>
                                        </p:tav>
                                      </p:tavLst>
                                    </p:anim>
                                    <p:set>
                                      <p:cBhvr>
                                        <p:cTn id="16" dur="1" fill="hold">
                                          <p:stCondLst>
                                            <p:cond delay="499"/>
                                          </p:stCondLst>
                                        </p:cTn>
                                        <p:tgtEl>
                                          <p:spTgt spid="815116"/>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815117"/>
                                        </p:tgtEl>
                                        <p:attrNameLst>
                                          <p:attrName>ppt_x</p:attrName>
                                        </p:attrNameLst>
                                      </p:cBhvr>
                                      <p:tavLst>
                                        <p:tav tm="0">
                                          <p:val>
                                            <p:strVal val="ppt_x"/>
                                          </p:val>
                                        </p:tav>
                                        <p:tav tm="100000">
                                          <p:val>
                                            <p:strVal val="ppt_x"/>
                                          </p:val>
                                        </p:tav>
                                      </p:tavLst>
                                    </p:anim>
                                    <p:anim calcmode="lin" valueType="num">
                                      <p:cBhvr additive="base">
                                        <p:cTn id="19" dur="500"/>
                                        <p:tgtEl>
                                          <p:spTgt spid="815117"/>
                                        </p:tgtEl>
                                        <p:attrNameLst>
                                          <p:attrName>ppt_y</p:attrName>
                                        </p:attrNameLst>
                                      </p:cBhvr>
                                      <p:tavLst>
                                        <p:tav tm="0">
                                          <p:val>
                                            <p:strVal val="ppt_y"/>
                                          </p:val>
                                        </p:tav>
                                        <p:tav tm="100000">
                                          <p:val>
                                            <p:strVal val="1+ppt_h/2"/>
                                          </p:val>
                                        </p:tav>
                                      </p:tavLst>
                                    </p:anim>
                                    <p:set>
                                      <p:cBhvr>
                                        <p:cTn id="20" dur="1" fill="hold">
                                          <p:stCondLst>
                                            <p:cond delay="499"/>
                                          </p:stCondLst>
                                        </p:cTn>
                                        <p:tgtEl>
                                          <p:spTgt spid="815117"/>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15121"/>
                                        </p:tgtEl>
                                        <p:attrNameLst>
                                          <p:attrName>style.visibility</p:attrName>
                                        </p:attrNameLst>
                                      </p:cBhvr>
                                      <p:to>
                                        <p:strVal val="visible"/>
                                      </p:to>
                                    </p:set>
                                    <p:animEffect transition="in" filter="wipe(left)">
                                      <p:cBhvr>
                                        <p:cTn id="24" dur="500"/>
                                        <p:tgtEl>
                                          <p:spTgt spid="815121"/>
                                        </p:tgtEl>
                                      </p:cBhvr>
                                    </p:animEffect>
                                  </p:childTnLst>
                                </p:cTn>
                              </p:par>
                              <p:par>
                                <p:cTn id="25" presetID="2" presetClass="entr" presetSubtype="4" fill="hold" nodeType="withEffect">
                                  <p:stCondLst>
                                    <p:cond delay="0"/>
                                  </p:stCondLst>
                                  <p:childTnLst>
                                    <p:set>
                                      <p:cBhvr>
                                        <p:cTn id="26" dur="1" fill="hold">
                                          <p:stCondLst>
                                            <p:cond delay="0"/>
                                          </p:stCondLst>
                                        </p:cTn>
                                        <p:tgtEl>
                                          <p:spTgt spid="815122"/>
                                        </p:tgtEl>
                                        <p:attrNameLst>
                                          <p:attrName>style.visibility</p:attrName>
                                        </p:attrNameLst>
                                      </p:cBhvr>
                                      <p:to>
                                        <p:strVal val="visible"/>
                                      </p:to>
                                    </p:set>
                                    <p:anim calcmode="lin" valueType="num">
                                      <p:cBhvr additive="base">
                                        <p:cTn id="27" dur="500" fill="hold"/>
                                        <p:tgtEl>
                                          <p:spTgt spid="815122"/>
                                        </p:tgtEl>
                                        <p:attrNameLst>
                                          <p:attrName>ppt_x</p:attrName>
                                        </p:attrNameLst>
                                      </p:cBhvr>
                                      <p:tavLst>
                                        <p:tav tm="0">
                                          <p:val>
                                            <p:strVal val="#ppt_x"/>
                                          </p:val>
                                        </p:tav>
                                        <p:tav tm="100000">
                                          <p:val>
                                            <p:strVal val="#ppt_x"/>
                                          </p:val>
                                        </p:tav>
                                      </p:tavLst>
                                    </p:anim>
                                    <p:anim calcmode="lin" valueType="num">
                                      <p:cBhvr additive="base">
                                        <p:cTn id="28" dur="500" fill="hold"/>
                                        <p:tgtEl>
                                          <p:spTgt spid="81512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815121"/>
                                        </p:tgtEl>
                                      </p:cBhvr>
                                    </p:animEffect>
                                    <p:set>
                                      <p:cBhvr>
                                        <p:cTn id="33" dur="1" fill="hold">
                                          <p:stCondLst>
                                            <p:cond delay="499"/>
                                          </p:stCondLst>
                                        </p:cTn>
                                        <p:tgtEl>
                                          <p:spTgt spid="815121"/>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815122"/>
                                        </p:tgtEl>
                                      </p:cBhvr>
                                    </p:animEffect>
                                    <p:set>
                                      <p:cBhvr>
                                        <p:cTn id="36" dur="1" fill="hold">
                                          <p:stCondLst>
                                            <p:cond delay="499"/>
                                          </p:stCondLst>
                                        </p:cTn>
                                        <p:tgtEl>
                                          <p:spTgt spid="815122"/>
                                        </p:tgtEl>
                                        <p:attrNameLst>
                                          <p:attrName>style.visibility</p:attrName>
                                        </p:attrNameLst>
                                      </p:cBhvr>
                                      <p:to>
                                        <p:strVal val="hidden"/>
                                      </p:to>
                                    </p:set>
                                  </p:childTnLst>
                                </p:cTn>
                              </p:par>
                            </p:childTnLst>
                          </p:cTn>
                        </p:par>
                        <p:par>
                          <p:cTn id="37" fill="hold" nodeType="afterGroup">
                            <p:stCondLst>
                              <p:cond delay="500"/>
                            </p:stCondLst>
                            <p:childTnLst>
                              <p:par>
                                <p:cTn id="38" presetID="5" presetClass="entr" presetSubtype="10" fill="hold" grpId="0" nodeType="afterEffect">
                                  <p:stCondLst>
                                    <p:cond delay="0"/>
                                  </p:stCondLst>
                                  <p:childTnLst>
                                    <p:set>
                                      <p:cBhvr>
                                        <p:cTn id="39" dur="1" fill="hold">
                                          <p:stCondLst>
                                            <p:cond delay="0"/>
                                          </p:stCondLst>
                                        </p:cTn>
                                        <p:tgtEl>
                                          <p:spTgt spid="815119"/>
                                        </p:tgtEl>
                                        <p:attrNameLst>
                                          <p:attrName>style.visibility</p:attrName>
                                        </p:attrNameLst>
                                      </p:cBhvr>
                                      <p:to>
                                        <p:strVal val="visible"/>
                                      </p:to>
                                    </p:set>
                                    <p:animEffect transition="in" filter="checkerboard(across)">
                                      <p:cBhvr>
                                        <p:cTn id="40" dur="500"/>
                                        <p:tgtEl>
                                          <p:spTgt spid="815119"/>
                                        </p:tgtEl>
                                      </p:cBhvr>
                                    </p:animEffect>
                                  </p:childTnLst>
                                </p:cTn>
                              </p:par>
                              <p:par>
                                <p:cTn id="41" presetID="5" presetClass="entr" presetSubtype="10" fill="hold" nodeType="withEffect">
                                  <p:stCondLst>
                                    <p:cond delay="0"/>
                                  </p:stCondLst>
                                  <p:childTnLst>
                                    <p:set>
                                      <p:cBhvr>
                                        <p:cTn id="42" dur="1" fill="hold">
                                          <p:stCondLst>
                                            <p:cond delay="0"/>
                                          </p:stCondLst>
                                        </p:cTn>
                                        <p:tgtEl>
                                          <p:spTgt spid="815120"/>
                                        </p:tgtEl>
                                        <p:attrNameLst>
                                          <p:attrName>style.visibility</p:attrName>
                                        </p:attrNameLst>
                                      </p:cBhvr>
                                      <p:to>
                                        <p:strVal val="visible"/>
                                      </p:to>
                                    </p:set>
                                    <p:animEffect transition="in" filter="checkerboard(across)">
                                      <p:cBhvr>
                                        <p:cTn id="43" dur="500"/>
                                        <p:tgtEl>
                                          <p:spTgt spid="815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17" grpId="0"/>
      <p:bldP spid="815117" grpId="1"/>
      <p:bldP spid="815119" grpId="0"/>
      <p:bldP spid="815121" grpId="0" animBg="1" autoUpdateAnimBg="0"/>
      <p:bldP spid="815121" grpId="1" animBg="1"/>
    </p:bldLst>
  </p:timing>
</p:sld>
</file>

<file path=ppt/slides/slide3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CBC7FF60-82CC-4820-A99C-92AD5CEFDACB}" type="slidenum">
              <a:rPr lang="ar-SA" altLang="fa-IR"/>
              <a:pPr/>
              <a:t>323</a:t>
            </a:fld>
            <a:endParaRPr lang="en-US" altLang="fa-IR"/>
          </a:p>
        </p:txBody>
      </p:sp>
      <p:sp>
        <p:nvSpPr>
          <p:cNvPr id="81613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معاوضه مشابه با سرک (بدون سود)</a:t>
            </a:r>
            <a:endParaRPr lang="en-US" altLang="fa-IR" b="0">
              <a:solidFill>
                <a:schemeClr val="tx1"/>
              </a:solidFill>
              <a:cs typeface="B Nazanin" panose="00000400000000000000" pitchFamily="2" charset="-78"/>
            </a:endParaRPr>
          </a:p>
        </p:txBody>
      </p:sp>
      <p:sp>
        <p:nvSpPr>
          <p:cNvPr id="81613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حالت بهای تمام شده دارایی تحصیل شده براساس ارزش متعارف یا دفتری دارایی واگذار شده هرکدام که کمتر باشد بعلاوه(منهای) سرک پرداختی(دریافتی) ثبت می گردد.</a:t>
            </a:r>
          </a:p>
          <a:p>
            <a:pPr algn="just" eaLnBrk="1" hangingPunct="1">
              <a:buFont typeface="Wingdings" panose="05000000000000000000" pitchFamily="2" charset="2"/>
              <a:buNone/>
            </a:pPr>
            <a:endParaRPr lang="fa-IR" altLang="fa-IR" sz="3400">
              <a:cs typeface="B Nazanin" panose="00000400000000000000" pitchFamily="2" charset="-78"/>
            </a:endParaRPr>
          </a:p>
        </p:txBody>
      </p:sp>
      <p:sp>
        <p:nvSpPr>
          <p:cNvPr id="816132" name="Text Box 4"/>
          <p:cNvSpPr txBox="1">
            <a:spLocks noChangeArrowheads="1"/>
          </p:cNvSpPr>
          <p:nvPr/>
        </p:nvSpPr>
        <p:spPr bwMode="auto">
          <a:xfrm>
            <a:off x="762000" y="4419600"/>
            <a:ext cx="1905000" cy="9906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r>
              <a:rPr lang="fa-IR" altLang="fa-IR" sz="2400">
                <a:latin typeface="Times New Roman" panose="02020603050405020304" pitchFamily="18" charset="0"/>
                <a:cs typeface="B Nazanin" panose="00000400000000000000" pitchFamily="2" charset="-78"/>
              </a:rPr>
              <a:t>بهای تمام شده</a:t>
            </a:r>
          </a:p>
          <a:p>
            <a:pPr algn="ctr" rtl="1"/>
            <a:r>
              <a:rPr lang="fa-IR" altLang="fa-IR" sz="2400">
                <a:latin typeface="Times New Roman" panose="02020603050405020304" pitchFamily="18" charset="0"/>
                <a:cs typeface="B Nazanin" panose="00000400000000000000" pitchFamily="2" charset="-78"/>
              </a:rPr>
              <a:t>دارایی تحصیل شده</a:t>
            </a:r>
            <a:endParaRPr lang="en-US" altLang="fa-IR" sz="2400">
              <a:latin typeface="Times New Roman" panose="02020603050405020304" pitchFamily="18" charset="0"/>
              <a:cs typeface="B Nazanin" panose="00000400000000000000" pitchFamily="2" charset="-78"/>
            </a:endParaRPr>
          </a:p>
        </p:txBody>
      </p:sp>
      <p:sp>
        <p:nvSpPr>
          <p:cNvPr id="816133" name="Text Box 5"/>
          <p:cNvSpPr txBox="1">
            <a:spLocks noChangeArrowheads="1"/>
          </p:cNvSpPr>
          <p:nvPr/>
        </p:nvSpPr>
        <p:spPr bwMode="auto">
          <a:xfrm>
            <a:off x="3352800" y="4419600"/>
            <a:ext cx="3276600" cy="9906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400">
                <a:latin typeface="Times New Roman" panose="02020603050405020304" pitchFamily="18" charset="0"/>
                <a:cs typeface="B Nazanin" panose="00000400000000000000" pitchFamily="2" charset="-78"/>
              </a:rPr>
              <a:t>ارزش دفتری یا متعارف دارایی </a:t>
            </a:r>
          </a:p>
          <a:p>
            <a:pPr algn="ctr" rtl="1" eaLnBrk="1" hangingPunct="1">
              <a:lnSpc>
                <a:spcPct val="120000"/>
              </a:lnSpc>
            </a:pPr>
            <a:r>
              <a:rPr lang="fa-IR" altLang="fa-IR" sz="2400">
                <a:latin typeface="Times New Roman" panose="02020603050405020304" pitchFamily="18" charset="0"/>
                <a:cs typeface="B Nazanin" panose="00000400000000000000" pitchFamily="2" charset="-78"/>
              </a:rPr>
              <a:t>واگذار شده هر کدام که کمتر باشد</a:t>
            </a:r>
            <a:endParaRPr lang="en-US" altLang="fa-IR" sz="2400">
              <a:latin typeface="Times New Roman" panose="02020603050405020304" pitchFamily="18" charset="0"/>
              <a:cs typeface="B Nazanin" panose="00000400000000000000" pitchFamily="2" charset="-78"/>
            </a:endParaRPr>
          </a:p>
        </p:txBody>
      </p:sp>
      <p:sp>
        <p:nvSpPr>
          <p:cNvPr id="816134" name="Text Box 6"/>
          <p:cNvSpPr txBox="1">
            <a:spLocks noChangeArrowheads="1"/>
          </p:cNvSpPr>
          <p:nvPr/>
        </p:nvSpPr>
        <p:spPr bwMode="auto">
          <a:xfrm>
            <a:off x="2819400" y="4786313"/>
            <a:ext cx="381000" cy="319087"/>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2800" b="1">
                <a:latin typeface="Times New Roman" panose="02020603050405020304" pitchFamily="18" charset="0"/>
                <a:cs typeface="Times New Roman" panose="02020603050405020304" pitchFamily="18" charset="0"/>
              </a:rPr>
              <a:t>=</a:t>
            </a:r>
            <a:endParaRPr lang="en-US" altLang="fa-IR" sz="2800" b="1">
              <a:latin typeface="Times New Roman" panose="02020603050405020304" pitchFamily="18" charset="0"/>
            </a:endParaRPr>
          </a:p>
        </p:txBody>
      </p:sp>
      <p:sp>
        <p:nvSpPr>
          <p:cNvPr id="816135" name="Text Box 7"/>
          <p:cNvSpPr txBox="1">
            <a:spLocks noChangeArrowheads="1"/>
          </p:cNvSpPr>
          <p:nvPr/>
        </p:nvSpPr>
        <p:spPr bwMode="auto">
          <a:xfrm>
            <a:off x="6781800" y="4191000"/>
            <a:ext cx="2286000" cy="609600"/>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400">
                <a:latin typeface="Times New Roman" panose="02020603050405020304" pitchFamily="18" charset="0"/>
                <a:cs typeface="B Nazanin" panose="00000400000000000000" pitchFamily="2" charset="-78"/>
              </a:rPr>
              <a:t>بعلاوه سرک پرداختی</a:t>
            </a:r>
            <a:endParaRPr lang="en-US" altLang="fa-IR" sz="2400">
              <a:latin typeface="Times New Roman" panose="02020603050405020304" pitchFamily="18" charset="0"/>
              <a:cs typeface="B Nazanin" panose="00000400000000000000" pitchFamily="2" charset="-78"/>
            </a:endParaRPr>
          </a:p>
        </p:txBody>
      </p:sp>
      <p:sp>
        <p:nvSpPr>
          <p:cNvPr id="816136" name="Text Box 8"/>
          <p:cNvSpPr txBox="1">
            <a:spLocks noChangeArrowheads="1"/>
          </p:cNvSpPr>
          <p:nvPr/>
        </p:nvSpPr>
        <p:spPr bwMode="auto">
          <a:xfrm>
            <a:off x="6781800" y="4953000"/>
            <a:ext cx="2286000" cy="609600"/>
          </a:xfrm>
          <a:prstGeom prst="rect">
            <a:avLst/>
          </a:prstGeom>
          <a:gradFill rotWithShape="0">
            <a:gsLst>
              <a:gs pos="0">
                <a:srgbClr val="FF99CC"/>
              </a:gs>
              <a:gs pos="100000">
                <a:srgbClr val="FF99CC">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fa-IR" altLang="fa-IR" sz="2400">
                <a:latin typeface="Times New Roman" panose="02020603050405020304" pitchFamily="18" charset="0"/>
                <a:cs typeface="B Nazanin" panose="00000400000000000000" pitchFamily="2" charset="-78"/>
              </a:rPr>
              <a:t>منهای سرک دریافتی</a:t>
            </a:r>
            <a:endParaRPr lang="en-US" altLang="fa-IR" sz="2400">
              <a:latin typeface="Times New Roman" panose="02020603050405020304" pitchFamily="18" charset="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16131">
                                            <p:txEl>
                                              <p:pRg st="0" end="0"/>
                                            </p:txEl>
                                          </p:spTgt>
                                        </p:tgtEl>
                                        <p:attrNameLst>
                                          <p:attrName>style.visibility</p:attrName>
                                        </p:attrNameLst>
                                      </p:cBhvr>
                                      <p:to>
                                        <p:strVal val="visible"/>
                                      </p:to>
                                    </p:set>
                                    <p:animEffect transition="in" filter="barn(inHorizontal)">
                                      <p:cBhvr>
                                        <p:cTn id="7" dur="500"/>
                                        <p:tgtEl>
                                          <p:spTgt spid="816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6132"/>
                                        </p:tgtEl>
                                        <p:attrNameLst>
                                          <p:attrName>style.visibility</p:attrName>
                                        </p:attrNameLst>
                                      </p:cBhvr>
                                      <p:to>
                                        <p:strVal val="visible"/>
                                      </p:to>
                                    </p:set>
                                    <p:animEffect transition="in" filter="wipe(left)">
                                      <p:cBhvr>
                                        <p:cTn id="12" dur="500"/>
                                        <p:tgtEl>
                                          <p:spTgt spid="816132"/>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16134"/>
                                        </p:tgtEl>
                                        <p:attrNameLst>
                                          <p:attrName>style.visibility</p:attrName>
                                        </p:attrNameLst>
                                      </p:cBhvr>
                                      <p:to>
                                        <p:strVal val="visible"/>
                                      </p:to>
                                    </p:set>
                                    <p:animEffect transition="in" filter="wipe(left)">
                                      <p:cBhvr>
                                        <p:cTn id="16" dur="500"/>
                                        <p:tgtEl>
                                          <p:spTgt spid="816134"/>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16133"/>
                                        </p:tgtEl>
                                        <p:attrNameLst>
                                          <p:attrName>style.visibility</p:attrName>
                                        </p:attrNameLst>
                                      </p:cBhvr>
                                      <p:to>
                                        <p:strVal val="visible"/>
                                      </p:to>
                                    </p:set>
                                    <p:animEffect transition="in" filter="wipe(left)">
                                      <p:cBhvr>
                                        <p:cTn id="20" dur="500"/>
                                        <p:tgtEl>
                                          <p:spTgt spid="816133"/>
                                        </p:tgtEl>
                                      </p:cBhvr>
                                    </p:animEffect>
                                  </p:childTnLst>
                                </p:cTn>
                              </p:par>
                            </p:childTnLst>
                          </p:cTn>
                        </p:par>
                        <p:par>
                          <p:cTn id="21" fill="hold" nodeType="afterGroup">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16135"/>
                                        </p:tgtEl>
                                        <p:attrNameLst>
                                          <p:attrName>style.visibility</p:attrName>
                                        </p:attrNameLst>
                                      </p:cBhvr>
                                      <p:to>
                                        <p:strVal val="visible"/>
                                      </p:to>
                                    </p:set>
                                    <p:animEffect transition="in" filter="wipe(left)">
                                      <p:cBhvr>
                                        <p:cTn id="24" dur="500"/>
                                        <p:tgtEl>
                                          <p:spTgt spid="816135"/>
                                        </p:tgtEl>
                                      </p:cBhvr>
                                    </p:animEffect>
                                  </p:childTnLst>
                                </p:cTn>
                              </p:par>
                            </p:childTnLst>
                          </p:cTn>
                        </p:par>
                        <p:par>
                          <p:cTn id="25" fill="hold" nodeType="afterGroup">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816136"/>
                                        </p:tgtEl>
                                        <p:attrNameLst>
                                          <p:attrName>style.visibility</p:attrName>
                                        </p:attrNameLst>
                                      </p:cBhvr>
                                      <p:to>
                                        <p:strVal val="visible"/>
                                      </p:to>
                                    </p:set>
                                    <p:animEffect transition="in" filter="wipe(left)">
                                      <p:cBhvr>
                                        <p:cTn id="28" dur="500"/>
                                        <p:tgtEl>
                                          <p:spTgt spid="816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2" grpId="0" animBg="1" autoUpdateAnimBg="0"/>
      <p:bldP spid="816133" grpId="0" animBg="1" autoUpdateAnimBg="0"/>
      <p:bldP spid="816134" grpId="0" animBg="1" autoUpdateAnimBg="0"/>
      <p:bldP spid="816135" grpId="0" animBg="1" autoUpdateAnimBg="0"/>
      <p:bldP spid="816136" grpId="0" animBg="1" autoUpdateAnimBg="0"/>
    </p:bldLst>
  </p:timing>
</p:sld>
</file>

<file path=ppt/slides/slide3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F1A84624-0FD4-4C12-BC01-E905CB71E0D9}" type="slidenum">
              <a:rPr lang="ar-SA" altLang="fa-IR"/>
              <a:pPr/>
              <a:t>324</a:t>
            </a:fld>
            <a:endParaRPr lang="en-US" altLang="fa-IR"/>
          </a:p>
        </p:txBody>
      </p:sp>
      <p:sp>
        <p:nvSpPr>
          <p:cNvPr id="818178"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ثبت معاوضه مشابه با سرک(بدون سود یا زیان)</a:t>
            </a:r>
            <a:endParaRPr lang="en-US" altLang="fa-IR" sz="3200" b="0">
              <a:solidFill>
                <a:schemeClr val="tx1"/>
              </a:solidFill>
              <a:cs typeface="B Nazanin" panose="00000400000000000000" pitchFamily="2" charset="-78"/>
            </a:endParaRPr>
          </a:p>
        </p:txBody>
      </p:sp>
      <p:pic>
        <p:nvPicPr>
          <p:cNvPr id="818187" name="Picture 11" descr="Picture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7175500" cy="3190875"/>
          </a:xfrm>
          <a:prstGeom prst="rect">
            <a:avLst/>
          </a:prstGeom>
          <a:solidFill>
            <a:srgbClr val="99CCFF"/>
          </a:solidFill>
        </p:spPr>
      </p:pic>
      <p:sp>
        <p:nvSpPr>
          <p:cNvPr id="818188" name="Line 12"/>
          <p:cNvSpPr>
            <a:spLocks noChangeShapeType="1"/>
          </p:cNvSpPr>
          <p:nvPr/>
        </p:nvSpPr>
        <p:spPr bwMode="auto">
          <a:xfrm>
            <a:off x="5486400" y="3567113"/>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8189" name="Text Box 13"/>
          <p:cNvSpPr txBox="1">
            <a:spLocks noChangeArrowheads="1"/>
          </p:cNvSpPr>
          <p:nvPr/>
        </p:nvSpPr>
        <p:spPr bwMode="auto">
          <a:xfrm>
            <a:off x="3962400" y="3276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818190" name="Line 14"/>
          <p:cNvSpPr>
            <a:spLocks noChangeShapeType="1"/>
          </p:cNvSpPr>
          <p:nvPr/>
        </p:nvSpPr>
        <p:spPr bwMode="auto">
          <a:xfrm flipV="1">
            <a:off x="2743200" y="4114800"/>
            <a:ext cx="2514600" cy="135731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8191" name="Text Box 15"/>
          <p:cNvSpPr txBox="1">
            <a:spLocks noChangeArrowheads="1"/>
          </p:cNvSpPr>
          <p:nvPr/>
        </p:nvSpPr>
        <p:spPr bwMode="auto">
          <a:xfrm>
            <a:off x="1219200" y="5181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818192" name="Line 16"/>
          <p:cNvSpPr>
            <a:spLocks noChangeShapeType="1"/>
          </p:cNvSpPr>
          <p:nvPr/>
        </p:nvSpPr>
        <p:spPr bwMode="auto">
          <a:xfrm flipV="1">
            <a:off x="2743200" y="5105400"/>
            <a:ext cx="1676400" cy="381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8193" name="Text Box 17"/>
          <p:cNvSpPr txBox="1">
            <a:spLocks noChangeArrowheads="1"/>
          </p:cNvSpPr>
          <p:nvPr/>
        </p:nvSpPr>
        <p:spPr bwMode="auto">
          <a:xfrm>
            <a:off x="1219200" y="5715000"/>
            <a:ext cx="7162800" cy="11430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800">
                <a:latin typeface="Times New Roman" panose="02020603050405020304" pitchFamily="18" charset="0"/>
                <a:cs typeface="B Nazanin" panose="00000400000000000000" pitchFamily="2" charset="-78"/>
              </a:rPr>
              <a:t>ارزش دفتری یا متعارف دارایی واگذار شده هر کدام که کمتر باشد </a:t>
            </a:r>
          </a:p>
          <a:p>
            <a:pPr algn="ctr" rtl="1" eaLnBrk="1" hangingPunct="1">
              <a:lnSpc>
                <a:spcPct val="120000"/>
              </a:lnSpc>
            </a:pPr>
            <a:r>
              <a:rPr lang="fa-IR" altLang="fa-IR" sz="2800">
                <a:latin typeface="Times New Roman" panose="02020603050405020304" pitchFamily="18" charset="0"/>
                <a:cs typeface="B Nazanin" panose="00000400000000000000" pitchFamily="2" charset="-78"/>
              </a:rPr>
              <a:t>بعلاوه سرک پرداختی منهای سرک دریافتی</a:t>
            </a:r>
            <a:endParaRPr lang="en-US" altLang="fa-IR" sz="2800">
              <a:latin typeface="Times New Roman" panose="02020603050405020304" pitchFamily="18" charset="0"/>
              <a:cs typeface="B Nazanin" panose="00000400000000000000" pitchFamily="2" charset="-78"/>
            </a:endParaRPr>
          </a:p>
        </p:txBody>
      </p:sp>
      <p:sp>
        <p:nvSpPr>
          <p:cNvPr id="818194" name="Line 18"/>
          <p:cNvSpPr>
            <a:spLocks noChangeShapeType="1"/>
          </p:cNvSpPr>
          <p:nvPr/>
        </p:nvSpPr>
        <p:spPr bwMode="auto">
          <a:xfrm flipV="1">
            <a:off x="5181600" y="3657600"/>
            <a:ext cx="1905000" cy="2057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8195" name="AutoShape 19"/>
          <p:cNvSpPr>
            <a:spLocks noChangeArrowheads="1"/>
          </p:cNvSpPr>
          <p:nvPr/>
        </p:nvSpPr>
        <p:spPr bwMode="auto">
          <a:xfrm>
            <a:off x="1371600" y="4267200"/>
            <a:ext cx="4724400" cy="6096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18196" name="AutoShape 20"/>
          <p:cNvSpPr>
            <a:spLocks noChangeArrowheads="1"/>
          </p:cNvSpPr>
          <p:nvPr/>
        </p:nvSpPr>
        <p:spPr bwMode="auto">
          <a:xfrm>
            <a:off x="4419600" y="2133600"/>
            <a:ext cx="8382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8189"/>
                                        </p:tgtEl>
                                        <p:attrNameLst>
                                          <p:attrName>style.visibility</p:attrName>
                                        </p:attrNameLst>
                                      </p:cBhvr>
                                      <p:to>
                                        <p:strVal val="visible"/>
                                      </p:to>
                                    </p:set>
                                    <p:animEffect transition="in" filter="checkerboard(across)">
                                      <p:cBhvr>
                                        <p:cTn id="7" dur="500"/>
                                        <p:tgtEl>
                                          <p:spTgt spid="818189"/>
                                        </p:tgtEl>
                                      </p:cBhvr>
                                    </p:animEffect>
                                  </p:childTnLst>
                                </p:cTn>
                              </p:par>
                              <p:par>
                                <p:cTn id="8" presetID="5" presetClass="entr" presetSubtype="10" fill="hold" nodeType="withEffect">
                                  <p:stCondLst>
                                    <p:cond delay="0"/>
                                  </p:stCondLst>
                                  <p:childTnLst>
                                    <p:set>
                                      <p:cBhvr>
                                        <p:cTn id="9" dur="1" fill="hold">
                                          <p:stCondLst>
                                            <p:cond delay="0"/>
                                          </p:stCondLst>
                                        </p:cTn>
                                        <p:tgtEl>
                                          <p:spTgt spid="818188"/>
                                        </p:tgtEl>
                                        <p:attrNameLst>
                                          <p:attrName>style.visibility</p:attrName>
                                        </p:attrNameLst>
                                      </p:cBhvr>
                                      <p:to>
                                        <p:strVal val="visible"/>
                                      </p:to>
                                    </p:set>
                                    <p:animEffect transition="in" filter="checkerboard(across)">
                                      <p:cBhvr>
                                        <p:cTn id="10" dur="500"/>
                                        <p:tgtEl>
                                          <p:spTgt spid="8181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818188"/>
                                        </p:tgtEl>
                                        <p:attrNameLst>
                                          <p:attrName>ppt_x</p:attrName>
                                        </p:attrNameLst>
                                      </p:cBhvr>
                                      <p:tavLst>
                                        <p:tav tm="0">
                                          <p:val>
                                            <p:strVal val="ppt_x"/>
                                          </p:val>
                                        </p:tav>
                                        <p:tav tm="100000">
                                          <p:val>
                                            <p:strVal val="ppt_x"/>
                                          </p:val>
                                        </p:tav>
                                      </p:tavLst>
                                    </p:anim>
                                    <p:anim calcmode="lin" valueType="num">
                                      <p:cBhvr additive="base">
                                        <p:cTn id="15" dur="500"/>
                                        <p:tgtEl>
                                          <p:spTgt spid="818188"/>
                                        </p:tgtEl>
                                        <p:attrNameLst>
                                          <p:attrName>ppt_y</p:attrName>
                                        </p:attrNameLst>
                                      </p:cBhvr>
                                      <p:tavLst>
                                        <p:tav tm="0">
                                          <p:val>
                                            <p:strVal val="ppt_y"/>
                                          </p:val>
                                        </p:tav>
                                        <p:tav tm="100000">
                                          <p:val>
                                            <p:strVal val="1+ppt_h/2"/>
                                          </p:val>
                                        </p:tav>
                                      </p:tavLst>
                                    </p:anim>
                                    <p:set>
                                      <p:cBhvr>
                                        <p:cTn id="16" dur="1" fill="hold">
                                          <p:stCondLst>
                                            <p:cond delay="499"/>
                                          </p:stCondLst>
                                        </p:cTn>
                                        <p:tgtEl>
                                          <p:spTgt spid="818188"/>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818189"/>
                                        </p:tgtEl>
                                        <p:attrNameLst>
                                          <p:attrName>ppt_x</p:attrName>
                                        </p:attrNameLst>
                                      </p:cBhvr>
                                      <p:tavLst>
                                        <p:tav tm="0">
                                          <p:val>
                                            <p:strVal val="ppt_x"/>
                                          </p:val>
                                        </p:tav>
                                        <p:tav tm="100000">
                                          <p:val>
                                            <p:strVal val="ppt_x"/>
                                          </p:val>
                                        </p:tav>
                                      </p:tavLst>
                                    </p:anim>
                                    <p:anim calcmode="lin" valueType="num">
                                      <p:cBhvr additive="base">
                                        <p:cTn id="19" dur="500"/>
                                        <p:tgtEl>
                                          <p:spTgt spid="818189"/>
                                        </p:tgtEl>
                                        <p:attrNameLst>
                                          <p:attrName>ppt_y</p:attrName>
                                        </p:attrNameLst>
                                      </p:cBhvr>
                                      <p:tavLst>
                                        <p:tav tm="0">
                                          <p:val>
                                            <p:strVal val="ppt_y"/>
                                          </p:val>
                                        </p:tav>
                                        <p:tav tm="100000">
                                          <p:val>
                                            <p:strVal val="1+ppt_h/2"/>
                                          </p:val>
                                        </p:tav>
                                      </p:tavLst>
                                    </p:anim>
                                    <p:set>
                                      <p:cBhvr>
                                        <p:cTn id="20" dur="1" fill="hold">
                                          <p:stCondLst>
                                            <p:cond delay="499"/>
                                          </p:stCondLst>
                                        </p:cTn>
                                        <p:tgtEl>
                                          <p:spTgt spid="818189"/>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18193"/>
                                        </p:tgtEl>
                                        <p:attrNameLst>
                                          <p:attrName>style.visibility</p:attrName>
                                        </p:attrNameLst>
                                      </p:cBhvr>
                                      <p:to>
                                        <p:strVal val="visible"/>
                                      </p:to>
                                    </p:set>
                                    <p:animEffect transition="in" filter="wipe(left)">
                                      <p:cBhvr>
                                        <p:cTn id="24" dur="500"/>
                                        <p:tgtEl>
                                          <p:spTgt spid="818193"/>
                                        </p:tgtEl>
                                      </p:cBhvr>
                                    </p:animEffect>
                                  </p:childTnLst>
                                </p:cTn>
                              </p:par>
                              <p:par>
                                <p:cTn id="25" presetID="2" presetClass="entr" presetSubtype="4" fill="hold" nodeType="withEffect">
                                  <p:stCondLst>
                                    <p:cond delay="0"/>
                                  </p:stCondLst>
                                  <p:childTnLst>
                                    <p:set>
                                      <p:cBhvr>
                                        <p:cTn id="26" dur="1" fill="hold">
                                          <p:stCondLst>
                                            <p:cond delay="0"/>
                                          </p:stCondLst>
                                        </p:cTn>
                                        <p:tgtEl>
                                          <p:spTgt spid="818194"/>
                                        </p:tgtEl>
                                        <p:attrNameLst>
                                          <p:attrName>style.visibility</p:attrName>
                                        </p:attrNameLst>
                                      </p:cBhvr>
                                      <p:to>
                                        <p:strVal val="visible"/>
                                      </p:to>
                                    </p:set>
                                    <p:anim calcmode="lin" valueType="num">
                                      <p:cBhvr additive="base">
                                        <p:cTn id="27" dur="500" fill="hold"/>
                                        <p:tgtEl>
                                          <p:spTgt spid="818194"/>
                                        </p:tgtEl>
                                        <p:attrNameLst>
                                          <p:attrName>ppt_x</p:attrName>
                                        </p:attrNameLst>
                                      </p:cBhvr>
                                      <p:tavLst>
                                        <p:tav tm="0">
                                          <p:val>
                                            <p:strVal val="#ppt_x"/>
                                          </p:val>
                                        </p:tav>
                                        <p:tav tm="100000">
                                          <p:val>
                                            <p:strVal val="#ppt_x"/>
                                          </p:val>
                                        </p:tav>
                                      </p:tavLst>
                                    </p:anim>
                                    <p:anim calcmode="lin" valueType="num">
                                      <p:cBhvr additive="base">
                                        <p:cTn id="28" dur="500" fill="hold"/>
                                        <p:tgtEl>
                                          <p:spTgt spid="81819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818193"/>
                                        </p:tgtEl>
                                      </p:cBhvr>
                                    </p:animEffect>
                                    <p:set>
                                      <p:cBhvr>
                                        <p:cTn id="33" dur="1" fill="hold">
                                          <p:stCondLst>
                                            <p:cond delay="499"/>
                                          </p:stCondLst>
                                        </p:cTn>
                                        <p:tgtEl>
                                          <p:spTgt spid="818193"/>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818194"/>
                                        </p:tgtEl>
                                      </p:cBhvr>
                                    </p:animEffect>
                                    <p:set>
                                      <p:cBhvr>
                                        <p:cTn id="36" dur="1" fill="hold">
                                          <p:stCondLst>
                                            <p:cond delay="499"/>
                                          </p:stCondLst>
                                        </p:cTn>
                                        <p:tgtEl>
                                          <p:spTgt spid="818194"/>
                                        </p:tgtEl>
                                        <p:attrNameLst>
                                          <p:attrName>style.visibility</p:attrName>
                                        </p:attrNameLst>
                                      </p:cBhvr>
                                      <p:to>
                                        <p:strVal val="hidden"/>
                                      </p:to>
                                    </p:set>
                                  </p:childTnLst>
                                </p:cTn>
                              </p:par>
                            </p:childTnLst>
                          </p:cTn>
                        </p:par>
                        <p:par>
                          <p:cTn id="37" fill="hold" nodeType="afterGroup">
                            <p:stCondLst>
                              <p:cond delay="500"/>
                            </p:stCondLst>
                            <p:childTnLst>
                              <p:par>
                                <p:cTn id="38" presetID="5" presetClass="entr" presetSubtype="10" fill="hold" grpId="0" nodeType="afterEffect">
                                  <p:stCondLst>
                                    <p:cond delay="0"/>
                                  </p:stCondLst>
                                  <p:childTnLst>
                                    <p:set>
                                      <p:cBhvr>
                                        <p:cTn id="39" dur="1" fill="hold">
                                          <p:stCondLst>
                                            <p:cond delay="0"/>
                                          </p:stCondLst>
                                        </p:cTn>
                                        <p:tgtEl>
                                          <p:spTgt spid="818191"/>
                                        </p:tgtEl>
                                        <p:attrNameLst>
                                          <p:attrName>style.visibility</p:attrName>
                                        </p:attrNameLst>
                                      </p:cBhvr>
                                      <p:to>
                                        <p:strVal val="visible"/>
                                      </p:to>
                                    </p:set>
                                    <p:animEffect transition="in" filter="checkerboard(across)">
                                      <p:cBhvr>
                                        <p:cTn id="40" dur="500"/>
                                        <p:tgtEl>
                                          <p:spTgt spid="818191"/>
                                        </p:tgtEl>
                                      </p:cBhvr>
                                    </p:animEffect>
                                  </p:childTnLst>
                                </p:cTn>
                              </p:par>
                              <p:par>
                                <p:cTn id="41" presetID="5" presetClass="entr" presetSubtype="10" fill="hold" nodeType="withEffect">
                                  <p:stCondLst>
                                    <p:cond delay="0"/>
                                  </p:stCondLst>
                                  <p:childTnLst>
                                    <p:set>
                                      <p:cBhvr>
                                        <p:cTn id="42" dur="1" fill="hold">
                                          <p:stCondLst>
                                            <p:cond delay="0"/>
                                          </p:stCondLst>
                                        </p:cTn>
                                        <p:tgtEl>
                                          <p:spTgt spid="818190"/>
                                        </p:tgtEl>
                                        <p:attrNameLst>
                                          <p:attrName>style.visibility</p:attrName>
                                        </p:attrNameLst>
                                      </p:cBhvr>
                                      <p:to>
                                        <p:strVal val="visible"/>
                                      </p:to>
                                    </p:set>
                                    <p:animEffect transition="in" filter="checkerboard(across)">
                                      <p:cBhvr>
                                        <p:cTn id="43" dur="500"/>
                                        <p:tgtEl>
                                          <p:spTgt spid="818190"/>
                                        </p:tgtEl>
                                      </p:cBhvr>
                                    </p:animEffect>
                                  </p:childTnLst>
                                </p:cTn>
                              </p:par>
                              <p:par>
                                <p:cTn id="44" presetID="5" presetClass="entr" presetSubtype="10" fill="hold" nodeType="withEffect">
                                  <p:stCondLst>
                                    <p:cond delay="0"/>
                                  </p:stCondLst>
                                  <p:childTnLst>
                                    <p:set>
                                      <p:cBhvr>
                                        <p:cTn id="45" dur="1" fill="hold">
                                          <p:stCondLst>
                                            <p:cond delay="0"/>
                                          </p:stCondLst>
                                        </p:cTn>
                                        <p:tgtEl>
                                          <p:spTgt spid="818192"/>
                                        </p:tgtEl>
                                        <p:attrNameLst>
                                          <p:attrName>style.visibility</p:attrName>
                                        </p:attrNameLst>
                                      </p:cBhvr>
                                      <p:to>
                                        <p:strVal val="visible"/>
                                      </p:to>
                                    </p:set>
                                    <p:animEffect transition="in" filter="checkerboard(across)">
                                      <p:cBhvr>
                                        <p:cTn id="46" dur="500"/>
                                        <p:tgtEl>
                                          <p:spTgt spid="81819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xit" presetSubtype="10" fill="hold" nodeType="clickEffect">
                                  <p:stCondLst>
                                    <p:cond delay="0"/>
                                  </p:stCondLst>
                                  <p:childTnLst>
                                    <p:animEffect transition="out" filter="checkerboard(across)">
                                      <p:cBhvr>
                                        <p:cTn id="50" dur="500"/>
                                        <p:tgtEl>
                                          <p:spTgt spid="818192"/>
                                        </p:tgtEl>
                                      </p:cBhvr>
                                    </p:animEffect>
                                    <p:set>
                                      <p:cBhvr>
                                        <p:cTn id="51" dur="1" fill="hold">
                                          <p:stCondLst>
                                            <p:cond delay="499"/>
                                          </p:stCondLst>
                                        </p:cTn>
                                        <p:tgtEl>
                                          <p:spTgt spid="818192"/>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500"/>
                                        <p:tgtEl>
                                          <p:spTgt spid="818190"/>
                                        </p:tgtEl>
                                      </p:cBhvr>
                                    </p:animEffect>
                                    <p:set>
                                      <p:cBhvr>
                                        <p:cTn id="54" dur="1" fill="hold">
                                          <p:stCondLst>
                                            <p:cond delay="499"/>
                                          </p:stCondLst>
                                        </p:cTn>
                                        <p:tgtEl>
                                          <p:spTgt spid="818190"/>
                                        </p:tgtEl>
                                        <p:attrNameLst>
                                          <p:attrName>style.visibility</p:attrName>
                                        </p:attrNameLst>
                                      </p:cBhvr>
                                      <p:to>
                                        <p:strVal val="hidden"/>
                                      </p:to>
                                    </p:set>
                                  </p:childTnLst>
                                </p:cTn>
                              </p:par>
                              <p:par>
                                <p:cTn id="55" presetID="5" presetClass="exit" presetSubtype="10" fill="hold" grpId="1" nodeType="withEffect">
                                  <p:stCondLst>
                                    <p:cond delay="0"/>
                                  </p:stCondLst>
                                  <p:childTnLst>
                                    <p:animEffect transition="out" filter="checkerboard(across)">
                                      <p:cBhvr>
                                        <p:cTn id="56" dur="500"/>
                                        <p:tgtEl>
                                          <p:spTgt spid="818191"/>
                                        </p:tgtEl>
                                      </p:cBhvr>
                                    </p:animEffect>
                                    <p:set>
                                      <p:cBhvr>
                                        <p:cTn id="57" dur="1" fill="hold">
                                          <p:stCondLst>
                                            <p:cond delay="499"/>
                                          </p:stCondLst>
                                        </p:cTn>
                                        <p:tgtEl>
                                          <p:spTgt spid="818191"/>
                                        </p:tgtEl>
                                        <p:attrNameLst>
                                          <p:attrName>style.visibility</p:attrName>
                                        </p:attrNameLst>
                                      </p:cBhvr>
                                      <p:to>
                                        <p:strVal val="hidden"/>
                                      </p:to>
                                    </p:set>
                                  </p:childTnLst>
                                </p:cTn>
                              </p:par>
                            </p:childTnLst>
                          </p:cTn>
                        </p:par>
                        <p:par>
                          <p:cTn id="58" fill="hold" nodeType="afterGroup">
                            <p:stCondLst>
                              <p:cond delay="500"/>
                            </p:stCondLst>
                            <p:childTnLst>
                              <p:par>
                                <p:cTn id="59" presetID="16" presetClass="entr" presetSubtype="26" fill="hold" nodeType="afterEffect">
                                  <p:stCondLst>
                                    <p:cond delay="0"/>
                                  </p:stCondLst>
                                  <p:childTnLst>
                                    <p:set>
                                      <p:cBhvr>
                                        <p:cTn id="60" dur="1" fill="hold">
                                          <p:stCondLst>
                                            <p:cond delay="0"/>
                                          </p:stCondLst>
                                        </p:cTn>
                                        <p:tgtEl>
                                          <p:spTgt spid="818195"/>
                                        </p:tgtEl>
                                        <p:attrNameLst>
                                          <p:attrName>style.visibility</p:attrName>
                                        </p:attrNameLst>
                                      </p:cBhvr>
                                      <p:to>
                                        <p:strVal val="visible"/>
                                      </p:to>
                                    </p:set>
                                    <p:animEffect transition="in" filter="barn(inHorizontal)">
                                      <p:cBhvr>
                                        <p:cTn id="61" dur="500"/>
                                        <p:tgtEl>
                                          <p:spTgt spid="818195"/>
                                        </p:tgtEl>
                                      </p:cBhvr>
                                    </p:animEffect>
                                  </p:childTnLst>
                                </p:cTn>
                              </p:par>
                              <p:par>
                                <p:cTn id="62" presetID="16" presetClass="entr" presetSubtype="26" fill="hold" nodeType="withEffect">
                                  <p:stCondLst>
                                    <p:cond delay="0"/>
                                  </p:stCondLst>
                                  <p:childTnLst>
                                    <p:set>
                                      <p:cBhvr>
                                        <p:cTn id="63" dur="1" fill="hold">
                                          <p:stCondLst>
                                            <p:cond delay="0"/>
                                          </p:stCondLst>
                                        </p:cTn>
                                        <p:tgtEl>
                                          <p:spTgt spid="818196"/>
                                        </p:tgtEl>
                                        <p:attrNameLst>
                                          <p:attrName>style.visibility</p:attrName>
                                        </p:attrNameLst>
                                      </p:cBhvr>
                                      <p:to>
                                        <p:strVal val="visible"/>
                                      </p:to>
                                    </p:set>
                                    <p:animEffect transition="in" filter="barn(inHorizontal)">
                                      <p:cBhvr>
                                        <p:cTn id="64" dur="500"/>
                                        <p:tgtEl>
                                          <p:spTgt spid="81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89" grpId="0"/>
      <p:bldP spid="818189" grpId="1"/>
      <p:bldP spid="818191" grpId="0"/>
      <p:bldP spid="818191" grpId="1"/>
      <p:bldP spid="818193" grpId="0" animBg="1" autoUpdateAnimBg="0"/>
      <p:bldP spid="818193" grpId="1" animBg="1"/>
    </p:bldLst>
  </p:timing>
</p:sld>
</file>

<file path=ppt/slides/slide3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fld id="{02C46711-EB7A-4BA9-AE9B-B437350CB8D0}" type="slidenum">
              <a:rPr lang="ar-SA" altLang="fa-IR"/>
              <a:pPr/>
              <a:t>325</a:t>
            </a:fld>
            <a:endParaRPr lang="en-US" altLang="fa-IR"/>
          </a:p>
        </p:txBody>
      </p:sp>
      <p:sp>
        <p:nvSpPr>
          <p:cNvPr id="819202" name="Rectangle 2"/>
          <p:cNvSpPr>
            <a:spLocks noGrp="1" noChangeArrowheads="1"/>
          </p:cNvSpPr>
          <p:nvPr>
            <p:ph type="title" idx="4294967295"/>
          </p:nvPr>
        </p:nvSpPr>
        <p:spPr>
          <a:xfrm>
            <a:off x="914400" y="609600"/>
            <a:ext cx="7378700" cy="1143000"/>
          </a:xfrm>
        </p:spPr>
        <p:txBody>
          <a:bodyPr/>
          <a:lstStyle/>
          <a:p>
            <a:r>
              <a:rPr lang="fa-IR" altLang="fa-IR" sz="3200" b="0">
                <a:solidFill>
                  <a:schemeClr val="tx1"/>
                </a:solidFill>
                <a:cs typeface="B Nazanin" panose="00000400000000000000" pitchFamily="2" charset="-78"/>
              </a:rPr>
              <a:t>ثبت معاوضه مشابه با سرک (همراه با زیان)</a:t>
            </a:r>
            <a:endParaRPr lang="en-US" altLang="fa-IR" sz="3200" b="0">
              <a:solidFill>
                <a:schemeClr val="tx1"/>
              </a:solidFill>
              <a:cs typeface="B Nazanin" panose="00000400000000000000" pitchFamily="2" charset="-78"/>
            </a:endParaRPr>
          </a:p>
        </p:txBody>
      </p:sp>
      <p:pic>
        <p:nvPicPr>
          <p:cNvPr id="819223" name="Picture 23"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33600"/>
            <a:ext cx="7169150" cy="3281363"/>
          </a:xfrm>
          <a:prstGeom prst="rect">
            <a:avLst/>
          </a:prstGeom>
          <a:solidFill>
            <a:srgbClr val="99CCFF"/>
          </a:solidFill>
        </p:spPr>
      </p:pic>
      <p:sp>
        <p:nvSpPr>
          <p:cNvPr id="819224" name="Line 24"/>
          <p:cNvSpPr>
            <a:spLocks noChangeShapeType="1"/>
          </p:cNvSpPr>
          <p:nvPr/>
        </p:nvSpPr>
        <p:spPr bwMode="auto">
          <a:xfrm>
            <a:off x="5486400" y="3186113"/>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9225" name="Text Box 25"/>
          <p:cNvSpPr txBox="1">
            <a:spLocks noChangeArrowheads="1"/>
          </p:cNvSpPr>
          <p:nvPr/>
        </p:nvSpPr>
        <p:spPr bwMode="auto">
          <a:xfrm>
            <a:off x="3962400" y="28956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819226" name="Line 26"/>
          <p:cNvSpPr>
            <a:spLocks noChangeShapeType="1"/>
          </p:cNvSpPr>
          <p:nvPr/>
        </p:nvSpPr>
        <p:spPr bwMode="auto">
          <a:xfrm flipV="1">
            <a:off x="2743200" y="3886200"/>
            <a:ext cx="2819400" cy="2057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9227" name="Text Box 27"/>
          <p:cNvSpPr txBox="1">
            <a:spLocks noChangeArrowheads="1"/>
          </p:cNvSpPr>
          <p:nvPr/>
        </p:nvSpPr>
        <p:spPr bwMode="auto">
          <a:xfrm>
            <a:off x="1219200" y="56530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819228" name="Line 28"/>
          <p:cNvSpPr>
            <a:spLocks noChangeShapeType="1"/>
          </p:cNvSpPr>
          <p:nvPr/>
        </p:nvSpPr>
        <p:spPr bwMode="auto">
          <a:xfrm flipV="1">
            <a:off x="2743200" y="5334000"/>
            <a:ext cx="22098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9229" name="Text Box 29"/>
          <p:cNvSpPr txBox="1">
            <a:spLocks noChangeArrowheads="1"/>
          </p:cNvSpPr>
          <p:nvPr/>
        </p:nvSpPr>
        <p:spPr bwMode="auto">
          <a:xfrm>
            <a:off x="1219200" y="5562600"/>
            <a:ext cx="7162800" cy="11430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800">
                <a:latin typeface="Times New Roman" panose="02020603050405020304" pitchFamily="18" charset="0"/>
                <a:cs typeface="B Nazanin" panose="00000400000000000000" pitchFamily="2" charset="-78"/>
              </a:rPr>
              <a:t>ارزش دفتری یا متعارف دارایی واگذار شده هر کدام که کمتر باشد </a:t>
            </a:r>
          </a:p>
          <a:p>
            <a:pPr algn="ctr" rtl="1" eaLnBrk="1" hangingPunct="1">
              <a:lnSpc>
                <a:spcPct val="120000"/>
              </a:lnSpc>
            </a:pPr>
            <a:r>
              <a:rPr lang="fa-IR" altLang="fa-IR" sz="2800">
                <a:latin typeface="Times New Roman" panose="02020603050405020304" pitchFamily="18" charset="0"/>
                <a:cs typeface="B Nazanin" panose="00000400000000000000" pitchFamily="2" charset="-78"/>
              </a:rPr>
              <a:t>بعلاوه سرک پرداختی منهای سرک دریافتی</a:t>
            </a:r>
            <a:endParaRPr lang="en-US" altLang="fa-IR" sz="2800">
              <a:latin typeface="Times New Roman" panose="02020603050405020304" pitchFamily="18" charset="0"/>
              <a:cs typeface="B Nazanin" panose="00000400000000000000" pitchFamily="2" charset="-78"/>
            </a:endParaRPr>
          </a:p>
        </p:txBody>
      </p:sp>
      <p:sp>
        <p:nvSpPr>
          <p:cNvPr id="819230" name="Line 30"/>
          <p:cNvSpPr>
            <a:spLocks noChangeShapeType="1"/>
          </p:cNvSpPr>
          <p:nvPr/>
        </p:nvSpPr>
        <p:spPr bwMode="auto">
          <a:xfrm flipV="1">
            <a:off x="5410200" y="3352800"/>
            <a:ext cx="2133600" cy="2209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19231" name="AutoShape 31"/>
          <p:cNvSpPr>
            <a:spLocks noChangeArrowheads="1"/>
          </p:cNvSpPr>
          <p:nvPr/>
        </p:nvSpPr>
        <p:spPr bwMode="auto">
          <a:xfrm>
            <a:off x="2971800" y="3962400"/>
            <a:ext cx="53340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19232" name="AutoShape 32"/>
          <p:cNvSpPr>
            <a:spLocks noChangeArrowheads="1"/>
          </p:cNvSpPr>
          <p:nvPr/>
        </p:nvSpPr>
        <p:spPr bwMode="auto">
          <a:xfrm>
            <a:off x="3657600" y="21336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19233" name="AutoShape 33"/>
          <p:cNvSpPr>
            <a:spLocks noChangeArrowheads="1"/>
          </p:cNvSpPr>
          <p:nvPr/>
        </p:nvSpPr>
        <p:spPr bwMode="auto">
          <a:xfrm>
            <a:off x="2971800" y="4495800"/>
            <a:ext cx="53340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19234" name="AutoShape 34"/>
          <p:cNvSpPr>
            <a:spLocks noChangeArrowheads="1"/>
          </p:cNvSpPr>
          <p:nvPr/>
        </p:nvSpPr>
        <p:spPr bwMode="auto">
          <a:xfrm>
            <a:off x="2286000" y="21336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25"/>
                                        </p:tgtEl>
                                        <p:attrNameLst>
                                          <p:attrName>style.visibility</p:attrName>
                                        </p:attrNameLst>
                                      </p:cBhvr>
                                      <p:to>
                                        <p:strVal val="visible"/>
                                      </p:to>
                                    </p:set>
                                    <p:animEffect transition="in" filter="checkerboard(across)">
                                      <p:cBhvr>
                                        <p:cTn id="7" dur="500"/>
                                        <p:tgtEl>
                                          <p:spTgt spid="819225"/>
                                        </p:tgtEl>
                                      </p:cBhvr>
                                    </p:animEffect>
                                  </p:childTnLst>
                                </p:cTn>
                              </p:par>
                              <p:par>
                                <p:cTn id="8" presetID="5" presetClass="entr" presetSubtype="10" fill="hold" nodeType="withEffect">
                                  <p:stCondLst>
                                    <p:cond delay="0"/>
                                  </p:stCondLst>
                                  <p:childTnLst>
                                    <p:set>
                                      <p:cBhvr>
                                        <p:cTn id="9" dur="1" fill="hold">
                                          <p:stCondLst>
                                            <p:cond delay="0"/>
                                          </p:stCondLst>
                                        </p:cTn>
                                        <p:tgtEl>
                                          <p:spTgt spid="819224"/>
                                        </p:tgtEl>
                                        <p:attrNameLst>
                                          <p:attrName>style.visibility</p:attrName>
                                        </p:attrNameLst>
                                      </p:cBhvr>
                                      <p:to>
                                        <p:strVal val="visible"/>
                                      </p:to>
                                    </p:set>
                                    <p:animEffect transition="in" filter="checkerboard(across)">
                                      <p:cBhvr>
                                        <p:cTn id="10" dur="500"/>
                                        <p:tgtEl>
                                          <p:spTgt spid="8192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819224"/>
                                        </p:tgtEl>
                                        <p:attrNameLst>
                                          <p:attrName>ppt_x</p:attrName>
                                        </p:attrNameLst>
                                      </p:cBhvr>
                                      <p:tavLst>
                                        <p:tav tm="0">
                                          <p:val>
                                            <p:strVal val="ppt_x"/>
                                          </p:val>
                                        </p:tav>
                                        <p:tav tm="100000">
                                          <p:val>
                                            <p:strVal val="ppt_x"/>
                                          </p:val>
                                        </p:tav>
                                      </p:tavLst>
                                    </p:anim>
                                    <p:anim calcmode="lin" valueType="num">
                                      <p:cBhvr additive="base">
                                        <p:cTn id="15" dur="500"/>
                                        <p:tgtEl>
                                          <p:spTgt spid="819224"/>
                                        </p:tgtEl>
                                        <p:attrNameLst>
                                          <p:attrName>ppt_y</p:attrName>
                                        </p:attrNameLst>
                                      </p:cBhvr>
                                      <p:tavLst>
                                        <p:tav tm="0">
                                          <p:val>
                                            <p:strVal val="ppt_y"/>
                                          </p:val>
                                        </p:tav>
                                        <p:tav tm="100000">
                                          <p:val>
                                            <p:strVal val="1+ppt_h/2"/>
                                          </p:val>
                                        </p:tav>
                                      </p:tavLst>
                                    </p:anim>
                                    <p:set>
                                      <p:cBhvr>
                                        <p:cTn id="16" dur="1" fill="hold">
                                          <p:stCondLst>
                                            <p:cond delay="499"/>
                                          </p:stCondLst>
                                        </p:cTn>
                                        <p:tgtEl>
                                          <p:spTgt spid="819224"/>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819225"/>
                                        </p:tgtEl>
                                        <p:attrNameLst>
                                          <p:attrName>ppt_x</p:attrName>
                                        </p:attrNameLst>
                                      </p:cBhvr>
                                      <p:tavLst>
                                        <p:tav tm="0">
                                          <p:val>
                                            <p:strVal val="ppt_x"/>
                                          </p:val>
                                        </p:tav>
                                        <p:tav tm="100000">
                                          <p:val>
                                            <p:strVal val="ppt_x"/>
                                          </p:val>
                                        </p:tav>
                                      </p:tavLst>
                                    </p:anim>
                                    <p:anim calcmode="lin" valueType="num">
                                      <p:cBhvr additive="base">
                                        <p:cTn id="19" dur="500"/>
                                        <p:tgtEl>
                                          <p:spTgt spid="819225"/>
                                        </p:tgtEl>
                                        <p:attrNameLst>
                                          <p:attrName>ppt_y</p:attrName>
                                        </p:attrNameLst>
                                      </p:cBhvr>
                                      <p:tavLst>
                                        <p:tav tm="0">
                                          <p:val>
                                            <p:strVal val="ppt_y"/>
                                          </p:val>
                                        </p:tav>
                                        <p:tav tm="100000">
                                          <p:val>
                                            <p:strVal val="1+ppt_h/2"/>
                                          </p:val>
                                        </p:tav>
                                      </p:tavLst>
                                    </p:anim>
                                    <p:set>
                                      <p:cBhvr>
                                        <p:cTn id="20" dur="1" fill="hold">
                                          <p:stCondLst>
                                            <p:cond delay="499"/>
                                          </p:stCondLst>
                                        </p:cTn>
                                        <p:tgtEl>
                                          <p:spTgt spid="819225"/>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19229"/>
                                        </p:tgtEl>
                                        <p:attrNameLst>
                                          <p:attrName>style.visibility</p:attrName>
                                        </p:attrNameLst>
                                      </p:cBhvr>
                                      <p:to>
                                        <p:strVal val="visible"/>
                                      </p:to>
                                    </p:set>
                                    <p:animEffect transition="in" filter="wipe(left)">
                                      <p:cBhvr>
                                        <p:cTn id="24" dur="500"/>
                                        <p:tgtEl>
                                          <p:spTgt spid="819229"/>
                                        </p:tgtEl>
                                      </p:cBhvr>
                                    </p:animEffect>
                                  </p:childTnLst>
                                </p:cTn>
                              </p:par>
                              <p:par>
                                <p:cTn id="25" presetID="2" presetClass="entr" presetSubtype="4" fill="hold" nodeType="withEffect">
                                  <p:stCondLst>
                                    <p:cond delay="0"/>
                                  </p:stCondLst>
                                  <p:childTnLst>
                                    <p:set>
                                      <p:cBhvr>
                                        <p:cTn id="26" dur="1" fill="hold">
                                          <p:stCondLst>
                                            <p:cond delay="0"/>
                                          </p:stCondLst>
                                        </p:cTn>
                                        <p:tgtEl>
                                          <p:spTgt spid="819230"/>
                                        </p:tgtEl>
                                        <p:attrNameLst>
                                          <p:attrName>style.visibility</p:attrName>
                                        </p:attrNameLst>
                                      </p:cBhvr>
                                      <p:to>
                                        <p:strVal val="visible"/>
                                      </p:to>
                                    </p:set>
                                    <p:anim calcmode="lin" valueType="num">
                                      <p:cBhvr additive="base">
                                        <p:cTn id="27" dur="500" fill="hold"/>
                                        <p:tgtEl>
                                          <p:spTgt spid="819230"/>
                                        </p:tgtEl>
                                        <p:attrNameLst>
                                          <p:attrName>ppt_x</p:attrName>
                                        </p:attrNameLst>
                                      </p:cBhvr>
                                      <p:tavLst>
                                        <p:tav tm="0">
                                          <p:val>
                                            <p:strVal val="#ppt_x"/>
                                          </p:val>
                                        </p:tav>
                                        <p:tav tm="100000">
                                          <p:val>
                                            <p:strVal val="#ppt_x"/>
                                          </p:val>
                                        </p:tav>
                                      </p:tavLst>
                                    </p:anim>
                                    <p:anim calcmode="lin" valueType="num">
                                      <p:cBhvr additive="base">
                                        <p:cTn id="28" dur="500" fill="hold"/>
                                        <p:tgtEl>
                                          <p:spTgt spid="81923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819229"/>
                                        </p:tgtEl>
                                      </p:cBhvr>
                                    </p:animEffect>
                                    <p:set>
                                      <p:cBhvr>
                                        <p:cTn id="33" dur="1" fill="hold">
                                          <p:stCondLst>
                                            <p:cond delay="499"/>
                                          </p:stCondLst>
                                        </p:cTn>
                                        <p:tgtEl>
                                          <p:spTgt spid="819229"/>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819230"/>
                                        </p:tgtEl>
                                      </p:cBhvr>
                                    </p:animEffect>
                                    <p:set>
                                      <p:cBhvr>
                                        <p:cTn id="36" dur="1" fill="hold">
                                          <p:stCondLst>
                                            <p:cond delay="499"/>
                                          </p:stCondLst>
                                        </p:cTn>
                                        <p:tgtEl>
                                          <p:spTgt spid="819230"/>
                                        </p:tgtEl>
                                        <p:attrNameLst>
                                          <p:attrName>style.visibility</p:attrName>
                                        </p:attrNameLst>
                                      </p:cBhvr>
                                      <p:to>
                                        <p:strVal val="hidden"/>
                                      </p:to>
                                    </p:set>
                                  </p:childTnLst>
                                </p:cTn>
                              </p:par>
                            </p:childTnLst>
                          </p:cTn>
                        </p:par>
                        <p:par>
                          <p:cTn id="37" fill="hold" nodeType="afterGroup">
                            <p:stCondLst>
                              <p:cond delay="500"/>
                            </p:stCondLst>
                            <p:childTnLst>
                              <p:par>
                                <p:cTn id="38" presetID="5" presetClass="entr" presetSubtype="10" fill="hold" grpId="0" nodeType="afterEffect">
                                  <p:stCondLst>
                                    <p:cond delay="0"/>
                                  </p:stCondLst>
                                  <p:childTnLst>
                                    <p:set>
                                      <p:cBhvr>
                                        <p:cTn id="39" dur="1" fill="hold">
                                          <p:stCondLst>
                                            <p:cond delay="0"/>
                                          </p:stCondLst>
                                        </p:cTn>
                                        <p:tgtEl>
                                          <p:spTgt spid="819227"/>
                                        </p:tgtEl>
                                        <p:attrNameLst>
                                          <p:attrName>style.visibility</p:attrName>
                                        </p:attrNameLst>
                                      </p:cBhvr>
                                      <p:to>
                                        <p:strVal val="visible"/>
                                      </p:to>
                                    </p:set>
                                    <p:animEffect transition="in" filter="checkerboard(across)">
                                      <p:cBhvr>
                                        <p:cTn id="40" dur="500"/>
                                        <p:tgtEl>
                                          <p:spTgt spid="819227"/>
                                        </p:tgtEl>
                                      </p:cBhvr>
                                    </p:animEffect>
                                  </p:childTnLst>
                                </p:cTn>
                              </p:par>
                              <p:par>
                                <p:cTn id="41" presetID="5" presetClass="entr" presetSubtype="10" fill="hold" nodeType="withEffect">
                                  <p:stCondLst>
                                    <p:cond delay="0"/>
                                  </p:stCondLst>
                                  <p:childTnLst>
                                    <p:set>
                                      <p:cBhvr>
                                        <p:cTn id="42" dur="1" fill="hold">
                                          <p:stCondLst>
                                            <p:cond delay="0"/>
                                          </p:stCondLst>
                                        </p:cTn>
                                        <p:tgtEl>
                                          <p:spTgt spid="819226"/>
                                        </p:tgtEl>
                                        <p:attrNameLst>
                                          <p:attrName>style.visibility</p:attrName>
                                        </p:attrNameLst>
                                      </p:cBhvr>
                                      <p:to>
                                        <p:strVal val="visible"/>
                                      </p:to>
                                    </p:set>
                                    <p:animEffect transition="in" filter="checkerboard(across)">
                                      <p:cBhvr>
                                        <p:cTn id="43" dur="500"/>
                                        <p:tgtEl>
                                          <p:spTgt spid="819226"/>
                                        </p:tgtEl>
                                      </p:cBhvr>
                                    </p:animEffect>
                                  </p:childTnLst>
                                </p:cTn>
                              </p:par>
                              <p:par>
                                <p:cTn id="44" presetID="5" presetClass="entr" presetSubtype="10" fill="hold" nodeType="withEffect">
                                  <p:stCondLst>
                                    <p:cond delay="0"/>
                                  </p:stCondLst>
                                  <p:childTnLst>
                                    <p:set>
                                      <p:cBhvr>
                                        <p:cTn id="45" dur="1" fill="hold">
                                          <p:stCondLst>
                                            <p:cond delay="0"/>
                                          </p:stCondLst>
                                        </p:cTn>
                                        <p:tgtEl>
                                          <p:spTgt spid="819228"/>
                                        </p:tgtEl>
                                        <p:attrNameLst>
                                          <p:attrName>style.visibility</p:attrName>
                                        </p:attrNameLst>
                                      </p:cBhvr>
                                      <p:to>
                                        <p:strVal val="visible"/>
                                      </p:to>
                                    </p:set>
                                    <p:animEffect transition="in" filter="checkerboard(across)">
                                      <p:cBhvr>
                                        <p:cTn id="46" dur="500"/>
                                        <p:tgtEl>
                                          <p:spTgt spid="81922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xit" presetSubtype="10" fill="hold" nodeType="clickEffect">
                                  <p:stCondLst>
                                    <p:cond delay="0"/>
                                  </p:stCondLst>
                                  <p:childTnLst>
                                    <p:animEffect transition="out" filter="checkerboard(across)">
                                      <p:cBhvr>
                                        <p:cTn id="50" dur="500"/>
                                        <p:tgtEl>
                                          <p:spTgt spid="819228"/>
                                        </p:tgtEl>
                                      </p:cBhvr>
                                    </p:animEffect>
                                    <p:set>
                                      <p:cBhvr>
                                        <p:cTn id="51" dur="1" fill="hold">
                                          <p:stCondLst>
                                            <p:cond delay="499"/>
                                          </p:stCondLst>
                                        </p:cTn>
                                        <p:tgtEl>
                                          <p:spTgt spid="819228"/>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500"/>
                                        <p:tgtEl>
                                          <p:spTgt spid="819226"/>
                                        </p:tgtEl>
                                      </p:cBhvr>
                                    </p:animEffect>
                                    <p:set>
                                      <p:cBhvr>
                                        <p:cTn id="54" dur="1" fill="hold">
                                          <p:stCondLst>
                                            <p:cond delay="499"/>
                                          </p:stCondLst>
                                        </p:cTn>
                                        <p:tgtEl>
                                          <p:spTgt spid="819226"/>
                                        </p:tgtEl>
                                        <p:attrNameLst>
                                          <p:attrName>style.visibility</p:attrName>
                                        </p:attrNameLst>
                                      </p:cBhvr>
                                      <p:to>
                                        <p:strVal val="hidden"/>
                                      </p:to>
                                    </p:set>
                                  </p:childTnLst>
                                </p:cTn>
                              </p:par>
                              <p:par>
                                <p:cTn id="55" presetID="5" presetClass="exit" presetSubtype="10" fill="hold" grpId="1" nodeType="withEffect">
                                  <p:stCondLst>
                                    <p:cond delay="0"/>
                                  </p:stCondLst>
                                  <p:childTnLst>
                                    <p:animEffect transition="out" filter="checkerboard(across)">
                                      <p:cBhvr>
                                        <p:cTn id="56" dur="500"/>
                                        <p:tgtEl>
                                          <p:spTgt spid="819227"/>
                                        </p:tgtEl>
                                      </p:cBhvr>
                                    </p:animEffect>
                                    <p:set>
                                      <p:cBhvr>
                                        <p:cTn id="57" dur="1" fill="hold">
                                          <p:stCondLst>
                                            <p:cond delay="499"/>
                                          </p:stCondLst>
                                        </p:cTn>
                                        <p:tgtEl>
                                          <p:spTgt spid="819227"/>
                                        </p:tgtEl>
                                        <p:attrNameLst>
                                          <p:attrName>style.visibility</p:attrName>
                                        </p:attrNameLst>
                                      </p:cBhvr>
                                      <p:to>
                                        <p:strVal val="hidden"/>
                                      </p:to>
                                    </p:set>
                                  </p:childTnLst>
                                </p:cTn>
                              </p:par>
                            </p:childTnLst>
                          </p:cTn>
                        </p:par>
                        <p:par>
                          <p:cTn id="58" fill="hold" nodeType="afterGroup">
                            <p:stCondLst>
                              <p:cond delay="500"/>
                            </p:stCondLst>
                            <p:childTnLst>
                              <p:par>
                                <p:cTn id="59" presetID="16" presetClass="entr" presetSubtype="26" fill="hold" nodeType="afterEffect">
                                  <p:stCondLst>
                                    <p:cond delay="0"/>
                                  </p:stCondLst>
                                  <p:childTnLst>
                                    <p:set>
                                      <p:cBhvr>
                                        <p:cTn id="60" dur="1" fill="hold">
                                          <p:stCondLst>
                                            <p:cond delay="0"/>
                                          </p:stCondLst>
                                        </p:cTn>
                                        <p:tgtEl>
                                          <p:spTgt spid="819231"/>
                                        </p:tgtEl>
                                        <p:attrNameLst>
                                          <p:attrName>style.visibility</p:attrName>
                                        </p:attrNameLst>
                                      </p:cBhvr>
                                      <p:to>
                                        <p:strVal val="visible"/>
                                      </p:to>
                                    </p:set>
                                    <p:animEffect transition="in" filter="barn(inHorizontal)">
                                      <p:cBhvr>
                                        <p:cTn id="61" dur="500"/>
                                        <p:tgtEl>
                                          <p:spTgt spid="819231"/>
                                        </p:tgtEl>
                                      </p:cBhvr>
                                    </p:animEffect>
                                  </p:childTnLst>
                                </p:cTn>
                              </p:par>
                              <p:par>
                                <p:cTn id="62" presetID="16" presetClass="entr" presetSubtype="26" fill="hold" nodeType="withEffect">
                                  <p:stCondLst>
                                    <p:cond delay="0"/>
                                  </p:stCondLst>
                                  <p:childTnLst>
                                    <p:set>
                                      <p:cBhvr>
                                        <p:cTn id="63" dur="1" fill="hold">
                                          <p:stCondLst>
                                            <p:cond delay="0"/>
                                          </p:stCondLst>
                                        </p:cTn>
                                        <p:tgtEl>
                                          <p:spTgt spid="819232"/>
                                        </p:tgtEl>
                                        <p:attrNameLst>
                                          <p:attrName>style.visibility</p:attrName>
                                        </p:attrNameLst>
                                      </p:cBhvr>
                                      <p:to>
                                        <p:strVal val="visible"/>
                                      </p:to>
                                    </p:set>
                                    <p:animEffect transition="in" filter="barn(inHorizontal)">
                                      <p:cBhvr>
                                        <p:cTn id="64" dur="500"/>
                                        <p:tgtEl>
                                          <p:spTgt spid="81923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xit" presetSubtype="10" fill="hold" nodeType="clickEffect">
                                  <p:stCondLst>
                                    <p:cond delay="0"/>
                                  </p:stCondLst>
                                  <p:childTnLst>
                                    <p:animEffect transition="out" filter="checkerboard(across)">
                                      <p:cBhvr>
                                        <p:cTn id="68" dur="500"/>
                                        <p:tgtEl>
                                          <p:spTgt spid="819232"/>
                                        </p:tgtEl>
                                      </p:cBhvr>
                                    </p:animEffect>
                                    <p:set>
                                      <p:cBhvr>
                                        <p:cTn id="69" dur="1" fill="hold">
                                          <p:stCondLst>
                                            <p:cond delay="499"/>
                                          </p:stCondLst>
                                        </p:cTn>
                                        <p:tgtEl>
                                          <p:spTgt spid="819232"/>
                                        </p:tgtEl>
                                        <p:attrNameLst>
                                          <p:attrName>style.visibility</p:attrName>
                                        </p:attrNameLst>
                                      </p:cBhvr>
                                      <p:to>
                                        <p:strVal val="hidden"/>
                                      </p:to>
                                    </p:set>
                                  </p:childTnLst>
                                </p:cTn>
                              </p:par>
                              <p:par>
                                <p:cTn id="70" presetID="5" presetClass="exit" presetSubtype="10" fill="hold" nodeType="withEffect">
                                  <p:stCondLst>
                                    <p:cond delay="0"/>
                                  </p:stCondLst>
                                  <p:childTnLst>
                                    <p:animEffect transition="out" filter="checkerboard(across)">
                                      <p:cBhvr>
                                        <p:cTn id="71" dur="500"/>
                                        <p:tgtEl>
                                          <p:spTgt spid="819231"/>
                                        </p:tgtEl>
                                      </p:cBhvr>
                                    </p:animEffect>
                                    <p:set>
                                      <p:cBhvr>
                                        <p:cTn id="72" dur="1" fill="hold">
                                          <p:stCondLst>
                                            <p:cond delay="499"/>
                                          </p:stCondLst>
                                        </p:cTn>
                                        <p:tgtEl>
                                          <p:spTgt spid="819231"/>
                                        </p:tgtEl>
                                        <p:attrNameLst>
                                          <p:attrName>style.visibility</p:attrName>
                                        </p:attrNameLst>
                                      </p:cBhvr>
                                      <p:to>
                                        <p:strVal val="hidden"/>
                                      </p:to>
                                    </p:set>
                                  </p:childTnLst>
                                </p:cTn>
                              </p:par>
                            </p:childTnLst>
                          </p:cTn>
                        </p:par>
                        <p:par>
                          <p:cTn id="73" fill="hold" nodeType="afterGroup">
                            <p:stCondLst>
                              <p:cond delay="500"/>
                            </p:stCondLst>
                            <p:childTnLst>
                              <p:par>
                                <p:cTn id="74" presetID="16" presetClass="entr" presetSubtype="26" fill="hold" nodeType="afterEffect">
                                  <p:stCondLst>
                                    <p:cond delay="0"/>
                                  </p:stCondLst>
                                  <p:childTnLst>
                                    <p:set>
                                      <p:cBhvr>
                                        <p:cTn id="75" dur="1" fill="hold">
                                          <p:stCondLst>
                                            <p:cond delay="0"/>
                                          </p:stCondLst>
                                        </p:cTn>
                                        <p:tgtEl>
                                          <p:spTgt spid="819233"/>
                                        </p:tgtEl>
                                        <p:attrNameLst>
                                          <p:attrName>style.visibility</p:attrName>
                                        </p:attrNameLst>
                                      </p:cBhvr>
                                      <p:to>
                                        <p:strVal val="visible"/>
                                      </p:to>
                                    </p:set>
                                    <p:animEffect transition="in" filter="barn(inHorizontal)">
                                      <p:cBhvr>
                                        <p:cTn id="76" dur="500"/>
                                        <p:tgtEl>
                                          <p:spTgt spid="819233"/>
                                        </p:tgtEl>
                                      </p:cBhvr>
                                    </p:animEffect>
                                  </p:childTnLst>
                                </p:cTn>
                              </p:par>
                              <p:par>
                                <p:cTn id="77" presetID="16" presetClass="entr" presetSubtype="26" fill="hold" nodeType="withEffect">
                                  <p:stCondLst>
                                    <p:cond delay="0"/>
                                  </p:stCondLst>
                                  <p:childTnLst>
                                    <p:set>
                                      <p:cBhvr>
                                        <p:cTn id="78" dur="1" fill="hold">
                                          <p:stCondLst>
                                            <p:cond delay="0"/>
                                          </p:stCondLst>
                                        </p:cTn>
                                        <p:tgtEl>
                                          <p:spTgt spid="819234"/>
                                        </p:tgtEl>
                                        <p:attrNameLst>
                                          <p:attrName>style.visibility</p:attrName>
                                        </p:attrNameLst>
                                      </p:cBhvr>
                                      <p:to>
                                        <p:strVal val="visible"/>
                                      </p:to>
                                    </p:set>
                                    <p:animEffect transition="in" filter="barn(inHorizontal)">
                                      <p:cBhvr>
                                        <p:cTn id="79" dur="500"/>
                                        <p:tgtEl>
                                          <p:spTgt spid="81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5" grpId="0"/>
      <p:bldP spid="819225" grpId="1"/>
      <p:bldP spid="819227" grpId="0"/>
      <p:bldP spid="819227" grpId="1"/>
      <p:bldP spid="819229" grpId="0" animBg="1" autoUpdateAnimBg="0"/>
      <p:bldP spid="819229" grpId="1" animBg="1"/>
    </p:bldLst>
  </p:timing>
</p:sld>
</file>

<file path=ppt/slides/slide3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p:cNvSpPr>
            <a:spLocks noGrp="1"/>
          </p:cNvSpPr>
          <p:nvPr>
            <p:ph type="sldNum" sz="quarter" idx="10"/>
          </p:nvPr>
        </p:nvSpPr>
        <p:spPr/>
        <p:txBody>
          <a:bodyPr/>
          <a:lstStyle/>
          <a:p>
            <a:fld id="{38F44F9F-B84C-496E-AAF1-18C6416CACA9}" type="slidenum">
              <a:rPr lang="ar-SA" altLang="fa-IR"/>
              <a:pPr/>
              <a:t>326</a:t>
            </a:fld>
            <a:endParaRPr lang="en-US" altLang="fa-IR"/>
          </a:p>
        </p:txBody>
      </p:sp>
      <p:sp>
        <p:nvSpPr>
          <p:cNvPr id="820226"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ثبت معاوضه مشابه با سرک پرداختی (همراه با سود)</a:t>
            </a:r>
            <a:endParaRPr lang="en-US" altLang="fa-IR" sz="3200" b="0">
              <a:solidFill>
                <a:schemeClr val="tx1"/>
              </a:solidFill>
              <a:cs typeface="B Nazanin" panose="00000400000000000000" pitchFamily="2" charset="-78"/>
            </a:endParaRPr>
          </a:p>
        </p:txBody>
      </p:sp>
      <p:pic>
        <p:nvPicPr>
          <p:cNvPr id="820251" name="Picture 27" descr="Picture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286000"/>
            <a:ext cx="7175500" cy="3017838"/>
          </a:xfrm>
          <a:prstGeom prst="rect">
            <a:avLst/>
          </a:prstGeom>
          <a:solidFill>
            <a:srgbClr val="99CCFF"/>
          </a:solidFill>
        </p:spPr>
      </p:pic>
      <p:sp>
        <p:nvSpPr>
          <p:cNvPr id="820252" name="Line 28"/>
          <p:cNvSpPr>
            <a:spLocks noChangeShapeType="1"/>
          </p:cNvSpPr>
          <p:nvPr/>
        </p:nvSpPr>
        <p:spPr bwMode="auto">
          <a:xfrm>
            <a:off x="5791200" y="3505200"/>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20253" name="Text Box 29"/>
          <p:cNvSpPr txBox="1">
            <a:spLocks noChangeArrowheads="1"/>
          </p:cNvSpPr>
          <p:nvPr/>
        </p:nvSpPr>
        <p:spPr bwMode="auto">
          <a:xfrm>
            <a:off x="4267200" y="32146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820254" name="Line 30"/>
          <p:cNvSpPr>
            <a:spLocks noChangeShapeType="1"/>
          </p:cNvSpPr>
          <p:nvPr/>
        </p:nvSpPr>
        <p:spPr bwMode="auto">
          <a:xfrm flipV="1">
            <a:off x="2743200" y="4038600"/>
            <a:ext cx="2819400" cy="1905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20255" name="Text Box 31"/>
          <p:cNvSpPr txBox="1">
            <a:spLocks noChangeArrowheads="1"/>
          </p:cNvSpPr>
          <p:nvPr/>
        </p:nvSpPr>
        <p:spPr bwMode="auto">
          <a:xfrm>
            <a:off x="1219200" y="56530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820256" name="Line 32"/>
          <p:cNvSpPr>
            <a:spLocks noChangeShapeType="1"/>
          </p:cNvSpPr>
          <p:nvPr/>
        </p:nvSpPr>
        <p:spPr bwMode="auto">
          <a:xfrm flipV="1">
            <a:off x="2743200" y="5257800"/>
            <a:ext cx="2209800" cy="6858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20257" name="Text Box 33"/>
          <p:cNvSpPr txBox="1">
            <a:spLocks noChangeArrowheads="1"/>
          </p:cNvSpPr>
          <p:nvPr/>
        </p:nvSpPr>
        <p:spPr bwMode="auto">
          <a:xfrm>
            <a:off x="1219200" y="5562600"/>
            <a:ext cx="7162800" cy="11430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800">
                <a:latin typeface="Times New Roman" panose="02020603050405020304" pitchFamily="18" charset="0"/>
                <a:cs typeface="B Nazanin" panose="00000400000000000000" pitchFamily="2" charset="-78"/>
              </a:rPr>
              <a:t>ارزش دفتری یا متعارف دارایی واگذار شده هر کدام که کمتر باشد </a:t>
            </a:r>
          </a:p>
          <a:p>
            <a:pPr algn="ctr" rtl="1" eaLnBrk="1" hangingPunct="1">
              <a:lnSpc>
                <a:spcPct val="120000"/>
              </a:lnSpc>
            </a:pPr>
            <a:r>
              <a:rPr lang="fa-IR" altLang="fa-IR" sz="2800">
                <a:latin typeface="Times New Roman" panose="02020603050405020304" pitchFamily="18" charset="0"/>
                <a:cs typeface="B Nazanin" panose="00000400000000000000" pitchFamily="2" charset="-78"/>
              </a:rPr>
              <a:t>بعلاوه سرک پرداختی</a:t>
            </a:r>
            <a:endParaRPr lang="en-US" altLang="fa-IR" sz="2800">
              <a:latin typeface="Times New Roman" panose="02020603050405020304" pitchFamily="18" charset="0"/>
              <a:cs typeface="B Nazanin" panose="00000400000000000000" pitchFamily="2" charset="-78"/>
            </a:endParaRPr>
          </a:p>
        </p:txBody>
      </p:sp>
      <p:sp>
        <p:nvSpPr>
          <p:cNvPr id="820258" name="Line 34"/>
          <p:cNvSpPr>
            <a:spLocks noChangeShapeType="1"/>
          </p:cNvSpPr>
          <p:nvPr/>
        </p:nvSpPr>
        <p:spPr bwMode="auto">
          <a:xfrm flipV="1">
            <a:off x="5410200" y="3657600"/>
            <a:ext cx="1828800" cy="1905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20259" name="AutoShape 35"/>
          <p:cNvSpPr>
            <a:spLocks noChangeArrowheads="1"/>
          </p:cNvSpPr>
          <p:nvPr/>
        </p:nvSpPr>
        <p:spPr bwMode="auto">
          <a:xfrm>
            <a:off x="1905000" y="4267200"/>
            <a:ext cx="41910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a-IR" altLang="fa-IR"/>
          </a:p>
        </p:txBody>
      </p:sp>
      <p:sp>
        <p:nvSpPr>
          <p:cNvPr id="820260" name="AutoShape 36"/>
          <p:cNvSpPr>
            <a:spLocks noChangeArrowheads="1"/>
          </p:cNvSpPr>
          <p:nvPr/>
        </p:nvSpPr>
        <p:spPr bwMode="auto">
          <a:xfrm>
            <a:off x="3886200" y="22860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20261" name="Text Box 37"/>
          <p:cNvSpPr txBox="1">
            <a:spLocks noChangeArrowheads="1"/>
          </p:cNvSpPr>
          <p:nvPr/>
        </p:nvSpPr>
        <p:spPr bwMode="auto">
          <a:xfrm>
            <a:off x="1676400" y="5410200"/>
            <a:ext cx="5791200" cy="11430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800">
                <a:latin typeface="Times New Roman" panose="02020603050405020304" pitchFamily="18" charset="0"/>
                <a:cs typeface="B Nazanin" panose="00000400000000000000" pitchFamily="2" charset="-78"/>
              </a:rPr>
              <a:t>با توجه به اینکه پرداخت سرک انجام شده است</a:t>
            </a:r>
          </a:p>
          <a:p>
            <a:pPr algn="ctr" rtl="1" eaLnBrk="1" hangingPunct="1">
              <a:lnSpc>
                <a:spcPct val="120000"/>
              </a:lnSpc>
            </a:pPr>
            <a:r>
              <a:rPr lang="fa-IR" altLang="fa-IR" sz="2800">
                <a:latin typeface="Times New Roman" panose="02020603050405020304" pitchFamily="18" charset="0"/>
                <a:cs typeface="B Nazanin" panose="00000400000000000000" pitchFamily="2" charset="-78"/>
              </a:rPr>
              <a:t> هیچگونه سودی شناسایی نمی شود</a:t>
            </a:r>
            <a:endParaRPr lang="en-US" altLang="fa-IR" sz="2800">
              <a:latin typeface="Times New Roman" panose="02020603050405020304" pitchFamily="18" charset="0"/>
              <a:cs typeface="B Nazanin" panose="00000400000000000000" pitchFamily="2" charset="-78"/>
            </a:endParaRPr>
          </a:p>
        </p:txBody>
      </p:sp>
      <p:sp>
        <p:nvSpPr>
          <p:cNvPr id="820262" name="AutoShape 38"/>
          <p:cNvSpPr>
            <a:spLocks noChangeArrowheads="1"/>
          </p:cNvSpPr>
          <p:nvPr/>
        </p:nvSpPr>
        <p:spPr bwMode="auto">
          <a:xfrm>
            <a:off x="2438400" y="22860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0253"/>
                                        </p:tgtEl>
                                        <p:attrNameLst>
                                          <p:attrName>style.visibility</p:attrName>
                                        </p:attrNameLst>
                                      </p:cBhvr>
                                      <p:to>
                                        <p:strVal val="visible"/>
                                      </p:to>
                                    </p:set>
                                    <p:animEffect transition="in" filter="checkerboard(across)">
                                      <p:cBhvr>
                                        <p:cTn id="7" dur="500"/>
                                        <p:tgtEl>
                                          <p:spTgt spid="820253"/>
                                        </p:tgtEl>
                                      </p:cBhvr>
                                    </p:animEffect>
                                  </p:childTnLst>
                                </p:cTn>
                              </p:par>
                              <p:par>
                                <p:cTn id="8" presetID="5" presetClass="entr" presetSubtype="10" fill="hold" nodeType="withEffect">
                                  <p:stCondLst>
                                    <p:cond delay="0"/>
                                  </p:stCondLst>
                                  <p:childTnLst>
                                    <p:set>
                                      <p:cBhvr>
                                        <p:cTn id="9" dur="1" fill="hold">
                                          <p:stCondLst>
                                            <p:cond delay="0"/>
                                          </p:stCondLst>
                                        </p:cTn>
                                        <p:tgtEl>
                                          <p:spTgt spid="820252"/>
                                        </p:tgtEl>
                                        <p:attrNameLst>
                                          <p:attrName>style.visibility</p:attrName>
                                        </p:attrNameLst>
                                      </p:cBhvr>
                                      <p:to>
                                        <p:strVal val="visible"/>
                                      </p:to>
                                    </p:set>
                                    <p:animEffect transition="in" filter="checkerboard(across)">
                                      <p:cBhvr>
                                        <p:cTn id="10" dur="500"/>
                                        <p:tgtEl>
                                          <p:spTgt spid="8202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820252"/>
                                        </p:tgtEl>
                                        <p:attrNameLst>
                                          <p:attrName>ppt_x</p:attrName>
                                        </p:attrNameLst>
                                      </p:cBhvr>
                                      <p:tavLst>
                                        <p:tav tm="0">
                                          <p:val>
                                            <p:strVal val="ppt_x"/>
                                          </p:val>
                                        </p:tav>
                                        <p:tav tm="100000">
                                          <p:val>
                                            <p:strVal val="ppt_x"/>
                                          </p:val>
                                        </p:tav>
                                      </p:tavLst>
                                    </p:anim>
                                    <p:anim calcmode="lin" valueType="num">
                                      <p:cBhvr additive="base">
                                        <p:cTn id="15" dur="500"/>
                                        <p:tgtEl>
                                          <p:spTgt spid="820252"/>
                                        </p:tgtEl>
                                        <p:attrNameLst>
                                          <p:attrName>ppt_y</p:attrName>
                                        </p:attrNameLst>
                                      </p:cBhvr>
                                      <p:tavLst>
                                        <p:tav tm="0">
                                          <p:val>
                                            <p:strVal val="ppt_y"/>
                                          </p:val>
                                        </p:tav>
                                        <p:tav tm="100000">
                                          <p:val>
                                            <p:strVal val="1+ppt_h/2"/>
                                          </p:val>
                                        </p:tav>
                                      </p:tavLst>
                                    </p:anim>
                                    <p:set>
                                      <p:cBhvr>
                                        <p:cTn id="16" dur="1" fill="hold">
                                          <p:stCondLst>
                                            <p:cond delay="499"/>
                                          </p:stCondLst>
                                        </p:cTn>
                                        <p:tgtEl>
                                          <p:spTgt spid="820252"/>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820253"/>
                                        </p:tgtEl>
                                        <p:attrNameLst>
                                          <p:attrName>ppt_x</p:attrName>
                                        </p:attrNameLst>
                                      </p:cBhvr>
                                      <p:tavLst>
                                        <p:tav tm="0">
                                          <p:val>
                                            <p:strVal val="ppt_x"/>
                                          </p:val>
                                        </p:tav>
                                        <p:tav tm="100000">
                                          <p:val>
                                            <p:strVal val="ppt_x"/>
                                          </p:val>
                                        </p:tav>
                                      </p:tavLst>
                                    </p:anim>
                                    <p:anim calcmode="lin" valueType="num">
                                      <p:cBhvr additive="base">
                                        <p:cTn id="19" dur="500"/>
                                        <p:tgtEl>
                                          <p:spTgt spid="820253"/>
                                        </p:tgtEl>
                                        <p:attrNameLst>
                                          <p:attrName>ppt_y</p:attrName>
                                        </p:attrNameLst>
                                      </p:cBhvr>
                                      <p:tavLst>
                                        <p:tav tm="0">
                                          <p:val>
                                            <p:strVal val="ppt_y"/>
                                          </p:val>
                                        </p:tav>
                                        <p:tav tm="100000">
                                          <p:val>
                                            <p:strVal val="1+ppt_h/2"/>
                                          </p:val>
                                        </p:tav>
                                      </p:tavLst>
                                    </p:anim>
                                    <p:set>
                                      <p:cBhvr>
                                        <p:cTn id="20" dur="1" fill="hold">
                                          <p:stCondLst>
                                            <p:cond delay="499"/>
                                          </p:stCondLst>
                                        </p:cTn>
                                        <p:tgtEl>
                                          <p:spTgt spid="820253"/>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20257"/>
                                        </p:tgtEl>
                                        <p:attrNameLst>
                                          <p:attrName>style.visibility</p:attrName>
                                        </p:attrNameLst>
                                      </p:cBhvr>
                                      <p:to>
                                        <p:strVal val="visible"/>
                                      </p:to>
                                    </p:set>
                                    <p:animEffect transition="in" filter="wipe(left)">
                                      <p:cBhvr>
                                        <p:cTn id="24" dur="500"/>
                                        <p:tgtEl>
                                          <p:spTgt spid="820257"/>
                                        </p:tgtEl>
                                      </p:cBhvr>
                                    </p:animEffect>
                                  </p:childTnLst>
                                </p:cTn>
                              </p:par>
                              <p:par>
                                <p:cTn id="25" presetID="2" presetClass="entr" presetSubtype="4" fill="hold" nodeType="withEffect">
                                  <p:stCondLst>
                                    <p:cond delay="0"/>
                                  </p:stCondLst>
                                  <p:childTnLst>
                                    <p:set>
                                      <p:cBhvr>
                                        <p:cTn id="26" dur="1" fill="hold">
                                          <p:stCondLst>
                                            <p:cond delay="0"/>
                                          </p:stCondLst>
                                        </p:cTn>
                                        <p:tgtEl>
                                          <p:spTgt spid="820258"/>
                                        </p:tgtEl>
                                        <p:attrNameLst>
                                          <p:attrName>style.visibility</p:attrName>
                                        </p:attrNameLst>
                                      </p:cBhvr>
                                      <p:to>
                                        <p:strVal val="visible"/>
                                      </p:to>
                                    </p:set>
                                    <p:anim calcmode="lin" valueType="num">
                                      <p:cBhvr additive="base">
                                        <p:cTn id="27" dur="500" fill="hold"/>
                                        <p:tgtEl>
                                          <p:spTgt spid="820258"/>
                                        </p:tgtEl>
                                        <p:attrNameLst>
                                          <p:attrName>ppt_x</p:attrName>
                                        </p:attrNameLst>
                                      </p:cBhvr>
                                      <p:tavLst>
                                        <p:tav tm="0">
                                          <p:val>
                                            <p:strVal val="#ppt_x"/>
                                          </p:val>
                                        </p:tav>
                                        <p:tav tm="100000">
                                          <p:val>
                                            <p:strVal val="#ppt_x"/>
                                          </p:val>
                                        </p:tav>
                                      </p:tavLst>
                                    </p:anim>
                                    <p:anim calcmode="lin" valueType="num">
                                      <p:cBhvr additive="base">
                                        <p:cTn id="28" dur="500" fill="hold"/>
                                        <p:tgtEl>
                                          <p:spTgt spid="820258"/>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820257"/>
                                        </p:tgtEl>
                                      </p:cBhvr>
                                    </p:animEffect>
                                    <p:set>
                                      <p:cBhvr>
                                        <p:cTn id="33" dur="1" fill="hold">
                                          <p:stCondLst>
                                            <p:cond delay="499"/>
                                          </p:stCondLst>
                                        </p:cTn>
                                        <p:tgtEl>
                                          <p:spTgt spid="820257"/>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820258"/>
                                        </p:tgtEl>
                                      </p:cBhvr>
                                    </p:animEffect>
                                    <p:set>
                                      <p:cBhvr>
                                        <p:cTn id="36" dur="1" fill="hold">
                                          <p:stCondLst>
                                            <p:cond delay="499"/>
                                          </p:stCondLst>
                                        </p:cTn>
                                        <p:tgtEl>
                                          <p:spTgt spid="820258"/>
                                        </p:tgtEl>
                                        <p:attrNameLst>
                                          <p:attrName>style.visibility</p:attrName>
                                        </p:attrNameLst>
                                      </p:cBhvr>
                                      <p:to>
                                        <p:strVal val="hidden"/>
                                      </p:to>
                                    </p:set>
                                  </p:childTnLst>
                                </p:cTn>
                              </p:par>
                            </p:childTnLst>
                          </p:cTn>
                        </p:par>
                        <p:par>
                          <p:cTn id="37" fill="hold" nodeType="afterGroup">
                            <p:stCondLst>
                              <p:cond delay="500"/>
                            </p:stCondLst>
                            <p:childTnLst>
                              <p:par>
                                <p:cTn id="38" presetID="5" presetClass="entr" presetSubtype="10" fill="hold" grpId="0" nodeType="afterEffect">
                                  <p:stCondLst>
                                    <p:cond delay="0"/>
                                  </p:stCondLst>
                                  <p:childTnLst>
                                    <p:set>
                                      <p:cBhvr>
                                        <p:cTn id="39" dur="1" fill="hold">
                                          <p:stCondLst>
                                            <p:cond delay="0"/>
                                          </p:stCondLst>
                                        </p:cTn>
                                        <p:tgtEl>
                                          <p:spTgt spid="820255"/>
                                        </p:tgtEl>
                                        <p:attrNameLst>
                                          <p:attrName>style.visibility</p:attrName>
                                        </p:attrNameLst>
                                      </p:cBhvr>
                                      <p:to>
                                        <p:strVal val="visible"/>
                                      </p:to>
                                    </p:set>
                                    <p:animEffect transition="in" filter="checkerboard(across)">
                                      <p:cBhvr>
                                        <p:cTn id="40" dur="500"/>
                                        <p:tgtEl>
                                          <p:spTgt spid="820255"/>
                                        </p:tgtEl>
                                      </p:cBhvr>
                                    </p:animEffect>
                                  </p:childTnLst>
                                </p:cTn>
                              </p:par>
                              <p:par>
                                <p:cTn id="41" presetID="5" presetClass="entr" presetSubtype="10" fill="hold" nodeType="withEffect">
                                  <p:stCondLst>
                                    <p:cond delay="0"/>
                                  </p:stCondLst>
                                  <p:childTnLst>
                                    <p:set>
                                      <p:cBhvr>
                                        <p:cTn id="42" dur="1" fill="hold">
                                          <p:stCondLst>
                                            <p:cond delay="0"/>
                                          </p:stCondLst>
                                        </p:cTn>
                                        <p:tgtEl>
                                          <p:spTgt spid="820254"/>
                                        </p:tgtEl>
                                        <p:attrNameLst>
                                          <p:attrName>style.visibility</p:attrName>
                                        </p:attrNameLst>
                                      </p:cBhvr>
                                      <p:to>
                                        <p:strVal val="visible"/>
                                      </p:to>
                                    </p:set>
                                    <p:animEffect transition="in" filter="checkerboard(across)">
                                      <p:cBhvr>
                                        <p:cTn id="43" dur="500"/>
                                        <p:tgtEl>
                                          <p:spTgt spid="820254"/>
                                        </p:tgtEl>
                                      </p:cBhvr>
                                    </p:animEffect>
                                  </p:childTnLst>
                                </p:cTn>
                              </p:par>
                              <p:par>
                                <p:cTn id="44" presetID="5" presetClass="entr" presetSubtype="10" fill="hold" nodeType="withEffect">
                                  <p:stCondLst>
                                    <p:cond delay="0"/>
                                  </p:stCondLst>
                                  <p:childTnLst>
                                    <p:set>
                                      <p:cBhvr>
                                        <p:cTn id="45" dur="1" fill="hold">
                                          <p:stCondLst>
                                            <p:cond delay="0"/>
                                          </p:stCondLst>
                                        </p:cTn>
                                        <p:tgtEl>
                                          <p:spTgt spid="820256"/>
                                        </p:tgtEl>
                                        <p:attrNameLst>
                                          <p:attrName>style.visibility</p:attrName>
                                        </p:attrNameLst>
                                      </p:cBhvr>
                                      <p:to>
                                        <p:strVal val="visible"/>
                                      </p:to>
                                    </p:set>
                                    <p:animEffect transition="in" filter="checkerboard(across)">
                                      <p:cBhvr>
                                        <p:cTn id="46" dur="500"/>
                                        <p:tgtEl>
                                          <p:spTgt spid="82025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xit" presetSubtype="10" fill="hold" nodeType="clickEffect">
                                  <p:stCondLst>
                                    <p:cond delay="0"/>
                                  </p:stCondLst>
                                  <p:childTnLst>
                                    <p:animEffect transition="out" filter="checkerboard(across)">
                                      <p:cBhvr>
                                        <p:cTn id="50" dur="500"/>
                                        <p:tgtEl>
                                          <p:spTgt spid="820256"/>
                                        </p:tgtEl>
                                      </p:cBhvr>
                                    </p:animEffect>
                                    <p:set>
                                      <p:cBhvr>
                                        <p:cTn id="51" dur="1" fill="hold">
                                          <p:stCondLst>
                                            <p:cond delay="499"/>
                                          </p:stCondLst>
                                        </p:cTn>
                                        <p:tgtEl>
                                          <p:spTgt spid="820256"/>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500"/>
                                        <p:tgtEl>
                                          <p:spTgt spid="820254"/>
                                        </p:tgtEl>
                                      </p:cBhvr>
                                    </p:animEffect>
                                    <p:set>
                                      <p:cBhvr>
                                        <p:cTn id="54" dur="1" fill="hold">
                                          <p:stCondLst>
                                            <p:cond delay="499"/>
                                          </p:stCondLst>
                                        </p:cTn>
                                        <p:tgtEl>
                                          <p:spTgt spid="820254"/>
                                        </p:tgtEl>
                                        <p:attrNameLst>
                                          <p:attrName>style.visibility</p:attrName>
                                        </p:attrNameLst>
                                      </p:cBhvr>
                                      <p:to>
                                        <p:strVal val="hidden"/>
                                      </p:to>
                                    </p:set>
                                  </p:childTnLst>
                                </p:cTn>
                              </p:par>
                              <p:par>
                                <p:cTn id="55" presetID="5" presetClass="exit" presetSubtype="10" fill="hold" grpId="1" nodeType="withEffect">
                                  <p:stCondLst>
                                    <p:cond delay="0"/>
                                  </p:stCondLst>
                                  <p:childTnLst>
                                    <p:animEffect transition="out" filter="checkerboard(across)">
                                      <p:cBhvr>
                                        <p:cTn id="56" dur="500"/>
                                        <p:tgtEl>
                                          <p:spTgt spid="820255"/>
                                        </p:tgtEl>
                                      </p:cBhvr>
                                    </p:animEffect>
                                    <p:set>
                                      <p:cBhvr>
                                        <p:cTn id="57" dur="1" fill="hold">
                                          <p:stCondLst>
                                            <p:cond delay="499"/>
                                          </p:stCondLst>
                                        </p:cTn>
                                        <p:tgtEl>
                                          <p:spTgt spid="820255"/>
                                        </p:tgtEl>
                                        <p:attrNameLst>
                                          <p:attrName>style.visibility</p:attrName>
                                        </p:attrNameLst>
                                      </p:cBhvr>
                                      <p:to>
                                        <p:strVal val="hidden"/>
                                      </p:to>
                                    </p:set>
                                  </p:childTnLst>
                                </p:cTn>
                              </p:par>
                            </p:childTnLst>
                          </p:cTn>
                        </p:par>
                        <p:par>
                          <p:cTn id="58" fill="hold" nodeType="afterGroup">
                            <p:stCondLst>
                              <p:cond delay="500"/>
                            </p:stCondLst>
                            <p:childTnLst>
                              <p:par>
                                <p:cTn id="59" presetID="16" presetClass="entr" presetSubtype="26" fill="hold" grpId="0" nodeType="afterEffect">
                                  <p:stCondLst>
                                    <p:cond delay="0"/>
                                  </p:stCondLst>
                                  <p:childTnLst>
                                    <p:set>
                                      <p:cBhvr>
                                        <p:cTn id="60" dur="1" fill="hold">
                                          <p:stCondLst>
                                            <p:cond delay="0"/>
                                          </p:stCondLst>
                                        </p:cTn>
                                        <p:tgtEl>
                                          <p:spTgt spid="820259"/>
                                        </p:tgtEl>
                                        <p:attrNameLst>
                                          <p:attrName>style.visibility</p:attrName>
                                        </p:attrNameLst>
                                      </p:cBhvr>
                                      <p:to>
                                        <p:strVal val="visible"/>
                                      </p:to>
                                    </p:set>
                                    <p:animEffect transition="in" filter="barn(inHorizontal)">
                                      <p:cBhvr>
                                        <p:cTn id="61" dur="500"/>
                                        <p:tgtEl>
                                          <p:spTgt spid="820259"/>
                                        </p:tgtEl>
                                      </p:cBhvr>
                                    </p:animEffect>
                                  </p:childTnLst>
                                </p:cTn>
                              </p:par>
                              <p:par>
                                <p:cTn id="62" presetID="16" presetClass="entr" presetSubtype="26" fill="hold" nodeType="withEffect">
                                  <p:stCondLst>
                                    <p:cond delay="0"/>
                                  </p:stCondLst>
                                  <p:childTnLst>
                                    <p:set>
                                      <p:cBhvr>
                                        <p:cTn id="63" dur="1" fill="hold">
                                          <p:stCondLst>
                                            <p:cond delay="0"/>
                                          </p:stCondLst>
                                        </p:cTn>
                                        <p:tgtEl>
                                          <p:spTgt spid="820260"/>
                                        </p:tgtEl>
                                        <p:attrNameLst>
                                          <p:attrName>style.visibility</p:attrName>
                                        </p:attrNameLst>
                                      </p:cBhvr>
                                      <p:to>
                                        <p:strVal val="visible"/>
                                      </p:to>
                                    </p:set>
                                    <p:animEffect transition="in" filter="barn(inHorizontal)">
                                      <p:cBhvr>
                                        <p:cTn id="64" dur="500"/>
                                        <p:tgtEl>
                                          <p:spTgt spid="82026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xit" presetSubtype="10" fill="hold" nodeType="clickEffect">
                                  <p:stCondLst>
                                    <p:cond delay="0"/>
                                  </p:stCondLst>
                                  <p:childTnLst>
                                    <p:animEffect transition="out" filter="checkerboard(across)">
                                      <p:cBhvr>
                                        <p:cTn id="68" dur="500"/>
                                        <p:tgtEl>
                                          <p:spTgt spid="820260"/>
                                        </p:tgtEl>
                                      </p:cBhvr>
                                    </p:animEffect>
                                    <p:set>
                                      <p:cBhvr>
                                        <p:cTn id="69" dur="1" fill="hold">
                                          <p:stCondLst>
                                            <p:cond delay="499"/>
                                          </p:stCondLst>
                                        </p:cTn>
                                        <p:tgtEl>
                                          <p:spTgt spid="820260"/>
                                        </p:tgtEl>
                                        <p:attrNameLst>
                                          <p:attrName>style.visibility</p:attrName>
                                        </p:attrNameLst>
                                      </p:cBhvr>
                                      <p:to>
                                        <p:strVal val="hidden"/>
                                      </p:to>
                                    </p:set>
                                  </p:childTnLst>
                                </p:cTn>
                              </p:par>
                              <p:par>
                                <p:cTn id="70" presetID="5" presetClass="exit" presetSubtype="10" fill="hold" grpId="1" nodeType="withEffect">
                                  <p:stCondLst>
                                    <p:cond delay="0"/>
                                  </p:stCondLst>
                                  <p:childTnLst>
                                    <p:animEffect transition="out" filter="checkerboard(across)">
                                      <p:cBhvr>
                                        <p:cTn id="71" dur="500"/>
                                        <p:tgtEl>
                                          <p:spTgt spid="820259"/>
                                        </p:tgtEl>
                                      </p:cBhvr>
                                    </p:animEffect>
                                    <p:set>
                                      <p:cBhvr>
                                        <p:cTn id="72" dur="1" fill="hold">
                                          <p:stCondLst>
                                            <p:cond delay="499"/>
                                          </p:stCondLst>
                                        </p:cTn>
                                        <p:tgtEl>
                                          <p:spTgt spid="820259"/>
                                        </p:tgtEl>
                                        <p:attrNameLst>
                                          <p:attrName>style.visibility</p:attrName>
                                        </p:attrNameLst>
                                      </p:cBhvr>
                                      <p:to>
                                        <p:strVal val="hidden"/>
                                      </p:to>
                                    </p:set>
                                  </p:childTnLst>
                                </p:cTn>
                              </p:par>
                            </p:childTnLst>
                          </p:cTn>
                        </p:par>
                        <p:par>
                          <p:cTn id="73" fill="hold" nodeType="afterGroup">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820261"/>
                                        </p:tgtEl>
                                        <p:attrNameLst>
                                          <p:attrName>style.visibility</p:attrName>
                                        </p:attrNameLst>
                                      </p:cBhvr>
                                      <p:to>
                                        <p:strVal val="visible"/>
                                      </p:to>
                                    </p:set>
                                    <p:animEffect transition="in" filter="wipe(left)">
                                      <p:cBhvr>
                                        <p:cTn id="76" dur="500"/>
                                        <p:tgtEl>
                                          <p:spTgt spid="820261"/>
                                        </p:tgtEl>
                                      </p:cBhvr>
                                    </p:animEffect>
                                  </p:childTnLst>
                                </p:cTn>
                              </p:par>
                              <p:par>
                                <p:cTn id="77" presetID="16" presetClass="entr" presetSubtype="26" fill="hold" nodeType="withEffect">
                                  <p:stCondLst>
                                    <p:cond delay="0"/>
                                  </p:stCondLst>
                                  <p:childTnLst>
                                    <p:set>
                                      <p:cBhvr>
                                        <p:cTn id="78" dur="1" fill="hold">
                                          <p:stCondLst>
                                            <p:cond delay="0"/>
                                          </p:stCondLst>
                                        </p:cTn>
                                        <p:tgtEl>
                                          <p:spTgt spid="820262"/>
                                        </p:tgtEl>
                                        <p:attrNameLst>
                                          <p:attrName>style.visibility</p:attrName>
                                        </p:attrNameLst>
                                      </p:cBhvr>
                                      <p:to>
                                        <p:strVal val="visible"/>
                                      </p:to>
                                    </p:set>
                                    <p:animEffect transition="in" filter="barn(inHorizontal)">
                                      <p:cBhvr>
                                        <p:cTn id="79" dur="500"/>
                                        <p:tgtEl>
                                          <p:spTgt spid="820262"/>
                                        </p:tgtEl>
                                      </p:cBhvr>
                                    </p:animEffect>
                                  </p:childTnLst>
                                </p:cTn>
                              </p:par>
                            </p:childTnLst>
                          </p:cTn>
                        </p:par>
                        <p:par>
                          <p:cTn id="80" fill="hold" nodeType="afterGroup">
                            <p:stCondLst>
                              <p:cond delay="1000"/>
                            </p:stCondLst>
                            <p:childTnLst>
                              <p:par>
                                <p:cTn id="81" presetID="3" presetClass="entr" presetSubtype="10" fill="hold" grpId="2" nodeType="afterEffect">
                                  <p:stCondLst>
                                    <p:cond delay="0"/>
                                  </p:stCondLst>
                                  <p:childTnLst>
                                    <p:set>
                                      <p:cBhvr>
                                        <p:cTn id="82" dur="1" fill="hold">
                                          <p:stCondLst>
                                            <p:cond delay="0"/>
                                          </p:stCondLst>
                                        </p:cTn>
                                        <p:tgtEl>
                                          <p:spTgt spid="820259"/>
                                        </p:tgtEl>
                                        <p:attrNameLst>
                                          <p:attrName>style.visibility</p:attrName>
                                        </p:attrNameLst>
                                      </p:cBhvr>
                                      <p:to>
                                        <p:strVal val="visible"/>
                                      </p:to>
                                    </p:set>
                                    <p:animEffect transition="in" filter="blinds(horizontal)">
                                      <p:cBhvr>
                                        <p:cTn id="83" dur="500"/>
                                        <p:tgtEl>
                                          <p:spTgt spid="820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53" grpId="0"/>
      <p:bldP spid="820253" grpId="1"/>
      <p:bldP spid="820255" grpId="0"/>
      <p:bldP spid="820255" grpId="1"/>
      <p:bldP spid="820257" grpId="0" animBg="1" autoUpdateAnimBg="0"/>
      <p:bldP spid="820257" grpId="1" animBg="1"/>
      <p:bldP spid="820259" grpId="0" animBg="1"/>
      <p:bldP spid="820259" grpId="1" animBg="1"/>
      <p:bldP spid="820259" grpId="2" animBg="1"/>
      <p:bldP spid="820261" grpId="0" animBg="1" autoUpdateAnimBg="0"/>
    </p:bldLst>
  </p:timing>
</p:sld>
</file>

<file path=ppt/slides/slide3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p:cNvSpPr>
            <a:spLocks noGrp="1"/>
          </p:cNvSpPr>
          <p:nvPr>
            <p:ph type="sldNum" sz="quarter" idx="10"/>
          </p:nvPr>
        </p:nvSpPr>
        <p:spPr/>
        <p:txBody>
          <a:bodyPr/>
          <a:lstStyle/>
          <a:p>
            <a:fld id="{6BFB5CD5-72BD-415B-9E48-DCA8D067EF19}" type="slidenum">
              <a:rPr lang="ar-SA" altLang="fa-IR"/>
              <a:pPr/>
              <a:t>327</a:t>
            </a:fld>
            <a:endParaRPr lang="en-US" altLang="fa-IR"/>
          </a:p>
        </p:txBody>
      </p:sp>
      <p:sp>
        <p:nvSpPr>
          <p:cNvPr id="821250"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ثبت معاوضه مشابه با سرک دریافتی (همراه با سود)</a:t>
            </a:r>
            <a:endParaRPr lang="en-US" altLang="fa-IR" sz="3200" b="0">
              <a:solidFill>
                <a:schemeClr val="tx1"/>
              </a:solidFill>
              <a:cs typeface="B Nazanin" panose="00000400000000000000" pitchFamily="2" charset="-78"/>
            </a:endParaRPr>
          </a:p>
        </p:txBody>
      </p:sp>
      <p:pic>
        <p:nvPicPr>
          <p:cNvPr id="821264" name="Picture 16" descr="Picture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092325"/>
            <a:ext cx="7175500" cy="3546475"/>
          </a:xfrm>
          <a:prstGeom prst="rect">
            <a:avLst/>
          </a:prstGeom>
          <a:solidFill>
            <a:srgbClr val="99CCFF"/>
          </a:solidFill>
        </p:spPr>
      </p:pic>
      <p:sp>
        <p:nvSpPr>
          <p:cNvPr id="821265" name="Line 17"/>
          <p:cNvSpPr>
            <a:spLocks noChangeShapeType="1"/>
          </p:cNvSpPr>
          <p:nvPr/>
        </p:nvSpPr>
        <p:spPr bwMode="auto">
          <a:xfrm>
            <a:off x="5791200" y="3262313"/>
            <a:ext cx="106680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21266" name="Text Box 18"/>
          <p:cNvSpPr txBox="1">
            <a:spLocks noChangeArrowheads="1"/>
          </p:cNvSpPr>
          <p:nvPr/>
        </p:nvSpPr>
        <p:spPr bwMode="auto">
          <a:xfrm>
            <a:off x="4267200" y="29718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تحصیل شده</a:t>
            </a:r>
            <a:endParaRPr lang="en-US" altLang="fa-IR" sz="2800">
              <a:solidFill>
                <a:srgbClr val="FF0000"/>
              </a:solidFill>
              <a:cs typeface="B Nazanin" panose="00000400000000000000" pitchFamily="2" charset="-78"/>
            </a:endParaRPr>
          </a:p>
        </p:txBody>
      </p:sp>
      <p:sp>
        <p:nvSpPr>
          <p:cNvPr id="821267" name="Line 19"/>
          <p:cNvSpPr>
            <a:spLocks noChangeShapeType="1"/>
          </p:cNvSpPr>
          <p:nvPr/>
        </p:nvSpPr>
        <p:spPr bwMode="auto">
          <a:xfrm flipV="1">
            <a:off x="2743200" y="4038600"/>
            <a:ext cx="2819400" cy="19050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21268" name="Text Box 20"/>
          <p:cNvSpPr txBox="1">
            <a:spLocks noChangeArrowheads="1"/>
          </p:cNvSpPr>
          <p:nvPr/>
        </p:nvSpPr>
        <p:spPr bwMode="auto">
          <a:xfrm>
            <a:off x="1219200" y="56530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sz="2800">
                <a:solidFill>
                  <a:srgbClr val="FF0000"/>
                </a:solidFill>
                <a:cs typeface="B Nazanin" panose="00000400000000000000" pitchFamily="2" charset="-78"/>
              </a:rPr>
              <a:t>واگذار شده</a:t>
            </a:r>
            <a:endParaRPr lang="en-US" altLang="fa-IR" sz="2800">
              <a:solidFill>
                <a:srgbClr val="FF0000"/>
              </a:solidFill>
              <a:cs typeface="B Nazanin" panose="00000400000000000000" pitchFamily="2" charset="-78"/>
            </a:endParaRPr>
          </a:p>
        </p:txBody>
      </p:sp>
      <p:sp>
        <p:nvSpPr>
          <p:cNvPr id="821269" name="Line 21"/>
          <p:cNvSpPr>
            <a:spLocks noChangeShapeType="1"/>
          </p:cNvSpPr>
          <p:nvPr/>
        </p:nvSpPr>
        <p:spPr bwMode="auto">
          <a:xfrm flipV="1">
            <a:off x="2743200" y="5029200"/>
            <a:ext cx="2133600" cy="914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21270" name="Text Box 22"/>
          <p:cNvSpPr txBox="1">
            <a:spLocks noChangeArrowheads="1"/>
          </p:cNvSpPr>
          <p:nvPr/>
        </p:nvSpPr>
        <p:spPr bwMode="auto">
          <a:xfrm>
            <a:off x="1219200" y="5715000"/>
            <a:ext cx="7162800" cy="11430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800">
                <a:latin typeface="Times New Roman" panose="02020603050405020304" pitchFamily="18" charset="0"/>
                <a:cs typeface="B Nazanin" panose="00000400000000000000" pitchFamily="2" charset="-78"/>
              </a:rPr>
              <a:t>ارزش دفتری یا متعارف دارایی واگذار شده هر کدام که کمتر باشد </a:t>
            </a:r>
          </a:p>
          <a:p>
            <a:pPr algn="ctr" rtl="1" eaLnBrk="1" hangingPunct="1">
              <a:lnSpc>
                <a:spcPct val="120000"/>
              </a:lnSpc>
            </a:pPr>
            <a:r>
              <a:rPr lang="fa-IR" altLang="fa-IR" sz="2800">
                <a:latin typeface="Times New Roman" panose="02020603050405020304" pitchFamily="18" charset="0"/>
                <a:cs typeface="B Nazanin" panose="00000400000000000000" pitchFamily="2" charset="-78"/>
              </a:rPr>
              <a:t>منهای سرک پرداختی بعلاوه سود قابل شناسایی</a:t>
            </a:r>
            <a:endParaRPr lang="en-US" altLang="fa-IR" sz="2800">
              <a:latin typeface="Times New Roman" panose="02020603050405020304" pitchFamily="18" charset="0"/>
              <a:cs typeface="B Nazanin" panose="00000400000000000000" pitchFamily="2" charset="-78"/>
            </a:endParaRPr>
          </a:p>
        </p:txBody>
      </p:sp>
      <p:sp>
        <p:nvSpPr>
          <p:cNvPr id="821271" name="Line 23"/>
          <p:cNvSpPr>
            <a:spLocks noChangeShapeType="1"/>
          </p:cNvSpPr>
          <p:nvPr/>
        </p:nvSpPr>
        <p:spPr bwMode="auto">
          <a:xfrm flipV="1">
            <a:off x="5410200" y="3352800"/>
            <a:ext cx="2133600" cy="2362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21272" name="AutoShape 24"/>
          <p:cNvSpPr>
            <a:spLocks noChangeArrowheads="1"/>
          </p:cNvSpPr>
          <p:nvPr/>
        </p:nvSpPr>
        <p:spPr bwMode="auto">
          <a:xfrm>
            <a:off x="3048000" y="4114800"/>
            <a:ext cx="54864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a-IR" altLang="fa-IR"/>
          </a:p>
        </p:txBody>
      </p:sp>
      <p:sp>
        <p:nvSpPr>
          <p:cNvPr id="821273" name="AutoShape 25"/>
          <p:cNvSpPr>
            <a:spLocks noChangeArrowheads="1"/>
          </p:cNvSpPr>
          <p:nvPr/>
        </p:nvSpPr>
        <p:spPr bwMode="auto">
          <a:xfrm>
            <a:off x="3886200" y="21336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21274" name="Text Box 26"/>
          <p:cNvSpPr txBox="1">
            <a:spLocks noChangeArrowheads="1"/>
          </p:cNvSpPr>
          <p:nvPr/>
        </p:nvSpPr>
        <p:spPr bwMode="auto">
          <a:xfrm>
            <a:off x="1676400" y="5715000"/>
            <a:ext cx="5791200" cy="1143000"/>
          </a:xfrm>
          <a:prstGeom prst="rect">
            <a:avLst/>
          </a:prstGeom>
          <a:gradFill rotWithShape="0">
            <a:gsLst>
              <a:gs pos="0">
                <a:srgbClr val="CC3300"/>
              </a:gs>
              <a:gs pos="100000">
                <a:srgbClr val="CC33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800">
                <a:latin typeface="Times New Roman" panose="02020603050405020304" pitchFamily="18" charset="0"/>
                <a:cs typeface="B Nazanin" panose="00000400000000000000" pitchFamily="2" charset="-78"/>
              </a:rPr>
              <a:t>با توجه به اینکه دریافت سرک انجام شده است</a:t>
            </a:r>
          </a:p>
          <a:p>
            <a:pPr algn="ctr" rtl="1" eaLnBrk="1" hangingPunct="1">
              <a:lnSpc>
                <a:spcPct val="120000"/>
              </a:lnSpc>
            </a:pPr>
            <a:r>
              <a:rPr lang="fa-IR" altLang="fa-IR" sz="2800">
                <a:latin typeface="Times New Roman" panose="02020603050405020304" pitchFamily="18" charset="0"/>
                <a:cs typeface="B Nazanin" panose="00000400000000000000" pitchFamily="2" charset="-78"/>
              </a:rPr>
              <a:t>سود شناسایی می گردد</a:t>
            </a:r>
            <a:endParaRPr lang="en-US" altLang="fa-IR" sz="2800">
              <a:latin typeface="Times New Roman" panose="02020603050405020304" pitchFamily="18" charset="0"/>
              <a:cs typeface="B Nazanin" panose="00000400000000000000" pitchFamily="2" charset="-78"/>
            </a:endParaRPr>
          </a:p>
        </p:txBody>
      </p:sp>
      <p:sp>
        <p:nvSpPr>
          <p:cNvPr id="821275" name="AutoShape 27"/>
          <p:cNvSpPr>
            <a:spLocks noChangeArrowheads="1"/>
          </p:cNvSpPr>
          <p:nvPr/>
        </p:nvSpPr>
        <p:spPr bwMode="auto">
          <a:xfrm>
            <a:off x="2438400" y="2133600"/>
            <a:ext cx="13716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21276" name="AutoShape 28"/>
          <p:cNvSpPr>
            <a:spLocks noChangeArrowheads="1"/>
          </p:cNvSpPr>
          <p:nvPr/>
        </p:nvSpPr>
        <p:spPr bwMode="auto">
          <a:xfrm>
            <a:off x="1828800" y="5105400"/>
            <a:ext cx="4343400" cy="457200"/>
          </a:xfrm>
          <a:prstGeom prst="flowChartAlternateProcess">
            <a:avLst/>
          </a:prstGeom>
          <a:noFill/>
          <a:ln w="28575"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a-IR" alt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1266"/>
                                        </p:tgtEl>
                                        <p:attrNameLst>
                                          <p:attrName>style.visibility</p:attrName>
                                        </p:attrNameLst>
                                      </p:cBhvr>
                                      <p:to>
                                        <p:strVal val="visible"/>
                                      </p:to>
                                    </p:set>
                                    <p:animEffect transition="in" filter="checkerboard(across)">
                                      <p:cBhvr>
                                        <p:cTn id="7" dur="500"/>
                                        <p:tgtEl>
                                          <p:spTgt spid="821266"/>
                                        </p:tgtEl>
                                      </p:cBhvr>
                                    </p:animEffect>
                                  </p:childTnLst>
                                </p:cTn>
                              </p:par>
                              <p:par>
                                <p:cTn id="8" presetID="5" presetClass="entr" presetSubtype="10" fill="hold" nodeType="withEffect">
                                  <p:stCondLst>
                                    <p:cond delay="0"/>
                                  </p:stCondLst>
                                  <p:childTnLst>
                                    <p:set>
                                      <p:cBhvr>
                                        <p:cTn id="9" dur="1" fill="hold">
                                          <p:stCondLst>
                                            <p:cond delay="0"/>
                                          </p:stCondLst>
                                        </p:cTn>
                                        <p:tgtEl>
                                          <p:spTgt spid="821265"/>
                                        </p:tgtEl>
                                        <p:attrNameLst>
                                          <p:attrName>style.visibility</p:attrName>
                                        </p:attrNameLst>
                                      </p:cBhvr>
                                      <p:to>
                                        <p:strVal val="visible"/>
                                      </p:to>
                                    </p:set>
                                    <p:animEffect transition="in" filter="checkerboard(across)">
                                      <p:cBhvr>
                                        <p:cTn id="10" dur="500"/>
                                        <p:tgtEl>
                                          <p:spTgt spid="82126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xit" presetSubtype="4" fill="hold" nodeType="clickEffect">
                                  <p:stCondLst>
                                    <p:cond delay="0"/>
                                  </p:stCondLst>
                                  <p:childTnLst>
                                    <p:anim calcmode="lin" valueType="num">
                                      <p:cBhvr additive="base">
                                        <p:cTn id="14" dur="500"/>
                                        <p:tgtEl>
                                          <p:spTgt spid="821265"/>
                                        </p:tgtEl>
                                        <p:attrNameLst>
                                          <p:attrName>ppt_x</p:attrName>
                                        </p:attrNameLst>
                                      </p:cBhvr>
                                      <p:tavLst>
                                        <p:tav tm="0">
                                          <p:val>
                                            <p:strVal val="ppt_x"/>
                                          </p:val>
                                        </p:tav>
                                        <p:tav tm="100000">
                                          <p:val>
                                            <p:strVal val="ppt_x"/>
                                          </p:val>
                                        </p:tav>
                                      </p:tavLst>
                                    </p:anim>
                                    <p:anim calcmode="lin" valueType="num">
                                      <p:cBhvr additive="base">
                                        <p:cTn id="15" dur="500"/>
                                        <p:tgtEl>
                                          <p:spTgt spid="821265"/>
                                        </p:tgtEl>
                                        <p:attrNameLst>
                                          <p:attrName>ppt_y</p:attrName>
                                        </p:attrNameLst>
                                      </p:cBhvr>
                                      <p:tavLst>
                                        <p:tav tm="0">
                                          <p:val>
                                            <p:strVal val="ppt_y"/>
                                          </p:val>
                                        </p:tav>
                                        <p:tav tm="100000">
                                          <p:val>
                                            <p:strVal val="1+ppt_h/2"/>
                                          </p:val>
                                        </p:tav>
                                      </p:tavLst>
                                    </p:anim>
                                    <p:set>
                                      <p:cBhvr>
                                        <p:cTn id="16" dur="1" fill="hold">
                                          <p:stCondLst>
                                            <p:cond delay="499"/>
                                          </p:stCondLst>
                                        </p:cTn>
                                        <p:tgtEl>
                                          <p:spTgt spid="821265"/>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821266"/>
                                        </p:tgtEl>
                                        <p:attrNameLst>
                                          <p:attrName>ppt_x</p:attrName>
                                        </p:attrNameLst>
                                      </p:cBhvr>
                                      <p:tavLst>
                                        <p:tav tm="0">
                                          <p:val>
                                            <p:strVal val="ppt_x"/>
                                          </p:val>
                                        </p:tav>
                                        <p:tav tm="100000">
                                          <p:val>
                                            <p:strVal val="ppt_x"/>
                                          </p:val>
                                        </p:tav>
                                      </p:tavLst>
                                    </p:anim>
                                    <p:anim calcmode="lin" valueType="num">
                                      <p:cBhvr additive="base">
                                        <p:cTn id="19" dur="500"/>
                                        <p:tgtEl>
                                          <p:spTgt spid="821266"/>
                                        </p:tgtEl>
                                        <p:attrNameLst>
                                          <p:attrName>ppt_y</p:attrName>
                                        </p:attrNameLst>
                                      </p:cBhvr>
                                      <p:tavLst>
                                        <p:tav tm="0">
                                          <p:val>
                                            <p:strVal val="ppt_y"/>
                                          </p:val>
                                        </p:tav>
                                        <p:tav tm="100000">
                                          <p:val>
                                            <p:strVal val="1+ppt_h/2"/>
                                          </p:val>
                                        </p:tav>
                                      </p:tavLst>
                                    </p:anim>
                                    <p:set>
                                      <p:cBhvr>
                                        <p:cTn id="20" dur="1" fill="hold">
                                          <p:stCondLst>
                                            <p:cond delay="499"/>
                                          </p:stCondLst>
                                        </p:cTn>
                                        <p:tgtEl>
                                          <p:spTgt spid="821266"/>
                                        </p:tgtEl>
                                        <p:attrNameLst>
                                          <p:attrName>style.visibility</p:attrName>
                                        </p:attrNameLst>
                                      </p:cBhvr>
                                      <p:to>
                                        <p:strVal val="hidden"/>
                                      </p:to>
                                    </p:se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21270"/>
                                        </p:tgtEl>
                                        <p:attrNameLst>
                                          <p:attrName>style.visibility</p:attrName>
                                        </p:attrNameLst>
                                      </p:cBhvr>
                                      <p:to>
                                        <p:strVal val="visible"/>
                                      </p:to>
                                    </p:set>
                                    <p:animEffect transition="in" filter="wipe(left)">
                                      <p:cBhvr>
                                        <p:cTn id="24" dur="500"/>
                                        <p:tgtEl>
                                          <p:spTgt spid="821270"/>
                                        </p:tgtEl>
                                      </p:cBhvr>
                                    </p:animEffect>
                                  </p:childTnLst>
                                </p:cTn>
                              </p:par>
                              <p:par>
                                <p:cTn id="25" presetID="2" presetClass="entr" presetSubtype="4" fill="hold" nodeType="withEffect">
                                  <p:stCondLst>
                                    <p:cond delay="0"/>
                                  </p:stCondLst>
                                  <p:childTnLst>
                                    <p:set>
                                      <p:cBhvr>
                                        <p:cTn id="26" dur="1" fill="hold">
                                          <p:stCondLst>
                                            <p:cond delay="0"/>
                                          </p:stCondLst>
                                        </p:cTn>
                                        <p:tgtEl>
                                          <p:spTgt spid="821271"/>
                                        </p:tgtEl>
                                        <p:attrNameLst>
                                          <p:attrName>style.visibility</p:attrName>
                                        </p:attrNameLst>
                                      </p:cBhvr>
                                      <p:to>
                                        <p:strVal val="visible"/>
                                      </p:to>
                                    </p:set>
                                    <p:anim calcmode="lin" valueType="num">
                                      <p:cBhvr additive="base">
                                        <p:cTn id="27" dur="500" fill="hold"/>
                                        <p:tgtEl>
                                          <p:spTgt spid="821271"/>
                                        </p:tgtEl>
                                        <p:attrNameLst>
                                          <p:attrName>ppt_x</p:attrName>
                                        </p:attrNameLst>
                                      </p:cBhvr>
                                      <p:tavLst>
                                        <p:tav tm="0">
                                          <p:val>
                                            <p:strVal val="#ppt_x"/>
                                          </p:val>
                                        </p:tav>
                                        <p:tav tm="100000">
                                          <p:val>
                                            <p:strVal val="#ppt_x"/>
                                          </p:val>
                                        </p:tav>
                                      </p:tavLst>
                                    </p:anim>
                                    <p:anim calcmode="lin" valueType="num">
                                      <p:cBhvr additive="base">
                                        <p:cTn id="28" dur="500" fill="hold"/>
                                        <p:tgtEl>
                                          <p:spTgt spid="821271"/>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821270"/>
                                        </p:tgtEl>
                                      </p:cBhvr>
                                    </p:animEffect>
                                    <p:set>
                                      <p:cBhvr>
                                        <p:cTn id="33" dur="1" fill="hold">
                                          <p:stCondLst>
                                            <p:cond delay="499"/>
                                          </p:stCondLst>
                                        </p:cTn>
                                        <p:tgtEl>
                                          <p:spTgt spid="821270"/>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821271"/>
                                        </p:tgtEl>
                                      </p:cBhvr>
                                    </p:animEffect>
                                    <p:set>
                                      <p:cBhvr>
                                        <p:cTn id="36" dur="1" fill="hold">
                                          <p:stCondLst>
                                            <p:cond delay="499"/>
                                          </p:stCondLst>
                                        </p:cTn>
                                        <p:tgtEl>
                                          <p:spTgt spid="821271"/>
                                        </p:tgtEl>
                                        <p:attrNameLst>
                                          <p:attrName>style.visibility</p:attrName>
                                        </p:attrNameLst>
                                      </p:cBhvr>
                                      <p:to>
                                        <p:strVal val="hidden"/>
                                      </p:to>
                                    </p:set>
                                  </p:childTnLst>
                                </p:cTn>
                              </p:par>
                            </p:childTnLst>
                          </p:cTn>
                        </p:par>
                        <p:par>
                          <p:cTn id="37" fill="hold" nodeType="afterGroup">
                            <p:stCondLst>
                              <p:cond delay="500"/>
                            </p:stCondLst>
                            <p:childTnLst>
                              <p:par>
                                <p:cTn id="38" presetID="5" presetClass="entr" presetSubtype="10" fill="hold" grpId="0" nodeType="afterEffect">
                                  <p:stCondLst>
                                    <p:cond delay="0"/>
                                  </p:stCondLst>
                                  <p:childTnLst>
                                    <p:set>
                                      <p:cBhvr>
                                        <p:cTn id="39" dur="1" fill="hold">
                                          <p:stCondLst>
                                            <p:cond delay="0"/>
                                          </p:stCondLst>
                                        </p:cTn>
                                        <p:tgtEl>
                                          <p:spTgt spid="821268"/>
                                        </p:tgtEl>
                                        <p:attrNameLst>
                                          <p:attrName>style.visibility</p:attrName>
                                        </p:attrNameLst>
                                      </p:cBhvr>
                                      <p:to>
                                        <p:strVal val="visible"/>
                                      </p:to>
                                    </p:set>
                                    <p:animEffect transition="in" filter="checkerboard(across)">
                                      <p:cBhvr>
                                        <p:cTn id="40" dur="500"/>
                                        <p:tgtEl>
                                          <p:spTgt spid="821268"/>
                                        </p:tgtEl>
                                      </p:cBhvr>
                                    </p:animEffect>
                                  </p:childTnLst>
                                </p:cTn>
                              </p:par>
                              <p:par>
                                <p:cTn id="41" presetID="5" presetClass="entr" presetSubtype="10" fill="hold" nodeType="withEffect">
                                  <p:stCondLst>
                                    <p:cond delay="0"/>
                                  </p:stCondLst>
                                  <p:childTnLst>
                                    <p:set>
                                      <p:cBhvr>
                                        <p:cTn id="42" dur="1" fill="hold">
                                          <p:stCondLst>
                                            <p:cond delay="0"/>
                                          </p:stCondLst>
                                        </p:cTn>
                                        <p:tgtEl>
                                          <p:spTgt spid="821267"/>
                                        </p:tgtEl>
                                        <p:attrNameLst>
                                          <p:attrName>style.visibility</p:attrName>
                                        </p:attrNameLst>
                                      </p:cBhvr>
                                      <p:to>
                                        <p:strVal val="visible"/>
                                      </p:to>
                                    </p:set>
                                    <p:animEffect transition="in" filter="checkerboard(across)">
                                      <p:cBhvr>
                                        <p:cTn id="43" dur="500"/>
                                        <p:tgtEl>
                                          <p:spTgt spid="821267"/>
                                        </p:tgtEl>
                                      </p:cBhvr>
                                    </p:animEffect>
                                  </p:childTnLst>
                                </p:cTn>
                              </p:par>
                              <p:par>
                                <p:cTn id="44" presetID="5" presetClass="entr" presetSubtype="10" fill="hold" nodeType="withEffect">
                                  <p:stCondLst>
                                    <p:cond delay="0"/>
                                  </p:stCondLst>
                                  <p:childTnLst>
                                    <p:set>
                                      <p:cBhvr>
                                        <p:cTn id="45" dur="1" fill="hold">
                                          <p:stCondLst>
                                            <p:cond delay="0"/>
                                          </p:stCondLst>
                                        </p:cTn>
                                        <p:tgtEl>
                                          <p:spTgt spid="821269"/>
                                        </p:tgtEl>
                                        <p:attrNameLst>
                                          <p:attrName>style.visibility</p:attrName>
                                        </p:attrNameLst>
                                      </p:cBhvr>
                                      <p:to>
                                        <p:strVal val="visible"/>
                                      </p:to>
                                    </p:set>
                                    <p:animEffect transition="in" filter="checkerboard(across)">
                                      <p:cBhvr>
                                        <p:cTn id="46" dur="500"/>
                                        <p:tgtEl>
                                          <p:spTgt spid="8212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xit" presetSubtype="10" fill="hold" nodeType="clickEffect">
                                  <p:stCondLst>
                                    <p:cond delay="0"/>
                                  </p:stCondLst>
                                  <p:childTnLst>
                                    <p:animEffect transition="out" filter="checkerboard(across)">
                                      <p:cBhvr>
                                        <p:cTn id="50" dur="500"/>
                                        <p:tgtEl>
                                          <p:spTgt spid="821269"/>
                                        </p:tgtEl>
                                      </p:cBhvr>
                                    </p:animEffect>
                                    <p:set>
                                      <p:cBhvr>
                                        <p:cTn id="51" dur="1" fill="hold">
                                          <p:stCondLst>
                                            <p:cond delay="499"/>
                                          </p:stCondLst>
                                        </p:cTn>
                                        <p:tgtEl>
                                          <p:spTgt spid="821269"/>
                                        </p:tgtEl>
                                        <p:attrNameLst>
                                          <p:attrName>style.visibility</p:attrName>
                                        </p:attrNameLst>
                                      </p:cBhvr>
                                      <p:to>
                                        <p:strVal val="hidden"/>
                                      </p:to>
                                    </p:set>
                                  </p:childTnLst>
                                </p:cTn>
                              </p:par>
                              <p:par>
                                <p:cTn id="52" presetID="5" presetClass="exit" presetSubtype="10" fill="hold" nodeType="withEffect">
                                  <p:stCondLst>
                                    <p:cond delay="0"/>
                                  </p:stCondLst>
                                  <p:childTnLst>
                                    <p:animEffect transition="out" filter="checkerboard(across)">
                                      <p:cBhvr>
                                        <p:cTn id="53" dur="500"/>
                                        <p:tgtEl>
                                          <p:spTgt spid="821267"/>
                                        </p:tgtEl>
                                      </p:cBhvr>
                                    </p:animEffect>
                                    <p:set>
                                      <p:cBhvr>
                                        <p:cTn id="54" dur="1" fill="hold">
                                          <p:stCondLst>
                                            <p:cond delay="499"/>
                                          </p:stCondLst>
                                        </p:cTn>
                                        <p:tgtEl>
                                          <p:spTgt spid="821267"/>
                                        </p:tgtEl>
                                        <p:attrNameLst>
                                          <p:attrName>style.visibility</p:attrName>
                                        </p:attrNameLst>
                                      </p:cBhvr>
                                      <p:to>
                                        <p:strVal val="hidden"/>
                                      </p:to>
                                    </p:set>
                                  </p:childTnLst>
                                </p:cTn>
                              </p:par>
                              <p:par>
                                <p:cTn id="55" presetID="5" presetClass="exit" presetSubtype="10" fill="hold" grpId="1" nodeType="withEffect">
                                  <p:stCondLst>
                                    <p:cond delay="0"/>
                                  </p:stCondLst>
                                  <p:childTnLst>
                                    <p:animEffect transition="out" filter="checkerboard(across)">
                                      <p:cBhvr>
                                        <p:cTn id="56" dur="500"/>
                                        <p:tgtEl>
                                          <p:spTgt spid="821268"/>
                                        </p:tgtEl>
                                      </p:cBhvr>
                                    </p:animEffect>
                                    <p:set>
                                      <p:cBhvr>
                                        <p:cTn id="57" dur="1" fill="hold">
                                          <p:stCondLst>
                                            <p:cond delay="499"/>
                                          </p:stCondLst>
                                        </p:cTn>
                                        <p:tgtEl>
                                          <p:spTgt spid="821268"/>
                                        </p:tgtEl>
                                        <p:attrNameLst>
                                          <p:attrName>style.visibility</p:attrName>
                                        </p:attrNameLst>
                                      </p:cBhvr>
                                      <p:to>
                                        <p:strVal val="hidden"/>
                                      </p:to>
                                    </p:set>
                                  </p:childTnLst>
                                </p:cTn>
                              </p:par>
                            </p:childTnLst>
                          </p:cTn>
                        </p:par>
                        <p:par>
                          <p:cTn id="58" fill="hold" nodeType="afterGroup">
                            <p:stCondLst>
                              <p:cond delay="500"/>
                            </p:stCondLst>
                            <p:childTnLst>
                              <p:par>
                                <p:cTn id="59" presetID="16" presetClass="entr" presetSubtype="26" fill="hold" grpId="0" nodeType="afterEffect">
                                  <p:stCondLst>
                                    <p:cond delay="0"/>
                                  </p:stCondLst>
                                  <p:childTnLst>
                                    <p:set>
                                      <p:cBhvr>
                                        <p:cTn id="60" dur="1" fill="hold">
                                          <p:stCondLst>
                                            <p:cond delay="0"/>
                                          </p:stCondLst>
                                        </p:cTn>
                                        <p:tgtEl>
                                          <p:spTgt spid="821272"/>
                                        </p:tgtEl>
                                        <p:attrNameLst>
                                          <p:attrName>style.visibility</p:attrName>
                                        </p:attrNameLst>
                                      </p:cBhvr>
                                      <p:to>
                                        <p:strVal val="visible"/>
                                      </p:to>
                                    </p:set>
                                    <p:animEffect transition="in" filter="barn(inHorizontal)">
                                      <p:cBhvr>
                                        <p:cTn id="61" dur="500"/>
                                        <p:tgtEl>
                                          <p:spTgt spid="821272"/>
                                        </p:tgtEl>
                                      </p:cBhvr>
                                    </p:animEffect>
                                  </p:childTnLst>
                                </p:cTn>
                              </p:par>
                              <p:par>
                                <p:cTn id="62" presetID="16" presetClass="entr" presetSubtype="26" fill="hold" nodeType="withEffect">
                                  <p:stCondLst>
                                    <p:cond delay="0"/>
                                  </p:stCondLst>
                                  <p:childTnLst>
                                    <p:set>
                                      <p:cBhvr>
                                        <p:cTn id="63" dur="1" fill="hold">
                                          <p:stCondLst>
                                            <p:cond delay="0"/>
                                          </p:stCondLst>
                                        </p:cTn>
                                        <p:tgtEl>
                                          <p:spTgt spid="821273"/>
                                        </p:tgtEl>
                                        <p:attrNameLst>
                                          <p:attrName>style.visibility</p:attrName>
                                        </p:attrNameLst>
                                      </p:cBhvr>
                                      <p:to>
                                        <p:strVal val="visible"/>
                                      </p:to>
                                    </p:set>
                                    <p:animEffect transition="in" filter="barn(inHorizontal)">
                                      <p:cBhvr>
                                        <p:cTn id="64" dur="500"/>
                                        <p:tgtEl>
                                          <p:spTgt spid="82127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 presetClass="exit" presetSubtype="10" fill="hold" nodeType="clickEffect">
                                  <p:stCondLst>
                                    <p:cond delay="0"/>
                                  </p:stCondLst>
                                  <p:childTnLst>
                                    <p:animEffect transition="out" filter="checkerboard(across)">
                                      <p:cBhvr>
                                        <p:cTn id="68" dur="500"/>
                                        <p:tgtEl>
                                          <p:spTgt spid="821273"/>
                                        </p:tgtEl>
                                      </p:cBhvr>
                                    </p:animEffect>
                                    <p:set>
                                      <p:cBhvr>
                                        <p:cTn id="69" dur="1" fill="hold">
                                          <p:stCondLst>
                                            <p:cond delay="499"/>
                                          </p:stCondLst>
                                        </p:cTn>
                                        <p:tgtEl>
                                          <p:spTgt spid="821273"/>
                                        </p:tgtEl>
                                        <p:attrNameLst>
                                          <p:attrName>style.visibility</p:attrName>
                                        </p:attrNameLst>
                                      </p:cBhvr>
                                      <p:to>
                                        <p:strVal val="hidden"/>
                                      </p:to>
                                    </p:set>
                                  </p:childTnLst>
                                </p:cTn>
                              </p:par>
                              <p:par>
                                <p:cTn id="70" presetID="5" presetClass="exit" presetSubtype="10" fill="hold" grpId="1" nodeType="withEffect">
                                  <p:stCondLst>
                                    <p:cond delay="0"/>
                                  </p:stCondLst>
                                  <p:childTnLst>
                                    <p:animEffect transition="out" filter="checkerboard(across)">
                                      <p:cBhvr>
                                        <p:cTn id="71" dur="500"/>
                                        <p:tgtEl>
                                          <p:spTgt spid="821272"/>
                                        </p:tgtEl>
                                      </p:cBhvr>
                                    </p:animEffect>
                                    <p:set>
                                      <p:cBhvr>
                                        <p:cTn id="72" dur="1" fill="hold">
                                          <p:stCondLst>
                                            <p:cond delay="499"/>
                                          </p:stCondLst>
                                        </p:cTn>
                                        <p:tgtEl>
                                          <p:spTgt spid="821272"/>
                                        </p:tgtEl>
                                        <p:attrNameLst>
                                          <p:attrName>style.visibility</p:attrName>
                                        </p:attrNameLst>
                                      </p:cBhvr>
                                      <p:to>
                                        <p:strVal val="hidden"/>
                                      </p:to>
                                    </p:set>
                                  </p:childTnLst>
                                </p:cTn>
                              </p:par>
                            </p:childTnLst>
                          </p:cTn>
                        </p:par>
                        <p:par>
                          <p:cTn id="73" fill="hold" nodeType="afterGroup">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821274"/>
                                        </p:tgtEl>
                                        <p:attrNameLst>
                                          <p:attrName>style.visibility</p:attrName>
                                        </p:attrNameLst>
                                      </p:cBhvr>
                                      <p:to>
                                        <p:strVal val="visible"/>
                                      </p:to>
                                    </p:set>
                                    <p:animEffect transition="in" filter="wipe(left)">
                                      <p:cBhvr>
                                        <p:cTn id="76" dur="500"/>
                                        <p:tgtEl>
                                          <p:spTgt spid="821274"/>
                                        </p:tgtEl>
                                      </p:cBhvr>
                                    </p:animEffect>
                                  </p:childTnLst>
                                </p:cTn>
                              </p:par>
                              <p:par>
                                <p:cTn id="77" presetID="16" presetClass="entr" presetSubtype="26" fill="hold" nodeType="withEffect">
                                  <p:stCondLst>
                                    <p:cond delay="0"/>
                                  </p:stCondLst>
                                  <p:childTnLst>
                                    <p:set>
                                      <p:cBhvr>
                                        <p:cTn id="78" dur="1" fill="hold">
                                          <p:stCondLst>
                                            <p:cond delay="0"/>
                                          </p:stCondLst>
                                        </p:cTn>
                                        <p:tgtEl>
                                          <p:spTgt spid="821275"/>
                                        </p:tgtEl>
                                        <p:attrNameLst>
                                          <p:attrName>style.visibility</p:attrName>
                                        </p:attrNameLst>
                                      </p:cBhvr>
                                      <p:to>
                                        <p:strVal val="visible"/>
                                      </p:to>
                                    </p:set>
                                    <p:animEffect transition="in" filter="barn(inHorizontal)">
                                      <p:cBhvr>
                                        <p:cTn id="79" dur="500"/>
                                        <p:tgtEl>
                                          <p:spTgt spid="821275"/>
                                        </p:tgtEl>
                                      </p:cBhvr>
                                    </p:animEffect>
                                  </p:childTnLst>
                                </p:cTn>
                              </p:par>
                            </p:childTnLst>
                          </p:cTn>
                        </p:par>
                        <p:par>
                          <p:cTn id="80" fill="hold" nodeType="afterGroup">
                            <p:stCondLst>
                              <p:cond delay="1000"/>
                            </p:stCondLst>
                            <p:childTnLst>
                              <p:par>
                                <p:cTn id="81" presetID="3" presetClass="entr" presetSubtype="10" fill="hold" grpId="2" nodeType="afterEffect">
                                  <p:stCondLst>
                                    <p:cond delay="0"/>
                                  </p:stCondLst>
                                  <p:childTnLst>
                                    <p:set>
                                      <p:cBhvr>
                                        <p:cTn id="82" dur="1" fill="hold">
                                          <p:stCondLst>
                                            <p:cond delay="0"/>
                                          </p:stCondLst>
                                        </p:cTn>
                                        <p:tgtEl>
                                          <p:spTgt spid="821272"/>
                                        </p:tgtEl>
                                        <p:attrNameLst>
                                          <p:attrName>style.visibility</p:attrName>
                                        </p:attrNameLst>
                                      </p:cBhvr>
                                      <p:to>
                                        <p:strVal val="visible"/>
                                      </p:to>
                                    </p:set>
                                    <p:animEffect transition="in" filter="blinds(horizontal)">
                                      <p:cBhvr>
                                        <p:cTn id="83" dur="500"/>
                                        <p:tgtEl>
                                          <p:spTgt spid="821272"/>
                                        </p:tgtEl>
                                      </p:cBhvr>
                                    </p:animEffect>
                                  </p:childTnLst>
                                </p:cTn>
                              </p:par>
                            </p:childTnLst>
                          </p:cTn>
                        </p:par>
                        <p:par>
                          <p:cTn id="84" fill="hold" nodeType="afterGroup">
                            <p:stCondLst>
                              <p:cond delay="1500"/>
                            </p:stCondLst>
                            <p:childTnLst>
                              <p:par>
                                <p:cTn id="85" presetID="16" presetClass="entr" presetSubtype="26" fill="hold" grpId="0" nodeType="afterEffect">
                                  <p:stCondLst>
                                    <p:cond delay="0"/>
                                  </p:stCondLst>
                                  <p:childTnLst>
                                    <p:set>
                                      <p:cBhvr>
                                        <p:cTn id="86" dur="1" fill="hold">
                                          <p:stCondLst>
                                            <p:cond delay="0"/>
                                          </p:stCondLst>
                                        </p:cTn>
                                        <p:tgtEl>
                                          <p:spTgt spid="821276"/>
                                        </p:tgtEl>
                                        <p:attrNameLst>
                                          <p:attrName>style.visibility</p:attrName>
                                        </p:attrNameLst>
                                      </p:cBhvr>
                                      <p:to>
                                        <p:strVal val="visible"/>
                                      </p:to>
                                    </p:set>
                                    <p:animEffect transition="in" filter="barn(inHorizontal)">
                                      <p:cBhvr>
                                        <p:cTn id="87" dur="500"/>
                                        <p:tgtEl>
                                          <p:spTgt spid="82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66" grpId="0"/>
      <p:bldP spid="821266" grpId="1"/>
      <p:bldP spid="821268" grpId="0"/>
      <p:bldP spid="821268" grpId="1"/>
      <p:bldP spid="821270" grpId="0" animBg="1" autoUpdateAnimBg="0"/>
      <p:bldP spid="821270" grpId="1" animBg="1"/>
      <p:bldP spid="821272" grpId="0" animBg="1"/>
      <p:bldP spid="821272" grpId="1" animBg="1"/>
      <p:bldP spid="821272" grpId="2" animBg="1"/>
      <p:bldP spid="821274" grpId="0" animBg="1" autoUpdateAnimBg="0"/>
      <p:bldP spid="821276" grpId="0" animBg="1"/>
    </p:bldLst>
  </p:timing>
</p:sld>
</file>

<file path=ppt/slides/slide3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8E0443D-5E46-4168-AF50-E1238BF2EF8B}" type="slidenum">
              <a:rPr lang="ar-SA" altLang="fa-IR"/>
              <a:pPr/>
              <a:t>328</a:t>
            </a:fld>
            <a:endParaRPr lang="en-US" altLang="fa-IR"/>
          </a:p>
        </p:txBody>
      </p:sp>
      <p:sp>
        <p:nvSpPr>
          <p:cNvPr id="822274"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مخارج بعد از تحصیل اموال، ماشین آلات و تجهیزات</a:t>
            </a:r>
            <a:endParaRPr lang="en-US" altLang="fa-IR" sz="3200" b="0">
              <a:solidFill>
                <a:schemeClr val="tx1"/>
              </a:solidFill>
              <a:cs typeface="B Nazanin" panose="00000400000000000000" pitchFamily="2" charset="-78"/>
            </a:endParaRPr>
          </a:p>
        </p:txBody>
      </p:sp>
      <p:sp>
        <p:nvSpPr>
          <p:cNvPr id="822275"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پس از تحصیل داراییها، ممکن است مخارجی از بابت تعمیرات و نگهداری، بهسازی و یا تعویض برخی از قطعات آن انجام گیرد. این مخارج به دو دسته طبقه بندی می شود:</a:t>
            </a:r>
          </a:p>
          <a:p>
            <a:pPr lvl="1" algn="just" eaLnBrk="1" hangingPunct="1"/>
            <a:r>
              <a:rPr lang="fa-IR" altLang="fa-IR">
                <a:cs typeface="B Nazanin" panose="00000400000000000000" pitchFamily="2" charset="-78"/>
              </a:rPr>
              <a:t>مخارج جاری</a:t>
            </a:r>
          </a:p>
          <a:p>
            <a:pPr lvl="1" algn="just" eaLnBrk="1" hangingPunct="1"/>
            <a:r>
              <a:rPr lang="fa-IR" altLang="fa-IR">
                <a:cs typeface="B Nazanin" panose="00000400000000000000" pitchFamily="2" charset="-78"/>
              </a:rPr>
              <a:t>مخارج سرمایه ای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22275">
                                            <p:txEl>
                                              <p:pRg st="0" end="0"/>
                                            </p:txEl>
                                          </p:spTgt>
                                        </p:tgtEl>
                                        <p:attrNameLst>
                                          <p:attrName>style.visibility</p:attrName>
                                        </p:attrNameLst>
                                      </p:cBhvr>
                                      <p:to>
                                        <p:strVal val="visible"/>
                                      </p:to>
                                    </p:set>
                                    <p:animEffect transition="in" filter="barn(inHorizontal)">
                                      <p:cBhvr>
                                        <p:cTn id="7" dur="500"/>
                                        <p:tgtEl>
                                          <p:spTgt spid="822275">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822275">
                                            <p:txEl>
                                              <p:pRg st="1" end="1"/>
                                            </p:txEl>
                                          </p:spTgt>
                                        </p:tgtEl>
                                        <p:attrNameLst>
                                          <p:attrName>style.visibility</p:attrName>
                                        </p:attrNameLst>
                                      </p:cBhvr>
                                      <p:to>
                                        <p:strVal val="visible"/>
                                      </p:to>
                                    </p:set>
                                    <p:animEffect transition="in" filter="barn(inHorizontal)">
                                      <p:cBhvr>
                                        <p:cTn id="11" dur="500"/>
                                        <p:tgtEl>
                                          <p:spTgt spid="822275">
                                            <p:txEl>
                                              <p:pRg st="1" end="1"/>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822275">
                                            <p:txEl>
                                              <p:pRg st="2" end="2"/>
                                            </p:txEl>
                                          </p:spTgt>
                                        </p:tgtEl>
                                        <p:attrNameLst>
                                          <p:attrName>style.visibility</p:attrName>
                                        </p:attrNameLst>
                                      </p:cBhvr>
                                      <p:to>
                                        <p:strVal val="visible"/>
                                      </p:to>
                                    </p:set>
                                    <p:animEffect transition="in" filter="barn(inHorizontal)">
                                      <p:cBhvr>
                                        <p:cTn id="15" dur="500"/>
                                        <p:tgtEl>
                                          <p:spTgt spid="822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545C134-075F-485F-8D1E-304080AEF292}" type="slidenum">
              <a:rPr lang="ar-SA" altLang="fa-IR"/>
              <a:pPr/>
              <a:t>329</a:t>
            </a:fld>
            <a:endParaRPr lang="en-US" altLang="fa-IR"/>
          </a:p>
        </p:txBody>
      </p:sp>
      <p:sp>
        <p:nvSpPr>
          <p:cNvPr id="82329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مخارج جاری</a:t>
            </a:r>
            <a:endParaRPr lang="en-US" altLang="fa-IR" b="0">
              <a:solidFill>
                <a:schemeClr val="tx1"/>
              </a:solidFill>
              <a:cs typeface="B Nazanin" panose="00000400000000000000" pitchFamily="2" charset="-78"/>
            </a:endParaRPr>
          </a:p>
        </p:txBody>
      </p:sp>
      <p:sp>
        <p:nvSpPr>
          <p:cNvPr id="823299"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هزینه هایی می باشد که منافع اقتصادی ناشی از آن فقط مربوط به یک دوره مالی است. این هزینه ها بلافاصله پس از وقوع به سود و زیان انتقال می یابند.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23299">
                                            <p:txEl>
                                              <p:pRg st="0" end="0"/>
                                            </p:txEl>
                                          </p:spTgt>
                                        </p:tgtEl>
                                        <p:attrNameLst>
                                          <p:attrName>style.visibility</p:attrName>
                                        </p:attrNameLst>
                                      </p:cBhvr>
                                      <p:to>
                                        <p:strVal val="visible"/>
                                      </p:to>
                                    </p:set>
                                    <p:animEffect transition="in" filter="barn(inHorizontal)">
                                      <p:cBhvr>
                                        <p:cTn id="7" dur="500"/>
                                        <p:tgtEl>
                                          <p:spTgt spid="823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81F709A-B2EA-4E9E-BEF0-CB50E269BBC1}" type="slidenum">
              <a:rPr lang="ar-SA" altLang="fa-IR"/>
              <a:pPr/>
              <a:t>33</a:t>
            </a:fld>
            <a:endParaRPr lang="en-US" altLang="fa-IR"/>
          </a:p>
        </p:txBody>
      </p:sp>
      <p:sp>
        <p:nvSpPr>
          <p:cNvPr id="541698" name="Rectangle 2"/>
          <p:cNvSpPr>
            <a:spLocks noGrp="1" noChangeArrowheads="1"/>
          </p:cNvSpPr>
          <p:nvPr>
            <p:ph type="title" idx="4294967295"/>
          </p:nvPr>
        </p:nvSpPr>
        <p:spPr/>
        <p:txBody>
          <a:bodyPr/>
          <a:lstStyle/>
          <a:p>
            <a:r>
              <a:rPr lang="fa-IR" altLang="fa-IR">
                <a:cs typeface="B Nazanin" panose="00000400000000000000" pitchFamily="2" charset="-78"/>
              </a:rPr>
              <a:t>فزونی منافع بر مخارج</a:t>
            </a:r>
            <a:endParaRPr lang="en-US" altLang="fa-IR">
              <a:cs typeface="B Nazanin" panose="00000400000000000000" pitchFamily="2" charset="-78"/>
            </a:endParaRPr>
          </a:p>
        </p:txBody>
      </p:sp>
      <p:sp>
        <p:nvSpPr>
          <p:cNvPr id="541699"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بر اساس این محدودیت، هزینه تهیه اطلاعات حسابداری باید بر منافع حاصل از بکارگیری این اطلاعات فزونی نداشته باشد، به عبارت دیگر اطلاعات حسابداری باید مقرون به صرفه باشد.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41699">
                                            <p:txEl>
                                              <p:pRg st="0" end="0"/>
                                            </p:txEl>
                                          </p:spTgt>
                                        </p:tgtEl>
                                        <p:attrNameLst>
                                          <p:attrName>style.visibility</p:attrName>
                                        </p:attrNameLst>
                                      </p:cBhvr>
                                      <p:to>
                                        <p:strVal val="visible"/>
                                      </p:to>
                                    </p:set>
                                    <p:animEffect transition="in" filter="diamond(in)">
                                      <p:cBhvr>
                                        <p:cTn id="7" dur="2000"/>
                                        <p:tgtEl>
                                          <p:spTgt spid="541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C017C6E-25A3-4784-9554-EDC370F0BE52}" type="slidenum">
              <a:rPr lang="ar-SA" altLang="fa-IR"/>
              <a:pPr/>
              <a:t>330</a:t>
            </a:fld>
            <a:endParaRPr lang="en-US" altLang="fa-IR"/>
          </a:p>
        </p:txBody>
      </p:sp>
      <p:sp>
        <p:nvSpPr>
          <p:cNvPr id="82432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مخارج سرمایه ای</a:t>
            </a:r>
            <a:endParaRPr lang="en-US" altLang="fa-IR" b="0">
              <a:solidFill>
                <a:schemeClr val="tx1"/>
              </a:solidFill>
              <a:cs typeface="B Nazanin" panose="00000400000000000000" pitchFamily="2" charset="-78"/>
            </a:endParaRPr>
          </a:p>
        </p:txBody>
      </p:sp>
      <p:sp>
        <p:nvSpPr>
          <p:cNvPr id="824323"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این دسته از هزینه ها دارای منافع اقتصادی  بلند مدت بوده و معمولا به افزایش ظرفیت تولید، عمر مفید دارایی، بهبود اساسی در کیفیت تولید و یا کاهش هزینه ها می انجامد.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24323">
                                            <p:txEl>
                                              <p:pRg st="0" end="0"/>
                                            </p:txEl>
                                          </p:spTgt>
                                        </p:tgtEl>
                                        <p:attrNameLst>
                                          <p:attrName>style.visibility</p:attrName>
                                        </p:attrNameLst>
                                      </p:cBhvr>
                                      <p:to>
                                        <p:strVal val="visible"/>
                                      </p:to>
                                    </p:set>
                                    <p:animEffect transition="in" filter="barn(inHorizontal)">
                                      <p:cBhvr>
                                        <p:cTn id="7" dur="500"/>
                                        <p:tgtEl>
                                          <p:spTgt spid="824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0DB5CD8-28F5-4338-9DD8-BF4C623BC94E}" type="slidenum">
              <a:rPr lang="ar-SA" altLang="fa-IR"/>
              <a:pPr/>
              <a:t>331</a:t>
            </a:fld>
            <a:endParaRPr lang="en-US" altLang="fa-IR"/>
          </a:p>
        </p:txBody>
      </p:sp>
      <p:sp>
        <p:nvSpPr>
          <p:cNvPr id="82534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مخارج سرمایه ای</a:t>
            </a:r>
            <a:endParaRPr lang="en-US" altLang="fa-IR" b="0">
              <a:solidFill>
                <a:schemeClr val="tx1"/>
              </a:solidFill>
              <a:cs typeface="B Nazanin" panose="00000400000000000000" pitchFamily="2" charset="-78"/>
            </a:endParaRPr>
          </a:p>
        </p:txBody>
      </p:sp>
      <p:sp>
        <p:nvSpPr>
          <p:cNvPr id="825347"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صورتی که مخارج سرمایه ای قابلیت اندازه گیری داشته باشد، به شرط با اهمیت بودن به حساب دارایی انتقال یافته و در عمرمفید باقیمانده دارایی مستهلک می شود.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25347">
                                            <p:txEl>
                                              <p:pRg st="0" end="0"/>
                                            </p:txEl>
                                          </p:spTgt>
                                        </p:tgtEl>
                                        <p:attrNameLst>
                                          <p:attrName>style.visibility</p:attrName>
                                        </p:attrNameLst>
                                      </p:cBhvr>
                                      <p:to>
                                        <p:strVal val="visible"/>
                                      </p:to>
                                    </p:set>
                                    <p:animEffect transition="in" filter="barn(inHorizontal)">
                                      <p:cBhvr>
                                        <p:cTn id="7" dur="500"/>
                                        <p:tgtEl>
                                          <p:spTgt spid="825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817D69E-8FEF-488B-B043-F09DDBBE4CCE}" type="slidenum">
              <a:rPr lang="ar-SA" altLang="fa-IR"/>
              <a:pPr/>
              <a:t>332</a:t>
            </a:fld>
            <a:endParaRPr lang="en-US" altLang="fa-IR"/>
          </a:p>
        </p:txBody>
      </p:sp>
      <p:sp>
        <p:nvSpPr>
          <p:cNvPr id="82637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انواع مخارج پس از تحصیل</a:t>
            </a:r>
            <a:endParaRPr lang="en-US" altLang="fa-IR" b="0">
              <a:solidFill>
                <a:schemeClr val="tx1"/>
              </a:solidFill>
              <a:cs typeface="B Nazanin" panose="00000400000000000000" pitchFamily="2" charset="-78"/>
            </a:endParaRPr>
          </a:p>
        </p:txBody>
      </p:sp>
      <p:sp>
        <p:nvSpPr>
          <p:cNvPr id="826371"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مخارج تعمیرات و نگهداری</a:t>
            </a:r>
          </a:p>
          <a:p>
            <a:pPr algn="just" eaLnBrk="1" hangingPunct="1"/>
            <a:r>
              <a:rPr lang="fa-IR" altLang="fa-IR">
                <a:cs typeface="B Nazanin" panose="00000400000000000000" pitchFamily="2" charset="-78"/>
              </a:rPr>
              <a:t>مخارج تعویض و بهسازی</a:t>
            </a:r>
          </a:p>
          <a:p>
            <a:pPr algn="just" eaLnBrk="1" hangingPunct="1"/>
            <a:r>
              <a:rPr lang="fa-IR" altLang="fa-IR">
                <a:cs typeface="B Nazanin" panose="00000400000000000000" pitchFamily="2" charset="-78"/>
              </a:rPr>
              <a:t>مخارج گسترش و الحاق</a:t>
            </a:r>
          </a:p>
          <a:p>
            <a:pPr algn="just" eaLnBrk="1" hangingPunct="1"/>
            <a:r>
              <a:rPr lang="fa-IR" altLang="fa-IR">
                <a:cs typeface="B Nazanin" panose="00000400000000000000" pitchFamily="2" charset="-78"/>
              </a:rPr>
              <a:t>مخارج جابه جایی و نصب مجدد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26371">
                                            <p:txEl>
                                              <p:pRg st="0" end="0"/>
                                            </p:txEl>
                                          </p:spTgt>
                                        </p:tgtEl>
                                        <p:attrNameLst>
                                          <p:attrName>style.visibility</p:attrName>
                                        </p:attrNameLst>
                                      </p:cBhvr>
                                      <p:to>
                                        <p:strVal val="visible"/>
                                      </p:to>
                                    </p:set>
                                    <p:animEffect transition="in" filter="barn(inHorizontal)">
                                      <p:cBhvr>
                                        <p:cTn id="7" dur="500"/>
                                        <p:tgtEl>
                                          <p:spTgt spid="826371">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826371">
                                            <p:txEl>
                                              <p:pRg st="1" end="1"/>
                                            </p:txEl>
                                          </p:spTgt>
                                        </p:tgtEl>
                                        <p:attrNameLst>
                                          <p:attrName>style.visibility</p:attrName>
                                        </p:attrNameLst>
                                      </p:cBhvr>
                                      <p:to>
                                        <p:strVal val="visible"/>
                                      </p:to>
                                    </p:set>
                                    <p:animEffect transition="in" filter="barn(inHorizontal)">
                                      <p:cBhvr>
                                        <p:cTn id="11" dur="500"/>
                                        <p:tgtEl>
                                          <p:spTgt spid="826371">
                                            <p:txEl>
                                              <p:pRg st="1" end="1"/>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826371">
                                            <p:txEl>
                                              <p:pRg st="2" end="2"/>
                                            </p:txEl>
                                          </p:spTgt>
                                        </p:tgtEl>
                                        <p:attrNameLst>
                                          <p:attrName>style.visibility</p:attrName>
                                        </p:attrNameLst>
                                      </p:cBhvr>
                                      <p:to>
                                        <p:strVal val="visible"/>
                                      </p:to>
                                    </p:set>
                                    <p:animEffect transition="in" filter="barn(inHorizontal)">
                                      <p:cBhvr>
                                        <p:cTn id="15" dur="500"/>
                                        <p:tgtEl>
                                          <p:spTgt spid="826371">
                                            <p:txEl>
                                              <p:pRg st="2" end="2"/>
                                            </p:txEl>
                                          </p:spTgt>
                                        </p:tgtEl>
                                      </p:cBhvr>
                                    </p:animEffect>
                                  </p:childTnLst>
                                </p:cTn>
                              </p:par>
                            </p:childTnLst>
                          </p:cTn>
                        </p:par>
                        <p:par>
                          <p:cTn id="16" fill="hold" nodeType="afterGroup">
                            <p:stCondLst>
                              <p:cond delay="1500"/>
                            </p:stCondLst>
                            <p:childTnLst>
                              <p:par>
                                <p:cTn id="17" presetID="16" presetClass="entr" presetSubtype="26" fill="hold" nodeType="afterEffect">
                                  <p:stCondLst>
                                    <p:cond delay="0"/>
                                  </p:stCondLst>
                                  <p:childTnLst>
                                    <p:set>
                                      <p:cBhvr>
                                        <p:cTn id="18" dur="1" fill="hold">
                                          <p:stCondLst>
                                            <p:cond delay="0"/>
                                          </p:stCondLst>
                                        </p:cTn>
                                        <p:tgtEl>
                                          <p:spTgt spid="826371">
                                            <p:txEl>
                                              <p:pRg st="3" end="3"/>
                                            </p:txEl>
                                          </p:spTgt>
                                        </p:tgtEl>
                                        <p:attrNameLst>
                                          <p:attrName>style.visibility</p:attrName>
                                        </p:attrNameLst>
                                      </p:cBhvr>
                                      <p:to>
                                        <p:strVal val="visible"/>
                                      </p:to>
                                    </p:set>
                                    <p:animEffect transition="in" filter="barn(inHorizontal)">
                                      <p:cBhvr>
                                        <p:cTn id="19" dur="500"/>
                                        <p:tgtEl>
                                          <p:spTgt spid="826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9C02EA4-6697-4D2F-82E4-DC24DDA7385E}" type="slidenum">
              <a:rPr lang="ar-SA" altLang="fa-IR"/>
              <a:pPr/>
              <a:t>333</a:t>
            </a:fld>
            <a:endParaRPr lang="en-US" altLang="fa-IR"/>
          </a:p>
        </p:txBody>
      </p:sp>
      <p:sp>
        <p:nvSpPr>
          <p:cNvPr id="82739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مخارج تعمیرات و نگهداری</a:t>
            </a:r>
            <a:endParaRPr lang="en-US" altLang="fa-IR" b="0">
              <a:solidFill>
                <a:schemeClr val="tx1"/>
              </a:solidFill>
              <a:cs typeface="B Nazanin" panose="00000400000000000000" pitchFamily="2" charset="-78"/>
            </a:endParaRPr>
          </a:p>
        </p:txBody>
      </p:sp>
      <p:sp>
        <p:nvSpPr>
          <p:cNvPr id="827395"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مخارج تعمیرات و نگهداری به دو طبقه بندی می شود: </a:t>
            </a:r>
          </a:p>
          <a:p>
            <a:pPr lvl="1" algn="just" eaLnBrk="1" hangingPunct="1"/>
            <a:r>
              <a:rPr lang="fa-IR" altLang="fa-IR">
                <a:cs typeface="B Nazanin" panose="00000400000000000000" pitchFamily="2" charset="-78"/>
              </a:rPr>
              <a:t>مخارج جاری</a:t>
            </a:r>
          </a:p>
          <a:p>
            <a:pPr lvl="1" algn="just" eaLnBrk="1" hangingPunct="1"/>
            <a:r>
              <a:rPr lang="fa-IR" altLang="fa-IR">
                <a:cs typeface="B Nazanin" panose="00000400000000000000" pitchFamily="2" charset="-78"/>
              </a:rPr>
              <a:t>مخارج سرمایه ای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27395">
                                            <p:txEl>
                                              <p:pRg st="0" end="0"/>
                                            </p:txEl>
                                          </p:spTgt>
                                        </p:tgtEl>
                                        <p:attrNameLst>
                                          <p:attrName>style.visibility</p:attrName>
                                        </p:attrNameLst>
                                      </p:cBhvr>
                                      <p:to>
                                        <p:strVal val="visible"/>
                                      </p:to>
                                    </p:set>
                                    <p:animEffect transition="in" filter="barn(inHorizontal)">
                                      <p:cBhvr>
                                        <p:cTn id="7" dur="500"/>
                                        <p:tgtEl>
                                          <p:spTgt spid="827395">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827395">
                                            <p:txEl>
                                              <p:pRg st="1" end="1"/>
                                            </p:txEl>
                                          </p:spTgt>
                                        </p:tgtEl>
                                        <p:attrNameLst>
                                          <p:attrName>style.visibility</p:attrName>
                                        </p:attrNameLst>
                                      </p:cBhvr>
                                      <p:to>
                                        <p:strVal val="visible"/>
                                      </p:to>
                                    </p:set>
                                    <p:animEffect transition="in" filter="barn(inHorizontal)">
                                      <p:cBhvr>
                                        <p:cTn id="11" dur="500"/>
                                        <p:tgtEl>
                                          <p:spTgt spid="827395">
                                            <p:txEl>
                                              <p:pRg st="1" end="1"/>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827395">
                                            <p:txEl>
                                              <p:pRg st="2" end="2"/>
                                            </p:txEl>
                                          </p:spTgt>
                                        </p:tgtEl>
                                        <p:attrNameLst>
                                          <p:attrName>style.visibility</p:attrName>
                                        </p:attrNameLst>
                                      </p:cBhvr>
                                      <p:to>
                                        <p:strVal val="visible"/>
                                      </p:to>
                                    </p:set>
                                    <p:animEffect transition="in" filter="barn(inHorizontal)">
                                      <p:cBhvr>
                                        <p:cTn id="15" dur="500"/>
                                        <p:tgtEl>
                                          <p:spTgt spid="827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D1AA1BA-1E66-4FB2-BFB2-931F7BD76348}" type="slidenum">
              <a:rPr lang="ar-SA" altLang="fa-IR"/>
              <a:pPr/>
              <a:t>334</a:t>
            </a:fld>
            <a:endParaRPr lang="en-US" altLang="fa-IR"/>
          </a:p>
        </p:txBody>
      </p:sp>
      <p:sp>
        <p:nvSpPr>
          <p:cNvPr id="82841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مخارج جاری تعمیرات و نگهداری</a:t>
            </a:r>
            <a:endParaRPr lang="en-US" altLang="fa-IR" b="0">
              <a:solidFill>
                <a:schemeClr val="tx1"/>
              </a:solidFill>
              <a:cs typeface="B Nazanin" panose="00000400000000000000" pitchFamily="2" charset="-78"/>
            </a:endParaRPr>
          </a:p>
        </p:txBody>
      </p:sp>
      <p:sp>
        <p:nvSpPr>
          <p:cNvPr id="828419"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کلیه هزینه های مربوط به تعویض قطعات جزئی و کم اهمیت که جهت نگهداری دارایی در وضعیت عادی عملیاتی انجام می شود و هزینه هایی که به طور منظم جهت نگهداری دارایی استفاده </a:t>
            </a:r>
            <a:br>
              <a:rPr lang="fa-IR" altLang="fa-IR">
                <a:cs typeface="B Nazanin" panose="00000400000000000000" pitchFamily="2" charset="-78"/>
              </a:rPr>
            </a:br>
            <a:r>
              <a:rPr lang="fa-IR" altLang="fa-IR">
                <a:cs typeface="B Nazanin" panose="00000400000000000000" pitchFamily="2" charset="-78"/>
              </a:rPr>
              <a:t>می شود، هزینه نگهداری گفته می شود.</a:t>
            </a:r>
          </a:p>
          <a:p>
            <a:pPr lvl="1" algn="just" eaLnBrk="1" hangingPunct="1"/>
            <a:r>
              <a:rPr lang="fa-IR" altLang="fa-IR">
                <a:cs typeface="B Nazanin" panose="00000400000000000000" pitchFamily="2" charset="-78"/>
              </a:rPr>
              <a:t>مانند نظافت ساختمان، روغنکاری ماشین آلات</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28419">
                                            <p:txEl>
                                              <p:pRg st="0" end="0"/>
                                            </p:txEl>
                                          </p:spTgt>
                                        </p:tgtEl>
                                        <p:attrNameLst>
                                          <p:attrName>style.visibility</p:attrName>
                                        </p:attrNameLst>
                                      </p:cBhvr>
                                      <p:to>
                                        <p:strVal val="visible"/>
                                      </p:to>
                                    </p:set>
                                    <p:animEffect transition="in" filter="barn(inHorizontal)">
                                      <p:cBhvr>
                                        <p:cTn id="7" dur="500"/>
                                        <p:tgtEl>
                                          <p:spTgt spid="828419">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828419">
                                            <p:txEl>
                                              <p:pRg st="1" end="1"/>
                                            </p:txEl>
                                          </p:spTgt>
                                        </p:tgtEl>
                                        <p:attrNameLst>
                                          <p:attrName>style.visibility</p:attrName>
                                        </p:attrNameLst>
                                      </p:cBhvr>
                                      <p:to>
                                        <p:strVal val="visible"/>
                                      </p:to>
                                    </p:set>
                                    <p:animEffect transition="in" filter="barn(inHorizontal)">
                                      <p:cBhvr>
                                        <p:cTn id="11" dur="500"/>
                                        <p:tgtEl>
                                          <p:spTgt spid="828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E1AF0C7-0D5B-440C-A8FD-D30566063F11}" type="slidenum">
              <a:rPr lang="ar-SA" altLang="fa-IR"/>
              <a:pPr/>
              <a:t>335</a:t>
            </a:fld>
            <a:endParaRPr lang="en-US" altLang="fa-IR"/>
          </a:p>
        </p:txBody>
      </p:sp>
      <p:sp>
        <p:nvSpPr>
          <p:cNvPr id="829442"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حسابداری مخارج جاری تعمیرات و نگهداری</a:t>
            </a:r>
            <a:endParaRPr lang="en-US" altLang="fa-IR" sz="3200" b="0">
              <a:solidFill>
                <a:schemeClr val="tx1"/>
              </a:solidFill>
              <a:cs typeface="B Nazanin" panose="00000400000000000000" pitchFamily="2" charset="-78"/>
            </a:endParaRPr>
          </a:p>
        </p:txBody>
      </p:sp>
      <p:sp>
        <p:nvSpPr>
          <p:cNvPr id="829443"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هزینه های جاری مربوط به تعمیرات و نگهداری به محض وقوع به حساب هزینه دوره جاری انتقال یافته و در صورتحساب سود و زیان منعکس می شود.</a:t>
            </a:r>
          </a:p>
          <a:p>
            <a:pPr algn="just" eaLnBrk="1" hangingPunct="1"/>
            <a:r>
              <a:rPr lang="fa-IR" altLang="fa-IR">
                <a:cs typeface="B Nazanin" panose="00000400000000000000" pitchFamily="2" charset="-78"/>
              </a:rPr>
              <a:t>به منظور افزایش قابلیت مقایسه، حسابداران از روش ذخیره استفاده می کنند.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29443">
                                            <p:txEl>
                                              <p:pRg st="0" end="0"/>
                                            </p:txEl>
                                          </p:spTgt>
                                        </p:tgtEl>
                                        <p:attrNameLst>
                                          <p:attrName>style.visibility</p:attrName>
                                        </p:attrNameLst>
                                      </p:cBhvr>
                                      <p:to>
                                        <p:strVal val="visible"/>
                                      </p:to>
                                    </p:set>
                                    <p:animEffect transition="in" filter="barn(inHorizontal)">
                                      <p:cBhvr>
                                        <p:cTn id="7" dur="500"/>
                                        <p:tgtEl>
                                          <p:spTgt spid="829443">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829443">
                                            <p:txEl>
                                              <p:pRg st="1" end="1"/>
                                            </p:txEl>
                                          </p:spTgt>
                                        </p:tgtEl>
                                        <p:attrNameLst>
                                          <p:attrName>style.visibility</p:attrName>
                                        </p:attrNameLst>
                                      </p:cBhvr>
                                      <p:to>
                                        <p:strVal val="visible"/>
                                      </p:to>
                                    </p:set>
                                    <p:animEffect transition="in" filter="barn(inHorizontal)">
                                      <p:cBhvr>
                                        <p:cTn id="11" dur="500"/>
                                        <p:tgtEl>
                                          <p:spTgt spid="829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EF1883A-35D3-4C22-B571-0BACFD2C6A7C}" type="slidenum">
              <a:rPr lang="ar-SA" altLang="fa-IR"/>
              <a:pPr/>
              <a:t>336</a:t>
            </a:fld>
            <a:endParaRPr lang="en-US" altLang="fa-IR"/>
          </a:p>
        </p:txBody>
      </p:sp>
      <p:sp>
        <p:nvSpPr>
          <p:cNvPr id="830466"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حسابداری مخارج جاری تعمیرات و نگهداری</a:t>
            </a:r>
            <a:endParaRPr lang="en-US" altLang="fa-IR" sz="3200" b="0">
              <a:solidFill>
                <a:schemeClr val="tx1"/>
              </a:solidFill>
              <a:cs typeface="B Nazanin" panose="00000400000000000000" pitchFamily="2" charset="-78"/>
            </a:endParaRPr>
          </a:p>
        </p:txBody>
      </p:sp>
      <p:sp>
        <p:nvSpPr>
          <p:cNvPr id="830467"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هزینه های جاری مربوط به تعمیرات و نگهداری به محض وقوع به حساب هزینه دوره جاری انتقال یافته و در صورتحساب سود و زیان منعکس می شود.</a:t>
            </a:r>
          </a:p>
          <a:p>
            <a:pPr algn="just" eaLnBrk="1" hangingPunct="1"/>
            <a:r>
              <a:rPr lang="fa-IR" altLang="fa-IR">
                <a:cs typeface="B Nazanin" panose="00000400000000000000" pitchFamily="2" charset="-78"/>
              </a:rPr>
              <a:t>به منظور افزایش قابلیت مقایسه، حسابداران از روش ذخیره استفاده می کنند.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30467">
                                            <p:txEl>
                                              <p:pRg st="0" end="0"/>
                                            </p:txEl>
                                          </p:spTgt>
                                        </p:tgtEl>
                                        <p:attrNameLst>
                                          <p:attrName>style.visibility</p:attrName>
                                        </p:attrNameLst>
                                      </p:cBhvr>
                                      <p:to>
                                        <p:strVal val="visible"/>
                                      </p:to>
                                    </p:set>
                                    <p:animEffect transition="in" filter="barn(inHorizontal)">
                                      <p:cBhvr>
                                        <p:cTn id="7" dur="500"/>
                                        <p:tgtEl>
                                          <p:spTgt spid="830467">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830467">
                                            <p:txEl>
                                              <p:pRg st="1" end="1"/>
                                            </p:txEl>
                                          </p:spTgt>
                                        </p:tgtEl>
                                        <p:attrNameLst>
                                          <p:attrName>style.visibility</p:attrName>
                                        </p:attrNameLst>
                                      </p:cBhvr>
                                      <p:to>
                                        <p:strVal val="visible"/>
                                      </p:to>
                                    </p:set>
                                    <p:animEffect transition="in" filter="barn(inHorizontal)">
                                      <p:cBhvr>
                                        <p:cTn id="11" dur="500"/>
                                        <p:tgtEl>
                                          <p:spTgt spid="830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6528C144-F223-4CB4-854A-33E953E62BDA}" type="slidenum">
              <a:rPr lang="ar-SA" altLang="fa-IR"/>
              <a:pPr/>
              <a:t>337</a:t>
            </a:fld>
            <a:endParaRPr lang="en-US" altLang="fa-IR"/>
          </a:p>
        </p:txBody>
      </p:sp>
      <p:sp>
        <p:nvSpPr>
          <p:cNvPr id="831490" name="Rectangle 2"/>
          <p:cNvSpPr>
            <a:spLocks noGrp="1" noChangeArrowheads="1"/>
          </p:cNvSpPr>
          <p:nvPr>
            <p:ph type="title" idx="4294967295"/>
          </p:nvPr>
        </p:nvSpPr>
        <p:spPr>
          <a:xfrm>
            <a:off x="927100" y="609600"/>
            <a:ext cx="7378700" cy="1143000"/>
          </a:xfrm>
        </p:spPr>
        <p:txBody>
          <a:bodyPr/>
          <a:lstStyle/>
          <a:p>
            <a:r>
              <a:rPr lang="fa-IR" altLang="fa-IR" sz="3200" b="0">
                <a:solidFill>
                  <a:schemeClr val="tx1"/>
                </a:solidFill>
                <a:cs typeface="B Nazanin" panose="00000400000000000000" pitchFamily="2" charset="-78"/>
              </a:rPr>
              <a:t>حسابداری مخارج جاری تعمیرات و نگهداری</a:t>
            </a:r>
            <a:endParaRPr lang="en-US" altLang="fa-IR" sz="3200" b="0">
              <a:solidFill>
                <a:schemeClr val="tx1"/>
              </a:solidFill>
              <a:cs typeface="B Nazanin" panose="00000400000000000000" pitchFamily="2" charset="-78"/>
            </a:endParaRPr>
          </a:p>
        </p:txBody>
      </p:sp>
      <p:pic>
        <p:nvPicPr>
          <p:cNvPr id="831492" name="Picture 4"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7165975" cy="1938338"/>
          </a:xfrm>
          <a:prstGeom prst="rect">
            <a:avLst/>
          </a:prstGeom>
          <a:solidFill>
            <a:srgbClr val="99CCFF"/>
          </a:solidFill>
        </p:spPr>
      </p:pic>
      <p:pic>
        <p:nvPicPr>
          <p:cNvPr id="831493" name="Picture 5" descr="Picture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19600"/>
            <a:ext cx="7165975" cy="1938338"/>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831492"/>
                                        </p:tgtEl>
                                        <p:attrNameLst>
                                          <p:attrName>style.visibility</p:attrName>
                                        </p:attrNameLst>
                                      </p:cBhvr>
                                      <p:to>
                                        <p:strVal val="visible"/>
                                      </p:to>
                                    </p:set>
                                    <p:animEffect transition="in" filter="strips(downRight)">
                                      <p:cBhvr>
                                        <p:cTn id="7" dur="500"/>
                                        <p:tgtEl>
                                          <p:spTgt spid="8314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31493"/>
                                        </p:tgtEl>
                                        <p:attrNameLst>
                                          <p:attrName>style.visibility</p:attrName>
                                        </p:attrNameLst>
                                      </p:cBhvr>
                                      <p:to>
                                        <p:strVal val="visible"/>
                                      </p:to>
                                    </p:set>
                                    <p:animEffect transition="in" filter="dissolve">
                                      <p:cBhvr>
                                        <p:cTn id="12" dur="500"/>
                                        <p:tgtEl>
                                          <p:spTgt spid="831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BF022AF-41AC-47E4-8929-0FDFFFA144BB}" type="slidenum">
              <a:rPr lang="ar-SA" altLang="fa-IR"/>
              <a:pPr/>
              <a:t>338</a:t>
            </a:fld>
            <a:endParaRPr lang="en-US" altLang="fa-IR"/>
          </a:p>
        </p:txBody>
      </p:sp>
      <p:sp>
        <p:nvSpPr>
          <p:cNvPr id="832514" name="Rectangle 2"/>
          <p:cNvSpPr>
            <a:spLocks noGrp="1" noChangeArrowheads="1"/>
          </p:cNvSpPr>
          <p:nvPr>
            <p:ph type="title" idx="4294967295"/>
          </p:nvPr>
        </p:nvSpPr>
        <p:spPr>
          <a:xfrm>
            <a:off x="990600" y="609600"/>
            <a:ext cx="7378700" cy="1143000"/>
          </a:xfrm>
        </p:spPr>
        <p:txBody>
          <a:bodyPr/>
          <a:lstStyle/>
          <a:p>
            <a:r>
              <a:rPr lang="fa-IR" altLang="fa-IR" sz="3200" b="0">
                <a:solidFill>
                  <a:schemeClr val="tx1"/>
                </a:solidFill>
                <a:cs typeface="B Nazanin" panose="00000400000000000000" pitchFamily="2" charset="-78"/>
              </a:rPr>
              <a:t>حسابداری مخارج سرمایه ای تعمیرات و نگهداری</a:t>
            </a:r>
            <a:endParaRPr lang="en-US" altLang="fa-IR" sz="3200" b="0">
              <a:solidFill>
                <a:schemeClr val="tx1"/>
              </a:solidFill>
              <a:cs typeface="B Nazanin" panose="00000400000000000000" pitchFamily="2" charset="-78"/>
            </a:endParaRPr>
          </a:p>
        </p:txBody>
      </p:sp>
      <p:sp>
        <p:nvSpPr>
          <p:cNvPr id="832515"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None/>
            </a:pPr>
            <a:r>
              <a:rPr lang="fa-IR" altLang="fa-IR">
                <a:cs typeface="B Nazanin" panose="00000400000000000000" pitchFamily="2" charset="-78"/>
              </a:rPr>
              <a:t>1. روش انتقال به حساب دارایی.</a:t>
            </a:r>
          </a:p>
          <a:p>
            <a:pPr algn="just" eaLnBrk="1" hangingPunct="1">
              <a:buFont typeface="Wingdings" panose="05000000000000000000" pitchFamily="2" charset="2"/>
              <a:buNone/>
            </a:pPr>
            <a:r>
              <a:rPr lang="fa-IR" altLang="fa-IR">
                <a:cs typeface="B Nazanin" panose="00000400000000000000" pitchFamily="2" charset="-78"/>
              </a:rPr>
              <a:t>2. روش انتقال به حساب استهلاک انباشته.</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32515">
                                            <p:txEl>
                                              <p:pRg st="0" end="0"/>
                                            </p:txEl>
                                          </p:spTgt>
                                        </p:tgtEl>
                                        <p:attrNameLst>
                                          <p:attrName>style.visibility</p:attrName>
                                        </p:attrNameLst>
                                      </p:cBhvr>
                                      <p:to>
                                        <p:strVal val="visible"/>
                                      </p:to>
                                    </p:set>
                                    <p:animEffect transition="in" filter="barn(inHorizontal)">
                                      <p:cBhvr>
                                        <p:cTn id="7" dur="500"/>
                                        <p:tgtEl>
                                          <p:spTgt spid="832515">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832515">
                                            <p:txEl>
                                              <p:pRg st="1" end="1"/>
                                            </p:txEl>
                                          </p:spTgt>
                                        </p:tgtEl>
                                        <p:attrNameLst>
                                          <p:attrName>style.visibility</p:attrName>
                                        </p:attrNameLst>
                                      </p:cBhvr>
                                      <p:to>
                                        <p:strVal val="visible"/>
                                      </p:to>
                                    </p:set>
                                    <p:animEffect transition="in" filter="barn(inHorizontal)">
                                      <p:cBhvr>
                                        <p:cTn id="11" dur="2000"/>
                                        <p:tgtEl>
                                          <p:spTgt spid="832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00D65A1-A076-4802-BFAC-8E333B93A7C5}" type="slidenum">
              <a:rPr lang="ar-SA" altLang="fa-IR"/>
              <a:pPr/>
              <a:t>339</a:t>
            </a:fld>
            <a:endParaRPr lang="en-US" altLang="fa-IR"/>
          </a:p>
        </p:txBody>
      </p:sp>
      <p:sp>
        <p:nvSpPr>
          <p:cNvPr id="83353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روش انتقال به حساب دارایی</a:t>
            </a:r>
            <a:endParaRPr lang="en-US" altLang="fa-IR" b="0">
              <a:solidFill>
                <a:schemeClr val="tx1"/>
              </a:solidFill>
              <a:cs typeface="B Nazanin" panose="00000400000000000000" pitchFamily="2" charset="-78"/>
            </a:endParaRPr>
          </a:p>
        </p:txBody>
      </p:sp>
      <p:sp>
        <p:nvSpPr>
          <p:cNvPr id="833539"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صورتی که تاثیر اولیه هزینه های تعمیرات اساسی، </a:t>
            </a:r>
            <a:r>
              <a:rPr lang="fa-IR" altLang="fa-IR" u="sng">
                <a:cs typeface="B Nazanin" panose="00000400000000000000" pitchFamily="2" charset="-78"/>
              </a:rPr>
              <a:t>افزایش کارایی</a:t>
            </a:r>
            <a:r>
              <a:rPr lang="fa-IR" altLang="fa-IR">
                <a:cs typeface="B Nazanin" panose="00000400000000000000" pitchFamily="2" charset="-78"/>
              </a:rPr>
              <a:t> و </a:t>
            </a:r>
            <a:r>
              <a:rPr lang="fa-IR" altLang="fa-IR" u="sng">
                <a:cs typeface="B Nazanin" panose="00000400000000000000" pitchFamily="2" charset="-78"/>
              </a:rPr>
              <a:t>ظرفیت دارایی</a:t>
            </a:r>
            <a:r>
              <a:rPr lang="fa-IR" altLang="fa-IR">
                <a:cs typeface="B Nazanin" panose="00000400000000000000" pitchFamily="2" charset="-78"/>
              </a:rPr>
              <a:t> و یا </a:t>
            </a:r>
            <a:r>
              <a:rPr lang="fa-IR" altLang="fa-IR" u="sng">
                <a:cs typeface="B Nazanin" panose="00000400000000000000" pitchFamily="2" charset="-78"/>
              </a:rPr>
              <a:t>افزایش منافع آتی</a:t>
            </a:r>
            <a:r>
              <a:rPr lang="fa-IR" altLang="fa-IR">
                <a:cs typeface="B Nazanin" panose="00000400000000000000" pitchFamily="2" charset="-78"/>
              </a:rPr>
              <a:t> باشد، مخارج انجام شده به حساب دارایی مربوطه بدهکار خواهد شد.  </a:t>
            </a:r>
          </a:p>
        </p:txBody>
      </p:sp>
      <p:pic>
        <p:nvPicPr>
          <p:cNvPr id="833540" name="Picture 4" descr="Picture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67200"/>
            <a:ext cx="7165975" cy="1938338"/>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33539">
                                            <p:txEl>
                                              <p:pRg st="0" end="0"/>
                                            </p:txEl>
                                          </p:spTgt>
                                        </p:tgtEl>
                                        <p:attrNameLst>
                                          <p:attrName>style.visibility</p:attrName>
                                        </p:attrNameLst>
                                      </p:cBhvr>
                                      <p:to>
                                        <p:strVal val="visible"/>
                                      </p:to>
                                    </p:set>
                                    <p:animEffect transition="in" filter="barn(inHorizontal)">
                                      <p:cBhvr>
                                        <p:cTn id="7" dur="500"/>
                                        <p:tgtEl>
                                          <p:spTgt spid="833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833540"/>
                                        </p:tgtEl>
                                        <p:attrNameLst>
                                          <p:attrName>style.visibility</p:attrName>
                                        </p:attrNameLst>
                                      </p:cBhvr>
                                      <p:to>
                                        <p:strVal val="visible"/>
                                      </p:to>
                                    </p:set>
                                    <p:animEffect transition="in" filter="barn(inVertical)">
                                      <p:cBhvr>
                                        <p:cTn id="12" dur="500"/>
                                        <p:tgtEl>
                                          <p:spTgt spid="833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DDDE1EA-04C8-4B40-B024-C31F231F0E94}" type="slidenum">
              <a:rPr lang="ar-SA" altLang="fa-IR"/>
              <a:pPr/>
              <a:t>34</a:t>
            </a:fld>
            <a:endParaRPr lang="en-US" altLang="fa-IR"/>
          </a:p>
        </p:txBody>
      </p:sp>
      <p:sp>
        <p:nvSpPr>
          <p:cNvPr id="542722" name="Rectangle 2"/>
          <p:cNvSpPr>
            <a:spLocks noGrp="1" noChangeArrowheads="1"/>
          </p:cNvSpPr>
          <p:nvPr>
            <p:ph type="title" idx="4294967295"/>
          </p:nvPr>
        </p:nvSpPr>
        <p:spPr/>
        <p:txBody>
          <a:bodyPr/>
          <a:lstStyle/>
          <a:p>
            <a:r>
              <a:rPr lang="fa-IR" altLang="fa-IR">
                <a:cs typeface="B Nazanin" panose="00000400000000000000" pitchFamily="2" charset="-78"/>
              </a:rPr>
              <a:t>اهمیت</a:t>
            </a:r>
            <a:endParaRPr lang="en-US" altLang="fa-IR">
              <a:cs typeface="B Nazanin" panose="00000400000000000000" pitchFamily="2" charset="-78"/>
            </a:endParaRPr>
          </a:p>
        </p:txBody>
      </p:sp>
      <p:sp>
        <p:nvSpPr>
          <p:cNvPr id="542723"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بر اساس این محدودیت، واحدهای اقتصادی مجازند در خصوص اقلام و رویدادهای کم اهمیت از بکارگیری روشهای تئوریک اجتناب نموده و روشهای کم هزینه تر و عملی تر را اجرا نمایند.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animEffect transition="in" filter="diamond(in)">
                                      <p:cBhvr>
                                        <p:cTn id="7" dur="2000"/>
                                        <p:tgtEl>
                                          <p:spTgt spid="542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7902DBF7-B210-408B-B85D-039A9E13C1B6}" type="slidenum">
              <a:rPr lang="ar-SA" altLang="fa-IR"/>
              <a:pPr/>
              <a:t>340</a:t>
            </a:fld>
            <a:endParaRPr lang="en-US" altLang="fa-IR"/>
          </a:p>
        </p:txBody>
      </p:sp>
      <p:sp>
        <p:nvSpPr>
          <p:cNvPr id="83456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روش انتقال به حساب استهلاک انباشته</a:t>
            </a:r>
            <a:endParaRPr lang="en-US" altLang="fa-IR" b="0">
              <a:solidFill>
                <a:schemeClr val="tx1"/>
              </a:solidFill>
              <a:cs typeface="B Nazanin" panose="00000400000000000000" pitchFamily="2" charset="-78"/>
            </a:endParaRPr>
          </a:p>
        </p:txBody>
      </p:sp>
      <p:sp>
        <p:nvSpPr>
          <p:cNvPr id="834563"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اگر تاثیر اولیه هزینه های تعمیرات اساسی، </a:t>
            </a:r>
            <a:r>
              <a:rPr lang="fa-IR" altLang="fa-IR" u="sng">
                <a:cs typeface="B Nazanin" panose="00000400000000000000" pitchFamily="2" charset="-78"/>
              </a:rPr>
              <a:t>افزایش عمرمفید</a:t>
            </a:r>
            <a:r>
              <a:rPr lang="fa-IR" altLang="fa-IR">
                <a:cs typeface="B Nazanin" panose="00000400000000000000" pitchFamily="2" charset="-78"/>
              </a:rPr>
              <a:t> یا </a:t>
            </a:r>
            <a:r>
              <a:rPr lang="fa-IR" altLang="fa-IR" u="sng">
                <a:cs typeface="B Nazanin" panose="00000400000000000000" pitchFamily="2" charset="-78"/>
              </a:rPr>
              <a:t>ارزش اسقاط</a:t>
            </a:r>
            <a:r>
              <a:rPr lang="fa-IR" altLang="fa-IR">
                <a:cs typeface="B Nazanin" panose="00000400000000000000" pitchFamily="2" charset="-78"/>
              </a:rPr>
              <a:t> دارایی باشد، مخارج انجام شده به حساب استهلاک انباشته بدهکار خواهد شد.  </a:t>
            </a:r>
          </a:p>
        </p:txBody>
      </p:sp>
      <p:pic>
        <p:nvPicPr>
          <p:cNvPr id="834565" name="Picture 5" descr="Picture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038600"/>
            <a:ext cx="7165975" cy="1938338"/>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34563">
                                            <p:txEl>
                                              <p:pRg st="0" end="0"/>
                                            </p:txEl>
                                          </p:spTgt>
                                        </p:tgtEl>
                                        <p:attrNameLst>
                                          <p:attrName>style.visibility</p:attrName>
                                        </p:attrNameLst>
                                      </p:cBhvr>
                                      <p:to>
                                        <p:strVal val="visible"/>
                                      </p:to>
                                    </p:set>
                                    <p:animEffect transition="in" filter="barn(inHorizontal)">
                                      <p:cBhvr>
                                        <p:cTn id="7" dur="500"/>
                                        <p:tgtEl>
                                          <p:spTgt spid="834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834565"/>
                                        </p:tgtEl>
                                        <p:attrNameLst>
                                          <p:attrName>style.visibility</p:attrName>
                                        </p:attrNameLst>
                                      </p:cBhvr>
                                      <p:to>
                                        <p:strVal val="visible"/>
                                      </p:to>
                                    </p:set>
                                    <p:animEffect transition="in" filter="strips(downRight)">
                                      <p:cBhvr>
                                        <p:cTn id="12" dur="500"/>
                                        <p:tgtEl>
                                          <p:spTgt spid="834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CE91555-7936-429E-AC48-D743A7933042}" type="slidenum">
              <a:rPr lang="ar-SA" altLang="fa-IR"/>
              <a:pPr/>
              <a:t>341</a:t>
            </a:fld>
            <a:endParaRPr lang="en-US" altLang="fa-IR"/>
          </a:p>
        </p:txBody>
      </p:sp>
      <p:sp>
        <p:nvSpPr>
          <p:cNvPr id="83558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مخارج تعویض و بهسازی</a:t>
            </a:r>
            <a:endParaRPr lang="en-US" altLang="fa-IR" b="0">
              <a:solidFill>
                <a:schemeClr val="tx1"/>
              </a:solidFill>
              <a:cs typeface="B Nazanin" panose="00000400000000000000" pitchFamily="2" charset="-78"/>
            </a:endParaRPr>
          </a:p>
        </p:txBody>
      </p:sp>
      <p:sp>
        <p:nvSpPr>
          <p:cNvPr id="835587"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اصطلاح </a:t>
            </a:r>
            <a:r>
              <a:rPr lang="fa-IR" altLang="fa-IR" u="sng">
                <a:cs typeface="B Nazanin" panose="00000400000000000000" pitchFamily="2" charset="-78"/>
              </a:rPr>
              <a:t>تعویض</a:t>
            </a:r>
            <a:r>
              <a:rPr lang="fa-IR" altLang="fa-IR">
                <a:cs typeface="B Nazanin" panose="00000400000000000000" pitchFamily="2" charset="-78"/>
              </a:rPr>
              <a:t> به جایگزینی یک قطعه از دارایی با قطعه مشابه دیگر که اساسا از همان نوع و قابلیت می باشد، اطلاق می گردد.</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35587">
                                            <p:txEl>
                                              <p:pRg st="0" end="0"/>
                                            </p:txEl>
                                          </p:spTgt>
                                        </p:tgtEl>
                                        <p:attrNameLst>
                                          <p:attrName>style.visibility</p:attrName>
                                        </p:attrNameLst>
                                      </p:cBhvr>
                                      <p:to>
                                        <p:strVal val="visible"/>
                                      </p:to>
                                    </p:set>
                                    <p:animEffect transition="in" filter="barn(inHorizontal)">
                                      <p:cBhvr>
                                        <p:cTn id="7" dur="500"/>
                                        <p:tgtEl>
                                          <p:spTgt spid="835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A90C28E-CEEC-4EC0-8872-5EECAFDBEC74}" type="slidenum">
              <a:rPr lang="ar-SA" altLang="fa-IR"/>
              <a:pPr/>
              <a:t>342</a:t>
            </a:fld>
            <a:endParaRPr lang="en-US" altLang="fa-IR"/>
          </a:p>
        </p:txBody>
      </p:sp>
      <p:sp>
        <p:nvSpPr>
          <p:cNvPr id="83661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مخارج تعویض و بهسازی</a:t>
            </a:r>
            <a:endParaRPr lang="en-US" altLang="fa-IR" b="0">
              <a:solidFill>
                <a:schemeClr val="tx1"/>
              </a:solidFill>
              <a:cs typeface="B Nazanin" panose="00000400000000000000" pitchFamily="2" charset="-78"/>
            </a:endParaRPr>
          </a:p>
        </p:txBody>
      </p:sp>
      <p:sp>
        <p:nvSpPr>
          <p:cNvPr id="836611"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اصطلاح </a:t>
            </a:r>
            <a:r>
              <a:rPr lang="fa-IR" altLang="fa-IR" u="sng">
                <a:cs typeface="B Nazanin" panose="00000400000000000000" pitchFamily="2" charset="-78"/>
              </a:rPr>
              <a:t>بهسازی</a:t>
            </a:r>
            <a:r>
              <a:rPr lang="fa-IR" altLang="fa-IR">
                <a:cs typeface="B Nazanin" panose="00000400000000000000" pitchFamily="2" charset="-78"/>
              </a:rPr>
              <a:t> به جایگزین نمودن قطعات یا اجزای عمده داراییهای ثابت مشهود با قطعات دیگری که از قابلیت و توانایی بالاتری برخوردار باشد، گفته می شود.</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36611">
                                            <p:txEl>
                                              <p:pRg st="0" end="0"/>
                                            </p:txEl>
                                          </p:spTgt>
                                        </p:tgtEl>
                                        <p:attrNameLst>
                                          <p:attrName>style.visibility</p:attrName>
                                        </p:attrNameLst>
                                      </p:cBhvr>
                                      <p:to>
                                        <p:strVal val="visible"/>
                                      </p:to>
                                    </p:set>
                                    <p:animEffect transition="in" filter="barn(inHorizontal)">
                                      <p:cBhvr>
                                        <p:cTn id="7" dur="500"/>
                                        <p:tgtEl>
                                          <p:spTgt spid="8366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4DD5FB12-A8B8-4095-A09F-A66F586C852A}" type="slidenum">
              <a:rPr lang="ar-SA" altLang="fa-IR"/>
              <a:pPr/>
              <a:t>343</a:t>
            </a:fld>
            <a:endParaRPr lang="en-US" altLang="fa-IR"/>
          </a:p>
        </p:txBody>
      </p:sp>
      <p:sp>
        <p:nvSpPr>
          <p:cNvPr id="83865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حسابداری مخارج تعویض و بهسازی</a:t>
            </a:r>
            <a:endParaRPr lang="en-US" altLang="fa-IR" b="0">
              <a:solidFill>
                <a:schemeClr val="tx1"/>
              </a:solidFill>
              <a:cs typeface="B Nazanin" panose="00000400000000000000" pitchFamily="2" charset="-78"/>
            </a:endParaRPr>
          </a:p>
        </p:txBody>
      </p:sp>
      <p:sp>
        <p:nvSpPr>
          <p:cNvPr id="838659"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اگر ارزش دفتری دارایی کنار گذاشته شده </a:t>
            </a:r>
            <a:r>
              <a:rPr lang="fa-IR" altLang="fa-IR" u="sng">
                <a:cs typeface="B Nazanin" panose="00000400000000000000" pitchFamily="2" charset="-78"/>
              </a:rPr>
              <a:t>قابل تعیین باشد</a:t>
            </a:r>
            <a:r>
              <a:rPr lang="fa-IR" altLang="fa-IR">
                <a:cs typeface="B Nazanin" panose="00000400000000000000" pitchFamily="2" charset="-78"/>
              </a:rPr>
              <a:t> از روش جایگزینی جهت ثبت عملیات استفاده می شود.</a:t>
            </a:r>
          </a:p>
        </p:txBody>
      </p:sp>
      <p:pic>
        <p:nvPicPr>
          <p:cNvPr id="838660" name="Picture 4" descr="Picture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311525"/>
            <a:ext cx="7175500" cy="3546475"/>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38659">
                                            <p:txEl>
                                              <p:pRg st="0" end="0"/>
                                            </p:txEl>
                                          </p:spTgt>
                                        </p:tgtEl>
                                        <p:attrNameLst>
                                          <p:attrName>style.visibility</p:attrName>
                                        </p:attrNameLst>
                                      </p:cBhvr>
                                      <p:to>
                                        <p:strVal val="visible"/>
                                      </p:to>
                                    </p:set>
                                    <p:animEffect transition="in" filter="barn(inHorizontal)">
                                      <p:cBhvr>
                                        <p:cTn id="7" dur="500"/>
                                        <p:tgtEl>
                                          <p:spTgt spid="838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38660"/>
                                        </p:tgtEl>
                                        <p:attrNameLst>
                                          <p:attrName>style.visibility</p:attrName>
                                        </p:attrNameLst>
                                      </p:cBhvr>
                                      <p:to>
                                        <p:strVal val="visible"/>
                                      </p:to>
                                    </p:set>
                                    <p:animEffect transition="in" filter="dissolve">
                                      <p:cBhvr>
                                        <p:cTn id="12" dur="500"/>
                                        <p:tgtEl>
                                          <p:spTgt spid="83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51F8F68-2A35-4587-8BE0-F43DFD57B4CA}" type="slidenum">
              <a:rPr lang="ar-SA" altLang="fa-IR"/>
              <a:pPr/>
              <a:t>344</a:t>
            </a:fld>
            <a:endParaRPr lang="en-US" altLang="fa-IR"/>
          </a:p>
        </p:txBody>
      </p:sp>
      <p:sp>
        <p:nvSpPr>
          <p:cNvPr id="83763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حسابداری مخارج تعویض و بهسازی</a:t>
            </a:r>
            <a:endParaRPr lang="en-US" altLang="fa-IR" b="0">
              <a:solidFill>
                <a:schemeClr val="tx1"/>
              </a:solidFill>
              <a:cs typeface="B Nazanin" panose="00000400000000000000" pitchFamily="2" charset="-78"/>
            </a:endParaRPr>
          </a:p>
        </p:txBody>
      </p:sp>
      <p:sp>
        <p:nvSpPr>
          <p:cNvPr id="837635"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اگر ارزش دفتری دارایی کنار گذاشته شده </a:t>
            </a:r>
            <a:r>
              <a:rPr lang="fa-IR" altLang="fa-IR" u="sng">
                <a:cs typeface="B Nazanin" panose="00000400000000000000" pitchFamily="2" charset="-78"/>
              </a:rPr>
              <a:t>قابل تعیین نباشد</a:t>
            </a:r>
            <a:r>
              <a:rPr lang="fa-IR" altLang="fa-IR">
                <a:cs typeface="B Nazanin" panose="00000400000000000000" pitchFamily="2" charset="-78"/>
              </a:rPr>
              <a:t>، یکی از دو روش زیر جهت ثبت عملیات استفاده می شود:</a:t>
            </a:r>
          </a:p>
          <a:p>
            <a:pPr lvl="1" algn="just" eaLnBrk="1" hangingPunct="1"/>
            <a:r>
              <a:rPr lang="fa-IR" altLang="fa-IR">
                <a:cs typeface="B Nazanin" panose="00000400000000000000" pitchFamily="2" charset="-78"/>
              </a:rPr>
              <a:t>روش انتقال به حساب دارایی</a:t>
            </a:r>
          </a:p>
          <a:p>
            <a:pPr lvl="1" algn="just" eaLnBrk="1" hangingPunct="1"/>
            <a:r>
              <a:rPr lang="fa-IR" altLang="fa-IR">
                <a:cs typeface="B Nazanin" panose="00000400000000000000" pitchFamily="2" charset="-78"/>
              </a:rPr>
              <a:t>روش انتقال به حساب استهلاک انباشته</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37635">
                                            <p:txEl>
                                              <p:pRg st="0" end="0"/>
                                            </p:txEl>
                                          </p:spTgt>
                                        </p:tgtEl>
                                        <p:attrNameLst>
                                          <p:attrName>style.visibility</p:attrName>
                                        </p:attrNameLst>
                                      </p:cBhvr>
                                      <p:to>
                                        <p:strVal val="visible"/>
                                      </p:to>
                                    </p:set>
                                    <p:animEffect transition="in" filter="barn(inHorizontal)">
                                      <p:cBhvr>
                                        <p:cTn id="7" dur="500"/>
                                        <p:tgtEl>
                                          <p:spTgt spid="837635">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837635">
                                            <p:txEl>
                                              <p:pRg st="1" end="1"/>
                                            </p:txEl>
                                          </p:spTgt>
                                        </p:tgtEl>
                                        <p:attrNameLst>
                                          <p:attrName>style.visibility</p:attrName>
                                        </p:attrNameLst>
                                      </p:cBhvr>
                                      <p:to>
                                        <p:strVal val="visible"/>
                                      </p:to>
                                    </p:set>
                                    <p:animEffect transition="in" filter="barn(inHorizontal)">
                                      <p:cBhvr>
                                        <p:cTn id="11" dur="500"/>
                                        <p:tgtEl>
                                          <p:spTgt spid="837635">
                                            <p:txEl>
                                              <p:pRg st="1" end="1"/>
                                            </p:txEl>
                                          </p:spTgt>
                                        </p:tgtEl>
                                      </p:cBhvr>
                                    </p:animEffect>
                                  </p:childTnLst>
                                </p:cTn>
                              </p:par>
                            </p:childTnLst>
                          </p:cTn>
                        </p:par>
                        <p:par>
                          <p:cTn id="12" fill="hold" nodeType="afterGroup">
                            <p:stCondLst>
                              <p:cond delay="1000"/>
                            </p:stCondLst>
                            <p:childTnLst>
                              <p:par>
                                <p:cTn id="13" presetID="16" presetClass="entr" presetSubtype="26" fill="hold" nodeType="afterEffect">
                                  <p:stCondLst>
                                    <p:cond delay="0"/>
                                  </p:stCondLst>
                                  <p:childTnLst>
                                    <p:set>
                                      <p:cBhvr>
                                        <p:cTn id="14" dur="1" fill="hold">
                                          <p:stCondLst>
                                            <p:cond delay="0"/>
                                          </p:stCondLst>
                                        </p:cTn>
                                        <p:tgtEl>
                                          <p:spTgt spid="837635">
                                            <p:txEl>
                                              <p:pRg st="2" end="2"/>
                                            </p:txEl>
                                          </p:spTgt>
                                        </p:tgtEl>
                                        <p:attrNameLst>
                                          <p:attrName>style.visibility</p:attrName>
                                        </p:attrNameLst>
                                      </p:cBhvr>
                                      <p:to>
                                        <p:strVal val="visible"/>
                                      </p:to>
                                    </p:set>
                                    <p:animEffect transition="in" filter="barn(inHorizontal)">
                                      <p:cBhvr>
                                        <p:cTn id="15" dur="500"/>
                                        <p:tgtEl>
                                          <p:spTgt spid="8376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6651C1D-29FC-45DC-8FA9-DD1D0BD13E08}" type="slidenum">
              <a:rPr lang="ar-SA" altLang="fa-IR"/>
              <a:pPr/>
              <a:t>345</a:t>
            </a:fld>
            <a:endParaRPr lang="en-US" altLang="fa-IR"/>
          </a:p>
        </p:txBody>
      </p:sp>
      <p:sp>
        <p:nvSpPr>
          <p:cNvPr id="83968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مخارج گسترش و الحاق</a:t>
            </a:r>
            <a:endParaRPr lang="en-US" altLang="fa-IR" b="0">
              <a:solidFill>
                <a:schemeClr val="tx1"/>
              </a:solidFill>
              <a:cs typeface="B Nazanin" panose="00000400000000000000" pitchFamily="2" charset="-78"/>
            </a:endParaRPr>
          </a:p>
        </p:txBody>
      </p:sp>
      <p:sp>
        <p:nvSpPr>
          <p:cNvPr id="839683"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اضافه کردن داراییهای جدید به اقلام موجود و یا توسعه آن را لصطلاحا گسترش و الحاق گویند.</a:t>
            </a:r>
          </a:p>
          <a:p>
            <a:pPr lvl="1" algn="just" eaLnBrk="1" hangingPunct="1"/>
            <a:r>
              <a:rPr lang="fa-IR" altLang="fa-IR">
                <a:cs typeface="B Nazanin" panose="00000400000000000000" pitchFamily="2" charset="-78"/>
              </a:rPr>
              <a:t>مانند افزودن یک خط تولید به ماشین آلات</a:t>
            </a:r>
          </a:p>
          <a:p>
            <a:pPr lvl="1" algn="just" eaLnBrk="1" hangingPunct="1"/>
            <a:endParaRPr lang="fa-IR" altLang="fa-IR">
              <a:cs typeface="B Nazanin" panose="00000400000000000000" pitchFamily="2" charset="-78"/>
            </a:endParaRP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39683">
                                            <p:txEl>
                                              <p:pRg st="0" end="0"/>
                                            </p:txEl>
                                          </p:spTgt>
                                        </p:tgtEl>
                                        <p:attrNameLst>
                                          <p:attrName>style.visibility</p:attrName>
                                        </p:attrNameLst>
                                      </p:cBhvr>
                                      <p:to>
                                        <p:strVal val="visible"/>
                                      </p:to>
                                    </p:set>
                                    <p:animEffect transition="in" filter="barn(inHorizontal)">
                                      <p:cBhvr>
                                        <p:cTn id="7" dur="500"/>
                                        <p:tgtEl>
                                          <p:spTgt spid="839683">
                                            <p:txEl>
                                              <p:pRg st="0" end="0"/>
                                            </p:txEl>
                                          </p:spTgt>
                                        </p:tgtEl>
                                      </p:cBhvr>
                                    </p:animEffect>
                                  </p:childTnLst>
                                </p:cTn>
                              </p:par>
                            </p:childTnLst>
                          </p:cTn>
                        </p:par>
                        <p:par>
                          <p:cTn id="8" fill="hold" nodeType="afterGroup">
                            <p:stCondLst>
                              <p:cond delay="500"/>
                            </p:stCondLst>
                            <p:childTnLst>
                              <p:par>
                                <p:cTn id="9" presetID="16" presetClass="entr" presetSubtype="26" fill="hold" nodeType="afterEffect">
                                  <p:stCondLst>
                                    <p:cond delay="0"/>
                                  </p:stCondLst>
                                  <p:childTnLst>
                                    <p:set>
                                      <p:cBhvr>
                                        <p:cTn id="10" dur="1" fill="hold">
                                          <p:stCondLst>
                                            <p:cond delay="0"/>
                                          </p:stCondLst>
                                        </p:cTn>
                                        <p:tgtEl>
                                          <p:spTgt spid="839683">
                                            <p:txEl>
                                              <p:pRg st="1" end="1"/>
                                            </p:txEl>
                                          </p:spTgt>
                                        </p:tgtEl>
                                        <p:attrNameLst>
                                          <p:attrName>style.visibility</p:attrName>
                                        </p:attrNameLst>
                                      </p:cBhvr>
                                      <p:to>
                                        <p:strVal val="visible"/>
                                      </p:to>
                                    </p:set>
                                    <p:animEffect transition="in" filter="barn(inHorizontal)">
                                      <p:cBhvr>
                                        <p:cTn id="11" dur="500"/>
                                        <p:tgtEl>
                                          <p:spTgt spid="8396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1507CFA-02F3-42A8-AE31-5E0EA93EF3E3}" type="slidenum">
              <a:rPr lang="ar-SA" altLang="fa-IR"/>
              <a:pPr/>
              <a:t>346</a:t>
            </a:fld>
            <a:endParaRPr lang="en-US" altLang="fa-IR"/>
          </a:p>
        </p:txBody>
      </p:sp>
      <p:sp>
        <p:nvSpPr>
          <p:cNvPr id="84070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حسابداری مخارج گسترش و الحاق</a:t>
            </a:r>
            <a:endParaRPr lang="en-US" altLang="fa-IR" b="0">
              <a:solidFill>
                <a:schemeClr val="tx1"/>
              </a:solidFill>
              <a:cs typeface="B Nazanin" panose="00000400000000000000" pitchFamily="2" charset="-78"/>
            </a:endParaRPr>
          </a:p>
        </p:txBody>
      </p:sp>
      <p:sp>
        <p:nvSpPr>
          <p:cNvPr id="840707"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مخارج گسترش و الحاق جزء هزینه های سرمایه ای بوده و باید به بهای تمام شده دارایی مربوطه اضافه شود.</a:t>
            </a:r>
          </a:p>
          <a:p>
            <a:pPr lvl="1" algn="just" eaLnBrk="1" hangingPunct="1"/>
            <a:endParaRPr lang="fa-IR" altLang="fa-IR">
              <a:cs typeface="B Nazanin" panose="00000400000000000000" pitchFamily="2" charset="-78"/>
            </a:endParaRP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40707">
                                            <p:txEl>
                                              <p:pRg st="0" end="0"/>
                                            </p:txEl>
                                          </p:spTgt>
                                        </p:tgtEl>
                                        <p:attrNameLst>
                                          <p:attrName>style.visibility</p:attrName>
                                        </p:attrNameLst>
                                      </p:cBhvr>
                                      <p:to>
                                        <p:strVal val="visible"/>
                                      </p:to>
                                    </p:set>
                                    <p:animEffect transition="in" filter="barn(inHorizontal)">
                                      <p:cBhvr>
                                        <p:cTn id="7" dur="500"/>
                                        <p:tgtEl>
                                          <p:spTgt spid="840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E283D99-B843-42CF-BB43-9C4AA682E2C5}" type="slidenum">
              <a:rPr lang="ar-SA" altLang="fa-IR"/>
              <a:pPr/>
              <a:t>347</a:t>
            </a:fld>
            <a:endParaRPr lang="en-US" altLang="fa-IR"/>
          </a:p>
        </p:txBody>
      </p:sp>
      <p:sp>
        <p:nvSpPr>
          <p:cNvPr id="841730"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مخارج جا به جایی و نصب مجدد</a:t>
            </a:r>
            <a:endParaRPr lang="en-US" altLang="fa-IR" b="0">
              <a:solidFill>
                <a:schemeClr val="tx1"/>
              </a:solidFill>
              <a:cs typeface="B Nazanin" panose="00000400000000000000" pitchFamily="2" charset="-78"/>
            </a:endParaRPr>
          </a:p>
        </p:txBody>
      </p:sp>
      <p:sp>
        <p:nvSpPr>
          <p:cNvPr id="841731"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بعضی از شرایط به جهت کمک به افزایش کارایی یا کاهش بهای تمام شده محصولات تولیدی، ضروری است ماشین آلات و تجهیزات نصب شده در محل، به محل جدیدی انتقال یابد.</a:t>
            </a:r>
          </a:p>
          <a:p>
            <a:pPr lvl="1" algn="just" eaLnBrk="1" hangingPunct="1"/>
            <a:endParaRPr lang="fa-IR" altLang="fa-IR">
              <a:cs typeface="B Nazanin" panose="00000400000000000000" pitchFamily="2" charset="-78"/>
            </a:endParaRP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841731">
                                            <p:txEl>
                                              <p:pRg st="0" end="0"/>
                                            </p:txEl>
                                          </p:spTgt>
                                        </p:tgtEl>
                                        <p:attrNameLst>
                                          <p:attrName>style.visibility</p:attrName>
                                        </p:attrNameLst>
                                      </p:cBhvr>
                                      <p:to>
                                        <p:strVal val="visible"/>
                                      </p:to>
                                    </p:set>
                                    <p:animEffect transition="in" filter="barn(inHorizontal)">
                                      <p:cBhvr>
                                        <p:cTn id="7" dur="500"/>
                                        <p:tgtEl>
                                          <p:spTgt spid="841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3CFEC05-5F7B-4F75-8FF2-AE52E138E080}" type="slidenum">
              <a:rPr lang="ar-SA" altLang="fa-IR"/>
              <a:pPr/>
              <a:t>348</a:t>
            </a:fld>
            <a:endParaRPr lang="en-US" altLang="fa-IR"/>
          </a:p>
        </p:txBody>
      </p:sp>
      <p:sp>
        <p:nvSpPr>
          <p:cNvPr id="84275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حسابداری مخارج جا به جایی و نصب مجدد</a:t>
            </a:r>
            <a:endParaRPr lang="en-US" altLang="fa-IR" b="0">
              <a:solidFill>
                <a:schemeClr val="tx1"/>
              </a:solidFill>
              <a:cs typeface="B Nazanin" panose="00000400000000000000" pitchFamily="2" charset="-78"/>
            </a:endParaRPr>
          </a:p>
        </p:txBody>
      </p:sp>
      <p:sp>
        <p:nvSpPr>
          <p:cNvPr id="842755"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مخارج مزبور به شرط داشتن منافع آتی و با اهمیت بودن سرمایه</a:t>
            </a:r>
            <a:r>
              <a:rPr lang="fa-IR" altLang="fa-IR">
                <a:cs typeface="Times New Roman" panose="02020603050405020304" pitchFamily="18" charset="0"/>
              </a:rPr>
              <a:t>‌</a:t>
            </a:r>
            <a:r>
              <a:rPr lang="fa-IR" altLang="fa-IR">
                <a:cs typeface="B Nazanin" panose="00000400000000000000" pitchFamily="2" charset="-78"/>
              </a:rPr>
              <a:t>ای تلقی شده و در حسابی تحت عنوان مخارج جا به جایی و نصب مجدد ثبت شده و در ترازنامه تحت سرفصل مخارج انتقالی به سنوات آتی نشان داده می</a:t>
            </a:r>
            <a:r>
              <a:rPr lang="fa-IR" altLang="fa-IR">
                <a:cs typeface="Times New Roman" panose="02020603050405020304" pitchFamily="18" charset="0"/>
              </a:rPr>
              <a:t>‌</a:t>
            </a:r>
            <a:r>
              <a:rPr lang="fa-IR" altLang="fa-IR">
                <a:cs typeface="B Nazanin" panose="00000400000000000000" pitchFamily="2" charset="-78"/>
              </a:rPr>
              <a:t>شود.</a:t>
            </a:r>
            <a:r>
              <a:rPr lang="en-US" altLang="fa-IR"/>
              <a:t> </a:t>
            </a:r>
            <a:endParaRPr lang="fa-IR" altLang="fa-IR">
              <a:cs typeface="B Nazanin" panose="00000400000000000000" pitchFamily="2" charset="-78"/>
            </a:endParaRP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7CCEF54-92D4-464E-82CB-C73E2560B255}" type="slidenum">
              <a:rPr lang="ar-SA" altLang="fa-IR"/>
              <a:pPr/>
              <a:t>349</a:t>
            </a:fld>
            <a:endParaRPr lang="en-US" altLang="fa-IR"/>
          </a:p>
        </p:txBody>
      </p:sp>
      <p:sp>
        <p:nvSpPr>
          <p:cNvPr id="84377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کنارگذاری و واگذاری دارایی</a:t>
            </a:r>
            <a:endParaRPr lang="en-US" altLang="fa-IR" b="0">
              <a:solidFill>
                <a:schemeClr val="tx1"/>
              </a:solidFill>
              <a:cs typeface="B Nazanin" panose="00000400000000000000" pitchFamily="2" charset="-78"/>
            </a:endParaRPr>
          </a:p>
        </p:txBody>
      </p:sp>
      <p:sp>
        <p:nvSpPr>
          <p:cNvPr id="843779"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اقلام داراییهای ثابت مشهودی که واگذار شده و یا به طور دایمی بلااستفاده بوده و فاقد منافع آتی تشخیص داده می شود، باید از حسابها حذف و هرگونه سود یا زیان مربوطه محاسبه و در حسابها شناسایی گردد.</a:t>
            </a:r>
            <a:r>
              <a:rPr lang="en-US" altLang="fa-IR"/>
              <a:t>  </a:t>
            </a:r>
            <a:endParaRPr lang="fa-IR" altLang="fa-IR">
              <a:cs typeface="B Nazanin" panose="00000400000000000000" pitchFamily="2" charset="-78"/>
            </a:endParaRP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88A2E4D-6B8E-42B5-854D-68955546CDFA}" type="slidenum">
              <a:rPr lang="ar-SA" altLang="fa-IR"/>
              <a:pPr/>
              <a:t>35</a:t>
            </a:fld>
            <a:endParaRPr lang="en-US" altLang="fa-IR"/>
          </a:p>
        </p:txBody>
      </p:sp>
      <p:sp>
        <p:nvSpPr>
          <p:cNvPr id="543746" name="Rectangle 2"/>
          <p:cNvSpPr>
            <a:spLocks noGrp="1" noChangeArrowheads="1"/>
          </p:cNvSpPr>
          <p:nvPr>
            <p:ph type="title" idx="4294967295"/>
          </p:nvPr>
        </p:nvSpPr>
        <p:spPr/>
        <p:txBody>
          <a:bodyPr/>
          <a:lstStyle/>
          <a:p>
            <a:r>
              <a:rPr lang="fa-IR" altLang="fa-IR">
                <a:cs typeface="B Nazanin" panose="00000400000000000000" pitchFamily="2" charset="-78"/>
              </a:rPr>
              <a:t>خصوصیات صنعت</a:t>
            </a:r>
            <a:endParaRPr lang="en-US" altLang="fa-IR">
              <a:cs typeface="B Nazanin" panose="00000400000000000000" pitchFamily="2" charset="-78"/>
            </a:endParaRPr>
          </a:p>
        </p:txBody>
      </p:sp>
      <p:sp>
        <p:nvSpPr>
          <p:cNvPr id="543747"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برخی از موارد ممکن است ویژگی یک صنعت خاص، بکارگیری روشی را ایجاب نماید که مطابق اصول پذیرفته شده حسابداری نباشد. این ویژگی می</a:t>
            </a:r>
            <a:r>
              <a:rPr lang="fa-IR" altLang="fa-IR">
                <a:cs typeface="Times New Roman" panose="02020603050405020304" pitchFamily="18" charset="0"/>
              </a:rPr>
              <a:t>‌</a:t>
            </a:r>
            <a:r>
              <a:rPr lang="fa-IR" altLang="fa-IR">
                <a:cs typeface="B Nazanin" panose="00000400000000000000" pitchFamily="2" charset="-78"/>
              </a:rPr>
              <a:t>تواند استثناء در بکارگیری اصول و رویه های حسابداری را توجیه نماید.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animEffect transition="in" filter="diamond(in)">
                                      <p:cBhvr>
                                        <p:cTn id="7" dur="2000"/>
                                        <p:tgtEl>
                                          <p:spTgt spid="543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998C350-50E0-4765-B95E-5CA8A0C06295}" type="slidenum">
              <a:rPr lang="ar-SA" altLang="fa-IR"/>
              <a:pPr/>
              <a:t>350</a:t>
            </a:fld>
            <a:endParaRPr lang="en-US" altLang="fa-IR"/>
          </a:p>
        </p:txBody>
      </p:sp>
      <p:sp>
        <p:nvSpPr>
          <p:cNvPr id="84480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ثبت کنارگذاری دارایی</a:t>
            </a:r>
            <a:endParaRPr lang="en-US" altLang="fa-IR" b="0">
              <a:solidFill>
                <a:schemeClr val="tx1"/>
              </a:solidFill>
              <a:cs typeface="B Nazanin" panose="00000400000000000000" pitchFamily="2" charset="-78"/>
            </a:endParaRPr>
          </a:p>
        </p:txBody>
      </p:sp>
      <p:pic>
        <p:nvPicPr>
          <p:cNvPr id="844804" name="Picture 4" descr="Picture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14600"/>
            <a:ext cx="7194550" cy="3025775"/>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844804"/>
                                        </p:tgtEl>
                                        <p:attrNameLst>
                                          <p:attrName>style.visibility</p:attrName>
                                        </p:attrNameLst>
                                      </p:cBhvr>
                                      <p:to>
                                        <p:strVal val="visible"/>
                                      </p:to>
                                    </p:set>
                                    <p:animEffect transition="in" filter="wedge">
                                      <p:cBhvr>
                                        <p:cTn id="7" dur="1000"/>
                                        <p:tgtEl>
                                          <p:spTgt spid="844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6BA267B-800A-4442-BAC9-42DD87363AD0}" type="slidenum">
              <a:rPr lang="ar-SA" altLang="fa-IR"/>
              <a:pPr/>
              <a:t>351</a:t>
            </a:fld>
            <a:endParaRPr lang="en-US" altLang="fa-IR"/>
          </a:p>
        </p:txBody>
      </p:sp>
      <p:sp>
        <p:nvSpPr>
          <p:cNvPr id="84582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ثبت واگذاری دارایی</a:t>
            </a:r>
            <a:endParaRPr lang="en-US" altLang="fa-IR" b="0">
              <a:solidFill>
                <a:schemeClr val="tx1"/>
              </a:solidFill>
              <a:cs typeface="B Nazanin" panose="00000400000000000000" pitchFamily="2" charset="-78"/>
            </a:endParaRPr>
          </a:p>
        </p:txBody>
      </p:sp>
      <p:pic>
        <p:nvPicPr>
          <p:cNvPr id="845828" name="Picture 4" descr="Pictur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90800"/>
            <a:ext cx="7175500" cy="3017838"/>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45828"/>
                                        </p:tgtEl>
                                        <p:attrNameLst>
                                          <p:attrName>style.visibility</p:attrName>
                                        </p:attrNameLst>
                                      </p:cBhvr>
                                      <p:to>
                                        <p:strVal val="visible"/>
                                      </p:to>
                                    </p:set>
                                    <p:animEffect transition="in" filter="dissolve">
                                      <p:cBhvr>
                                        <p:cTn id="7" dur="500"/>
                                        <p:tgtEl>
                                          <p:spTgt spid="845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E4CBE51-97D4-4E2B-96EB-09F63CC95221}" type="slidenum">
              <a:rPr lang="ar-SA" altLang="fa-IR"/>
              <a:pPr/>
              <a:t>352</a:t>
            </a:fld>
            <a:endParaRPr lang="en-US" altLang="fa-IR"/>
          </a:p>
        </p:txBody>
      </p:sp>
      <p:sp>
        <p:nvSpPr>
          <p:cNvPr id="846850" name="Rectangle 2"/>
          <p:cNvSpPr>
            <a:spLocks noGrp="1" noChangeArrowheads="1"/>
          </p:cNvSpPr>
          <p:nvPr>
            <p:ph type="title" idx="4294967295"/>
          </p:nvPr>
        </p:nvSpPr>
        <p:spPr>
          <a:xfrm>
            <a:off x="927100" y="609600"/>
            <a:ext cx="7378700" cy="1143000"/>
          </a:xfrm>
        </p:spPr>
        <p:txBody>
          <a:bodyPr/>
          <a:lstStyle/>
          <a:p>
            <a:r>
              <a:rPr lang="fa-IR" altLang="fa-IR" b="0">
                <a:solidFill>
                  <a:schemeClr val="tx1"/>
                </a:solidFill>
                <a:cs typeface="B Nazanin" panose="00000400000000000000" pitchFamily="2" charset="-78"/>
              </a:rPr>
              <a:t>استهلاک داراییهای ثابت مشهود</a:t>
            </a:r>
            <a:endParaRPr lang="en-US" altLang="fa-IR" b="0">
              <a:solidFill>
                <a:schemeClr val="tx1"/>
              </a:solidFill>
              <a:cs typeface="B Nazanin" panose="00000400000000000000" pitchFamily="2" charset="-78"/>
            </a:endParaRPr>
          </a:p>
        </p:txBody>
      </p:sp>
      <p:sp>
        <p:nvSpPr>
          <p:cNvPr id="846851"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استهلاک فرایند تخصیص سیستماتیک بهای تمام شده یک دارایی به سالهای عمر مفید اقتصادی آن می باشد.</a:t>
            </a:r>
          </a:p>
          <a:p>
            <a:pPr algn="just" eaLnBrk="1" hangingPunct="1"/>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p:cNvSpPr>
            <a:spLocks noGrp="1"/>
          </p:cNvSpPr>
          <p:nvPr>
            <p:ph type="sldNum" sz="quarter" idx="10"/>
          </p:nvPr>
        </p:nvSpPr>
        <p:spPr/>
        <p:txBody>
          <a:bodyPr/>
          <a:lstStyle/>
          <a:p>
            <a:fld id="{CD903037-ECAA-4234-ACE9-301B9B23D319}" type="slidenum">
              <a:rPr lang="ar-SA" altLang="fa-IR"/>
              <a:pPr/>
              <a:t>353</a:t>
            </a:fld>
            <a:endParaRPr lang="en-US" altLang="fa-IR"/>
          </a:p>
        </p:txBody>
      </p:sp>
      <p:sp>
        <p:nvSpPr>
          <p:cNvPr id="84787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انواع روشهای استهلاک داراییهای ثابت مشهود</a:t>
            </a:r>
            <a:endParaRPr lang="en-US" altLang="fa-IR" b="0">
              <a:solidFill>
                <a:schemeClr val="tx1"/>
              </a:solidFill>
              <a:cs typeface="B Nazanin" panose="00000400000000000000" pitchFamily="2" charset="-78"/>
            </a:endParaRPr>
          </a:p>
        </p:txBody>
      </p:sp>
      <p:sp>
        <p:nvSpPr>
          <p:cNvPr id="847876" name="AutoShape 4"/>
          <p:cNvSpPr>
            <a:spLocks/>
          </p:cNvSpPr>
          <p:nvPr/>
        </p:nvSpPr>
        <p:spPr bwMode="auto">
          <a:xfrm>
            <a:off x="6934200" y="2743200"/>
            <a:ext cx="76200" cy="990600"/>
          </a:xfrm>
          <a:prstGeom prst="rightBrace">
            <a:avLst>
              <a:gd name="adj1" fmla="val 108333"/>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47877" name="Rectangle 5"/>
          <p:cNvSpPr>
            <a:spLocks noChangeArrowheads="1"/>
          </p:cNvSpPr>
          <p:nvPr/>
        </p:nvSpPr>
        <p:spPr bwMode="auto">
          <a:xfrm>
            <a:off x="3886200" y="2590800"/>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1. روش ساعت کارکرد</a:t>
            </a:r>
          </a:p>
        </p:txBody>
      </p:sp>
      <p:sp>
        <p:nvSpPr>
          <p:cNvPr id="847878" name="Rectangle 6"/>
          <p:cNvSpPr>
            <a:spLocks noChangeArrowheads="1"/>
          </p:cNvSpPr>
          <p:nvPr/>
        </p:nvSpPr>
        <p:spPr bwMode="auto">
          <a:xfrm>
            <a:off x="4343400" y="3276600"/>
            <a:ext cx="2420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2. روش میزان تولید</a:t>
            </a:r>
          </a:p>
        </p:txBody>
      </p:sp>
      <p:sp>
        <p:nvSpPr>
          <p:cNvPr id="847879" name="AutoShape 7"/>
          <p:cNvSpPr>
            <a:spLocks/>
          </p:cNvSpPr>
          <p:nvPr/>
        </p:nvSpPr>
        <p:spPr bwMode="auto">
          <a:xfrm>
            <a:off x="6934200" y="3886200"/>
            <a:ext cx="152400" cy="1371600"/>
          </a:xfrm>
          <a:prstGeom prst="rightBrace">
            <a:avLst>
              <a:gd name="adj1" fmla="val 7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47880" name="Rectangle 8"/>
          <p:cNvSpPr>
            <a:spLocks noChangeArrowheads="1"/>
          </p:cNvSpPr>
          <p:nvPr/>
        </p:nvSpPr>
        <p:spPr bwMode="auto">
          <a:xfrm>
            <a:off x="4114800" y="3657600"/>
            <a:ext cx="2632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1. روش مانده نزولی</a:t>
            </a:r>
          </a:p>
        </p:txBody>
      </p:sp>
      <p:sp>
        <p:nvSpPr>
          <p:cNvPr id="847881" name="Rectangle 9"/>
          <p:cNvSpPr>
            <a:spLocks noChangeArrowheads="1"/>
          </p:cNvSpPr>
          <p:nvPr/>
        </p:nvSpPr>
        <p:spPr bwMode="auto">
          <a:xfrm>
            <a:off x="3876675" y="4205288"/>
            <a:ext cx="2905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2. روش نزولی مضاعف</a:t>
            </a:r>
          </a:p>
        </p:txBody>
      </p:sp>
      <p:sp>
        <p:nvSpPr>
          <p:cNvPr id="847882" name="Rectangle 10"/>
          <p:cNvSpPr>
            <a:spLocks noChangeArrowheads="1"/>
          </p:cNvSpPr>
          <p:nvPr/>
        </p:nvSpPr>
        <p:spPr bwMode="auto">
          <a:xfrm>
            <a:off x="3800475" y="4814888"/>
            <a:ext cx="29813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3. روش مجموع سنوات</a:t>
            </a:r>
          </a:p>
        </p:txBody>
      </p:sp>
      <p:sp>
        <p:nvSpPr>
          <p:cNvPr id="847883" name="Rectangle 11"/>
          <p:cNvSpPr>
            <a:spLocks noChangeArrowheads="1"/>
          </p:cNvSpPr>
          <p:nvPr/>
        </p:nvSpPr>
        <p:spPr bwMode="auto">
          <a:xfrm>
            <a:off x="6445250" y="1981200"/>
            <a:ext cx="2470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1. روش خط مستقیم</a:t>
            </a:r>
          </a:p>
        </p:txBody>
      </p:sp>
      <p:sp>
        <p:nvSpPr>
          <p:cNvPr id="847884" name="Rectangle 12"/>
          <p:cNvSpPr>
            <a:spLocks noChangeArrowheads="1"/>
          </p:cNvSpPr>
          <p:nvPr/>
        </p:nvSpPr>
        <p:spPr bwMode="auto">
          <a:xfrm>
            <a:off x="7010400" y="29718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2. روش فعالیت</a:t>
            </a:r>
          </a:p>
        </p:txBody>
      </p:sp>
      <p:sp>
        <p:nvSpPr>
          <p:cNvPr id="847885" name="Rectangle 13"/>
          <p:cNvSpPr>
            <a:spLocks noChangeArrowheads="1"/>
          </p:cNvSpPr>
          <p:nvPr/>
        </p:nvSpPr>
        <p:spPr bwMode="auto">
          <a:xfrm>
            <a:off x="6858000" y="4191000"/>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3.روشهای نزولی</a:t>
            </a:r>
          </a:p>
        </p:txBody>
      </p:sp>
      <p:sp>
        <p:nvSpPr>
          <p:cNvPr id="847886" name="AutoShape 14"/>
          <p:cNvSpPr>
            <a:spLocks/>
          </p:cNvSpPr>
          <p:nvPr/>
        </p:nvSpPr>
        <p:spPr bwMode="auto">
          <a:xfrm>
            <a:off x="6934200" y="5424488"/>
            <a:ext cx="76200" cy="990600"/>
          </a:xfrm>
          <a:prstGeom prst="rightBrace">
            <a:avLst>
              <a:gd name="adj1" fmla="val 108333"/>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47887" name="Rectangle 15"/>
          <p:cNvSpPr>
            <a:spLocks noChangeArrowheads="1"/>
          </p:cNvSpPr>
          <p:nvPr/>
        </p:nvSpPr>
        <p:spPr bwMode="auto">
          <a:xfrm>
            <a:off x="3810000" y="5272088"/>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  1. روش استهلاک گروهی</a:t>
            </a:r>
          </a:p>
        </p:txBody>
      </p:sp>
      <p:sp>
        <p:nvSpPr>
          <p:cNvPr id="847888" name="Rectangle 16"/>
          <p:cNvSpPr>
            <a:spLocks noChangeArrowheads="1"/>
          </p:cNvSpPr>
          <p:nvPr/>
        </p:nvSpPr>
        <p:spPr bwMode="auto">
          <a:xfrm>
            <a:off x="3454400" y="5957888"/>
            <a:ext cx="340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2. روش استهلاک ترکیبی</a:t>
            </a:r>
          </a:p>
        </p:txBody>
      </p:sp>
      <p:sp>
        <p:nvSpPr>
          <p:cNvPr id="847889" name="Rectangle 17"/>
          <p:cNvSpPr>
            <a:spLocks noChangeArrowheads="1"/>
          </p:cNvSpPr>
          <p:nvPr/>
        </p:nvSpPr>
        <p:spPr bwMode="auto">
          <a:xfrm>
            <a:off x="6934200" y="5591175"/>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eaLnBrk="1" hangingPunct="1">
              <a:spcBef>
                <a:spcPct val="20000"/>
              </a:spcBef>
              <a:buClr>
                <a:schemeClr val="accent2"/>
              </a:buClr>
              <a:buFont typeface="Wingdings" panose="05000000000000000000" pitchFamily="2" charset="2"/>
              <a:buNone/>
            </a:pPr>
            <a:r>
              <a:rPr lang="fa-IR" altLang="fa-IR" sz="2800">
                <a:cs typeface="B Nazanin" panose="00000400000000000000" pitchFamily="2" charset="-78"/>
              </a:rPr>
              <a:t>4. سایر روشها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7883"/>
                                        </p:tgtEl>
                                        <p:attrNameLst>
                                          <p:attrName>style.visibility</p:attrName>
                                        </p:attrNameLst>
                                      </p:cBhvr>
                                      <p:to>
                                        <p:strVal val="visible"/>
                                      </p:to>
                                    </p:set>
                                    <p:animEffect transition="in" filter="dissolve">
                                      <p:cBhvr>
                                        <p:cTn id="7" dur="500"/>
                                        <p:tgtEl>
                                          <p:spTgt spid="8478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42" fill="hold" grpId="1" nodeType="clickEffect">
                                  <p:stCondLst>
                                    <p:cond delay="0"/>
                                  </p:stCondLst>
                                  <p:childTnLst>
                                    <p:set>
                                      <p:cBhvr>
                                        <p:cTn id="11" dur="1" fill="hold">
                                          <p:stCondLst>
                                            <p:cond delay="0"/>
                                          </p:stCondLst>
                                        </p:cTn>
                                        <p:tgtEl>
                                          <p:spTgt spid="847884"/>
                                        </p:tgtEl>
                                        <p:attrNameLst>
                                          <p:attrName>style.visibility</p:attrName>
                                        </p:attrNameLst>
                                      </p:cBhvr>
                                      <p:to>
                                        <p:strVal val="visible"/>
                                      </p:to>
                                    </p:set>
                                    <p:animEffect transition="in" filter="barn(outHorizontal)">
                                      <p:cBhvr>
                                        <p:cTn id="12" dur="500"/>
                                        <p:tgtEl>
                                          <p:spTgt spid="847884"/>
                                        </p:tgtEl>
                                      </p:cBhvr>
                                    </p:animEffect>
                                  </p:childTnLst>
                                </p:cTn>
                              </p:par>
                              <p:par>
                                <p:cTn id="13" presetID="16" presetClass="entr" presetSubtype="42" fill="hold" nodeType="withEffect">
                                  <p:stCondLst>
                                    <p:cond delay="0"/>
                                  </p:stCondLst>
                                  <p:childTnLst>
                                    <p:set>
                                      <p:cBhvr>
                                        <p:cTn id="14" dur="1" fill="hold">
                                          <p:stCondLst>
                                            <p:cond delay="0"/>
                                          </p:stCondLst>
                                        </p:cTn>
                                        <p:tgtEl>
                                          <p:spTgt spid="847876"/>
                                        </p:tgtEl>
                                        <p:attrNameLst>
                                          <p:attrName>style.visibility</p:attrName>
                                        </p:attrNameLst>
                                      </p:cBhvr>
                                      <p:to>
                                        <p:strVal val="visible"/>
                                      </p:to>
                                    </p:set>
                                    <p:animEffect transition="in" filter="barn(outHorizontal)">
                                      <p:cBhvr>
                                        <p:cTn id="15" dur="500"/>
                                        <p:tgtEl>
                                          <p:spTgt spid="847876"/>
                                        </p:tgtEl>
                                      </p:cBhvr>
                                    </p:animEffect>
                                  </p:childTnLst>
                                </p:cTn>
                              </p:par>
                              <p:par>
                                <p:cTn id="16" presetID="16" presetClass="entr" presetSubtype="42" fill="hold" grpId="1" nodeType="withEffect">
                                  <p:stCondLst>
                                    <p:cond delay="0"/>
                                  </p:stCondLst>
                                  <p:childTnLst>
                                    <p:set>
                                      <p:cBhvr>
                                        <p:cTn id="17" dur="1" fill="hold">
                                          <p:stCondLst>
                                            <p:cond delay="0"/>
                                          </p:stCondLst>
                                        </p:cTn>
                                        <p:tgtEl>
                                          <p:spTgt spid="847877"/>
                                        </p:tgtEl>
                                        <p:attrNameLst>
                                          <p:attrName>style.visibility</p:attrName>
                                        </p:attrNameLst>
                                      </p:cBhvr>
                                      <p:to>
                                        <p:strVal val="visible"/>
                                      </p:to>
                                    </p:set>
                                    <p:animEffect transition="in" filter="barn(outHorizontal)">
                                      <p:cBhvr>
                                        <p:cTn id="18" dur="500"/>
                                        <p:tgtEl>
                                          <p:spTgt spid="847877"/>
                                        </p:tgtEl>
                                      </p:cBhvr>
                                    </p:animEffect>
                                  </p:childTnLst>
                                </p:cTn>
                              </p:par>
                              <p:par>
                                <p:cTn id="19" presetID="16" presetClass="entr" presetSubtype="42" fill="hold" grpId="1" nodeType="withEffect">
                                  <p:stCondLst>
                                    <p:cond delay="0"/>
                                  </p:stCondLst>
                                  <p:childTnLst>
                                    <p:set>
                                      <p:cBhvr>
                                        <p:cTn id="20" dur="1" fill="hold">
                                          <p:stCondLst>
                                            <p:cond delay="0"/>
                                          </p:stCondLst>
                                        </p:cTn>
                                        <p:tgtEl>
                                          <p:spTgt spid="847878"/>
                                        </p:tgtEl>
                                        <p:attrNameLst>
                                          <p:attrName>style.visibility</p:attrName>
                                        </p:attrNameLst>
                                      </p:cBhvr>
                                      <p:to>
                                        <p:strVal val="visible"/>
                                      </p:to>
                                    </p:set>
                                    <p:animEffect transition="in" filter="barn(outHorizontal)">
                                      <p:cBhvr>
                                        <p:cTn id="21" dur="500"/>
                                        <p:tgtEl>
                                          <p:spTgt spid="84787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847885"/>
                                        </p:tgtEl>
                                        <p:attrNameLst>
                                          <p:attrName>style.visibility</p:attrName>
                                        </p:attrNameLst>
                                      </p:cBhvr>
                                      <p:to>
                                        <p:strVal val="visible"/>
                                      </p:to>
                                    </p:set>
                                    <p:animEffect transition="in" filter="strips(downLeft)">
                                      <p:cBhvr>
                                        <p:cTn id="26" dur="500"/>
                                        <p:tgtEl>
                                          <p:spTgt spid="847885"/>
                                        </p:tgtEl>
                                      </p:cBhvr>
                                    </p:animEffect>
                                  </p:childTnLst>
                                </p:cTn>
                              </p:par>
                              <p:par>
                                <p:cTn id="27" presetID="18" presetClass="entr" presetSubtype="12" fill="hold" nodeType="withEffect">
                                  <p:stCondLst>
                                    <p:cond delay="0"/>
                                  </p:stCondLst>
                                  <p:childTnLst>
                                    <p:set>
                                      <p:cBhvr>
                                        <p:cTn id="28" dur="1" fill="hold">
                                          <p:stCondLst>
                                            <p:cond delay="0"/>
                                          </p:stCondLst>
                                        </p:cTn>
                                        <p:tgtEl>
                                          <p:spTgt spid="847879"/>
                                        </p:tgtEl>
                                        <p:attrNameLst>
                                          <p:attrName>style.visibility</p:attrName>
                                        </p:attrNameLst>
                                      </p:cBhvr>
                                      <p:to>
                                        <p:strVal val="visible"/>
                                      </p:to>
                                    </p:set>
                                    <p:animEffect transition="in" filter="strips(downLeft)">
                                      <p:cBhvr>
                                        <p:cTn id="29" dur="500"/>
                                        <p:tgtEl>
                                          <p:spTgt spid="847879"/>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847880"/>
                                        </p:tgtEl>
                                        <p:attrNameLst>
                                          <p:attrName>style.visibility</p:attrName>
                                        </p:attrNameLst>
                                      </p:cBhvr>
                                      <p:to>
                                        <p:strVal val="visible"/>
                                      </p:to>
                                    </p:set>
                                    <p:animEffect transition="in" filter="strips(downLeft)">
                                      <p:cBhvr>
                                        <p:cTn id="32" dur="500"/>
                                        <p:tgtEl>
                                          <p:spTgt spid="847880"/>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847881"/>
                                        </p:tgtEl>
                                        <p:attrNameLst>
                                          <p:attrName>style.visibility</p:attrName>
                                        </p:attrNameLst>
                                      </p:cBhvr>
                                      <p:to>
                                        <p:strVal val="visible"/>
                                      </p:to>
                                    </p:set>
                                    <p:animEffect transition="in" filter="strips(downLeft)">
                                      <p:cBhvr>
                                        <p:cTn id="35" dur="500"/>
                                        <p:tgtEl>
                                          <p:spTgt spid="847881"/>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847882"/>
                                        </p:tgtEl>
                                        <p:attrNameLst>
                                          <p:attrName>style.visibility</p:attrName>
                                        </p:attrNameLst>
                                      </p:cBhvr>
                                      <p:to>
                                        <p:strVal val="visible"/>
                                      </p:to>
                                    </p:set>
                                    <p:animEffect transition="in" filter="strips(downLeft)">
                                      <p:cBhvr>
                                        <p:cTn id="38" dur="500"/>
                                        <p:tgtEl>
                                          <p:spTgt spid="84788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847889"/>
                                        </p:tgtEl>
                                        <p:attrNameLst>
                                          <p:attrName>style.visibility</p:attrName>
                                        </p:attrNameLst>
                                      </p:cBhvr>
                                      <p:to>
                                        <p:strVal val="visible"/>
                                      </p:to>
                                    </p:set>
                                    <p:animEffect transition="in" filter="strips(downLeft)">
                                      <p:cBhvr>
                                        <p:cTn id="43" dur="500"/>
                                        <p:tgtEl>
                                          <p:spTgt spid="847889"/>
                                        </p:tgtEl>
                                      </p:cBhvr>
                                    </p:animEffect>
                                  </p:childTnLst>
                                </p:cTn>
                              </p:par>
                              <p:par>
                                <p:cTn id="44" presetID="18" presetClass="entr" presetSubtype="12" fill="hold" nodeType="withEffect">
                                  <p:stCondLst>
                                    <p:cond delay="0"/>
                                  </p:stCondLst>
                                  <p:childTnLst>
                                    <p:set>
                                      <p:cBhvr>
                                        <p:cTn id="45" dur="1" fill="hold">
                                          <p:stCondLst>
                                            <p:cond delay="0"/>
                                          </p:stCondLst>
                                        </p:cTn>
                                        <p:tgtEl>
                                          <p:spTgt spid="847886"/>
                                        </p:tgtEl>
                                        <p:attrNameLst>
                                          <p:attrName>style.visibility</p:attrName>
                                        </p:attrNameLst>
                                      </p:cBhvr>
                                      <p:to>
                                        <p:strVal val="visible"/>
                                      </p:to>
                                    </p:set>
                                    <p:animEffect transition="in" filter="strips(downLeft)">
                                      <p:cBhvr>
                                        <p:cTn id="46" dur="500"/>
                                        <p:tgtEl>
                                          <p:spTgt spid="847886"/>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847887"/>
                                        </p:tgtEl>
                                        <p:attrNameLst>
                                          <p:attrName>style.visibility</p:attrName>
                                        </p:attrNameLst>
                                      </p:cBhvr>
                                      <p:to>
                                        <p:strVal val="visible"/>
                                      </p:to>
                                    </p:set>
                                    <p:animEffect transition="in" filter="strips(downLeft)">
                                      <p:cBhvr>
                                        <p:cTn id="49" dur="500"/>
                                        <p:tgtEl>
                                          <p:spTgt spid="847887"/>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847888"/>
                                        </p:tgtEl>
                                        <p:attrNameLst>
                                          <p:attrName>style.visibility</p:attrName>
                                        </p:attrNameLst>
                                      </p:cBhvr>
                                      <p:to>
                                        <p:strVal val="visible"/>
                                      </p:to>
                                    </p:set>
                                    <p:animEffect transition="in" filter="strips(downLeft)">
                                      <p:cBhvr>
                                        <p:cTn id="52" dur="500"/>
                                        <p:tgtEl>
                                          <p:spTgt spid="847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7" grpId="1"/>
      <p:bldP spid="847878" grpId="1"/>
      <p:bldP spid="847880" grpId="0"/>
      <p:bldP spid="847881" grpId="0"/>
      <p:bldP spid="847882" grpId="0"/>
      <p:bldP spid="847883" grpId="0"/>
      <p:bldP spid="847884" grpId="1"/>
      <p:bldP spid="847885" grpId="0"/>
      <p:bldP spid="847887" grpId="0"/>
      <p:bldP spid="847888" grpId="0"/>
      <p:bldP spid="847889" grpId="0"/>
    </p:bldLst>
  </p:timing>
</p:sld>
</file>

<file path=ppt/slides/slide3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7C8FE6C3-00E8-4107-AF18-5B007F651A3B}" type="slidenum">
              <a:rPr lang="ar-SA" altLang="fa-IR"/>
              <a:pPr/>
              <a:t>354</a:t>
            </a:fld>
            <a:endParaRPr lang="en-US" altLang="fa-IR"/>
          </a:p>
        </p:txBody>
      </p:sp>
      <p:sp>
        <p:nvSpPr>
          <p:cNvPr id="84992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روش خط مستقیم</a:t>
            </a:r>
            <a:endParaRPr lang="en-US" altLang="fa-IR" b="0">
              <a:solidFill>
                <a:schemeClr val="tx1"/>
              </a:solidFill>
              <a:cs typeface="B Nazanin" panose="00000400000000000000" pitchFamily="2" charset="-78"/>
            </a:endParaRPr>
          </a:p>
        </p:txBody>
      </p:sp>
      <p:sp>
        <p:nvSpPr>
          <p:cNvPr id="849923"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روش خط مستقیم استهلاک دارایی بر حسب گذشت زمان محاسبه شده و انتفاع حاصل از استفاده از دارایی در سنوات مختلف عمر مفید آن یکسان می باشد، لذا هزینه استهلاک محاسبه شده نیز در طول دوره های عمر مفید مساوی است.</a:t>
            </a:r>
          </a:p>
          <a:p>
            <a:pPr algn="just" eaLnBrk="1" hangingPunct="1"/>
            <a:endParaRPr lang="fa-IR" altLang="fa-IR">
              <a:cs typeface="B Nazanin" panose="00000400000000000000" pitchFamily="2" charset="-78"/>
            </a:endParaRPr>
          </a:p>
        </p:txBody>
      </p:sp>
      <p:sp>
        <p:nvSpPr>
          <p:cNvPr id="849924" name="Text Box 4"/>
          <p:cNvSpPr txBox="1">
            <a:spLocks noChangeArrowheads="1"/>
          </p:cNvSpPr>
          <p:nvPr/>
        </p:nvSpPr>
        <p:spPr bwMode="auto">
          <a:xfrm>
            <a:off x="1447800" y="4648200"/>
            <a:ext cx="1447800" cy="1069975"/>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400">
                <a:latin typeface="Times New Roman" panose="02020603050405020304" pitchFamily="18" charset="0"/>
                <a:cs typeface="B Nazanin" panose="00000400000000000000" pitchFamily="2" charset="-78"/>
              </a:rPr>
              <a:t>هزینه استهلاک</a:t>
            </a:r>
            <a:endParaRPr lang="en-US" altLang="fa-IR" sz="2400">
              <a:latin typeface="Times New Roman" panose="02020603050405020304" pitchFamily="18" charset="0"/>
              <a:cs typeface="B Nazanin" panose="00000400000000000000" pitchFamily="2" charset="-78"/>
            </a:endParaRPr>
          </a:p>
        </p:txBody>
      </p:sp>
      <p:sp>
        <p:nvSpPr>
          <p:cNvPr id="849926" name="Text Box 6"/>
          <p:cNvSpPr txBox="1">
            <a:spLocks noChangeArrowheads="1"/>
          </p:cNvSpPr>
          <p:nvPr/>
        </p:nvSpPr>
        <p:spPr bwMode="auto">
          <a:xfrm>
            <a:off x="3276600" y="4953000"/>
            <a:ext cx="685800" cy="5334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grpSp>
        <p:nvGrpSpPr>
          <p:cNvPr id="849928" name="Group 8"/>
          <p:cNvGrpSpPr>
            <a:grpSpLocks/>
          </p:cNvGrpSpPr>
          <p:nvPr/>
        </p:nvGrpSpPr>
        <p:grpSpPr bwMode="auto">
          <a:xfrm>
            <a:off x="4343400" y="4648200"/>
            <a:ext cx="4191000" cy="1066800"/>
            <a:chOff x="2688" y="2928"/>
            <a:chExt cx="3024" cy="672"/>
          </a:xfrm>
        </p:grpSpPr>
        <p:sp>
          <p:nvSpPr>
            <p:cNvPr id="849929" name="Text Box 9"/>
            <p:cNvSpPr txBox="1">
              <a:spLocks noChangeArrowheads="1"/>
            </p:cNvSpPr>
            <p:nvPr/>
          </p:nvSpPr>
          <p:spPr bwMode="auto">
            <a:xfrm>
              <a:off x="2688" y="2928"/>
              <a:ext cx="3024" cy="672"/>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400">
                  <a:latin typeface="Times New Roman" panose="02020603050405020304" pitchFamily="18" charset="0"/>
                  <a:cs typeface="B Nazanin" panose="00000400000000000000" pitchFamily="2" charset="-78"/>
                </a:rPr>
                <a:t> </a:t>
              </a:r>
              <a:r>
                <a:rPr lang="fa-IR" altLang="fa-IR" sz="2800">
                  <a:latin typeface="Times New Roman" panose="02020603050405020304" pitchFamily="18" charset="0"/>
                  <a:cs typeface="B Nazanin" panose="00000400000000000000" pitchFamily="2" charset="-78"/>
                </a:rPr>
                <a:t>ارزش اسقاط </a:t>
              </a:r>
              <a:r>
                <a:rPr lang="fa-IR" altLang="fa-IR" sz="2800" b="1">
                  <a:latin typeface="Times New Roman" panose="02020603050405020304" pitchFamily="18" charset="0"/>
                  <a:cs typeface="B Nazanin" panose="00000400000000000000" pitchFamily="2" charset="-78"/>
                </a:rPr>
                <a:t>-</a:t>
              </a:r>
              <a:r>
                <a:rPr lang="fa-IR" altLang="fa-IR" sz="2800">
                  <a:latin typeface="Times New Roman" panose="02020603050405020304" pitchFamily="18" charset="0"/>
                  <a:cs typeface="B Nazanin" panose="00000400000000000000" pitchFamily="2" charset="-78"/>
                </a:rPr>
                <a:t> بهای تمام شده دارایی</a:t>
              </a:r>
            </a:p>
            <a:p>
              <a:pPr algn="ctr" rtl="1" eaLnBrk="1" hangingPunct="1">
                <a:lnSpc>
                  <a:spcPct val="120000"/>
                </a:lnSpc>
              </a:pPr>
              <a:r>
                <a:rPr lang="fa-IR" altLang="fa-IR" sz="2800">
                  <a:latin typeface="Times New Roman" panose="02020603050405020304" pitchFamily="18" charset="0"/>
                  <a:cs typeface="B Nazanin" panose="00000400000000000000" pitchFamily="2" charset="-78"/>
                </a:rPr>
                <a:t>عمر مفید</a:t>
              </a:r>
              <a:endParaRPr lang="en-US" altLang="fa-IR" sz="2800">
                <a:latin typeface="Times New Roman" panose="02020603050405020304" pitchFamily="18" charset="0"/>
                <a:cs typeface="B Nazanin" panose="00000400000000000000" pitchFamily="2" charset="-78"/>
              </a:endParaRPr>
            </a:p>
          </p:txBody>
        </p:sp>
        <p:sp>
          <p:nvSpPr>
            <p:cNvPr id="849930" name="Line 10"/>
            <p:cNvSpPr>
              <a:spLocks noChangeShapeType="1"/>
            </p:cNvSpPr>
            <p:nvPr/>
          </p:nvSpPr>
          <p:spPr bwMode="auto">
            <a:xfrm>
              <a:off x="2688" y="3264"/>
              <a:ext cx="30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9924"/>
                                        </p:tgtEl>
                                        <p:attrNameLst>
                                          <p:attrName>style.visibility</p:attrName>
                                        </p:attrNameLst>
                                      </p:cBhvr>
                                      <p:to>
                                        <p:strVal val="visible"/>
                                      </p:to>
                                    </p:set>
                                    <p:animEffect transition="in" filter="wipe(left)">
                                      <p:cBhvr>
                                        <p:cTn id="7" dur="500"/>
                                        <p:tgtEl>
                                          <p:spTgt spid="8499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49926"/>
                                        </p:tgtEl>
                                        <p:attrNameLst>
                                          <p:attrName>style.visibility</p:attrName>
                                        </p:attrNameLst>
                                      </p:cBhvr>
                                      <p:to>
                                        <p:strVal val="visible"/>
                                      </p:to>
                                    </p:set>
                                    <p:animEffect transition="in" filter="wipe(left)">
                                      <p:cBhvr>
                                        <p:cTn id="11" dur="500"/>
                                        <p:tgtEl>
                                          <p:spTgt spid="849926"/>
                                        </p:tgtEl>
                                      </p:cBhvr>
                                    </p:animEffect>
                                  </p:childTnLst>
                                </p:cTn>
                              </p:par>
                            </p:childTnLst>
                          </p:cTn>
                        </p:par>
                        <p:par>
                          <p:cTn id="12" fill="hold" nodeType="afterGroup">
                            <p:stCondLst>
                              <p:cond delay="1000"/>
                            </p:stCondLst>
                            <p:childTnLst>
                              <p:par>
                                <p:cTn id="13" presetID="18" presetClass="entr" presetSubtype="3" fill="hold" nodeType="afterEffect">
                                  <p:stCondLst>
                                    <p:cond delay="0"/>
                                  </p:stCondLst>
                                  <p:childTnLst>
                                    <p:set>
                                      <p:cBhvr>
                                        <p:cTn id="14" dur="1" fill="hold">
                                          <p:stCondLst>
                                            <p:cond delay="0"/>
                                          </p:stCondLst>
                                        </p:cTn>
                                        <p:tgtEl>
                                          <p:spTgt spid="849928"/>
                                        </p:tgtEl>
                                        <p:attrNameLst>
                                          <p:attrName>style.visibility</p:attrName>
                                        </p:attrNameLst>
                                      </p:cBhvr>
                                      <p:to>
                                        <p:strVal val="visible"/>
                                      </p:to>
                                    </p:set>
                                    <p:animEffect transition="in" filter="strips(upRight)">
                                      <p:cBhvr>
                                        <p:cTn id="15" dur="500"/>
                                        <p:tgtEl>
                                          <p:spTgt spid="849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4" grpId="0" animBg="1" autoUpdateAnimBg="0"/>
      <p:bldP spid="849926" grpId="0" animBg="1" autoUpdateAnimBg="0"/>
    </p:bldLst>
  </p:timing>
</p:sld>
</file>

<file path=ppt/slides/slide3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1"/>
          <p:cNvSpPr>
            <a:spLocks noGrp="1"/>
          </p:cNvSpPr>
          <p:nvPr>
            <p:ph type="sldNum" sz="quarter" idx="10"/>
          </p:nvPr>
        </p:nvSpPr>
        <p:spPr/>
        <p:txBody>
          <a:bodyPr/>
          <a:lstStyle/>
          <a:p>
            <a:fld id="{91CC2CC6-0A33-43AF-866B-B8825AB1EF27}" type="slidenum">
              <a:rPr lang="ar-SA" altLang="fa-IR"/>
              <a:pPr/>
              <a:t>355</a:t>
            </a:fld>
            <a:endParaRPr lang="en-US" altLang="fa-IR"/>
          </a:p>
        </p:txBody>
      </p:sp>
      <p:sp>
        <p:nvSpPr>
          <p:cNvPr id="85094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روش فعالیت</a:t>
            </a:r>
            <a:endParaRPr lang="en-US" altLang="fa-IR" b="0">
              <a:solidFill>
                <a:schemeClr val="tx1"/>
              </a:solidFill>
              <a:cs typeface="B Nazanin" panose="00000400000000000000" pitchFamily="2" charset="-78"/>
            </a:endParaRPr>
          </a:p>
        </p:txBody>
      </p:sp>
      <p:sp>
        <p:nvSpPr>
          <p:cNvPr id="850947"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b="1" u="sng">
                <a:solidFill>
                  <a:srgbClr val="99FF66"/>
                </a:solidFill>
                <a:cs typeface="B Nazanin" panose="00000400000000000000" pitchFamily="2" charset="-78"/>
              </a:rPr>
              <a:t>روش ساعت کارکرد:</a:t>
            </a:r>
            <a:r>
              <a:rPr lang="fa-IR" altLang="fa-IR">
                <a:cs typeface="B Nazanin" panose="00000400000000000000" pitchFamily="2" charset="-78"/>
              </a:rPr>
              <a:t> در این روش هرچقدر میزان ساعت کارکرد و فعالیت بیشتر باشد، هزینه استهلاک بیشتری محاسبه و ثبت می گردد.</a:t>
            </a:r>
          </a:p>
          <a:p>
            <a:pPr algn="just" eaLnBrk="1" hangingPunct="1"/>
            <a:endParaRPr lang="fa-IR" altLang="fa-IR">
              <a:cs typeface="B Nazanin" panose="00000400000000000000" pitchFamily="2" charset="-78"/>
            </a:endParaRPr>
          </a:p>
        </p:txBody>
      </p:sp>
      <p:sp>
        <p:nvSpPr>
          <p:cNvPr id="850948" name="Text Box 4"/>
          <p:cNvSpPr txBox="1">
            <a:spLocks noChangeArrowheads="1"/>
          </p:cNvSpPr>
          <p:nvPr/>
        </p:nvSpPr>
        <p:spPr bwMode="auto">
          <a:xfrm>
            <a:off x="914400" y="3886200"/>
            <a:ext cx="1981200" cy="1069975"/>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400">
                <a:latin typeface="Times New Roman" panose="02020603050405020304" pitchFamily="18" charset="0"/>
                <a:cs typeface="B Nazanin" panose="00000400000000000000" pitchFamily="2" charset="-78"/>
              </a:rPr>
              <a:t>نرخ استهلاک به ازای</a:t>
            </a:r>
          </a:p>
          <a:p>
            <a:pPr algn="ctr" rtl="1">
              <a:lnSpc>
                <a:spcPct val="80000"/>
              </a:lnSpc>
            </a:pPr>
            <a:r>
              <a:rPr lang="fa-IR" altLang="fa-IR" sz="2400">
                <a:latin typeface="Times New Roman" panose="02020603050405020304" pitchFamily="18" charset="0"/>
                <a:cs typeface="B Nazanin" panose="00000400000000000000" pitchFamily="2" charset="-78"/>
              </a:rPr>
              <a:t>هر ساعت</a:t>
            </a:r>
            <a:endParaRPr lang="en-US" altLang="fa-IR" sz="2400">
              <a:latin typeface="Times New Roman" panose="02020603050405020304" pitchFamily="18" charset="0"/>
              <a:cs typeface="B Nazanin" panose="00000400000000000000" pitchFamily="2" charset="-78"/>
            </a:endParaRPr>
          </a:p>
        </p:txBody>
      </p:sp>
      <p:sp>
        <p:nvSpPr>
          <p:cNvPr id="850949" name="Text Box 5"/>
          <p:cNvSpPr txBox="1">
            <a:spLocks noChangeArrowheads="1"/>
          </p:cNvSpPr>
          <p:nvPr/>
        </p:nvSpPr>
        <p:spPr bwMode="auto">
          <a:xfrm>
            <a:off x="3276600" y="4191000"/>
            <a:ext cx="685800" cy="5334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grpSp>
        <p:nvGrpSpPr>
          <p:cNvPr id="850950" name="Group 6"/>
          <p:cNvGrpSpPr>
            <a:grpSpLocks/>
          </p:cNvGrpSpPr>
          <p:nvPr/>
        </p:nvGrpSpPr>
        <p:grpSpPr bwMode="auto">
          <a:xfrm>
            <a:off x="4343400" y="3886200"/>
            <a:ext cx="4191000" cy="1066800"/>
            <a:chOff x="2688" y="2928"/>
            <a:chExt cx="3024" cy="672"/>
          </a:xfrm>
        </p:grpSpPr>
        <p:sp>
          <p:nvSpPr>
            <p:cNvPr id="850951" name="Text Box 7"/>
            <p:cNvSpPr txBox="1">
              <a:spLocks noChangeArrowheads="1"/>
            </p:cNvSpPr>
            <p:nvPr/>
          </p:nvSpPr>
          <p:spPr bwMode="auto">
            <a:xfrm>
              <a:off x="2688" y="2928"/>
              <a:ext cx="3024" cy="672"/>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400">
                  <a:latin typeface="Times New Roman" panose="02020603050405020304" pitchFamily="18" charset="0"/>
                  <a:cs typeface="B Nazanin" panose="00000400000000000000" pitchFamily="2" charset="-78"/>
                </a:rPr>
                <a:t> </a:t>
              </a:r>
              <a:r>
                <a:rPr lang="fa-IR" altLang="fa-IR" sz="2800">
                  <a:latin typeface="Times New Roman" panose="02020603050405020304" pitchFamily="18" charset="0"/>
                  <a:cs typeface="B Nazanin" panose="00000400000000000000" pitchFamily="2" charset="-78"/>
                </a:rPr>
                <a:t>ارزش اسقاط </a:t>
              </a:r>
              <a:r>
                <a:rPr lang="fa-IR" altLang="fa-IR" sz="2800" b="1">
                  <a:latin typeface="Times New Roman" panose="02020603050405020304" pitchFamily="18" charset="0"/>
                  <a:cs typeface="B Nazanin" panose="00000400000000000000" pitchFamily="2" charset="-78"/>
                </a:rPr>
                <a:t>-</a:t>
              </a:r>
              <a:r>
                <a:rPr lang="fa-IR" altLang="fa-IR" sz="2800">
                  <a:latin typeface="Times New Roman" panose="02020603050405020304" pitchFamily="18" charset="0"/>
                  <a:cs typeface="B Nazanin" panose="00000400000000000000" pitchFamily="2" charset="-78"/>
                </a:rPr>
                <a:t> بهای تمام شده دارایی</a:t>
              </a:r>
            </a:p>
            <a:p>
              <a:pPr algn="ctr" rtl="1" eaLnBrk="1" hangingPunct="1">
                <a:lnSpc>
                  <a:spcPct val="120000"/>
                </a:lnSpc>
              </a:pPr>
              <a:r>
                <a:rPr lang="fa-IR" altLang="fa-IR" sz="2800">
                  <a:latin typeface="Times New Roman" panose="02020603050405020304" pitchFamily="18" charset="0"/>
                  <a:cs typeface="B Nazanin" panose="00000400000000000000" pitchFamily="2" charset="-78"/>
                </a:rPr>
                <a:t>ساعات کارکرد</a:t>
              </a:r>
              <a:endParaRPr lang="en-US" altLang="fa-IR" sz="2800">
                <a:latin typeface="Times New Roman" panose="02020603050405020304" pitchFamily="18" charset="0"/>
                <a:cs typeface="B Nazanin" panose="00000400000000000000" pitchFamily="2" charset="-78"/>
              </a:endParaRPr>
            </a:p>
          </p:txBody>
        </p:sp>
        <p:sp>
          <p:nvSpPr>
            <p:cNvPr id="850952" name="Line 8"/>
            <p:cNvSpPr>
              <a:spLocks noChangeShapeType="1"/>
            </p:cNvSpPr>
            <p:nvPr/>
          </p:nvSpPr>
          <p:spPr bwMode="auto">
            <a:xfrm>
              <a:off x="2688" y="3264"/>
              <a:ext cx="30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850953" name="Text Box 9"/>
          <p:cNvSpPr txBox="1">
            <a:spLocks noChangeArrowheads="1"/>
          </p:cNvSpPr>
          <p:nvPr/>
        </p:nvSpPr>
        <p:spPr bwMode="auto">
          <a:xfrm>
            <a:off x="914400" y="5254625"/>
            <a:ext cx="1981200" cy="1069975"/>
          </a:xfrm>
          <a:prstGeom prst="rect">
            <a:avLst/>
          </a:prstGeom>
          <a:gradFill rotWithShape="0">
            <a:gsLst>
              <a:gs pos="0">
                <a:srgbClr val="CC3300"/>
              </a:gs>
              <a:gs pos="100000">
                <a:srgbClr val="CC3300">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200000"/>
              </a:lnSpc>
            </a:pPr>
            <a:r>
              <a:rPr lang="fa-IR" altLang="fa-IR" sz="2400">
                <a:latin typeface="Times New Roman" panose="02020603050405020304" pitchFamily="18" charset="0"/>
                <a:cs typeface="B Nazanin" panose="00000400000000000000" pitchFamily="2" charset="-78"/>
              </a:rPr>
              <a:t>هزینه استهلاک</a:t>
            </a:r>
            <a:endParaRPr lang="en-US" altLang="fa-IR" sz="2400">
              <a:latin typeface="Times New Roman" panose="02020603050405020304" pitchFamily="18" charset="0"/>
              <a:cs typeface="B Nazanin" panose="00000400000000000000" pitchFamily="2" charset="-78"/>
            </a:endParaRPr>
          </a:p>
        </p:txBody>
      </p:sp>
      <p:sp>
        <p:nvSpPr>
          <p:cNvPr id="850954" name="Text Box 10"/>
          <p:cNvSpPr txBox="1">
            <a:spLocks noChangeArrowheads="1"/>
          </p:cNvSpPr>
          <p:nvPr/>
        </p:nvSpPr>
        <p:spPr bwMode="auto">
          <a:xfrm>
            <a:off x="3276600" y="5559425"/>
            <a:ext cx="685800" cy="5334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sp>
        <p:nvSpPr>
          <p:cNvPr id="850966" name="Text Box 22"/>
          <p:cNvSpPr txBox="1">
            <a:spLocks noChangeArrowheads="1"/>
          </p:cNvSpPr>
          <p:nvPr/>
        </p:nvSpPr>
        <p:spPr bwMode="auto">
          <a:xfrm>
            <a:off x="4191000" y="5254625"/>
            <a:ext cx="1981200" cy="1069975"/>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400">
                <a:latin typeface="Times New Roman" panose="02020603050405020304" pitchFamily="18" charset="0"/>
                <a:cs typeface="B Nazanin" panose="00000400000000000000" pitchFamily="2" charset="-78"/>
              </a:rPr>
              <a:t>نرخ استهلاک به ازای</a:t>
            </a:r>
          </a:p>
          <a:p>
            <a:pPr algn="ctr" rtl="1">
              <a:lnSpc>
                <a:spcPct val="80000"/>
              </a:lnSpc>
            </a:pPr>
            <a:r>
              <a:rPr lang="fa-IR" altLang="fa-IR" sz="2400">
                <a:latin typeface="Times New Roman" panose="02020603050405020304" pitchFamily="18" charset="0"/>
                <a:cs typeface="B Nazanin" panose="00000400000000000000" pitchFamily="2" charset="-78"/>
              </a:rPr>
              <a:t>هر ساعت</a:t>
            </a:r>
            <a:endParaRPr lang="en-US" altLang="fa-IR" sz="2400">
              <a:latin typeface="Times New Roman" panose="02020603050405020304" pitchFamily="18" charset="0"/>
              <a:cs typeface="B Nazanin" panose="00000400000000000000" pitchFamily="2" charset="-78"/>
            </a:endParaRPr>
          </a:p>
        </p:txBody>
      </p:sp>
      <p:sp>
        <p:nvSpPr>
          <p:cNvPr id="850967" name="Text Box 23"/>
          <p:cNvSpPr txBox="1">
            <a:spLocks noChangeArrowheads="1"/>
          </p:cNvSpPr>
          <p:nvPr/>
        </p:nvSpPr>
        <p:spPr bwMode="auto">
          <a:xfrm>
            <a:off x="6248400" y="5562600"/>
            <a:ext cx="685800" cy="5334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p>
        </p:txBody>
      </p:sp>
      <p:sp>
        <p:nvSpPr>
          <p:cNvPr id="850968" name="Text Box 24"/>
          <p:cNvSpPr txBox="1">
            <a:spLocks noChangeArrowheads="1"/>
          </p:cNvSpPr>
          <p:nvPr/>
        </p:nvSpPr>
        <p:spPr bwMode="auto">
          <a:xfrm>
            <a:off x="7010400" y="5257800"/>
            <a:ext cx="1981200" cy="1069975"/>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800">
                <a:latin typeface="Times New Roman" panose="02020603050405020304" pitchFamily="18" charset="0"/>
                <a:cs typeface="B Nazanin" panose="00000400000000000000" pitchFamily="2" charset="-78"/>
              </a:rPr>
              <a:t>ساعت کارکرد</a:t>
            </a:r>
          </a:p>
          <a:p>
            <a:pPr algn="ctr" rtl="1" eaLnBrk="1" hangingPunct="1">
              <a:lnSpc>
                <a:spcPct val="120000"/>
              </a:lnSpc>
            </a:pPr>
            <a:r>
              <a:rPr lang="fa-IR" altLang="fa-IR" sz="2800">
                <a:latin typeface="Times New Roman" panose="02020603050405020304" pitchFamily="18" charset="0"/>
                <a:cs typeface="B Nazanin" panose="00000400000000000000" pitchFamily="2" charset="-78"/>
              </a:rPr>
              <a:t>واقعی</a:t>
            </a:r>
            <a:endParaRPr lang="en-US" altLang="fa-IR" sz="2800">
              <a:latin typeface="Times New Roman" panose="02020603050405020304" pitchFamily="18" charset="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0948"/>
                                        </p:tgtEl>
                                        <p:attrNameLst>
                                          <p:attrName>style.visibility</p:attrName>
                                        </p:attrNameLst>
                                      </p:cBhvr>
                                      <p:to>
                                        <p:strVal val="visible"/>
                                      </p:to>
                                    </p:set>
                                    <p:animEffect transition="in" filter="wipe(left)">
                                      <p:cBhvr>
                                        <p:cTn id="7" dur="500"/>
                                        <p:tgtEl>
                                          <p:spTgt spid="85094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0949"/>
                                        </p:tgtEl>
                                        <p:attrNameLst>
                                          <p:attrName>style.visibility</p:attrName>
                                        </p:attrNameLst>
                                      </p:cBhvr>
                                      <p:to>
                                        <p:strVal val="visible"/>
                                      </p:to>
                                    </p:set>
                                    <p:animEffect transition="in" filter="wipe(left)">
                                      <p:cBhvr>
                                        <p:cTn id="11" dur="500"/>
                                        <p:tgtEl>
                                          <p:spTgt spid="850949"/>
                                        </p:tgtEl>
                                      </p:cBhvr>
                                    </p:animEffect>
                                  </p:childTnLst>
                                </p:cTn>
                              </p:par>
                            </p:childTnLst>
                          </p:cTn>
                        </p:par>
                        <p:par>
                          <p:cTn id="12" fill="hold" nodeType="afterGroup">
                            <p:stCondLst>
                              <p:cond delay="1000"/>
                            </p:stCondLst>
                            <p:childTnLst>
                              <p:par>
                                <p:cTn id="13" presetID="18" presetClass="entr" presetSubtype="3" fill="hold" nodeType="afterEffect">
                                  <p:stCondLst>
                                    <p:cond delay="0"/>
                                  </p:stCondLst>
                                  <p:childTnLst>
                                    <p:set>
                                      <p:cBhvr>
                                        <p:cTn id="14" dur="1" fill="hold">
                                          <p:stCondLst>
                                            <p:cond delay="0"/>
                                          </p:stCondLst>
                                        </p:cTn>
                                        <p:tgtEl>
                                          <p:spTgt spid="850950"/>
                                        </p:tgtEl>
                                        <p:attrNameLst>
                                          <p:attrName>style.visibility</p:attrName>
                                        </p:attrNameLst>
                                      </p:cBhvr>
                                      <p:to>
                                        <p:strVal val="visible"/>
                                      </p:to>
                                    </p:set>
                                    <p:animEffect transition="in" filter="strips(upRight)">
                                      <p:cBhvr>
                                        <p:cTn id="15" dur="500"/>
                                        <p:tgtEl>
                                          <p:spTgt spid="8509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50953"/>
                                        </p:tgtEl>
                                        <p:attrNameLst>
                                          <p:attrName>style.visibility</p:attrName>
                                        </p:attrNameLst>
                                      </p:cBhvr>
                                      <p:to>
                                        <p:strVal val="visible"/>
                                      </p:to>
                                    </p:set>
                                    <p:animEffect transition="in" filter="wipe(left)">
                                      <p:cBhvr>
                                        <p:cTn id="20" dur="500"/>
                                        <p:tgtEl>
                                          <p:spTgt spid="850953"/>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50954"/>
                                        </p:tgtEl>
                                        <p:attrNameLst>
                                          <p:attrName>style.visibility</p:attrName>
                                        </p:attrNameLst>
                                      </p:cBhvr>
                                      <p:to>
                                        <p:strVal val="visible"/>
                                      </p:to>
                                    </p:set>
                                    <p:animEffect transition="in" filter="wipe(left)">
                                      <p:cBhvr>
                                        <p:cTn id="24" dur="500"/>
                                        <p:tgtEl>
                                          <p:spTgt spid="850954"/>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50966"/>
                                        </p:tgtEl>
                                        <p:attrNameLst>
                                          <p:attrName>style.visibility</p:attrName>
                                        </p:attrNameLst>
                                      </p:cBhvr>
                                      <p:to>
                                        <p:strVal val="visible"/>
                                      </p:to>
                                    </p:set>
                                    <p:animEffect transition="in" filter="wipe(left)">
                                      <p:cBhvr>
                                        <p:cTn id="28" dur="500"/>
                                        <p:tgtEl>
                                          <p:spTgt spid="850966"/>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850967"/>
                                        </p:tgtEl>
                                        <p:attrNameLst>
                                          <p:attrName>style.visibility</p:attrName>
                                        </p:attrNameLst>
                                      </p:cBhvr>
                                      <p:to>
                                        <p:strVal val="visible"/>
                                      </p:to>
                                    </p:set>
                                    <p:animEffect transition="in" filter="wipe(left)">
                                      <p:cBhvr>
                                        <p:cTn id="32" dur="500"/>
                                        <p:tgtEl>
                                          <p:spTgt spid="850967"/>
                                        </p:tgtEl>
                                      </p:cBhvr>
                                    </p:animEffect>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50968"/>
                                        </p:tgtEl>
                                        <p:attrNameLst>
                                          <p:attrName>style.visibility</p:attrName>
                                        </p:attrNameLst>
                                      </p:cBhvr>
                                      <p:to>
                                        <p:strVal val="visible"/>
                                      </p:to>
                                    </p:set>
                                    <p:animEffect transition="in" filter="wipe(left)">
                                      <p:cBhvr>
                                        <p:cTn id="36" dur="500"/>
                                        <p:tgtEl>
                                          <p:spTgt spid="85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948" grpId="0" animBg="1" autoUpdateAnimBg="0"/>
      <p:bldP spid="850949" grpId="0" animBg="1" autoUpdateAnimBg="0"/>
      <p:bldP spid="850953" grpId="0" animBg="1" autoUpdateAnimBg="0"/>
      <p:bldP spid="850954" grpId="0" animBg="1" autoUpdateAnimBg="0"/>
      <p:bldP spid="850966" grpId="0" animBg="1" autoUpdateAnimBg="0"/>
      <p:bldP spid="850967" grpId="0" animBg="1" autoUpdateAnimBg="0"/>
      <p:bldP spid="850968" grpId="0" animBg="1" autoUpdateAnimBg="0"/>
    </p:bldLst>
  </p:timing>
</p:sld>
</file>

<file path=ppt/slides/slide3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1"/>
          <p:cNvSpPr>
            <a:spLocks noGrp="1"/>
          </p:cNvSpPr>
          <p:nvPr>
            <p:ph type="sldNum" sz="quarter" idx="10"/>
          </p:nvPr>
        </p:nvSpPr>
        <p:spPr/>
        <p:txBody>
          <a:bodyPr/>
          <a:lstStyle/>
          <a:p>
            <a:fld id="{A9713B00-6D1C-4ADF-9728-943A4A07C056}" type="slidenum">
              <a:rPr lang="ar-SA" altLang="fa-IR"/>
              <a:pPr/>
              <a:t>356</a:t>
            </a:fld>
            <a:endParaRPr lang="en-US" altLang="fa-IR"/>
          </a:p>
        </p:txBody>
      </p:sp>
      <p:sp>
        <p:nvSpPr>
          <p:cNvPr id="851970" name="Rectangle 2"/>
          <p:cNvSpPr>
            <a:spLocks noGrp="1" noChangeArrowheads="1"/>
          </p:cNvSpPr>
          <p:nvPr>
            <p:ph type="title" idx="4294967295"/>
          </p:nvPr>
        </p:nvSpPr>
        <p:spPr>
          <a:xfrm>
            <a:off x="990600" y="609600"/>
            <a:ext cx="7378700" cy="1143000"/>
          </a:xfrm>
        </p:spPr>
        <p:txBody>
          <a:bodyPr/>
          <a:lstStyle/>
          <a:p>
            <a:r>
              <a:rPr lang="fa-IR" altLang="fa-IR" sz="4000" b="0">
                <a:solidFill>
                  <a:schemeClr val="tx1"/>
                </a:solidFill>
                <a:cs typeface="B Nazanin" panose="00000400000000000000" pitchFamily="2" charset="-78"/>
              </a:rPr>
              <a:t>روش فعالیت</a:t>
            </a:r>
            <a:endParaRPr lang="en-US" altLang="fa-IR" sz="4000" b="0">
              <a:solidFill>
                <a:schemeClr val="tx1"/>
              </a:solidFill>
              <a:cs typeface="B Nazanin" panose="00000400000000000000" pitchFamily="2" charset="-78"/>
            </a:endParaRPr>
          </a:p>
        </p:txBody>
      </p:sp>
      <p:sp>
        <p:nvSpPr>
          <p:cNvPr id="851971"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b="1" u="sng">
                <a:solidFill>
                  <a:srgbClr val="99FF66"/>
                </a:solidFill>
                <a:cs typeface="B Nazanin" panose="00000400000000000000" pitchFamily="2" charset="-78"/>
              </a:rPr>
              <a:t>روش میزان تولید:</a:t>
            </a:r>
            <a:r>
              <a:rPr lang="fa-IR" altLang="fa-IR">
                <a:cs typeface="B Nazanin" panose="00000400000000000000" pitchFamily="2" charset="-78"/>
              </a:rPr>
              <a:t> در این روش هرچقدر میزان تولید بیشتر باشد، هزینه استهلاک بیشتری محاسبه و ثبت می گردد.</a:t>
            </a:r>
          </a:p>
          <a:p>
            <a:pPr algn="just" eaLnBrk="1" hangingPunct="1"/>
            <a:endParaRPr lang="fa-IR" altLang="fa-IR">
              <a:cs typeface="B Nazanin" panose="00000400000000000000" pitchFamily="2" charset="-78"/>
            </a:endParaRPr>
          </a:p>
        </p:txBody>
      </p:sp>
      <p:sp>
        <p:nvSpPr>
          <p:cNvPr id="851972" name="Text Box 4"/>
          <p:cNvSpPr txBox="1">
            <a:spLocks noChangeArrowheads="1"/>
          </p:cNvSpPr>
          <p:nvPr/>
        </p:nvSpPr>
        <p:spPr bwMode="auto">
          <a:xfrm>
            <a:off x="609600" y="3886200"/>
            <a:ext cx="2362200" cy="1069975"/>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800">
                <a:latin typeface="Times New Roman" panose="02020603050405020304" pitchFamily="18" charset="0"/>
                <a:cs typeface="B Nazanin" panose="00000400000000000000" pitchFamily="2" charset="-78"/>
              </a:rPr>
              <a:t>نرخ استهلاک به ازای</a:t>
            </a:r>
          </a:p>
          <a:p>
            <a:pPr algn="ctr" rtl="1">
              <a:lnSpc>
                <a:spcPct val="80000"/>
              </a:lnSpc>
            </a:pPr>
            <a:r>
              <a:rPr lang="fa-IR" altLang="fa-IR" sz="2800">
                <a:latin typeface="Times New Roman" panose="02020603050405020304" pitchFamily="18" charset="0"/>
                <a:cs typeface="B Nazanin" panose="00000400000000000000" pitchFamily="2" charset="-78"/>
              </a:rPr>
              <a:t>هر واحد تولید</a:t>
            </a:r>
            <a:endParaRPr lang="en-US" altLang="fa-IR" sz="2800">
              <a:latin typeface="Times New Roman" panose="02020603050405020304" pitchFamily="18" charset="0"/>
              <a:cs typeface="B Nazanin" panose="00000400000000000000" pitchFamily="2" charset="-78"/>
            </a:endParaRPr>
          </a:p>
        </p:txBody>
      </p:sp>
      <p:sp>
        <p:nvSpPr>
          <p:cNvPr id="851973" name="Text Box 5"/>
          <p:cNvSpPr txBox="1">
            <a:spLocks noChangeArrowheads="1"/>
          </p:cNvSpPr>
          <p:nvPr/>
        </p:nvSpPr>
        <p:spPr bwMode="auto">
          <a:xfrm>
            <a:off x="3124200" y="4191000"/>
            <a:ext cx="685800" cy="5334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grpSp>
        <p:nvGrpSpPr>
          <p:cNvPr id="851974" name="Group 6"/>
          <p:cNvGrpSpPr>
            <a:grpSpLocks/>
          </p:cNvGrpSpPr>
          <p:nvPr/>
        </p:nvGrpSpPr>
        <p:grpSpPr bwMode="auto">
          <a:xfrm>
            <a:off x="3962400" y="3886200"/>
            <a:ext cx="4191000" cy="1066800"/>
            <a:chOff x="2688" y="2928"/>
            <a:chExt cx="3024" cy="672"/>
          </a:xfrm>
        </p:grpSpPr>
        <p:sp>
          <p:nvSpPr>
            <p:cNvPr id="851975" name="Text Box 7"/>
            <p:cNvSpPr txBox="1">
              <a:spLocks noChangeArrowheads="1"/>
            </p:cNvSpPr>
            <p:nvPr/>
          </p:nvSpPr>
          <p:spPr bwMode="auto">
            <a:xfrm>
              <a:off x="2688" y="2928"/>
              <a:ext cx="3024" cy="672"/>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20000"/>
                </a:lnSpc>
              </a:pPr>
              <a:r>
                <a:rPr lang="fa-IR" altLang="fa-IR" sz="2400">
                  <a:latin typeface="Times New Roman" panose="02020603050405020304" pitchFamily="18" charset="0"/>
                  <a:cs typeface="B Nazanin" panose="00000400000000000000" pitchFamily="2" charset="-78"/>
                </a:rPr>
                <a:t> </a:t>
              </a:r>
              <a:r>
                <a:rPr lang="fa-IR" altLang="fa-IR" sz="2800">
                  <a:latin typeface="Times New Roman" panose="02020603050405020304" pitchFamily="18" charset="0"/>
                  <a:cs typeface="B Nazanin" panose="00000400000000000000" pitchFamily="2" charset="-78"/>
                </a:rPr>
                <a:t>ارزش اسقاط </a:t>
              </a:r>
              <a:r>
                <a:rPr lang="fa-IR" altLang="fa-IR" sz="2800" b="1">
                  <a:latin typeface="Times New Roman" panose="02020603050405020304" pitchFamily="18" charset="0"/>
                  <a:cs typeface="B Nazanin" panose="00000400000000000000" pitchFamily="2" charset="-78"/>
                </a:rPr>
                <a:t>-</a:t>
              </a:r>
              <a:r>
                <a:rPr lang="fa-IR" altLang="fa-IR" sz="2800">
                  <a:latin typeface="Times New Roman" panose="02020603050405020304" pitchFamily="18" charset="0"/>
                  <a:cs typeface="B Nazanin" panose="00000400000000000000" pitchFamily="2" charset="-78"/>
                </a:rPr>
                <a:t> بهای تمام شده دارایی</a:t>
              </a:r>
            </a:p>
            <a:p>
              <a:pPr algn="ctr" rtl="1" eaLnBrk="1" hangingPunct="1">
                <a:lnSpc>
                  <a:spcPct val="120000"/>
                </a:lnSpc>
              </a:pPr>
              <a:r>
                <a:rPr lang="fa-IR" altLang="fa-IR" sz="2800">
                  <a:latin typeface="Times New Roman" panose="02020603050405020304" pitchFamily="18" charset="0"/>
                  <a:cs typeface="B Nazanin" panose="00000400000000000000" pitchFamily="2" charset="-78"/>
                </a:rPr>
                <a:t>میزان تولید</a:t>
              </a:r>
              <a:endParaRPr lang="en-US" altLang="fa-IR" sz="2800">
                <a:latin typeface="Times New Roman" panose="02020603050405020304" pitchFamily="18" charset="0"/>
                <a:cs typeface="B Nazanin" panose="00000400000000000000" pitchFamily="2" charset="-78"/>
              </a:endParaRPr>
            </a:p>
          </p:txBody>
        </p:sp>
        <p:sp>
          <p:nvSpPr>
            <p:cNvPr id="851976" name="Line 8"/>
            <p:cNvSpPr>
              <a:spLocks noChangeShapeType="1"/>
            </p:cNvSpPr>
            <p:nvPr/>
          </p:nvSpPr>
          <p:spPr bwMode="auto">
            <a:xfrm>
              <a:off x="2688" y="3264"/>
              <a:ext cx="302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grpSp>
      <p:sp>
        <p:nvSpPr>
          <p:cNvPr id="851977" name="Text Box 9"/>
          <p:cNvSpPr txBox="1">
            <a:spLocks noChangeArrowheads="1"/>
          </p:cNvSpPr>
          <p:nvPr/>
        </p:nvSpPr>
        <p:spPr bwMode="auto">
          <a:xfrm>
            <a:off x="914400" y="5254625"/>
            <a:ext cx="1981200" cy="1069975"/>
          </a:xfrm>
          <a:prstGeom prst="rect">
            <a:avLst/>
          </a:prstGeom>
          <a:gradFill rotWithShape="0">
            <a:gsLst>
              <a:gs pos="0">
                <a:srgbClr val="CC3300"/>
              </a:gs>
              <a:gs pos="100000">
                <a:srgbClr val="CC3300">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200000"/>
              </a:lnSpc>
            </a:pPr>
            <a:r>
              <a:rPr lang="fa-IR" altLang="fa-IR" sz="2800">
                <a:latin typeface="Times New Roman" panose="02020603050405020304" pitchFamily="18" charset="0"/>
                <a:cs typeface="B Nazanin" panose="00000400000000000000" pitchFamily="2" charset="-78"/>
              </a:rPr>
              <a:t>هزینه استهلاک</a:t>
            </a:r>
            <a:endParaRPr lang="en-US" altLang="fa-IR" sz="2800">
              <a:latin typeface="Times New Roman" panose="02020603050405020304" pitchFamily="18" charset="0"/>
              <a:cs typeface="B Nazanin" panose="00000400000000000000" pitchFamily="2" charset="-78"/>
            </a:endParaRPr>
          </a:p>
        </p:txBody>
      </p:sp>
      <p:sp>
        <p:nvSpPr>
          <p:cNvPr id="851978" name="Text Box 10"/>
          <p:cNvSpPr txBox="1">
            <a:spLocks noChangeArrowheads="1"/>
          </p:cNvSpPr>
          <p:nvPr/>
        </p:nvSpPr>
        <p:spPr bwMode="auto">
          <a:xfrm>
            <a:off x="3124200" y="5562600"/>
            <a:ext cx="685800" cy="5334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sp>
        <p:nvSpPr>
          <p:cNvPr id="851979" name="Text Box 11"/>
          <p:cNvSpPr txBox="1">
            <a:spLocks noChangeArrowheads="1"/>
          </p:cNvSpPr>
          <p:nvPr/>
        </p:nvSpPr>
        <p:spPr bwMode="auto">
          <a:xfrm>
            <a:off x="3962400" y="5254625"/>
            <a:ext cx="2362200" cy="1069975"/>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800">
                <a:latin typeface="Times New Roman" panose="02020603050405020304" pitchFamily="18" charset="0"/>
                <a:cs typeface="B Nazanin" panose="00000400000000000000" pitchFamily="2" charset="-78"/>
              </a:rPr>
              <a:t>نرخ استهلاک به ازای</a:t>
            </a:r>
          </a:p>
          <a:p>
            <a:pPr algn="ctr" rtl="1">
              <a:lnSpc>
                <a:spcPct val="80000"/>
              </a:lnSpc>
            </a:pPr>
            <a:r>
              <a:rPr lang="fa-IR" altLang="fa-IR" sz="2800">
                <a:latin typeface="Times New Roman" panose="02020603050405020304" pitchFamily="18" charset="0"/>
                <a:cs typeface="B Nazanin" panose="00000400000000000000" pitchFamily="2" charset="-78"/>
              </a:rPr>
              <a:t>هر واحد تولید</a:t>
            </a:r>
            <a:endParaRPr lang="en-US" altLang="fa-IR" sz="2800">
              <a:latin typeface="Times New Roman" panose="02020603050405020304" pitchFamily="18" charset="0"/>
              <a:cs typeface="B Nazanin" panose="00000400000000000000" pitchFamily="2" charset="-78"/>
            </a:endParaRPr>
          </a:p>
        </p:txBody>
      </p:sp>
      <p:sp>
        <p:nvSpPr>
          <p:cNvPr id="851980" name="Text Box 12"/>
          <p:cNvSpPr txBox="1">
            <a:spLocks noChangeArrowheads="1"/>
          </p:cNvSpPr>
          <p:nvPr/>
        </p:nvSpPr>
        <p:spPr bwMode="auto">
          <a:xfrm>
            <a:off x="6400800" y="5562600"/>
            <a:ext cx="685800" cy="5334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p>
        </p:txBody>
      </p:sp>
      <p:sp>
        <p:nvSpPr>
          <p:cNvPr id="851981" name="Text Box 13"/>
          <p:cNvSpPr txBox="1">
            <a:spLocks noChangeArrowheads="1"/>
          </p:cNvSpPr>
          <p:nvPr/>
        </p:nvSpPr>
        <p:spPr bwMode="auto">
          <a:xfrm>
            <a:off x="7162800" y="5257800"/>
            <a:ext cx="1981200" cy="1069975"/>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80000"/>
              </a:lnSpc>
            </a:pPr>
            <a:r>
              <a:rPr lang="fa-IR" altLang="fa-IR" sz="2800">
                <a:latin typeface="Times New Roman" panose="02020603050405020304" pitchFamily="18" charset="0"/>
                <a:cs typeface="B Nazanin" panose="00000400000000000000" pitchFamily="2" charset="-78"/>
              </a:rPr>
              <a:t>تعداد تولید واقعی</a:t>
            </a:r>
            <a:endParaRPr lang="en-US" altLang="fa-IR" sz="2800">
              <a:latin typeface="Times New Roman" panose="02020603050405020304" pitchFamily="18" charset="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1972"/>
                                        </p:tgtEl>
                                        <p:attrNameLst>
                                          <p:attrName>style.visibility</p:attrName>
                                        </p:attrNameLst>
                                      </p:cBhvr>
                                      <p:to>
                                        <p:strVal val="visible"/>
                                      </p:to>
                                    </p:set>
                                    <p:animEffect transition="in" filter="wipe(left)">
                                      <p:cBhvr>
                                        <p:cTn id="7" dur="500"/>
                                        <p:tgtEl>
                                          <p:spTgt spid="85197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1973"/>
                                        </p:tgtEl>
                                        <p:attrNameLst>
                                          <p:attrName>style.visibility</p:attrName>
                                        </p:attrNameLst>
                                      </p:cBhvr>
                                      <p:to>
                                        <p:strVal val="visible"/>
                                      </p:to>
                                    </p:set>
                                    <p:animEffect transition="in" filter="wipe(left)">
                                      <p:cBhvr>
                                        <p:cTn id="11" dur="500"/>
                                        <p:tgtEl>
                                          <p:spTgt spid="851973"/>
                                        </p:tgtEl>
                                      </p:cBhvr>
                                    </p:animEffect>
                                  </p:childTnLst>
                                </p:cTn>
                              </p:par>
                            </p:childTnLst>
                          </p:cTn>
                        </p:par>
                        <p:par>
                          <p:cTn id="12" fill="hold" nodeType="afterGroup">
                            <p:stCondLst>
                              <p:cond delay="1000"/>
                            </p:stCondLst>
                            <p:childTnLst>
                              <p:par>
                                <p:cTn id="13" presetID="18" presetClass="entr" presetSubtype="3" fill="hold" nodeType="afterEffect">
                                  <p:stCondLst>
                                    <p:cond delay="0"/>
                                  </p:stCondLst>
                                  <p:childTnLst>
                                    <p:set>
                                      <p:cBhvr>
                                        <p:cTn id="14" dur="1" fill="hold">
                                          <p:stCondLst>
                                            <p:cond delay="0"/>
                                          </p:stCondLst>
                                        </p:cTn>
                                        <p:tgtEl>
                                          <p:spTgt spid="851974"/>
                                        </p:tgtEl>
                                        <p:attrNameLst>
                                          <p:attrName>style.visibility</p:attrName>
                                        </p:attrNameLst>
                                      </p:cBhvr>
                                      <p:to>
                                        <p:strVal val="visible"/>
                                      </p:to>
                                    </p:set>
                                    <p:animEffect transition="in" filter="strips(upRight)">
                                      <p:cBhvr>
                                        <p:cTn id="15" dur="500"/>
                                        <p:tgtEl>
                                          <p:spTgt spid="85197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51977"/>
                                        </p:tgtEl>
                                        <p:attrNameLst>
                                          <p:attrName>style.visibility</p:attrName>
                                        </p:attrNameLst>
                                      </p:cBhvr>
                                      <p:to>
                                        <p:strVal val="visible"/>
                                      </p:to>
                                    </p:set>
                                    <p:animEffect transition="in" filter="wipe(left)">
                                      <p:cBhvr>
                                        <p:cTn id="20" dur="500"/>
                                        <p:tgtEl>
                                          <p:spTgt spid="851977"/>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51978"/>
                                        </p:tgtEl>
                                        <p:attrNameLst>
                                          <p:attrName>style.visibility</p:attrName>
                                        </p:attrNameLst>
                                      </p:cBhvr>
                                      <p:to>
                                        <p:strVal val="visible"/>
                                      </p:to>
                                    </p:set>
                                    <p:animEffect transition="in" filter="wipe(left)">
                                      <p:cBhvr>
                                        <p:cTn id="24" dur="500"/>
                                        <p:tgtEl>
                                          <p:spTgt spid="851978"/>
                                        </p:tgtEl>
                                      </p:cBhvr>
                                    </p:animEffect>
                                  </p:childTnLst>
                                </p:cTn>
                              </p:par>
                            </p:childTnLst>
                          </p:cTn>
                        </p:par>
                        <p:par>
                          <p:cTn id="25" fill="hold" nodeType="afterGroup">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51979"/>
                                        </p:tgtEl>
                                        <p:attrNameLst>
                                          <p:attrName>style.visibility</p:attrName>
                                        </p:attrNameLst>
                                      </p:cBhvr>
                                      <p:to>
                                        <p:strVal val="visible"/>
                                      </p:to>
                                    </p:set>
                                    <p:animEffect transition="in" filter="wipe(left)">
                                      <p:cBhvr>
                                        <p:cTn id="28" dur="500"/>
                                        <p:tgtEl>
                                          <p:spTgt spid="851979"/>
                                        </p:tgtEl>
                                      </p:cBhvr>
                                    </p:animEffect>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851980"/>
                                        </p:tgtEl>
                                        <p:attrNameLst>
                                          <p:attrName>style.visibility</p:attrName>
                                        </p:attrNameLst>
                                      </p:cBhvr>
                                      <p:to>
                                        <p:strVal val="visible"/>
                                      </p:to>
                                    </p:set>
                                    <p:animEffect transition="in" filter="wipe(left)">
                                      <p:cBhvr>
                                        <p:cTn id="32" dur="500"/>
                                        <p:tgtEl>
                                          <p:spTgt spid="851980"/>
                                        </p:tgtEl>
                                      </p:cBhvr>
                                    </p:animEffect>
                                  </p:childTnLst>
                                </p:cTn>
                              </p:par>
                            </p:childTnLst>
                          </p:cTn>
                        </p:par>
                        <p:par>
                          <p:cTn id="33" fill="hold" nodeType="afterGroup">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851981"/>
                                        </p:tgtEl>
                                        <p:attrNameLst>
                                          <p:attrName>style.visibility</p:attrName>
                                        </p:attrNameLst>
                                      </p:cBhvr>
                                      <p:to>
                                        <p:strVal val="visible"/>
                                      </p:to>
                                    </p:set>
                                    <p:animEffect transition="in" filter="wipe(left)">
                                      <p:cBhvr>
                                        <p:cTn id="36" dur="500"/>
                                        <p:tgtEl>
                                          <p:spTgt spid="851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2" grpId="0" animBg="1" autoUpdateAnimBg="0"/>
      <p:bldP spid="851973" grpId="0" animBg="1" autoUpdateAnimBg="0"/>
      <p:bldP spid="851977" grpId="0" animBg="1" autoUpdateAnimBg="0"/>
      <p:bldP spid="851978" grpId="0" animBg="1" autoUpdateAnimBg="0"/>
      <p:bldP spid="851979" grpId="0" animBg="1" autoUpdateAnimBg="0"/>
      <p:bldP spid="851980" grpId="0" animBg="1" autoUpdateAnimBg="0"/>
      <p:bldP spid="851981" grpId="0" animBg="1" autoUpdateAnimBg="0"/>
    </p:bldLst>
  </p:timing>
</p:sld>
</file>

<file path=ppt/slides/slide3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Slide Number Placeholder 1"/>
          <p:cNvSpPr>
            <a:spLocks noGrp="1"/>
          </p:cNvSpPr>
          <p:nvPr>
            <p:ph type="sldNum" sz="quarter" idx="10"/>
          </p:nvPr>
        </p:nvSpPr>
        <p:spPr/>
        <p:txBody>
          <a:bodyPr/>
          <a:lstStyle/>
          <a:p>
            <a:fld id="{8A928E97-F2A1-4ECF-A39E-F95507623BA0}" type="slidenum">
              <a:rPr lang="ar-SA" altLang="fa-IR"/>
              <a:pPr/>
              <a:t>357</a:t>
            </a:fld>
            <a:endParaRPr lang="en-US" altLang="fa-IR"/>
          </a:p>
        </p:txBody>
      </p:sp>
      <p:sp>
        <p:nvSpPr>
          <p:cNvPr id="85299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روش مانده نزولی</a:t>
            </a:r>
            <a:endParaRPr lang="en-US" altLang="fa-IR" b="0">
              <a:solidFill>
                <a:schemeClr val="tx1"/>
              </a:solidFill>
              <a:cs typeface="B Nazanin" panose="00000400000000000000" pitchFamily="2" charset="-78"/>
            </a:endParaRPr>
          </a:p>
        </p:txBody>
      </p:sp>
      <p:sp>
        <p:nvSpPr>
          <p:cNvPr id="852995"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فرض بر آن است که داراییها در سالهای اول کارایی بالاتری دارند، بنابراین در سالهای اول هزینه استهلاک بیشتری محاسبه و درحسابها ثبت می گردد.</a:t>
            </a:r>
          </a:p>
          <a:p>
            <a:pPr algn="just" eaLnBrk="1" hangingPunct="1"/>
            <a:endParaRPr lang="fa-IR" altLang="fa-IR">
              <a:cs typeface="B Nazanin" panose="00000400000000000000" pitchFamily="2" charset="-78"/>
            </a:endParaRPr>
          </a:p>
        </p:txBody>
      </p:sp>
      <p:sp>
        <p:nvSpPr>
          <p:cNvPr id="853001" name="Text Box 9"/>
          <p:cNvSpPr txBox="1">
            <a:spLocks noChangeArrowheads="1"/>
          </p:cNvSpPr>
          <p:nvPr/>
        </p:nvSpPr>
        <p:spPr bwMode="auto">
          <a:xfrm>
            <a:off x="457200" y="4111625"/>
            <a:ext cx="1752600" cy="688975"/>
          </a:xfrm>
          <a:prstGeom prst="rect">
            <a:avLst/>
          </a:prstGeom>
          <a:gradFill rotWithShape="0">
            <a:gsLst>
              <a:gs pos="0">
                <a:srgbClr val="CC3300"/>
              </a:gs>
              <a:gs pos="100000">
                <a:srgbClr val="CC3300">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30000"/>
              </a:lnSpc>
            </a:pPr>
            <a:r>
              <a:rPr lang="fa-IR" altLang="fa-IR" sz="2800">
                <a:latin typeface="Times New Roman" panose="02020603050405020304" pitchFamily="18" charset="0"/>
                <a:cs typeface="B Nazanin" panose="00000400000000000000" pitchFamily="2" charset="-78"/>
              </a:rPr>
              <a:t>هزینه استهلاک</a:t>
            </a:r>
            <a:endParaRPr lang="en-US" altLang="fa-IR" sz="2800">
              <a:latin typeface="Times New Roman" panose="02020603050405020304" pitchFamily="18" charset="0"/>
              <a:cs typeface="B Nazanin" panose="00000400000000000000" pitchFamily="2" charset="-78"/>
            </a:endParaRPr>
          </a:p>
        </p:txBody>
      </p:sp>
      <p:sp>
        <p:nvSpPr>
          <p:cNvPr id="853004" name="Text Box 12"/>
          <p:cNvSpPr txBox="1">
            <a:spLocks noChangeArrowheads="1"/>
          </p:cNvSpPr>
          <p:nvPr/>
        </p:nvSpPr>
        <p:spPr bwMode="auto">
          <a:xfrm>
            <a:off x="4419600" y="4267200"/>
            <a:ext cx="457200" cy="4572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p>
        </p:txBody>
      </p:sp>
      <p:sp>
        <p:nvSpPr>
          <p:cNvPr id="853005" name="Text Box 13"/>
          <p:cNvSpPr txBox="1">
            <a:spLocks noChangeArrowheads="1"/>
          </p:cNvSpPr>
          <p:nvPr/>
        </p:nvSpPr>
        <p:spPr bwMode="auto">
          <a:xfrm>
            <a:off x="4953000" y="4114800"/>
            <a:ext cx="4038600" cy="685800"/>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30000"/>
              </a:lnSpc>
            </a:pPr>
            <a:r>
              <a:rPr lang="fa-IR" altLang="fa-IR" sz="2800">
                <a:latin typeface="Times New Roman" panose="02020603050405020304" pitchFamily="18" charset="0"/>
                <a:cs typeface="B Nazanin" panose="00000400000000000000" pitchFamily="2" charset="-78"/>
              </a:rPr>
              <a:t>(استهلاک انباشته – بهای تمام شده)</a:t>
            </a:r>
            <a:endParaRPr lang="en-US" altLang="fa-IR" sz="2800">
              <a:latin typeface="Times New Roman" panose="02020603050405020304" pitchFamily="18" charset="0"/>
              <a:cs typeface="B Nazanin" panose="00000400000000000000" pitchFamily="2" charset="-78"/>
            </a:endParaRPr>
          </a:p>
        </p:txBody>
      </p:sp>
      <p:sp>
        <p:nvSpPr>
          <p:cNvPr id="853008" name="Text Box 16"/>
          <p:cNvSpPr txBox="1">
            <a:spLocks noChangeArrowheads="1"/>
          </p:cNvSpPr>
          <p:nvPr/>
        </p:nvSpPr>
        <p:spPr bwMode="auto">
          <a:xfrm>
            <a:off x="2286000" y="4267200"/>
            <a:ext cx="457200" cy="4572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sp>
        <p:nvSpPr>
          <p:cNvPr id="853013" name="Text Box 21"/>
          <p:cNvSpPr txBox="1">
            <a:spLocks noChangeArrowheads="1"/>
          </p:cNvSpPr>
          <p:nvPr/>
        </p:nvSpPr>
        <p:spPr bwMode="auto">
          <a:xfrm>
            <a:off x="2819400" y="4114800"/>
            <a:ext cx="1524000" cy="6858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800">
                <a:latin typeface="Times New Roman" panose="02020603050405020304" pitchFamily="18" charset="0"/>
                <a:cs typeface="B Nazanin" panose="00000400000000000000" pitchFamily="2" charset="-78"/>
              </a:rPr>
              <a:t>نرخ استهلاک</a:t>
            </a:r>
            <a:endParaRPr lang="en-US" altLang="fa-IR" sz="2800">
              <a:latin typeface="Times New Roman" panose="02020603050405020304" pitchFamily="18" charset="0"/>
              <a:cs typeface="B Nazanin" panose="00000400000000000000" pitchFamily="2" charset="-78"/>
            </a:endParaRPr>
          </a:p>
        </p:txBody>
      </p:sp>
      <p:sp>
        <p:nvSpPr>
          <p:cNvPr id="853014" name="Text Box 22"/>
          <p:cNvSpPr txBox="1">
            <a:spLocks noChangeArrowheads="1"/>
          </p:cNvSpPr>
          <p:nvPr/>
        </p:nvSpPr>
        <p:spPr bwMode="auto">
          <a:xfrm>
            <a:off x="457200" y="4949825"/>
            <a:ext cx="1752600" cy="688975"/>
          </a:xfrm>
          <a:prstGeom prst="rect">
            <a:avLst/>
          </a:prstGeom>
          <a:gradFill rotWithShape="0">
            <a:gsLst>
              <a:gs pos="0">
                <a:srgbClr val="CC3300"/>
              </a:gs>
              <a:gs pos="100000">
                <a:srgbClr val="CC3300">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30000"/>
              </a:lnSpc>
            </a:pPr>
            <a:r>
              <a:rPr lang="fa-IR" altLang="fa-IR" sz="2800">
                <a:latin typeface="Times New Roman" panose="02020603050405020304" pitchFamily="18" charset="0"/>
                <a:cs typeface="B Nazanin" panose="00000400000000000000" pitchFamily="2" charset="-78"/>
              </a:rPr>
              <a:t>هزینه استهلاک</a:t>
            </a:r>
            <a:endParaRPr lang="en-US" altLang="fa-IR" sz="2800">
              <a:latin typeface="Times New Roman" panose="02020603050405020304" pitchFamily="18" charset="0"/>
              <a:cs typeface="B Nazanin" panose="00000400000000000000" pitchFamily="2" charset="-78"/>
            </a:endParaRPr>
          </a:p>
        </p:txBody>
      </p:sp>
      <p:sp>
        <p:nvSpPr>
          <p:cNvPr id="853015" name="Text Box 23"/>
          <p:cNvSpPr txBox="1">
            <a:spLocks noChangeArrowheads="1"/>
          </p:cNvSpPr>
          <p:nvPr/>
        </p:nvSpPr>
        <p:spPr bwMode="auto">
          <a:xfrm>
            <a:off x="4419600" y="5105400"/>
            <a:ext cx="457200" cy="4572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p>
        </p:txBody>
      </p:sp>
      <p:sp>
        <p:nvSpPr>
          <p:cNvPr id="853016" name="Text Box 24"/>
          <p:cNvSpPr txBox="1">
            <a:spLocks noChangeArrowheads="1"/>
          </p:cNvSpPr>
          <p:nvPr/>
        </p:nvSpPr>
        <p:spPr bwMode="auto">
          <a:xfrm>
            <a:off x="4953000" y="4953000"/>
            <a:ext cx="4038600" cy="685800"/>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30000"/>
              </a:lnSpc>
            </a:pPr>
            <a:r>
              <a:rPr lang="fa-IR" altLang="fa-IR" sz="2800">
                <a:latin typeface="Times New Roman" panose="02020603050405020304" pitchFamily="18" charset="0"/>
                <a:cs typeface="B Nazanin" panose="00000400000000000000" pitchFamily="2" charset="-78"/>
              </a:rPr>
              <a:t>ارزش دفتری</a:t>
            </a:r>
            <a:endParaRPr lang="en-US" altLang="fa-IR" sz="2800">
              <a:latin typeface="Times New Roman" panose="02020603050405020304" pitchFamily="18" charset="0"/>
              <a:cs typeface="B Nazanin" panose="00000400000000000000" pitchFamily="2" charset="-78"/>
            </a:endParaRPr>
          </a:p>
        </p:txBody>
      </p:sp>
      <p:sp>
        <p:nvSpPr>
          <p:cNvPr id="853017" name="Text Box 25"/>
          <p:cNvSpPr txBox="1">
            <a:spLocks noChangeArrowheads="1"/>
          </p:cNvSpPr>
          <p:nvPr/>
        </p:nvSpPr>
        <p:spPr bwMode="auto">
          <a:xfrm>
            <a:off x="2286000" y="5105400"/>
            <a:ext cx="457200" cy="4572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sp>
        <p:nvSpPr>
          <p:cNvPr id="853018" name="Text Box 26"/>
          <p:cNvSpPr txBox="1">
            <a:spLocks noChangeArrowheads="1"/>
          </p:cNvSpPr>
          <p:nvPr/>
        </p:nvSpPr>
        <p:spPr bwMode="auto">
          <a:xfrm>
            <a:off x="2819400" y="4953000"/>
            <a:ext cx="1524000" cy="685800"/>
          </a:xfrm>
          <a:prstGeom prst="rect">
            <a:avLst/>
          </a:prstGeom>
          <a:gradFill rotWithShape="0">
            <a:gsLst>
              <a:gs pos="0">
                <a:srgbClr val="33CC33"/>
              </a:gs>
              <a:gs pos="100000">
                <a:srgbClr val="33CC33">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800">
                <a:latin typeface="Times New Roman" panose="02020603050405020304" pitchFamily="18" charset="0"/>
                <a:cs typeface="B Nazanin" panose="00000400000000000000" pitchFamily="2" charset="-78"/>
              </a:rPr>
              <a:t>نرخ استهلاک</a:t>
            </a:r>
            <a:endParaRPr lang="en-US" altLang="fa-IR" sz="2800">
              <a:latin typeface="Times New Roman" panose="02020603050405020304" pitchFamily="18" charset="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3001"/>
                                        </p:tgtEl>
                                        <p:attrNameLst>
                                          <p:attrName>style.visibility</p:attrName>
                                        </p:attrNameLst>
                                      </p:cBhvr>
                                      <p:to>
                                        <p:strVal val="visible"/>
                                      </p:to>
                                    </p:set>
                                    <p:animEffect transition="in" filter="wipe(left)">
                                      <p:cBhvr>
                                        <p:cTn id="7" dur="500"/>
                                        <p:tgtEl>
                                          <p:spTgt spid="85300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3008"/>
                                        </p:tgtEl>
                                        <p:attrNameLst>
                                          <p:attrName>style.visibility</p:attrName>
                                        </p:attrNameLst>
                                      </p:cBhvr>
                                      <p:to>
                                        <p:strVal val="visible"/>
                                      </p:to>
                                    </p:set>
                                    <p:animEffect transition="in" filter="wipe(left)">
                                      <p:cBhvr>
                                        <p:cTn id="11" dur="500"/>
                                        <p:tgtEl>
                                          <p:spTgt spid="85300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53013"/>
                                        </p:tgtEl>
                                        <p:attrNameLst>
                                          <p:attrName>style.visibility</p:attrName>
                                        </p:attrNameLst>
                                      </p:cBhvr>
                                      <p:to>
                                        <p:strVal val="visible"/>
                                      </p:to>
                                    </p:set>
                                    <p:animEffect transition="in" filter="wipe(left)">
                                      <p:cBhvr>
                                        <p:cTn id="15" dur="500"/>
                                        <p:tgtEl>
                                          <p:spTgt spid="85301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53004"/>
                                        </p:tgtEl>
                                        <p:attrNameLst>
                                          <p:attrName>style.visibility</p:attrName>
                                        </p:attrNameLst>
                                      </p:cBhvr>
                                      <p:to>
                                        <p:strVal val="visible"/>
                                      </p:to>
                                    </p:set>
                                    <p:animEffect transition="in" filter="wipe(left)">
                                      <p:cBhvr>
                                        <p:cTn id="19" dur="500"/>
                                        <p:tgtEl>
                                          <p:spTgt spid="85300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53005"/>
                                        </p:tgtEl>
                                        <p:attrNameLst>
                                          <p:attrName>style.visibility</p:attrName>
                                        </p:attrNameLst>
                                      </p:cBhvr>
                                      <p:to>
                                        <p:strVal val="visible"/>
                                      </p:to>
                                    </p:set>
                                    <p:animEffect transition="in" filter="wipe(left)">
                                      <p:cBhvr>
                                        <p:cTn id="23" dur="500"/>
                                        <p:tgtEl>
                                          <p:spTgt spid="8530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53014"/>
                                        </p:tgtEl>
                                        <p:attrNameLst>
                                          <p:attrName>style.visibility</p:attrName>
                                        </p:attrNameLst>
                                      </p:cBhvr>
                                      <p:to>
                                        <p:strVal val="visible"/>
                                      </p:to>
                                    </p:set>
                                    <p:animEffect transition="in" filter="wipe(left)">
                                      <p:cBhvr>
                                        <p:cTn id="28" dur="500"/>
                                        <p:tgtEl>
                                          <p:spTgt spid="853014"/>
                                        </p:tgtEl>
                                      </p:cBhvr>
                                    </p:animEffec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853017"/>
                                        </p:tgtEl>
                                        <p:attrNameLst>
                                          <p:attrName>style.visibility</p:attrName>
                                        </p:attrNameLst>
                                      </p:cBhvr>
                                      <p:to>
                                        <p:strVal val="visible"/>
                                      </p:to>
                                    </p:set>
                                    <p:animEffect transition="in" filter="wipe(left)">
                                      <p:cBhvr>
                                        <p:cTn id="32" dur="500"/>
                                        <p:tgtEl>
                                          <p:spTgt spid="853017"/>
                                        </p:tgtEl>
                                      </p:cBhvr>
                                    </p:animEffect>
                                  </p:childTnLst>
                                </p:cTn>
                              </p:par>
                            </p:childTnLst>
                          </p:cTn>
                        </p:par>
                        <p:par>
                          <p:cTn id="33" fill="hold" nodeType="afterGroup">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853018"/>
                                        </p:tgtEl>
                                        <p:attrNameLst>
                                          <p:attrName>style.visibility</p:attrName>
                                        </p:attrNameLst>
                                      </p:cBhvr>
                                      <p:to>
                                        <p:strVal val="visible"/>
                                      </p:to>
                                    </p:set>
                                    <p:animEffect transition="in" filter="wipe(left)">
                                      <p:cBhvr>
                                        <p:cTn id="36" dur="500"/>
                                        <p:tgtEl>
                                          <p:spTgt spid="853018"/>
                                        </p:tgtEl>
                                      </p:cBhvr>
                                    </p:animEffect>
                                  </p:childTnLst>
                                </p:cTn>
                              </p:par>
                            </p:childTnLst>
                          </p:cTn>
                        </p:par>
                        <p:par>
                          <p:cTn id="37" fill="hold" nodeType="afterGroup">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853015"/>
                                        </p:tgtEl>
                                        <p:attrNameLst>
                                          <p:attrName>style.visibility</p:attrName>
                                        </p:attrNameLst>
                                      </p:cBhvr>
                                      <p:to>
                                        <p:strVal val="visible"/>
                                      </p:to>
                                    </p:set>
                                    <p:animEffect transition="in" filter="wipe(left)">
                                      <p:cBhvr>
                                        <p:cTn id="40" dur="500"/>
                                        <p:tgtEl>
                                          <p:spTgt spid="853015"/>
                                        </p:tgtEl>
                                      </p:cBhvr>
                                    </p:animEffect>
                                  </p:childTnLst>
                                </p:cTn>
                              </p:par>
                            </p:childTnLst>
                          </p:cTn>
                        </p:par>
                        <p:par>
                          <p:cTn id="41" fill="hold" nodeType="afterGroup">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853016"/>
                                        </p:tgtEl>
                                        <p:attrNameLst>
                                          <p:attrName>style.visibility</p:attrName>
                                        </p:attrNameLst>
                                      </p:cBhvr>
                                      <p:to>
                                        <p:strVal val="visible"/>
                                      </p:to>
                                    </p:set>
                                    <p:animEffect transition="in" filter="wipe(left)">
                                      <p:cBhvr>
                                        <p:cTn id="44" dur="500"/>
                                        <p:tgtEl>
                                          <p:spTgt spid="853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001" grpId="0" animBg="1" autoUpdateAnimBg="0"/>
      <p:bldP spid="853004" grpId="0" animBg="1" autoUpdateAnimBg="0"/>
      <p:bldP spid="853005" grpId="0" animBg="1" autoUpdateAnimBg="0"/>
      <p:bldP spid="853008" grpId="0" animBg="1" autoUpdateAnimBg="0"/>
      <p:bldP spid="853013" grpId="0" animBg="1" autoUpdateAnimBg="0"/>
      <p:bldP spid="853014" grpId="0" animBg="1" autoUpdateAnimBg="0"/>
      <p:bldP spid="853015" grpId="0" animBg="1" autoUpdateAnimBg="0"/>
      <p:bldP spid="853016" grpId="0" animBg="1" autoUpdateAnimBg="0"/>
      <p:bldP spid="853017" grpId="0" animBg="1" autoUpdateAnimBg="0"/>
      <p:bldP spid="853018" grpId="0" animBg="1" autoUpdateAnimBg="0"/>
    </p:bldLst>
  </p:timing>
</p:sld>
</file>

<file path=ppt/slides/slide3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89B9C2C6-067A-4CF3-A9DF-C8ACCDFEB9CF}" type="slidenum">
              <a:rPr lang="ar-SA" altLang="fa-IR"/>
              <a:pPr/>
              <a:t>358</a:t>
            </a:fld>
            <a:endParaRPr lang="en-US" altLang="fa-IR"/>
          </a:p>
        </p:txBody>
      </p:sp>
      <p:sp>
        <p:nvSpPr>
          <p:cNvPr id="85401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روش مانده نزولی مضاعف</a:t>
            </a:r>
            <a:endParaRPr lang="en-US" altLang="fa-IR" b="0">
              <a:solidFill>
                <a:schemeClr val="tx1"/>
              </a:solidFill>
              <a:cs typeface="B Nazanin" panose="00000400000000000000" pitchFamily="2" charset="-78"/>
            </a:endParaRPr>
          </a:p>
        </p:txBody>
      </p:sp>
      <p:sp>
        <p:nvSpPr>
          <p:cNvPr id="854019"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 نرخ استهلاک دو برابر نرخ استهلاک به روش خط مستقیم فرض می شود.</a:t>
            </a:r>
          </a:p>
          <a:p>
            <a:pPr algn="just" eaLnBrk="1" hangingPunct="1"/>
            <a:endParaRPr lang="fa-IR" altLang="fa-IR">
              <a:cs typeface="B Nazanin" panose="00000400000000000000" pitchFamily="2" charset="-78"/>
            </a:endParaRPr>
          </a:p>
        </p:txBody>
      </p:sp>
      <p:grpSp>
        <p:nvGrpSpPr>
          <p:cNvPr id="854020" name="Group 4"/>
          <p:cNvGrpSpPr>
            <a:grpSpLocks/>
          </p:cNvGrpSpPr>
          <p:nvPr/>
        </p:nvGrpSpPr>
        <p:grpSpPr bwMode="auto">
          <a:xfrm>
            <a:off x="3048000" y="3962400"/>
            <a:ext cx="762000" cy="990600"/>
            <a:chOff x="2688" y="2928"/>
            <a:chExt cx="3024" cy="672"/>
          </a:xfrm>
        </p:grpSpPr>
        <p:sp>
          <p:nvSpPr>
            <p:cNvPr id="854021" name="Text Box 5"/>
            <p:cNvSpPr txBox="1">
              <a:spLocks noChangeArrowheads="1"/>
            </p:cNvSpPr>
            <p:nvPr/>
          </p:nvSpPr>
          <p:spPr bwMode="auto">
            <a:xfrm>
              <a:off x="2688" y="2928"/>
              <a:ext cx="3024" cy="672"/>
            </a:xfrm>
            <a:prstGeom prst="rect">
              <a:avLst/>
            </a:prstGeom>
            <a:gradFill rotWithShape="0">
              <a:gsLst>
                <a:gs pos="0">
                  <a:srgbClr val="33CC33"/>
                </a:gs>
                <a:gs pos="100000">
                  <a:srgbClr val="33CC33">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800">
                  <a:latin typeface="Times New Roman" panose="02020603050405020304" pitchFamily="18" charset="0"/>
                  <a:cs typeface="B Nazanin" panose="00000400000000000000" pitchFamily="2" charset="-78"/>
                </a:rPr>
                <a:t>2</a:t>
              </a:r>
            </a:p>
            <a:p>
              <a:pPr algn="ctr" rtl="1">
                <a:lnSpc>
                  <a:spcPct val="80000"/>
                </a:lnSpc>
              </a:pPr>
              <a:r>
                <a:rPr lang="en-US" altLang="fa-IR" sz="2800">
                  <a:latin typeface="Times New Roman" panose="02020603050405020304" pitchFamily="18" charset="0"/>
                  <a:cs typeface="B Nazanin" panose="00000400000000000000" pitchFamily="2" charset="-78"/>
                </a:rPr>
                <a:t>n</a:t>
              </a:r>
            </a:p>
          </p:txBody>
        </p:sp>
        <p:sp>
          <p:nvSpPr>
            <p:cNvPr id="854022" name="Line 6"/>
            <p:cNvSpPr>
              <a:spLocks noChangeShapeType="1"/>
            </p:cNvSpPr>
            <p:nvPr/>
          </p:nvSpPr>
          <p:spPr bwMode="auto">
            <a:xfrm>
              <a:off x="2688" y="3264"/>
              <a:ext cx="3024"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854023" name="Text Box 7"/>
          <p:cNvSpPr txBox="1">
            <a:spLocks noChangeArrowheads="1"/>
          </p:cNvSpPr>
          <p:nvPr/>
        </p:nvSpPr>
        <p:spPr bwMode="auto">
          <a:xfrm>
            <a:off x="533400" y="4111625"/>
            <a:ext cx="1752600" cy="688975"/>
          </a:xfrm>
          <a:prstGeom prst="rect">
            <a:avLst/>
          </a:prstGeom>
          <a:gradFill rotWithShape="0">
            <a:gsLst>
              <a:gs pos="0">
                <a:srgbClr val="CC3300"/>
              </a:gs>
              <a:gs pos="100000">
                <a:srgbClr val="CC3300">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30000"/>
              </a:lnSpc>
            </a:pPr>
            <a:r>
              <a:rPr lang="fa-IR" altLang="fa-IR" sz="2800">
                <a:latin typeface="Times New Roman" panose="02020603050405020304" pitchFamily="18" charset="0"/>
                <a:cs typeface="B Nazanin" panose="00000400000000000000" pitchFamily="2" charset="-78"/>
              </a:rPr>
              <a:t>هزینه استهلاک</a:t>
            </a:r>
            <a:endParaRPr lang="en-US" altLang="fa-IR" sz="2800">
              <a:latin typeface="Times New Roman" panose="02020603050405020304" pitchFamily="18" charset="0"/>
              <a:cs typeface="B Nazanin" panose="00000400000000000000" pitchFamily="2" charset="-78"/>
            </a:endParaRPr>
          </a:p>
        </p:txBody>
      </p:sp>
      <p:sp>
        <p:nvSpPr>
          <p:cNvPr id="854024" name="Text Box 8"/>
          <p:cNvSpPr txBox="1">
            <a:spLocks noChangeArrowheads="1"/>
          </p:cNvSpPr>
          <p:nvPr/>
        </p:nvSpPr>
        <p:spPr bwMode="auto">
          <a:xfrm>
            <a:off x="3962400" y="4267200"/>
            <a:ext cx="457200" cy="4572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p>
        </p:txBody>
      </p:sp>
      <p:sp>
        <p:nvSpPr>
          <p:cNvPr id="854025" name="Text Box 9"/>
          <p:cNvSpPr txBox="1">
            <a:spLocks noChangeArrowheads="1"/>
          </p:cNvSpPr>
          <p:nvPr/>
        </p:nvSpPr>
        <p:spPr bwMode="auto">
          <a:xfrm>
            <a:off x="4572000" y="4114800"/>
            <a:ext cx="4343400" cy="685800"/>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30000"/>
              </a:lnSpc>
            </a:pPr>
            <a:r>
              <a:rPr lang="fa-IR" altLang="fa-IR" sz="2800">
                <a:latin typeface="Times New Roman" panose="02020603050405020304" pitchFamily="18" charset="0"/>
                <a:cs typeface="B Nazanin" panose="00000400000000000000" pitchFamily="2" charset="-78"/>
              </a:rPr>
              <a:t>(استهلاک انباشته – بهای تمام شده)</a:t>
            </a:r>
            <a:endParaRPr lang="en-US" altLang="fa-IR" sz="2800">
              <a:latin typeface="Times New Roman" panose="02020603050405020304" pitchFamily="18" charset="0"/>
              <a:cs typeface="B Nazanin" panose="00000400000000000000" pitchFamily="2" charset="-78"/>
            </a:endParaRPr>
          </a:p>
        </p:txBody>
      </p:sp>
      <p:sp>
        <p:nvSpPr>
          <p:cNvPr id="854026" name="Line 10"/>
          <p:cNvSpPr>
            <a:spLocks noChangeShapeType="1"/>
          </p:cNvSpPr>
          <p:nvPr/>
        </p:nvSpPr>
        <p:spPr bwMode="auto">
          <a:xfrm flipV="1">
            <a:off x="1828800" y="4800600"/>
            <a:ext cx="1447800" cy="4572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54027" name="Text Box 11"/>
          <p:cNvSpPr txBox="1">
            <a:spLocks noChangeArrowheads="1"/>
          </p:cNvSpPr>
          <p:nvPr/>
        </p:nvSpPr>
        <p:spPr bwMode="auto">
          <a:xfrm>
            <a:off x="838200" y="5105400"/>
            <a:ext cx="1905000" cy="685800"/>
          </a:xfrm>
          <a:prstGeom prst="rect">
            <a:avLst/>
          </a:prstGeom>
          <a:noFill/>
          <a:ln>
            <a:noFill/>
          </a:ln>
          <a:effectLst/>
          <a:extLst>
            <a:ext uri="{909E8E84-426E-40DD-AFC4-6F175D3DCCD1}">
              <a14:hiddenFill xmlns:a14="http://schemas.microsoft.com/office/drawing/2010/main">
                <a:gradFill rotWithShape="0">
                  <a:gsLst>
                    <a:gs pos="0">
                      <a:srgbClr val="33CC33"/>
                    </a:gs>
                    <a:gs pos="100000">
                      <a:srgbClr val="33CC33">
                        <a:gamma/>
                        <a:shade val="46275"/>
                        <a:invGamma/>
                      </a:srgbClr>
                    </a:gs>
                  </a:gsLst>
                  <a:path path="shape">
                    <a:fillToRect l="50000" t="50000" r="50000" b="50000"/>
                  </a:path>
                </a:gra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a:lnSpc>
                <a:spcPct val="80000"/>
              </a:lnSpc>
            </a:pPr>
            <a:r>
              <a:rPr lang="fa-IR" altLang="fa-IR" sz="2800">
                <a:solidFill>
                  <a:srgbClr val="FF0000"/>
                </a:solidFill>
                <a:latin typeface="Times New Roman" panose="02020603050405020304" pitchFamily="18" charset="0"/>
                <a:cs typeface="B Nazanin" panose="00000400000000000000" pitchFamily="2" charset="-78"/>
              </a:rPr>
              <a:t>عمر مفید دارایی</a:t>
            </a:r>
            <a:endParaRPr lang="en-US" altLang="fa-IR" sz="2800">
              <a:solidFill>
                <a:srgbClr val="FF0000"/>
              </a:solidFill>
              <a:latin typeface="Times New Roman" panose="02020603050405020304" pitchFamily="18" charset="0"/>
              <a:cs typeface="B Nazanin" panose="00000400000000000000" pitchFamily="2" charset="-78"/>
            </a:endParaRPr>
          </a:p>
        </p:txBody>
      </p:sp>
      <p:sp>
        <p:nvSpPr>
          <p:cNvPr id="854028" name="Text Box 12"/>
          <p:cNvSpPr txBox="1">
            <a:spLocks noChangeArrowheads="1"/>
          </p:cNvSpPr>
          <p:nvPr/>
        </p:nvSpPr>
        <p:spPr bwMode="auto">
          <a:xfrm>
            <a:off x="2438400" y="4267200"/>
            <a:ext cx="457200" cy="4572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4023"/>
                                        </p:tgtEl>
                                        <p:attrNameLst>
                                          <p:attrName>style.visibility</p:attrName>
                                        </p:attrNameLst>
                                      </p:cBhvr>
                                      <p:to>
                                        <p:strVal val="visible"/>
                                      </p:to>
                                    </p:set>
                                    <p:animEffect transition="in" filter="wipe(left)">
                                      <p:cBhvr>
                                        <p:cTn id="7" dur="500"/>
                                        <p:tgtEl>
                                          <p:spTgt spid="85402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4028"/>
                                        </p:tgtEl>
                                        <p:attrNameLst>
                                          <p:attrName>style.visibility</p:attrName>
                                        </p:attrNameLst>
                                      </p:cBhvr>
                                      <p:to>
                                        <p:strVal val="visible"/>
                                      </p:to>
                                    </p:set>
                                    <p:animEffect transition="in" filter="wipe(left)">
                                      <p:cBhvr>
                                        <p:cTn id="11" dur="500"/>
                                        <p:tgtEl>
                                          <p:spTgt spid="854028"/>
                                        </p:tgtEl>
                                      </p:cBhvr>
                                    </p:animEffect>
                                  </p:childTnLst>
                                </p:cTn>
                              </p:par>
                            </p:childTnLst>
                          </p:cTn>
                        </p:par>
                        <p:par>
                          <p:cTn id="12" fill="hold" nodeType="afterGroup">
                            <p:stCondLst>
                              <p:cond delay="1000"/>
                            </p:stCondLst>
                            <p:childTnLst>
                              <p:par>
                                <p:cTn id="13" presetID="18" presetClass="entr" presetSubtype="3" fill="hold" nodeType="afterEffect">
                                  <p:stCondLst>
                                    <p:cond delay="0"/>
                                  </p:stCondLst>
                                  <p:childTnLst>
                                    <p:set>
                                      <p:cBhvr>
                                        <p:cTn id="14" dur="1" fill="hold">
                                          <p:stCondLst>
                                            <p:cond delay="0"/>
                                          </p:stCondLst>
                                        </p:cTn>
                                        <p:tgtEl>
                                          <p:spTgt spid="854020"/>
                                        </p:tgtEl>
                                        <p:attrNameLst>
                                          <p:attrName>style.visibility</p:attrName>
                                        </p:attrNameLst>
                                      </p:cBhvr>
                                      <p:to>
                                        <p:strVal val="visible"/>
                                      </p:to>
                                    </p:set>
                                    <p:animEffect transition="in" filter="strips(upRight)">
                                      <p:cBhvr>
                                        <p:cTn id="15" dur="500"/>
                                        <p:tgtEl>
                                          <p:spTgt spid="854020"/>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54024"/>
                                        </p:tgtEl>
                                        <p:attrNameLst>
                                          <p:attrName>style.visibility</p:attrName>
                                        </p:attrNameLst>
                                      </p:cBhvr>
                                      <p:to>
                                        <p:strVal val="visible"/>
                                      </p:to>
                                    </p:set>
                                    <p:animEffect transition="in" filter="wipe(left)">
                                      <p:cBhvr>
                                        <p:cTn id="19" dur="500"/>
                                        <p:tgtEl>
                                          <p:spTgt spid="85402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54025"/>
                                        </p:tgtEl>
                                        <p:attrNameLst>
                                          <p:attrName>style.visibility</p:attrName>
                                        </p:attrNameLst>
                                      </p:cBhvr>
                                      <p:to>
                                        <p:strVal val="visible"/>
                                      </p:to>
                                    </p:set>
                                    <p:animEffect transition="in" filter="wipe(left)">
                                      <p:cBhvr>
                                        <p:cTn id="23" dur="500"/>
                                        <p:tgtEl>
                                          <p:spTgt spid="854025"/>
                                        </p:tgtEl>
                                      </p:cBhvr>
                                    </p:animEffect>
                                  </p:childTnLst>
                                </p:cTn>
                              </p:par>
                            </p:childTnLst>
                          </p:cTn>
                        </p:par>
                        <p:par>
                          <p:cTn id="24" fill="hold" nodeType="afterGroup">
                            <p:stCondLst>
                              <p:cond delay="2500"/>
                            </p:stCondLst>
                            <p:childTnLst>
                              <p:par>
                                <p:cTn id="25" presetID="18" presetClass="entr" presetSubtype="9" fill="hold" nodeType="afterEffect">
                                  <p:stCondLst>
                                    <p:cond delay="0"/>
                                  </p:stCondLst>
                                  <p:childTnLst>
                                    <p:set>
                                      <p:cBhvr>
                                        <p:cTn id="26" dur="1" fill="hold">
                                          <p:stCondLst>
                                            <p:cond delay="0"/>
                                          </p:stCondLst>
                                        </p:cTn>
                                        <p:tgtEl>
                                          <p:spTgt spid="854026"/>
                                        </p:tgtEl>
                                        <p:attrNameLst>
                                          <p:attrName>style.visibility</p:attrName>
                                        </p:attrNameLst>
                                      </p:cBhvr>
                                      <p:to>
                                        <p:strVal val="visible"/>
                                      </p:to>
                                    </p:set>
                                    <p:animEffect transition="in" filter="strips(upLeft)">
                                      <p:cBhvr>
                                        <p:cTn id="27" dur="500"/>
                                        <p:tgtEl>
                                          <p:spTgt spid="854026"/>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54027"/>
                                        </p:tgtEl>
                                        <p:attrNameLst>
                                          <p:attrName>style.visibility</p:attrName>
                                        </p:attrNameLst>
                                      </p:cBhvr>
                                      <p:to>
                                        <p:strVal val="visible"/>
                                      </p:to>
                                    </p:set>
                                    <p:animEffect transition="in" filter="wipe(left)">
                                      <p:cBhvr>
                                        <p:cTn id="31" dur="500"/>
                                        <p:tgtEl>
                                          <p:spTgt spid="854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023" grpId="0" animBg="1" autoUpdateAnimBg="0"/>
      <p:bldP spid="854024" grpId="0" animBg="1" autoUpdateAnimBg="0"/>
      <p:bldP spid="854025" grpId="0" animBg="1" autoUpdateAnimBg="0"/>
      <p:bldP spid="854027" grpId="0"/>
      <p:bldP spid="854028" grpId="0" animBg="1" autoUpdateAnimBg="0"/>
    </p:bldLst>
  </p:timing>
</p:sld>
</file>

<file path=ppt/slides/slide3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Slide Number Placeholder 1"/>
          <p:cNvSpPr>
            <a:spLocks noGrp="1"/>
          </p:cNvSpPr>
          <p:nvPr>
            <p:ph type="sldNum" sz="quarter" idx="10"/>
          </p:nvPr>
        </p:nvSpPr>
        <p:spPr/>
        <p:txBody>
          <a:bodyPr/>
          <a:lstStyle/>
          <a:p>
            <a:fld id="{B5C7D8DD-70AB-40F8-99D9-8F148300D8F9}" type="slidenum">
              <a:rPr lang="ar-SA" altLang="fa-IR"/>
              <a:pPr/>
              <a:t>359</a:t>
            </a:fld>
            <a:endParaRPr lang="en-US" altLang="fa-IR"/>
          </a:p>
        </p:txBody>
      </p:sp>
      <p:sp>
        <p:nvSpPr>
          <p:cNvPr id="85504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روش مجموع سنوات</a:t>
            </a:r>
            <a:endParaRPr lang="en-US" altLang="fa-IR" b="0">
              <a:solidFill>
                <a:schemeClr val="tx1"/>
              </a:solidFill>
              <a:cs typeface="B Nazanin" panose="00000400000000000000" pitchFamily="2" charset="-78"/>
            </a:endParaRPr>
          </a:p>
        </p:txBody>
      </p:sp>
      <p:sp>
        <p:nvSpPr>
          <p:cNvPr id="855043" name="Rectangle 3"/>
          <p:cNvSpPr>
            <a:spLocks noChangeArrowheads="1"/>
          </p:cNvSpPr>
          <p:nvPr/>
        </p:nvSpPr>
        <p:spPr bwMode="auto">
          <a:xfrm>
            <a:off x="609600" y="2214563"/>
            <a:ext cx="84582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این روش،یک نرخ نزولی در بهای تمام شده منهای ارزش اسقاط ضرب می گردد .</a:t>
            </a:r>
          </a:p>
          <a:p>
            <a:pPr algn="just" eaLnBrk="1" hangingPunct="1"/>
            <a:endParaRPr lang="fa-IR" altLang="fa-IR">
              <a:cs typeface="B Nazanin" panose="00000400000000000000" pitchFamily="2" charset="-78"/>
            </a:endParaRPr>
          </a:p>
        </p:txBody>
      </p:sp>
      <p:grpSp>
        <p:nvGrpSpPr>
          <p:cNvPr id="855044" name="Group 4"/>
          <p:cNvGrpSpPr>
            <a:grpSpLocks/>
          </p:cNvGrpSpPr>
          <p:nvPr/>
        </p:nvGrpSpPr>
        <p:grpSpPr bwMode="auto">
          <a:xfrm>
            <a:off x="2819400" y="3962400"/>
            <a:ext cx="1295400" cy="990600"/>
            <a:chOff x="2688" y="2928"/>
            <a:chExt cx="3024" cy="672"/>
          </a:xfrm>
        </p:grpSpPr>
        <p:sp>
          <p:nvSpPr>
            <p:cNvPr id="855045" name="Text Box 5"/>
            <p:cNvSpPr txBox="1">
              <a:spLocks noChangeArrowheads="1"/>
            </p:cNvSpPr>
            <p:nvPr/>
          </p:nvSpPr>
          <p:spPr bwMode="auto">
            <a:xfrm>
              <a:off x="2688" y="2928"/>
              <a:ext cx="3024" cy="672"/>
            </a:xfrm>
            <a:prstGeom prst="rect">
              <a:avLst/>
            </a:prstGeom>
            <a:gradFill rotWithShape="0">
              <a:gsLst>
                <a:gs pos="0">
                  <a:srgbClr val="33CC33"/>
                </a:gs>
                <a:gs pos="100000">
                  <a:srgbClr val="33CC33">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altLang="fa-IR" sz="2800">
                  <a:latin typeface="Times New Roman" panose="02020603050405020304" pitchFamily="18" charset="0"/>
                  <a:cs typeface="B Nazanin" panose="00000400000000000000" pitchFamily="2" charset="-78"/>
                </a:rPr>
                <a:t>n+</a:t>
              </a:r>
              <a:r>
                <a:rPr lang="fa-IR" altLang="fa-IR" sz="2800">
                  <a:latin typeface="Times New Roman" panose="02020603050405020304" pitchFamily="18" charset="0"/>
                  <a:cs typeface="B Nazanin" panose="00000400000000000000" pitchFamily="2" charset="-78"/>
                </a:rPr>
                <a:t>1</a:t>
              </a:r>
              <a:r>
                <a:rPr lang="en-US" altLang="fa-IR" sz="2800">
                  <a:cs typeface="Arial" panose="020B0604020202020204" pitchFamily="34" charset="0"/>
                </a:rPr>
                <a:t>–</a:t>
              </a:r>
              <a:r>
                <a:rPr lang="en-US" altLang="fa-IR" sz="2800">
                  <a:latin typeface="Times New Roman" panose="02020603050405020304" pitchFamily="18" charset="0"/>
                  <a:cs typeface="B Nazanin" panose="00000400000000000000" pitchFamily="2" charset="-78"/>
                </a:rPr>
                <a:t> d</a:t>
              </a:r>
            </a:p>
            <a:p>
              <a:pPr algn="ctr" rtl="1">
                <a:lnSpc>
                  <a:spcPct val="80000"/>
                </a:lnSpc>
              </a:pPr>
              <a:r>
                <a:rPr lang="en-US" altLang="fa-IR" sz="2800">
                  <a:latin typeface="Times New Roman" panose="02020603050405020304" pitchFamily="18" charset="0"/>
                  <a:cs typeface="B Nazanin" panose="00000400000000000000" pitchFamily="2" charset="-78"/>
                </a:rPr>
                <a:t>y</a:t>
              </a:r>
            </a:p>
          </p:txBody>
        </p:sp>
        <p:sp>
          <p:nvSpPr>
            <p:cNvPr id="855046" name="Line 6"/>
            <p:cNvSpPr>
              <a:spLocks noChangeShapeType="1"/>
            </p:cNvSpPr>
            <p:nvPr/>
          </p:nvSpPr>
          <p:spPr bwMode="auto">
            <a:xfrm>
              <a:off x="2688" y="3264"/>
              <a:ext cx="3024"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855047" name="Text Box 7"/>
          <p:cNvSpPr txBox="1">
            <a:spLocks noChangeArrowheads="1"/>
          </p:cNvSpPr>
          <p:nvPr/>
        </p:nvSpPr>
        <p:spPr bwMode="auto">
          <a:xfrm>
            <a:off x="457200" y="4111625"/>
            <a:ext cx="1752600" cy="688975"/>
          </a:xfrm>
          <a:prstGeom prst="rect">
            <a:avLst/>
          </a:prstGeom>
          <a:gradFill rotWithShape="0">
            <a:gsLst>
              <a:gs pos="0">
                <a:srgbClr val="CC3300"/>
              </a:gs>
              <a:gs pos="100000">
                <a:srgbClr val="CC3300">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30000"/>
              </a:lnSpc>
            </a:pPr>
            <a:r>
              <a:rPr lang="fa-IR" altLang="fa-IR" sz="2800">
                <a:latin typeface="Times New Roman" panose="02020603050405020304" pitchFamily="18" charset="0"/>
                <a:cs typeface="B Nazanin" panose="00000400000000000000" pitchFamily="2" charset="-78"/>
              </a:rPr>
              <a:t>هزینه استهلاک</a:t>
            </a:r>
            <a:endParaRPr lang="en-US" altLang="fa-IR" sz="2800">
              <a:latin typeface="Times New Roman" panose="02020603050405020304" pitchFamily="18" charset="0"/>
              <a:cs typeface="B Nazanin" panose="00000400000000000000" pitchFamily="2" charset="-78"/>
            </a:endParaRPr>
          </a:p>
        </p:txBody>
      </p:sp>
      <p:sp>
        <p:nvSpPr>
          <p:cNvPr id="855048" name="Text Box 8"/>
          <p:cNvSpPr txBox="1">
            <a:spLocks noChangeArrowheads="1"/>
          </p:cNvSpPr>
          <p:nvPr/>
        </p:nvSpPr>
        <p:spPr bwMode="auto">
          <a:xfrm>
            <a:off x="4191000" y="4267200"/>
            <a:ext cx="457200" cy="4572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p>
        </p:txBody>
      </p:sp>
      <p:sp>
        <p:nvSpPr>
          <p:cNvPr id="855049" name="Text Box 9"/>
          <p:cNvSpPr txBox="1">
            <a:spLocks noChangeArrowheads="1"/>
          </p:cNvSpPr>
          <p:nvPr/>
        </p:nvSpPr>
        <p:spPr bwMode="auto">
          <a:xfrm>
            <a:off x="4800600" y="4114800"/>
            <a:ext cx="4343400" cy="685800"/>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30000"/>
              </a:lnSpc>
            </a:pPr>
            <a:r>
              <a:rPr lang="fa-IR" altLang="fa-IR" sz="2800">
                <a:latin typeface="Times New Roman" panose="02020603050405020304" pitchFamily="18" charset="0"/>
                <a:cs typeface="B Nazanin" panose="00000400000000000000" pitchFamily="2" charset="-78"/>
              </a:rPr>
              <a:t>(ارزش اسقاط </a:t>
            </a:r>
            <a:r>
              <a:rPr lang="en-US" altLang="fa-IR" sz="2800">
                <a:cs typeface="Arial" panose="020B0604020202020204" pitchFamily="34" charset="0"/>
              </a:rPr>
              <a:t>–</a:t>
            </a:r>
            <a:r>
              <a:rPr lang="fa-IR" altLang="fa-IR" sz="2800">
                <a:latin typeface="Times New Roman" panose="02020603050405020304" pitchFamily="18" charset="0"/>
                <a:cs typeface="B Nazanin" panose="00000400000000000000" pitchFamily="2" charset="-78"/>
              </a:rPr>
              <a:t> بهای تمام شده)</a:t>
            </a:r>
            <a:endParaRPr lang="en-US" altLang="fa-IR" sz="2800">
              <a:latin typeface="Times New Roman" panose="02020603050405020304" pitchFamily="18" charset="0"/>
              <a:cs typeface="B Nazanin" panose="00000400000000000000" pitchFamily="2" charset="-78"/>
            </a:endParaRPr>
          </a:p>
        </p:txBody>
      </p:sp>
      <p:sp>
        <p:nvSpPr>
          <p:cNvPr id="855050" name="Line 10"/>
          <p:cNvSpPr>
            <a:spLocks noChangeShapeType="1"/>
          </p:cNvSpPr>
          <p:nvPr/>
        </p:nvSpPr>
        <p:spPr bwMode="auto">
          <a:xfrm flipV="1">
            <a:off x="3276600" y="4800600"/>
            <a:ext cx="76200" cy="8382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55051" name="Text Box 11"/>
          <p:cNvSpPr txBox="1">
            <a:spLocks noChangeArrowheads="1"/>
          </p:cNvSpPr>
          <p:nvPr/>
        </p:nvSpPr>
        <p:spPr bwMode="auto">
          <a:xfrm>
            <a:off x="1066800" y="2971800"/>
            <a:ext cx="1905000" cy="685800"/>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rtl="1" eaLnBrk="1" hangingPunct="1">
              <a:lnSpc>
                <a:spcPct val="130000"/>
              </a:lnSpc>
            </a:pPr>
            <a:r>
              <a:rPr lang="fa-IR" altLang="fa-IR" sz="2800">
                <a:latin typeface="Times New Roman" panose="02020603050405020304" pitchFamily="18" charset="0"/>
                <a:cs typeface="B Nazanin" panose="00000400000000000000" pitchFamily="2" charset="-78"/>
              </a:rPr>
              <a:t>عمر مفید دارایی</a:t>
            </a:r>
            <a:endParaRPr lang="en-US" altLang="fa-IR" sz="2800">
              <a:latin typeface="Times New Roman" panose="02020603050405020304" pitchFamily="18" charset="0"/>
              <a:cs typeface="B Nazanin" panose="00000400000000000000" pitchFamily="2" charset="-78"/>
            </a:endParaRPr>
          </a:p>
        </p:txBody>
      </p:sp>
      <p:sp>
        <p:nvSpPr>
          <p:cNvPr id="855052" name="Text Box 12"/>
          <p:cNvSpPr txBox="1">
            <a:spLocks noChangeArrowheads="1"/>
          </p:cNvSpPr>
          <p:nvPr/>
        </p:nvSpPr>
        <p:spPr bwMode="auto">
          <a:xfrm>
            <a:off x="2286000" y="4267200"/>
            <a:ext cx="457200" cy="457200"/>
          </a:xfrm>
          <a:prstGeom prst="rect">
            <a:avLst/>
          </a:prstGeom>
          <a:gradFill rotWithShape="0">
            <a:gsLst>
              <a:gs pos="0">
                <a:srgbClr val="FF9900"/>
              </a:gs>
              <a:gs pos="100000">
                <a:srgbClr val="FF9900">
                  <a:gamma/>
                  <a:shade val="46275"/>
                  <a:invGamma/>
                </a:srgbClr>
              </a:gs>
            </a:gsLst>
            <a:path path="shape">
              <a:fillToRect l="50000" t="50000" r="50000" b="50000"/>
            </a:path>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rtl="1" eaLnBrk="1" hangingPunct="1">
              <a:lnSpc>
                <a:spcPct val="85000"/>
              </a:lnSpc>
            </a:pPr>
            <a:r>
              <a:rPr lang="en-US" altLang="fa-IR" sz="3200" b="1">
                <a:latin typeface="Times New Roman" panose="02020603050405020304" pitchFamily="18" charset="0"/>
                <a:cs typeface="Times New Roman" panose="02020603050405020304" pitchFamily="18" charset="0"/>
              </a:rPr>
              <a:t>=</a:t>
            </a:r>
            <a:endParaRPr lang="en-US" altLang="fa-IR" sz="3200" b="1">
              <a:latin typeface="Times New Roman" panose="02020603050405020304" pitchFamily="18" charset="0"/>
            </a:endParaRPr>
          </a:p>
        </p:txBody>
      </p:sp>
      <p:grpSp>
        <p:nvGrpSpPr>
          <p:cNvPr id="855053" name="Group 13"/>
          <p:cNvGrpSpPr>
            <a:grpSpLocks/>
          </p:cNvGrpSpPr>
          <p:nvPr/>
        </p:nvGrpSpPr>
        <p:grpSpPr bwMode="auto">
          <a:xfrm>
            <a:off x="2743200" y="5715000"/>
            <a:ext cx="1295400" cy="990600"/>
            <a:chOff x="2688" y="2928"/>
            <a:chExt cx="3024" cy="672"/>
          </a:xfrm>
        </p:grpSpPr>
        <p:sp>
          <p:nvSpPr>
            <p:cNvPr id="855054" name="Text Box 14"/>
            <p:cNvSpPr txBox="1">
              <a:spLocks noChangeArrowheads="1"/>
            </p:cNvSpPr>
            <p:nvPr/>
          </p:nvSpPr>
          <p:spPr bwMode="auto">
            <a:xfrm>
              <a:off x="2688" y="2928"/>
              <a:ext cx="3024" cy="672"/>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1" hangingPunct="1">
                <a:lnSpc>
                  <a:spcPct val="130000"/>
                </a:lnSpc>
              </a:pPr>
              <a:r>
                <a:rPr lang="en-US" altLang="fa-IR" sz="2800">
                  <a:latin typeface="Times New Roman" panose="02020603050405020304" pitchFamily="18" charset="0"/>
                  <a:cs typeface="B Nazanin" panose="00000400000000000000" pitchFamily="2" charset="-78"/>
                </a:rPr>
                <a:t>n(n+</a:t>
              </a:r>
              <a:r>
                <a:rPr lang="fa-IR" altLang="fa-IR" sz="2800">
                  <a:latin typeface="Times New Roman" panose="02020603050405020304" pitchFamily="18" charset="0"/>
                  <a:cs typeface="B Nazanin" panose="00000400000000000000" pitchFamily="2" charset="-78"/>
                </a:rPr>
                <a:t>1</a:t>
              </a:r>
              <a:r>
                <a:rPr lang="en-US" altLang="fa-IR" sz="2800">
                  <a:latin typeface="Times New Roman" panose="02020603050405020304" pitchFamily="18" charset="0"/>
                  <a:cs typeface="B Nazanin" panose="00000400000000000000" pitchFamily="2" charset="-78"/>
                </a:rPr>
                <a:t>)</a:t>
              </a:r>
            </a:p>
            <a:p>
              <a:pPr algn="ctr" eaLnBrk="1" hangingPunct="1">
                <a:lnSpc>
                  <a:spcPct val="130000"/>
                </a:lnSpc>
              </a:pPr>
              <a:r>
                <a:rPr lang="fa-IR" altLang="fa-IR" sz="2800">
                  <a:latin typeface="Times New Roman" panose="02020603050405020304" pitchFamily="18" charset="0"/>
                  <a:cs typeface="B Nazanin" panose="00000400000000000000" pitchFamily="2" charset="-78"/>
                </a:rPr>
                <a:t>2</a:t>
              </a:r>
              <a:endParaRPr lang="en-US" altLang="fa-IR" sz="2800">
                <a:latin typeface="Times New Roman" panose="02020603050405020304" pitchFamily="18" charset="0"/>
                <a:cs typeface="B Nazanin" panose="00000400000000000000" pitchFamily="2" charset="-78"/>
              </a:endParaRPr>
            </a:p>
          </p:txBody>
        </p:sp>
        <p:sp>
          <p:nvSpPr>
            <p:cNvPr id="855055" name="Line 15"/>
            <p:cNvSpPr>
              <a:spLocks noChangeShapeType="1"/>
            </p:cNvSpPr>
            <p:nvPr/>
          </p:nvSpPr>
          <p:spPr bwMode="auto">
            <a:xfrm>
              <a:off x="2688" y="3264"/>
              <a:ext cx="3024"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fa-IR"/>
            </a:p>
          </p:txBody>
        </p:sp>
      </p:grpSp>
      <p:sp>
        <p:nvSpPr>
          <p:cNvPr id="855056" name="Line 16"/>
          <p:cNvSpPr>
            <a:spLocks noChangeShapeType="1"/>
          </p:cNvSpPr>
          <p:nvPr/>
        </p:nvSpPr>
        <p:spPr bwMode="auto">
          <a:xfrm>
            <a:off x="2743200" y="3505200"/>
            <a:ext cx="228600" cy="609600"/>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55057" name="Line 17"/>
          <p:cNvSpPr>
            <a:spLocks noChangeShapeType="1"/>
          </p:cNvSpPr>
          <p:nvPr/>
        </p:nvSpPr>
        <p:spPr bwMode="auto">
          <a:xfrm>
            <a:off x="4038600" y="4343400"/>
            <a:ext cx="990600" cy="1219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855058" name="Text Box 18"/>
          <p:cNvSpPr txBox="1">
            <a:spLocks noChangeArrowheads="1"/>
          </p:cNvSpPr>
          <p:nvPr/>
        </p:nvSpPr>
        <p:spPr bwMode="auto">
          <a:xfrm>
            <a:off x="5029200" y="5638800"/>
            <a:ext cx="2362200" cy="688975"/>
          </a:xfrm>
          <a:prstGeom prst="rect">
            <a:avLst/>
          </a:prstGeom>
          <a:gradFill rotWithShape="0">
            <a:gsLst>
              <a:gs pos="0">
                <a:srgbClr val="0066FF"/>
              </a:gs>
              <a:gs pos="100000">
                <a:srgbClr val="0066FF">
                  <a:gamma/>
                  <a:shade val="46275"/>
                  <a:invGamma/>
                </a:srgbClr>
              </a:gs>
            </a:gsLst>
            <a:path path="shape">
              <a:fillToRect l="50000" t="50000" r="50000" b="50000"/>
            </a:path>
          </a:gra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eaLnBrk="1" hangingPunct="1">
              <a:lnSpc>
                <a:spcPct val="130000"/>
              </a:lnSpc>
            </a:pPr>
            <a:r>
              <a:rPr lang="fa-IR" altLang="fa-IR" sz="2800">
                <a:latin typeface="Times New Roman" panose="02020603050405020304" pitchFamily="18" charset="0"/>
                <a:cs typeface="B Nazanin" panose="00000400000000000000" pitchFamily="2" charset="-78"/>
              </a:rPr>
              <a:t>سال مورد محاسبه</a:t>
            </a:r>
            <a:endParaRPr lang="en-US" altLang="fa-IR" sz="2800">
              <a:latin typeface="Times New Roman" panose="02020603050405020304" pitchFamily="18" charset="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5047"/>
                                        </p:tgtEl>
                                        <p:attrNameLst>
                                          <p:attrName>style.visibility</p:attrName>
                                        </p:attrNameLst>
                                      </p:cBhvr>
                                      <p:to>
                                        <p:strVal val="visible"/>
                                      </p:to>
                                    </p:set>
                                    <p:animEffect transition="in" filter="wipe(left)">
                                      <p:cBhvr>
                                        <p:cTn id="7" dur="500"/>
                                        <p:tgtEl>
                                          <p:spTgt spid="85504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5052"/>
                                        </p:tgtEl>
                                        <p:attrNameLst>
                                          <p:attrName>style.visibility</p:attrName>
                                        </p:attrNameLst>
                                      </p:cBhvr>
                                      <p:to>
                                        <p:strVal val="visible"/>
                                      </p:to>
                                    </p:set>
                                    <p:animEffect transition="in" filter="wipe(left)">
                                      <p:cBhvr>
                                        <p:cTn id="11" dur="500"/>
                                        <p:tgtEl>
                                          <p:spTgt spid="855052"/>
                                        </p:tgtEl>
                                      </p:cBhvr>
                                    </p:animEffect>
                                  </p:childTnLst>
                                </p:cTn>
                              </p:par>
                            </p:childTnLst>
                          </p:cTn>
                        </p:par>
                        <p:par>
                          <p:cTn id="12" fill="hold" nodeType="afterGroup">
                            <p:stCondLst>
                              <p:cond delay="1000"/>
                            </p:stCondLst>
                            <p:childTnLst>
                              <p:par>
                                <p:cTn id="13" presetID="18" presetClass="entr" presetSubtype="3" fill="hold" nodeType="afterEffect">
                                  <p:stCondLst>
                                    <p:cond delay="0"/>
                                  </p:stCondLst>
                                  <p:childTnLst>
                                    <p:set>
                                      <p:cBhvr>
                                        <p:cTn id="14" dur="1" fill="hold">
                                          <p:stCondLst>
                                            <p:cond delay="0"/>
                                          </p:stCondLst>
                                        </p:cTn>
                                        <p:tgtEl>
                                          <p:spTgt spid="855044"/>
                                        </p:tgtEl>
                                        <p:attrNameLst>
                                          <p:attrName>style.visibility</p:attrName>
                                        </p:attrNameLst>
                                      </p:cBhvr>
                                      <p:to>
                                        <p:strVal val="visible"/>
                                      </p:to>
                                    </p:set>
                                    <p:animEffect transition="in" filter="strips(upRight)">
                                      <p:cBhvr>
                                        <p:cTn id="15" dur="500"/>
                                        <p:tgtEl>
                                          <p:spTgt spid="85504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55048"/>
                                        </p:tgtEl>
                                        <p:attrNameLst>
                                          <p:attrName>style.visibility</p:attrName>
                                        </p:attrNameLst>
                                      </p:cBhvr>
                                      <p:to>
                                        <p:strVal val="visible"/>
                                      </p:to>
                                    </p:set>
                                    <p:animEffect transition="in" filter="wipe(left)">
                                      <p:cBhvr>
                                        <p:cTn id="19" dur="500"/>
                                        <p:tgtEl>
                                          <p:spTgt spid="85504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55049"/>
                                        </p:tgtEl>
                                        <p:attrNameLst>
                                          <p:attrName>style.visibility</p:attrName>
                                        </p:attrNameLst>
                                      </p:cBhvr>
                                      <p:to>
                                        <p:strVal val="visible"/>
                                      </p:to>
                                    </p:set>
                                    <p:animEffect transition="in" filter="wipe(left)">
                                      <p:cBhvr>
                                        <p:cTn id="23" dur="500"/>
                                        <p:tgtEl>
                                          <p:spTgt spid="85504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9" fill="hold" nodeType="clickEffect">
                                  <p:stCondLst>
                                    <p:cond delay="0"/>
                                  </p:stCondLst>
                                  <p:childTnLst>
                                    <p:set>
                                      <p:cBhvr>
                                        <p:cTn id="27" dur="1" fill="hold">
                                          <p:stCondLst>
                                            <p:cond delay="0"/>
                                          </p:stCondLst>
                                        </p:cTn>
                                        <p:tgtEl>
                                          <p:spTgt spid="855056"/>
                                        </p:tgtEl>
                                        <p:attrNameLst>
                                          <p:attrName>style.visibility</p:attrName>
                                        </p:attrNameLst>
                                      </p:cBhvr>
                                      <p:to>
                                        <p:strVal val="visible"/>
                                      </p:to>
                                    </p:set>
                                    <p:animEffect transition="in" filter="strips(upLeft)">
                                      <p:cBhvr>
                                        <p:cTn id="28" dur="500"/>
                                        <p:tgtEl>
                                          <p:spTgt spid="855056"/>
                                        </p:tgtEl>
                                      </p:cBhvr>
                                    </p:animEffec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855051"/>
                                        </p:tgtEl>
                                        <p:attrNameLst>
                                          <p:attrName>style.visibility</p:attrName>
                                        </p:attrNameLst>
                                      </p:cBhvr>
                                      <p:to>
                                        <p:strVal val="visible"/>
                                      </p:to>
                                    </p:set>
                                    <p:animEffect transition="in" filter="wipe(left)">
                                      <p:cBhvr>
                                        <p:cTn id="32" dur="500"/>
                                        <p:tgtEl>
                                          <p:spTgt spid="855051"/>
                                        </p:tgtEl>
                                      </p:cBhvr>
                                    </p:animEffect>
                                  </p:childTnLst>
                                </p:cTn>
                              </p:par>
                            </p:childTnLst>
                          </p:cTn>
                        </p:par>
                        <p:par>
                          <p:cTn id="33" fill="hold" nodeType="afterGroup">
                            <p:stCondLst>
                              <p:cond delay="1000"/>
                            </p:stCondLst>
                            <p:childTnLst>
                              <p:par>
                                <p:cTn id="34" presetID="18" presetClass="entr" presetSubtype="12" fill="hold" nodeType="afterEffect">
                                  <p:stCondLst>
                                    <p:cond delay="0"/>
                                  </p:stCondLst>
                                  <p:childTnLst>
                                    <p:set>
                                      <p:cBhvr>
                                        <p:cTn id="35" dur="1" fill="hold">
                                          <p:stCondLst>
                                            <p:cond delay="0"/>
                                          </p:stCondLst>
                                        </p:cTn>
                                        <p:tgtEl>
                                          <p:spTgt spid="855050"/>
                                        </p:tgtEl>
                                        <p:attrNameLst>
                                          <p:attrName>style.visibility</p:attrName>
                                        </p:attrNameLst>
                                      </p:cBhvr>
                                      <p:to>
                                        <p:strVal val="visible"/>
                                      </p:to>
                                    </p:set>
                                    <p:animEffect transition="in" filter="strips(downLeft)">
                                      <p:cBhvr>
                                        <p:cTn id="36" dur="500"/>
                                        <p:tgtEl>
                                          <p:spTgt spid="855050"/>
                                        </p:tgtEl>
                                      </p:cBhvr>
                                    </p:animEffect>
                                  </p:childTnLst>
                                </p:cTn>
                              </p:par>
                            </p:childTnLst>
                          </p:cTn>
                        </p:par>
                        <p:par>
                          <p:cTn id="37" fill="hold" nodeType="afterGroup">
                            <p:stCondLst>
                              <p:cond delay="1500"/>
                            </p:stCondLst>
                            <p:childTnLst>
                              <p:par>
                                <p:cTn id="38" presetID="18" presetClass="entr" presetSubtype="3" fill="hold" nodeType="afterEffect">
                                  <p:stCondLst>
                                    <p:cond delay="0"/>
                                  </p:stCondLst>
                                  <p:childTnLst>
                                    <p:set>
                                      <p:cBhvr>
                                        <p:cTn id="39" dur="1" fill="hold">
                                          <p:stCondLst>
                                            <p:cond delay="0"/>
                                          </p:stCondLst>
                                        </p:cTn>
                                        <p:tgtEl>
                                          <p:spTgt spid="855053"/>
                                        </p:tgtEl>
                                        <p:attrNameLst>
                                          <p:attrName>style.visibility</p:attrName>
                                        </p:attrNameLst>
                                      </p:cBhvr>
                                      <p:to>
                                        <p:strVal val="visible"/>
                                      </p:to>
                                    </p:set>
                                    <p:animEffect transition="in" filter="strips(upRight)">
                                      <p:cBhvr>
                                        <p:cTn id="40" dur="500"/>
                                        <p:tgtEl>
                                          <p:spTgt spid="855053"/>
                                        </p:tgtEl>
                                      </p:cBhvr>
                                    </p:animEffect>
                                  </p:childTnLst>
                                </p:cTn>
                              </p:par>
                            </p:childTnLst>
                          </p:cTn>
                        </p:par>
                        <p:par>
                          <p:cTn id="41" fill="hold" nodeType="afterGroup">
                            <p:stCondLst>
                              <p:cond delay="2000"/>
                            </p:stCondLst>
                            <p:childTnLst>
                              <p:par>
                                <p:cTn id="42" presetID="18" presetClass="entr" presetSubtype="6" fill="hold" nodeType="afterEffect">
                                  <p:stCondLst>
                                    <p:cond delay="0"/>
                                  </p:stCondLst>
                                  <p:childTnLst>
                                    <p:set>
                                      <p:cBhvr>
                                        <p:cTn id="43" dur="1" fill="hold">
                                          <p:stCondLst>
                                            <p:cond delay="0"/>
                                          </p:stCondLst>
                                        </p:cTn>
                                        <p:tgtEl>
                                          <p:spTgt spid="855057"/>
                                        </p:tgtEl>
                                        <p:attrNameLst>
                                          <p:attrName>style.visibility</p:attrName>
                                        </p:attrNameLst>
                                      </p:cBhvr>
                                      <p:to>
                                        <p:strVal val="visible"/>
                                      </p:to>
                                    </p:set>
                                    <p:animEffect transition="in" filter="strips(downRight)">
                                      <p:cBhvr>
                                        <p:cTn id="44" dur="500"/>
                                        <p:tgtEl>
                                          <p:spTgt spid="855057"/>
                                        </p:tgtEl>
                                      </p:cBhvr>
                                    </p:animEffect>
                                  </p:childTnLst>
                                </p:cTn>
                              </p:par>
                            </p:childTnLst>
                          </p:cTn>
                        </p:par>
                        <p:par>
                          <p:cTn id="45" fill="hold" nodeType="afterGroup">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855058"/>
                                        </p:tgtEl>
                                        <p:attrNameLst>
                                          <p:attrName>style.visibility</p:attrName>
                                        </p:attrNameLst>
                                      </p:cBhvr>
                                      <p:to>
                                        <p:strVal val="visible"/>
                                      </p:to>
                                    </p:set>
                                    <p:animEffect transition="in" filter="wipe(left)">
                                      <p:cBhvr>
                                        <p:cTn id="48" dur="500"/>
                                        <p:tgtEl>
                                          <p:spTgt spid="85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7" grpId="0" animBg="1" autoUpdateAnimBg="0"/>
      <p:bldP spid="855048" grpId="0" animBg="1" autoUpdateAnimBg="0"/>
      <p:bldP spid="855049" grpId="0" animBg="1" autoUpdateAnimBg="0"/>
      <p:bldP spid="855051" grpId="0" animBg="1"/>
      <p:bldP spid="855052" grpId="0" animBg="1" autoUpdateAnimBg="0"/>
      <p:bldP spid="855058"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DF4A1BA-13F6-4269-BD4F-4E1F34779E54}" type="slidenum">
              <a:rPr lang="ar-SA" altLang="fa-IR"/>
              <a:pPr/>
              <a:t>36</a:t>
            </a:fld>
            <a:endParaRPr lang="en-US" altLang="fa-IR"/>
          </a:p>
        </p:txBody>
      </p:sp>
      <p:sp>
        <p:nvSpPr>
          <p:cNvPr id="544770" name="Rectangle 2"/>
          <p:cNvSpPr>
            <a:spLocks noGrp="1" noChangeArrowheads="1"/>
          </p:cNvSpPr>
          <p:nvPr>
            <p:ph type="title" idx="4294967295"/>
          </p:nvPr>
        </p:nvSpPr>
        <p:spPr/>
        <p:txBody>
          <a:bodyPr/>
          <a:lstStyle/>
          <a:p>
            <a:r>
              <a:rPr lang="fa-IR" altLang="fa-IR">
                <a:cs typeface="B Nazanin" panose="00000400000000000000" pitchFamily="2" charset="-78"/>
              </a:rPr>
              <a:t>محافظه کاری</a:t>
            </a:r>
            <a:endParaRPr lang="en-US" altLang="fa-IR">
              <a:cs typeface="B Nazanin" panose="00000400000000000000" pitchFamily="2" charset="-78"/>
            </a:endParaRPr>
          </a:p>
        </p:txBody>
      </p:sp>
      <p:sp>
        <p:nvSpPr>
          <p:cNvPr id="544771"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 مواردی که برای اندازه</a:t>
            </a:r>
            <a:r>
              <a:rPr lang="fa-IR" altLang="fa-IR"/>
              <a:t>‌</a:t>
            </a:r>
            <a:r>
              <a:rPr lang="fa-IR" altLang="fa-IR">
                <a:cs typeface="B Nazanin" panose="00000400000000000000" pitchFamily="2" charset="-78"/>
              </a:rPr>
              <a:t>گیری یک رویداد، روشها و رویه</a:t>
            </a:r>
            <a:r>
              <a:rPr lang="fa-IR" altLang="fa-IR"/>
              <a:t>‌</a:t>
            </a:r>
            <a:r>
              <a:rPr lang="fa-IR" altLang="fa-IR">
                <a:cs typeface="B Nazanin" panose="00000400000000000000" pitchFamily="2" charset="-78"/>
              </a:rPr>
              <a:t>های متفاوتی که همگی منطبق با اصول پذیرفته شده حسابداری است وجود داشته باشد، باید روش یا رویه</a:t>
            </a:r>
            <a:r>
              <a:rPr lang="fa-IR" altLang="fa-IR"/>
              <a:t>‌</a:t>
            </a:r>
            <a:r>
              <a:rPr lang="fa-IR" altLang="fa-IR">
                <a:cs typeface="B Nazanin" panose="00000400000000000000" pitchFamily="2" charset="-78"/>
              </a:rPr>
              <a:t>ای انتخاب شود که تاثیر افزایشی کمتری بر سود دوره و جمع دارایی</a:t>
            </a:r>
            <a:r>
              <a:rPr lang="fa-IR" altLang="fa-IR"/>
              <a:t>‌</a:t>
            </a:r>
            <a:r>
              <a:rPr lang="fa-IR" altLang="fa-IR">
                <a:cs typeface="B Nazanin" panose="00000400000000000000" pitchFamily="2" charset="-78"/>
              </a:rPr>
              <a:t>ها داشته باشد.</a:t>
            </a:r>
          </a:p>
          <a:p>
            <a:pPr lvl="1" algn="just" eaLnBrk="1" hangingPunct="1"/>
            <a:r>
              <a:rPr lang="fa-IR" altLang="fa-IR">
                <a:cs typeface="B Nazanin" panose="00000400000000000000" pitchFamily="2" charset="-78"/>
              </a:rPr>
              <a:t>مثال قاعده اقل بهای تمام شده</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44771">
                                            <p:txEl>
                                              <p:pRg st="0" end="0"/>
                                            </p:txEl>
                                          </p:spTgt>
                                        </p:tgtEl>
                                        <p:attrNameLst>
                                          <p:attrName>style.visibility</p:attrName>
                                        </p:attrNameLst>
                                      </p:cBhvr>
                                      <p:to>
                                        <p:strVal val="visible"/>
                                      </p:to>
                                    </p:set>
                                    <p:animEffect transition="in" filter="diamond(in)">
                                      <p:cBhvr>
                                        <p:cTn id="7" dur="2000"/>
                                        <p:tgtEl>
                                          <p:spTgt spid="544771">
                                            <p:txEl>
                                              <p:pRg st="0" end="0"/>
                                            </p:txEl>
                                          </p:spTgt>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544771">
                                            <p:txEl>
                                              <p:pRg st="1" end="1"/>
                                            </p:txEl>
                                          </p:spTgt>
                                        </p:tgtEl>
                                        <p:attrNameLst>
                                          <p:attrName>style.visibility</p:attrName>
                                        </p:attrNameLst>
                                      </p:cBhvr>
                                      <p:to>
                                        <p:strVal val="visible"/>
                                      </p:to>
                                    </p:set>
                                    <p:animEffect transition="in" filter="diamond(in)">
                                      <p:cBhvr>
                                        <p:cTn id="11" dur="2000"/>
                                        <p:tgtEl>
                                          <p:spTgt spid="544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60B9C12-1F38-4CE0-8FD5-EB47C4DF7D86}" type="slidenum">
              <a:rPr lang="ar-SA" altLang="fa-IR"/>
              <a:pPr/>
              <a:t>360</a:t>
            </a:fld>
            <a:endParaRPr lang="en-US" altLang="fa-IR"/>
          </a:p>
        </p:txBody>
      </p:sp>
      <p:sp>
        <p:nvSpPr>
          <p:cNvPr id="882692" name="Rectangle 4"/>
          <p:cNvSpPr>
            <a:spLocks noGrp="1" noChangeArrowheads="1"/>
          </p:cNvSpPr>
          <p:nvPr>
            <p:ph type="title"/>
          </p:nvPr>
        </p:nvSpPr>
        <p:spPr>
          <a:xfrm>
            <a:off x="914400" y="609600"/>
            <a:ext cx="7378700" cy="1143000"/>
          </a:xfrm>
        </p:spPr>
        <p:txBody>
          <a:bodyPr/>
          <a:lstStyle/>
          <a:p>
            <a:r>
              <a:rPr lang="fa-IR" altLang="fa-IR" sz="3200" b="0">
                <a:cs typeface="B Nazanin" panose="00000400000000000000" pitchFamily="2" charset="-78"/>
              </a:rPr>
              <a:t>نمودار مقایسه ای هزینه استهلاک مثال صفحه326</a:t>
            </a:r>
            <a:endParaRPr lang="en-US" altLang="fa-IR" sz="3200" b="0">
              <a:cs typeface="B Nazanin" panose="00000400000000000000" pitchFamily="2" charset="-78"/>
            </a:endParaRPr>
          </a:p>
        </p:txBody>
      </p:sp>
      <p:graphicFrame>
        <p:nvGraphicFramePr>
          <p:cNvPr id="882693" name="Object 5"/>
          <p:cNvGraphicFramePr>
            <a:graphicFrameLocks noGrp="1" noChangeAspect="1"/>
          </p:cNvGraphicFramePr>
          <p:nvPr>
            <p:ph idx="1"/>
          </p:nvPr>
        </p:nvGraphicFramePr>
        <p:xfrm>
          <a:off x="762000" y="2209800"/>
          <a:ext cx="8151813" cy="4343400"/>
        </p:xfrm>
        <a:graphic>
          <a:graphicData uri="http://schemas.openxmlformats.org/presentationml/2006/ole">
            <mc:AlternateContent xmlns:mc="http://schemas.openxmlformats.org/markup-compatibility/2006">
              <mc:Choice xmlns:v="urn:schemas-microsoft-com:vml" Requires="v">
                <p:oleObj spid="_x0000_s882697" name="Chart" r:id="rId3" imgW="8467649" imgH="3886200" progId="MSGraph.Chart.8">
                  <p:embed followColorScheme="full"/>
                </p:oleObj>
              </mc:Choice>
              <mc:Fallback>
                <p:oleObj name="Chart" r:id="rId3" imgW="8467649" imgH="3886200" progId="MSGraph.Chart.8">
                  <p:embed followColorScheme="full"/>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8151813" cy="4343400"/>
                      </a:xfrm>
                      <a:prstGeom prst="rect">
                        <a:avLst/>
                      </a:prstGeom>
                    </p:spPr>
                  </p:pic>
                </p:oleObj>
              </mc:Fallback>
            </mc:AlternateContent>
          </a:graphicData>
        </a:graphic>
      </p:graphicFrame>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82693"/>
                                        </p:tgtEl>
                                        <p:attrNameLst>
                                          <p:attrName>style.visibility</p:attrName>
                                        </p:attrNameLst>
                                      </p:cBhvr>
                                      <p:to>
                                        <p:strVal val="visible"/>
                                      </p:to>
                                    </p:set>
                                    <p:animEffect transition="in" filter="dissolve">
                                      <p:cBhvr>
                                        <p:cTn id="7" dur="500"/>
                                        <p:tgtEl>
                                          <p:spTgt spid="882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82693"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0914F72-6C2E-4B02-8A56-6C2EB386E83E}" type="slidenum">
              <a:rPr lang="ar-SA" altLang="fa-IR"/>
              <a:pPr/>
              <a:t>37</a:t>
            </a:fld>
            <a:endParaRPr lang="en-US" altLang="fa-IR"/>
          </a:p>
        </p:txBody>
      </p:sp>
      <p:sp>
        <p:nvSpPr>
          <p:cNvPr id="545794" name="Rectangle 2"/>
          <p:cNvSpPr>
            <a:spLocks noGrp="1" noChangeArrowheads="1"/>
          </p:cNvSpPr>
          <p:nvPr>
            <p:ph type="title" idx="4294967295"/>
          </p:nvPr>
        </p:nvSpPr>
        <p:spPr/>
        <p:txBody>
          <a:bodyPr/>
          <a:lstStyle/>
          <a:p>
            <a:r>
              <a:rPr lang="fa-IR" altLang="fa-IR" sz="3200">
                <a:cs typeface="B Nazanin" panose="00000400000000000000" pitchFamily="2" charset="-78"/>
              </a:rPr>
              <a:t>ویژگی کیفی اطلاعات</a:t>
            </a:r>
            <a:endParaRPr lang="en-US" altLang="fa-IR" sz="3200">
              <a:cs typeface="B Nazanin" panose="00000400000000000000" pitchFamily="2" charset="-78"/>
            </a:endParaRPr>
          </a:p>
        </p:txBody>
      </p:sp>
      <p:sp>
        <p:nvSpPr>
          <p:cNvPr id="545795"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به خصوصیاتی اطلاق می</a:t>
            </a:r>
            <a:r>
              <a:rPr lang="fa-IR" altLang="fa-IR">
                <a:cs typeface="Times New Roman" panose="02020603050405020304" pitchFamily="18" charset="0"/>
              </a:rPr>
              <a:t>‌</a:t>
            </a:r>
            <a:r>
              <a:rPr lang="fa-IR" altLang="fa-IR">
                <a:cs typeface="B Nazanin" panose="00000400000000000000" pitchFamily="2" charset="-78"/>
              </a:rPr>
              <a:t>شود که موجب می</a:t>
            </a:r>
            <a:r>
              <a:rPr lang="fa-IR" altLang="fa-IR">
                <a:cs typeface="Times New Roman" panose="02020603050405020304" pitchFamily="18" charset="0"/>
              </a:rPr>
              <a:t>‌</a:t>
            </a:r>
            <a:r>
              <a:rPr lang="fa-IR" altLang="fa-IR">
                <a:cs typeface="B Nazanin" panose="00000400000000000000" pitchFamily="2" charset="-78"/>
              </a:rPr>
              <a:t>گردد اطلاعات ارائه شده در صورتهای مالی برای استفاده کننده</a:t>
            </a:r>
            <a:r>
              <a:rPr lang="fa-IR" altLang="fa-IR">
                <a:cs typeface="Times New Roman" panose="02020603050405020304" pitchFamily="18" charset="0"/>
              </a:rPr>
              <a:t>‌</a:t>
            </a:r>
            <a:r>
              <a:rPr lang="fa-IR" altLang="fa-IR">
                <a:cs typeface="B Nazanin" panose="00000400000000000000" pitchFamily="2" charset="-78"/>
              </a:rPr>
              <a:t>گان در راستای ارزیابی وضعیت مالی، عملکرد مالی و انعطاف</a:t>
            </a:r>
            <a:r>
              <a:rPr lang="fa-IR" altLang="fa-IR">
                <a:cs typeface="Times New Roman" panose="02020603050405020304" pitchFamily="18" charset="0"/>
              </a:rPr>
              <a:t>‌</a:t>
            </a:r>
            <a:r>
              <a:rPr lang="fa-IR" altLang="fa-IR">
                <a:cs typeface="B Nazanin" panose="00000400000000000000" pitchFamily="2" charset="-78"/>
              </a:rPr>
              <a:t>پذیری مالی واحد تجاری مفید واقع شود.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Effect transition="in" filter="diamond(in)">
                                      <p:cBhvr>
                                        <p:cTn id="7" dur="2000"/>
                                        <p:tgtEl>
                                          <p:spTgt spid="545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Slide Number Placeholder 1"/>
          <p:cNvSpPr>
            <a:spLocks noGrp="1"/>
          </p:cNvSpPr>
          <p:nvPr>
            <p:ph type="sldNum" sz="quarter" idx="10"/>
          </p:nvPr>
        </p:nvSpPr>
        <p:spPr/>
        <p:txBody>
          <a:bodyPr/>
          <a:lstStyle/>
          <a:p>
            <a:fld id="{0ED633CB-B80E-4120-9C29-D4EA5DB5E9FF}" type="slidenum">
              <a:rPr lang="ar-SA" altLang="fa-IR"/>
              <a:pPr/>
              <a:t>38</a:t>
            </a:fld>
            <a:endParaRPr lang="en-US" altLang="fa-IR"/>
          </a:p>
        </p:txBody>
      </p:sp>
      <p:sp>
        <p:nvSpPr>
          <p:cNvPr id="546818" name="Rectangle 2"/>
          <p:cNvSpPr>
            <a:spLocks noGrp="1" noChangeArrowheads="1"/>
          </p:cNvSpPr>
          <p:nvPr>
            <p:ph type="title" idx="4294967295"/>
          </p:nvPr>
        </p:nvSpPr>
        <p:spPr/>
        <p:txBody>
          <a:bodyPr/>
          <a:lstStyle/>
          <a:p>
            <a:r>
              <a:rPr lang="fa-IR" altLang="fa-IR" sz="3200">
                <a:cs typeface="B Nazanin" panose="00000400000000000000" pitchFamily="2" charset="-78"/>
              </a:rPr>
              <a:t>ویژگی کیفی اطلاعات</a:t>
            </a:r>
            <a:endParaRPr lang="en-US" altLang="fa-IR" sz="3200">
              <a:cs typeface="B Nazanin" panose="00000400000000000000" pitchFamily="2" charset="-78"/>
            </a:endParaRPr>
          </a:p>
        </p:txBody>
      </p:sp>
      <p:sp>
        <p:nvSpPr>
          <p:cNvPr id="546820" name="Text Box 4"/>
          <p:cNvSpPr txBox="1">
            <a:spLocks noChangeArrowheads="1"/>
          </p:cNvSpPr>
          <p:nvPr/>
        </p:nvSpPr>
        <p:spPr bwMode="auto">
          <a:xfrm>
            <a:off x="6477000" y="3595688"/>
            <a:ext cx="259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ویژگی کیفی اطلاعات</a:t>
            </a:r>
            <a:endParaRPr lang="en-US" altLang="fa-IR" sz="2800">
              <a:cs typeface="B Nazanin" panose="00000400000000000000" pitchFamily="2" charset="-78"/>
            </a:endParaRPr>
          </a:p>
        </p:txBody>
      </p:sp>
      <p:sp>
        <p:nvSpPr>
          <p:cNvPr id="546821" name="AutoShape 5"/>
          <p:cNvSpPr>
            <a:spLocks/>
          </p:cNvSpPr>
          <p:nvPr/>
        </p:nvSpPr>
        <p:spPr bwMode="auto">
          <a:xfrm>
            <a:off x="6477000" y="3048000"/>
            <a:ext cx="76200" cy="1676400"/>
          </a:xfrm>
          <a:prstGeom prst="rightBrace">
            <a:avLst>
              <a:gd name="adj1" fmla="val 183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46822" name="Text Box 6"/>
          <p:cNvSpPr txBox="1">
            <a:spLocks noChangeArrowheads="1"/>
          </p:cNvSpPr>
          <p:nvPr/>
        </p:nvSpPr>
        <p:spPr bwMode="auto">
          <a:xfrm>
            <a:off x="3733800" y="4281488"/>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مربوط به ارائه اطلاعات</a:t>
            </a:r>
            <a:endParaRPr lang="en-US" altLang="fa-IR" sz="2800">
              <a:cs typeface="B Nazanin" panose="00000400000000000000" pitchFamily="2" charset="-78"/>
            </a:endParaRPr>
          </a:p>
        </p:txBody>
      </p:sp>
      <p:sp>
        <p:nvSpPr>
          <p:cNvPr id="546823" name="Text Box 7"/>
          <p:cNvSpPr txBox="1">
            <a:spLocks noChangeArrowheads="1"/>
          </p:cNvSpPr>
          <p:nvPr/>
        </p:nvSpPr>
        <p:spPr bwMode="auto">
          <a:xfrm>
            <a:off x="3352800" y="28956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مربوط به محتوای اطلاعات</a:t>
            </a:r>
            <a:endParaRPr lang="en-US" altLang="fa-IR" sz="2800">
              <a:cs typeface="B Nazanin" panose="00000400000000000000" pitchFamily="2" charset="-78"/>
            </a:endParaRPr>
          </a:p>
        </p:txBody>
      </p:sp>
      <p:sp>
        <p:nvSpPr>
          <p:cNvPr id="546824" name="AutoShape 8"/>
          <p:cNvSpPr>
            <a:spLocks/>
          </p:cNvSpPr>
          <p:nvPr/>
        </p:nvSpPr>
        <p:spPr bwMode="auto">
          <a:xfrm>
            <a:off x="3352800" y="2667000"/>
            <a:ext cx="76200" cy="914400"/>
          </a:xfrm>
          <a:prstGeom prst="rightBrace">
            <a:avLst>
              <a:gd name="adj1" fmla="val 10000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a:cs typeface="Arial" panose="020B0604020202020204" pitchFamily="34" charset="0"/>
              </a:rPr>
              <a:t> </a:t>
            </a:r>
            <a:endParaRPr lang="en-US" altLang="fa-IR">
              <a:cs typeface="Arial" panose="020B0604020202020204" pitchFamily="34" charset="0"/>
            </a:endParaRPr>
          </a:p>
        </p:txBody>
      </p:sp>
      <p:sp>
        <p:nvSpPr>
          <p:cNvPr id="546825" name="Text Box 9"/>
          <p:cNvSpPr txBox="1">
            <a:spLocks noChangeArrowheads="1"/>
          </p:cNvSpPr>
          <p:nvPr/>
        </p:nvSpPr>
        <p:spPr bwMode="auto">
          <a:xfrm>
            <a:off x="1524000" y="2438400"/>
            <a:ext cx="182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مربوط بودن</a:t>
            </a:r>
            <a:endParaRPr lang="en-US" altLang="fa-IR" sz="2800">
              <a:cs typeface="B Nazanin" panose="00000400000000000000" pitchFamily="2" charset="-78"/>
            </a:endParaRPr>
          </a:p>
        </p:txBody>
      </p:sp>
      <p:sp>
        <p:nvSpPr>
          <p:cNvPr id="546826" name="Text Box 10"/>
          <p:cNvSpPr txBox="1">
            <a:spLocks noChangeArrowheads="1"/>
          </p:cNvSpPr>
          <p:nvPr/>
        </p:nvSpPr>
        <p:spPr bwMode="auto">
          <a:xfrm>
            <a:off x="1524000" y="32146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قابل اتکاء بودن</a:t>
            </a:r>
            <a:endParaRPr lang="en-US" altLang="fa-IR" sz="2800">
              <a:cs typeface="B Nazanin" panose="00000400000000000000" pitchFamily="2" charset="-78"/>
            </a:endParaRPr>
          </a:p>
        </p:txBody>
      </p:sp>
      <p:sp>
        <p:nvSpPr>
          <p:cNvPr id="546827" name="AutoShape 11"/>
          <p:cNvSpPr>
            <a:spLocks/>
          </p:cNvSpPr>
          <p:nvPr/>
        </p:nvSpPr>
        <p:spPr bwMode="auto">
          <a:xfrm>
            <a:off x="3352800" y="4038600"/>
            <a:ext cx="76200" cy="914400"/>
          </a:xfrm>
          <a:prstGeom prst="rightBrace">
            <a:avLst>
              <a:gd name="adj1" fmla="val 10000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a:cs typeface="Arial" panose="020B0604020202020204" pitchFamily="34" charset="0"/>
              </a:rPr>
              <a:t> </a:t>
            </a:r>
            <a:endParaRPr lang="en-US" altLang="fa-IR">
              <a:cs typeface="Arial" panose="020B0604020202020204" pitchFamily="34" charset="0"/>
            </a:endParaRPr>
          </a:p>
        </p:txBody>
      </p:sp>
      <p:sp>
        <p:nvSpPr>
          <p:cNvPr id="546828" name="Text Box 12"/>
          <p:cNvSpPr txBox="1">
            <a:spLocks noChangeArrowheads="1"/>
          </p:cNvSpPr>
          <p:nvPr/>
        </p:nvSpPr>
        <p:spPr bwMode="auto">
          <a:xfrm>
            <a:off x="1143000" y="3810000"/>
            <a:ext cx="220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قابل مقایسه بودن</a:t>
            </a:r>
            <a:endParaRPr lang="en-US" altLang="fa-IR" sz="2800">
              <a:cs typeface="B Nazanin" panose="00000400000000000000" pitchFamily="2" charset="-78"/>
            </a:endParaRPr>
          </a:p>
        </p:txBody>
      </p:sp>
      <p:sp>
        <p:nvSpPr>
          <p:cNvPr id="546829" name="Text Box 13"/>
          <p:cNvSpPr txBox="1">
            <a:spLocks noChangeArrowheads="1"/>
          </p:cNvSpPr>
          <p:nvPr/>
        </p:nvSpPr>
        <p:spPr bwMode="auto">
          <a:xfrm>
            <a:off x="1524000" y="4586288"/>
            <a:ext cx="182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قابل فهم بودن</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46820"/>
                                        </p:tgtEl>
                                        <p:attrNameLst>
                                          <p:attrName>style.visibility</p:attrName>
                                        </p:attrNameLst>
                                      </p:cBhvr>
                                      <p:to>
                                        <p:strVal val="visible"/>
                                      </p:to>
                                    </p:set>
                                    <p:animEffect transition="in" filter="blinds(horizontal)">
                                      <p:cBhvr>
                                        <p:cTn id="7" dur="500"/>
                                        <p:tgtEl>
                                          <p:spTgt spid="546820"/>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46821"/>
                                        </p:tgtEl>
                                        <p:attrNameLst>
                                          <p:attrName>style.visibility</p:attrName>
                                        </p:attrNameLst>
                                      </p:cBhvr>
                                      <p:to>
                                        <p:strVal val="visible"/>
                                      </p:to>
                                    </p:set>
                                    <p:animEffect transition="in" filter="blinds(horizontal)">
                                      <p:cBhvr>
                                        <p:cTn id="11" dur="500"/>
                                        <p:tgtEl>
                                          <p:spTgt spid="546821"/>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46823"/>
                                        </p:tgtEl>
                                        <p:attrNameLst>
                                          <p:attrName>style.visibility</p:attrName>
                                        </p:attrNameLst>
                                      </p:cBhvr>
                                      <p:to>
                                        <p:strVal val="visible"/>
                                      </p:to>
                                    </p:set>
                                    <p:animEffect transition="in" filter="blinds(horizontal)">
                                      <p:cBhvr>
                                        <p:cTn id="15" dur="500"/>
                                        <p:tgtEl>
                                          <p:spTgt spid="546823"/>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46822"/>
                                        </p:tgtEl>
                                        <p:attrNameLst>
                                          <p:attrName>style.visibility</p:attrName>
                                        </p:attrNameLst>
                                      </p:cBhvr>
                                      <p:to>
                                        <p:strVal val="visible"/>
                                      </p:to>
                                    </p:set>
                                    <p:animEffect transition="in" filter="blinds(horizontal)">
                                      <p:cBhvr>
                                        <p:cTn id="19" dur="500"/>
                                        <p:tgtEl>
                                          <p:spTgt spid="546822"/>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46824"/>
                                        </p:tgtEl>
                                        <p:attrNameLst>
                                          <p:attrName>style.visibility</p:attrName>
                                        </p:attrNameLst>
                                      </p:cBhvr>
                                      <p:to>
                                        <p:strVal val="visible"/>
                                      </p:to>
                                    </p:set>
                                    <p:animEffect transition="in" filter="blinds(horizontal)">
                                      <p:cBhvr>
                                        <p:cTn id="23" dur="500"/>
                                        <p:tgtEl>
                                          <p:spTgt spid="546824"/>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546825"/>
                                        </p:tgtEl>
                                        <p:attrNameLst>
                                          <p:attrName>style.visibility</p:attrName>
                                        </p:attrNameLst>
                                      </p:cBhvr>
                                      <p:to>
                                        <p:strVal val="visible"/>
                                      </p:to>
                                    </p:set>
                                    <p:animEffect transition="in" filter="blinds(horizontal)">
                                      <p:cBhvr>
                                        <p:cTn id="27" dur="500"/>
                                        <p:tgtEl>
                                          <p:spTgt spid="546825"/>
                                        </p:tgtEl>
                                      </p:cBhvr>
                                    </p:animEffect>
                                  </p:childTnLst>
                                </p:cTn>
                              </p:par>
                            </p:childTnLst>
                          </p:cTn>
                        </p:par>
                        <p:par>
                          <p:cTn id="28" fill="hold" nodeType="afterGroup">
                            <p:stCondLst>
                              <p:cond delay="3000"/>
                            </p:stCondLst>
                            <p:childTnLst>
                              <p:par>
                                <p:cTn id="29" presetID="3" presetClass="entr" presetSubtype="10" fill="hold" grpId="0" nodeType="afterEffect">
                                  <p:stCondLst>
                                    <p:cond delay="0"/>
                                  </p:stCondLst>
                                  <p:childTnLst>
                                    <p:set>
                                      <p:cBhvr>
                                        <p:cTn id="30" dur="1" fill="hold">
                                          <p:stCondLst>
                                            <p:cond delay="0"/>
                                          </p:stCondLst>
                                        </p:cTn>
                                        <p:tgtEl>
                                          <p:spTgt spid="546826"/>
                                        </p:tgtEl>
                                        <p:attrNameLst>
                                          <p:attrName>style.visibility</p:attrName>
                                        </p:attrNameLst>
                                      </p:cBhvr>
                                      <p:to>
                                        <p:strVal val="visible"/>
                                      </p:to>
                                    </p:set>
                                    <p:animEffect transition="in" filter="blinds(horizontal)">
                                      <p:cBhvr>
                                        <p:cTn id="31" dur="500"/>
                                        <p:tgtEl>
                                          <p:spTgt spid="546826"/>
                                        </p:tgtEl>
                                      </p:cBhvr>
                                    </p:animEffect>
                                  </p:childTnLst>
                                </p:cTn>
                              </p:par>
                            </p:childTnLst>
                          </p:cTn>
                        </p:par>
                        <p:par>
                          <p:cTn id="32" fill="hold" nodeType="afterGroup">
                            <p:stCondLst>
                              <p:cond delay="3500"/>
                            </p:stCondLst>
                            <p:childTnLst>
                              <p:par>
                                <p:cTn id="33" presetID="3" presetClass="entr" presetSubtype="10" fill="hold" grpId="0" nodeType="afterEffect">
                                  <p:stCondLst>
                                    <p:cond delay="0"/>
                                  </p:stCondLst>
                                  <p:childTnLst>
                                    <p:set>
                                      <p:cBhvr>
                                        <p:cTn id="34" dur="1" fill="hold">
                                          <p:stCondLst>
                                            <p:cond delay="0"/>
                                          </p:stCondLst>
                                        </p:cTn>
                                        <p:tgtEl>
                                          <p:spTgt spid="546827"/>
                                        </p:tgtEl>
                                        <p:attrNameLst>
                                          <p:attrName>style.visibility</p:attrName>
                                        </p:attrNameLst>
                                      </p:cBhvr>
                                      <p:to>
                                        <p:strVal val="visible"/>
                                      </p:to>
                                    </p:set>
                                    <p:animEffect transition="in" filter="blinds(horizontal)">
                                      <p:cBhvr>
                                        <p:cTn id="35" dur="500"/>
                                        <p:tgtEl>
                                          <p:spTgt spid="546827"/>
                                        </p:tgtEl>
                                      </p:cBhvr>
                                    </p:animEffect>
                                  </p:childTnLst>
                                </p:cTn>
                              </p:par>
                            </p:childTnLst>
                          </p:cTn>
                        </p:par>
                        <p:par>
                          <p:cTn id="36" fill="hold" nodeType="afterGroup">
                            <p:stCondLst>
                              <p:cond delay="4000"/>
                            </p:stCondLst>
                            <p:childTnLst>
                              <p:par>
                                <p:cTn id="37" presetID="3" presetClass="entr" presetSubtype="10" fill="hold" grpId="0" nodeType="afterEffect">
                                  <p:stCondLst>
                                    <p:cond delay="0"/>
                                  </p:stCondLst>
                                  <p:childTnLst>
                                    <p:set>
                                      <p:cBhvr>
                                        <p:cTn id="38" dur="1" fill="hold">
                                          <p:stCondLst>
                                            <p:cond delay="0"/>
                                          </p:stCondLst>
                                        </p:cTn>
                                        <p:tgtEl>
                                          <p:spTgt spid="546828"/>
                                        </p:tgtEl>
                                        <p:attrNameLst>
                                          <p:attrName>style.visibility</p:attrName>
                                        </p:attrNameLst>
                                      </p:cBhvr>
                                      <p:to>
                                        <p:strVal val="visible"/>
                                      </p:to>
                                    </p:set>
                                    <p:animEffect transition="in" filter="blinds(horizontal)">
                                      <p:cBhvr>
                                        <p:cTn id="39" dur="500"/>
                                        <p:tgtEl>
                                          <p:spTgt spid="546828"/>
                                        </p:tgtEl>
                                      </p:cBhvr>
                                    </p:animEffect>
                                  </p:childTnLst>
                                </p:cTn>
                              </p:par>
                            </p:childTnLst>
                          </p:cTn>
                        </p:par>
                        <p:par>
                          <p:cTn id="40" fill="hold" nodeType="afterGroup">
                            <p:stCondLst>
                              <p:cond delay="4500"/>
                            </p:stCondLst>
                            <p:childTnLst>
                              <p:par>
                                <p:cTn id="41" presetID="3" presetClass="entr" presetSubtype="10" fill="hold" grpId="0" nodeType="afterEffect">
                                  <p:stCondLst>
                                    <p:cond delay="0"/>
                                  </p:stCondLst>
                                  <p:childTnLst>
                                    <p:set>
                                      <p:cBhvr>
                                        <p:cTn id="42" dur="1" fill="hold">
                                          <p:stCondLst>
                                            <p:cond delay="0"/>
                                          </p:stCondLst>
                                        </p:cTn>
                                        <p:tgtEl>
                                          <p:spTgt spid="546829"/>
                                        </p:tgtEl>
                                        <p:attrNameLst>
                                          <p:attrName>style.visibility</p:attrName>
                                        </p:attrNameLst>
                                      </p:cBhvr>
                                      <p:to>
                                        <p:strVal val="visible"/>
                                      </p:to>
                                    </p:set>
                                    <p:animEffect transition="in" filter="blinds(horizontal)">
                                      <p:cBhvr>
                                        <p:cTn id="43" dur="500"/>
                                        <p:tgtEl>
                                          <p:spTgt spid="546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0" grpId="0"/>
      <p:bldP spid="546822" grpId="0"/>
      <p:bldP spid="546823" grpId="0"/>
      <p:bldP spid="546824" grpId="0" animBg="1"/>
      <p:bldP spid="546825" grpId="0"/>
      <p:bldP spid="546826" grpId="0"/>
      <p:bldP spid="546827" grpId="0" animBg="1"/>
      <p:bldP spid="546828" grpId="0"/>
      <p:bldP spid="546829"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4F7B21B-E6CF-4D7E-9538-FCD638AA5904}" type="slidenum">
              <a:rPr lang="ar-SA" altLang="fa-IR"/>
              <a:pPr/>
              <a:t>39</a:t>
            </a:fld>
            <a:endParaRPr lang="en-US" altLang="fa-IR"/>
          </a:p>
        </p:txBody>
      </p:sp>
      <p:sp>
        <p:nvSpPr>
          <p:cNvPr id="547842" name="Rectangle 2"/>
          <p:cNvSpPr>
            <a:spLocks noGrp="1" noChangeArrowheads="1"/>
          </p:cNvSpPr>
          <p:nvPr>
            <p:ph type="title" idx="4294967295"/>
          </p:nvPr>
        </p:nvSpPr>
        <p:spPr/>
        <p:txBody>
          <a:bodyPr/>
          <a:lstStyle/>
          <a:p>
            <a:r>
              <a:rPr lang="fa-IR" altLang="fa-IR" sz="3200">
                <a:cs typeface="B Nazanin" panose="00000400000000000000" pitchFamily="2" charset="-78"/>
              </a:rPr>
              <a:t>مربوط بودن</a:t>
            </a:r>
            <a:endParaRPr lang="en-US" altLang="fa-IR" sz="3200">
              <a:cs typeface="B Nazanin" panose="00000400000000000000" pitchFamily="2" charset="-78"/>
            </a:endParaRPr>
          </a:p>
        </p:txBody>
      </p:sp>
      <p:sp>
        <p:nvSpPr>
          <p:cNvPr id="547843"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اطلاعاتی مربوط تلقی می شود که بر ارزیابی استفاده</a:t>
            </a:r>
            <a:r>
              <a:rPr lang="fa-IR" altLang="fa-IR" sz="2800">
                <a:cs typeface="Times New Roman" panose="02020603050405020304" pitchFamily="18" charset="0"/>
              </a:rPr>
              <a:t>‌</a:t>
            </a:r>
            <a:r>
              <a:rPr lang="fa-IR" altLang="fa-IR" sz="2800">
                <a:cs typeface="B Nazanin" panose="00000400000000000000" pitchFamily="2" charset="-78"/>
              </a:rPr>
              <a:t>کنندگان نسبت به وقایع گذشته، حال و رویدادهای آتی تاثیر گذاشته و موجب تایید، تعدیل و یا رد آن را فراهم ساخته و بتواند بر تصمیمات اقتصادی استفاده</a:t>
            </a:r>
            <a:r>
              <a:rPr lang="fa-IR" altLang="fa-IR" sz="2800">
                <a:cs typeface="Times New Roman" panose="02020603050405020304" pitchFamily="18" charset="0"/>
              </a:rPr>
              <a:t>‌</a:t>
            </a:r>
            <a:r>
              <a:rPr lang="fa-IR" altLang="fa-IR" sz="2800">
                <a:cs typeface="B Nazanin" panose="00000400000000000000" pitchFamily="2" charset="-78"/>
              </a:rPr>
              <a:t>کنندگان موثر واقع شود.</a:t>
            </a:r>
          </a:p>
          <a:p>
            <a:pPr algn="just" eaLnBrk="1" hangingPunct="1"/>
            <a:r>
              <a:rPr lang="fa-IR" altLang="fa-IR" sz="2800">
                <a:cs typeface="B Nazanin" panose="00000400000000000000" pitchFamily="2" charset="-78"/>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diamond(in)">
                                      <p:cBhvr>
                                        <p:cTn id="7" dur="2000"/>
                                        <p:tgtEl>
                                          <p:spTgt spid="547843">
                                            <p:txEl>
                                              <p:pRg st="0" end="0"/>
                                            </p:txEl>
                                          </p:spTgt>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547843">
                                            <p:txEl>
                                              <p:pRg st="1" end="1"/>
                                            </p:txEl>
                                          </p:spTgt>
                                        </p:tgtEl>
                                        <p:attrNameLst>
                                          <p:attrName>style.visibility</p:attrName>
                                        </p:attrNameLst>
                                      </p:cBhvr>
                                      <p:to>
                                        <p:strVal val="visible"/>
                                      </p:to>
                                    </p:set>
                                    <p:animEffect transition="in" filter="diamond(in)">
                                      <p:cBhvr>
                                        <p:cTn id="11" dur="20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31374DD-AE8D-4E39-BE12-C7AE8631EE36}" type="slidenum">
              <a:rPr lang="ar-SA" altLang="fa-IR"/>
              <a:pPr/>
              <a:t>4</a:t>
            </a:fld>
            <a:endParaRPr lang="en-US" altLang="fa-IR"/>
          </a:p>
        </p:txBody>
      </p:sp>
      <p:sp>
        <p:nvSpPr>
          <p:cNvPr id="516098" name="Rectangle 2"/>
          <p:cNvSpPr>
            <a:spLocks noGrp="1" noChangeArrowheads="1"/>
          </p:cNvSpPr>
          <p:nvPr>
            <p:ph type="title" idx="4294967295"/>
          </p:nvPr>
        </p:nvSpPr>
        <p:spPr>
          <a:xfrm>
            <a:off x="1765300" y="609600"/>
            <a:ext cx="7378700" cy="1143000"/>
          </a:xfrm>
        </p:spPr>
        <p:txBody>
          <a:bodyPr/>
          <a:lstStyle/>
          <a:p>
            <a:r>
              <a:rPr lang="fa-IR" altLang="fa-IR">
                <a:cs typeface="B Nazanin" panose="00000400000000000000" pitchFamily="2" charset="-78"/>
              </a:rPr>
              <a:t>طرح درس</a:t>
            </a:r>
            <a:endParaRPr lang="en-US" altLang="fa-IR">
              <a:cs typeface="B Nazanin" panose="00000400000000000000" pitchFamily="2" charset="-78"/>
            </a:endParaRPr>
          </a:p>
        </p:txBody>
      </p:sp>
      <p:sp>
        <p:nvSpPr>
          <p:cNvPr id="516099" name="Rectangle 3"/>
          <p:cNvSpPr>
            <a:spLocks noGrp="1" noChangeArrowheads="1"/>
          </p:cNvSpPr>
          <p:nvPr>
            <p:ph type="body" idx="4294967295"/>
          </p:nvPr>
        </p:nvSpPr>
        <p:spPr>
          <a:xfrm>
            <a:off x="609600" y="2214563"/>
            <a:ext cx="8382000" cy="3957637"/>
          </a:xfrm>
        </p:spPr>
        <p:txBody>
          <a:bodyPr/>
          <a:lstStyle/>
          <a:p>
            <a:r>
              <a:rPr lang="fa-IR" altLang="fa-IR">
                <a:cs typeface="B Nazanin" panose="00000400000000000000" pitchFamily="2" charset="-78"/>
              </a:rPr>
              <a:t>بسط و تکامل مبانی نظری و عملی حسابداری و گزارشگری مالی</a:t>
            </a:r>
          </a:p>
          <a:p>
            <a:r>
              <a:rPr lang="fa-IR" altLang="fa-IR">
                <a:cs typeface="B Nazanin" panose="00000400000000000000" pitchFamily="2" charset="-78"/>
              </a:rPr>
              <a:t>صورت سود و زیان،گردش سود و زیان انباشته و صورت سود و زیان جامع</a:t>
            </a:r>
          </a:p>
          <a:p>
            <a:r>
              <a:rPr lang="fa-IR" altLang="fa-IR">
                <a:cs typeface="B Nazanin" panose="00000400000000000000" pitchFamily="2" charset="-78"/>
              </a:rPr>
              <a:t>ترازنامه</a:t>
            </a:r>
          </a:p>
          <a:p>
            <a:r>
              <a:rPr lang="fa-IR" altLang="fa-IR">
                <a:cs typeface="B Nazanin" panose="00000400000000000000" pitchFamily="2" charset="-78"/>
              </a:rPr>
              <a:t>صورت جریانهای وجوه نقد</a:t>
            </a:r>
          </a:p>
          <a:p>
            <a:r>
              <a:rPr lang="fa-IR" altLang="fa-IR">
                <a:cs typeface="B Nazanin" panose="00000400000000000000" pitchFamily="2" charset="-78"/>
              </a:rPr>
              <a:t>حسابداری وجوه نقد</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16099">
                                            <p:txEl>
                                              <p:pRg st="0" end="0"/>
                                            </p:txEl>
                                          </p:spTgt>
                                        </p:tgtEl>
                                        <p:attrNameLst>
                                          <p:attrName>style.visibility</p:attrName>
                                        </p:attrNameLst>
                                      </p:cBhvr>
                                      <p:to>
                                        <p:strVal val="visible"/>
                                      </p:to>
                                    </p:set>
                                    <p:animEffect transition="in" filter="blinds(horizontal)">
                                      <p:cBhvr>
                                        <p:cTn id="7" dur="500"/>
                                        <p:tgtEl>
                                          <p:spTgt spid="516099">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16099">
                                            <p:txEl>
                                              <p:pRg st="1" end="1"/>
                                            </p:txEl>
                                          </p:spTgt>
                                        </p:tgtEl>
                                        <p:attrNameLst>
                                          <p:attrName>style.visibility</p:attrName>
                                        </p:attrNameLst>
                                      </p:cBhvr>
                                      <p:to>
                                        <p:strVal val="visible"/>
                                      </p:to>
                                    </p:set>
                                    <p:animEffect transition="in" filter="blinds(horizontal)">
                                      <p:cBhvr>
                                        <p:cTn id="11" dur="500"/>
                                        <p:tgtEl>
                                          <p:spTgt spid="516099">
                                            <p:txEl>
                                              <p:pRg st="1" end="1"/>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516099">
                                            <p:txEl>
                                              <p:pRg st="2" end="2"/>
                                            </p:txEl>
                                          </p:spTgt>
                                        </p:tgtEl>
                                        <p:attrNameLst>
                                          <p:attrName>style.visibility</p:attrName>
                                        </p:attrNameLst>
                                      </p:cBhvr>
                                      <p:to>
                                        <p:strVal val="visible"/>
                                      </p:to>
                                    </p:set>
                                    <p:animEffect transition="in" filter="blinds(horizontal)">
                                      <p:cBhvr>
                                        <p:cTn id="15" dur="500"/>
                                        <p:tgtEl>
                                          <p:spTgt spid="516099">
                                            <p:txEl>
                                              <p:pRg st="2" end="2"/>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516099">
                                            <p:txEl>
                                              <p:pRg st="3" end="3"/>
                                            </p:txEl>
                                          </p:spTgt>
                                        </p:tgtEl>
                                        <p:attrNameLst>
                                          <p:attrName>style.visibility</p:attrName>
                                        </p:attrNameLst>
                                      </p:cBhvr>
                                      <p:to>
                                        <p:strVal val="visible"/>
                                      </p:to>
                                    </p:set>
                                    <p:animEffect transition="in" filter="blinds(horizontal)">
                                      <p:cBhvr>
                                        <p:cTn id="19" dur="500"/>
                                        <p:tgtEl>
                                          <p:spTgt spid="516099">
                                            <p:txEl>
                                              <p:pRg st="3" end="3"/>
                                            </p:txEl>
                                          </p:spTgt>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516099">
                                            <p:txEl>
                                              <p:pRg st="4" end="4"/>
                                            </p:txEl>
                                          </p:spTgt>
                                        </p:tgtEl>
                                        <p:attrNameLst>
                                          <p:attrName>style.visibility</p:attrName>
                                        </p:attrNameLst>
                                      </p:cBhvr>
                                      <p:to>
                                        <p:strVal val="visible"/>
                                      </p:to>
                                    </p:set>
                                    <p:animEffect transition="in" filter="blinds(horizontal)">
                                      <p:cBhvr>
                                        <p:cTn id="23" dur="500"/>
                                        <p:tgtEl>
                                          <p:spTgt spid="516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DD908062-6B40-4D84-93F0-03772E6DC327}" type="slidenum">
              <a:rPr lang="ar-SA" altLang="fa-IR"/>
              <a:pPr/>
              <a:t>40</a:t>
            </a:fld>
            <a:endParaRPr lang="en-US" altLang="fa-IR"/>
          </a:p>
        </p:txBody>
      </p:sp>
      <p:sp>
        <p:nvSpPr>
          <p:cNvPr id="549890" name="Rectangle 2"/>
          <p:cNvSpPr>
            <a:spLocks noGrp="1" noChangeArrowheads="1"/>
          </p:cNvSpPr>
          <p:nvPr>
            <p:ph type="title" idx="4294967295"/>
          </p:nvPr>
        </p:nvSpPr>
        <p:spPr/>
        <p:txBody>
          <a:bodyPr/>
          <a:lstStyle/>
          <a:p>
            <a:r>
              <a:rPr lang="fa-IR" altLang="fa-IR" sz="3200">
                <a:cs typeface="B Nazanin" panose="00000400000000000000" pitchFamily="2" charset="-78"/>
              </a:rPr>
              <a:t>مربوط بودن</a:t>
            </a:r>
            <a:endParaRPr lang="en-US" altLang="fa-IR" sz="3200">
              <a:cs typeface="B Nazanin" panose="00000400000000000000" pitchFamily="2" charset="-78"/>
            </a:endParaRPr>
          </a:p>
        </p:txBody>
      </p:sp>
      <p:sp>
        <p:nvSpPr>
          <p:cNvPr id="549892" name="Text Box 4"/>
          <p:cNvSpPr txBox="1">
            <a:spLocks noChangeArrowheads="1"/>
          </p:cNvSpPr>
          <p:nvPr/>
        </p:nvSpPr>
        <p:spPr bwMode="auto">
          <a:xfrm>
            <a:off x="5791200" y="3595688"/>
            <a:ext cx="3276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ویژگی مربوط بودن اطلاعات</a:t>
            </a:r>
            <a:endParaRPr lang="en-US" altLang="fa-IR" sz="2800">
              <a:cs typeface="B Nazanin" panose="00000400000000000000" pitchFamily="2" charset="-78"/>
            </a:endParaRPr>
          </a:p>
        </p:txBody>
      </p:sp>
      <p:sp>
        <p:nvSpPr>
          <p:cNvPr id="549893" name="AutoShape 5"/>
          <p:cNvSpPr>
            <a:spLocks/>
          </p:cNvSpPr>
          <p:nvPr/>
        </p:nvSpPr>
        <p:spPr bwMode="auto">
          <a:xfrm>
            <a:off x="5867400" y="3048000"/>
            <a:ext cx="76200" cy="1676400"/>
          </a:xfrm>
          <a:prstGeom prst="rightBrace">
            <a:avLst>
              <a:gd name="adj1" fmla="val 183333"/>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49894" name="Text Box 6"/>
          <p:cNvSpPr txBox="1">
            <a:spLocks noChangeArrowheads="1"/>
          </p:cNvSpPr>
          <p:nvPr/>
        </p:nvSpPr>
        <p:spPr bwMode="auto">
          <a:xfrm>
            <a:off x="2819400" y="4281488"/>
            <a:ext cx="3048000" cy="51911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انتخاب خاصه اندازه گیری</a:t>
            </a:r>
            <a:endParaRPr lang="en-US" altLang="fa-IR" sz="2800">
              <a:cs typeface="B Nazanin" panose="00000400000000000000" pitchFamily="2" charset="-78"/>
            </a:endParaRPr>
          </a:p>
        </p:txBody>
      </p:sp>
      <p:sp>
        <p:nvSpPr>
          <p:cNvPr id="549895" name="Text Box 7"/>
          <p:cNvSpPr txBox="1">
            <a:spLocks noChangeArrowheads="1"/>
          </p:cNvSpPr>
          <p:nvPr/>
        </p:nvSpPr>
        <p:spPr bwMode="auto">
          <a:xfrm>
            <a:off x="2667000" y="28956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به موقع بودن</a:t>
            </a:r>
            <a:endParaRPr lang="en-US" altLang="fa-IR" sz="2800">
              <a:cs typeface="B Nazanin" panose="00000400000000000000" pitchFamily="2" charset="-78"/>
            </a:endParaRPr>
          </a:p>
        </p:txBody>
      </p:sp>
      <p:sp>
        <p:nvSpPr>
          <p:cNvPr id="549902" name="Text Box 14"/>
          <p:cNvSpPr txBox="1">
            <a:spLocks noChangeArrowheads="1"/>
          </p:cNvSpPr>
          <p:nvPr/>
        </p:nvSpPr>
        <p:spPr bwMode="auto">
          <a:xfrm>
            <a:off x="2667000" y="3595688"/>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سودمندی در پیش بینی</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49892"/>
                                        </p:tgtEl>
                                        <p:attrNameLst>
                                          <p:attrName>style.visibility</p:attrName>
                                        </p:attrNameLst>
                                      </p:cBhvr>
                                      <p:to>
                                        <p:strVal val="visible"/>
                                      </p:to>
                                    </p:set>
                                    <p:animEffect transition="in" filter="blinds(horizontal)">
                                      <p:cBhvr>
                                        <p:cTn id="7" dur="500"/>
                                        <p:tgtEl>
                                          <p:spTgt spid="549892"/>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49893"/>
                                        </p:tgtEl>
                                        <p:attrNameLst>
                                          <p:attrName>style.visibility</p:attrName>
                                        </p:attrNameLst>
                                      </p:cBhvr>
                                      <p:to>
                                        <p:strVal val="visible"/>
                                      </p:to>
                                    </p:set>
                                    <p:animEffect transition="in" filter="blinds(horizontal)">
                                      <p:cBhvr>
                                        <p:cTn id="11" dur="500"/>
                                        <p:tgtEl>
                                          <p:spTgt spid="54989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49895"/>
                                        </p:tgtEl>
                                        <p:attrNameLst>
                                          <p:attrName>style.visibility</p:attrName>
                                        </p:attrNameLst>
                                      </p:cBhvr>
                                      <p:to>
                                        <p:strVal val="visible"/>
                                      </p:to>
                                    </p:set>
                                    <p:animEffect transition="in" filter="blinds(horizontal)">
                                      <p:cBhvr>
                                        <p:cTn id="15" dur="500"/>
                                        <p:tgtEl>
                                          <p:spTgt spid="549895"/>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49902"/>
                                        </p:tgtEl>
                                        <p:attrNameLst>
                                          <p:attrName>style.visibility</p:attrName>
                                        </p:attrNameLst>
                                      </p:cBhvr>
                                      <p:to>
                                        <p:strVal val="visible"/>
                                      </p:to>
                                    </p:set>
                                    <p:animEffect transition="in" filter="blinds(horizontal)">
                                      <p:cBhvr>
                                        <p:cTn id="19" dur="500"/>
                                        <p:tgtEl>
                                          <p:spTgt spid="549902"/>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49894"/>
                                        </p:tgtEl>
                                        <p:attrNameLst>
                                          <p:attrName>style.visibility</p:attrName>
                                        </p:attrNameLst>
                                      </p:cBhvr>
                                      <p:to>
                                        <p:strVal val="visible"/>
                                      </p:to>
                                    </p:set>
                                    <p:animEffect transition="in" filter="blinds(horizontal)">
                                      <p:cBhvr>
                                        <p:cTn id="23" dur="500"/>
                                        <p:tgtEl>
                                          <p:spTgt spid="549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2" grpId="0"/>
      <p:bldP spid="549894" grpId="0"/>
      <p:bldP spid="549895" grpId="0"/>
      <p:bldP spid="54990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EBB848C-E412-4F78-BD74-32B9911789AD}" type="slidenum">
              <a:rPr lang="ar-SA" altLang="fa-IR"/>
              <a:pPr/>
              <a:t>41</a:t>
            </a:fld>
            <a:endParaRPr lang="en-US" altLang="fa-IR"/>
          </a:p>
        </p:txBody>
      </p:sp>
      <p:sp>
        <p:nvSpPr>
          <p:cNvPr id="550914"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به موقع بودن</a:t>
            </a:r>
            <a:endParaRPr lang="en-US" altLang="fa-IR">
              <a:solidFill>
                <a:schemeClr val="tx1"/>
              </a:solidFill>
              <a:cs typeface="B Nazanin" panose="00000400000000000000" pitchFamily="2" charset="-78"/>
            </a:endParaRPr>
          </a:p>
        </p:txBody>
      </p:sp>
      <p:sp>
        <p:nvSpPr>
          <p:cNvPr id="550917" name="Rectangle 5"/>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بسیاری از اطلاعات مالی نسبت به گذشت زمان حساس بوده و با گذشت زمان ارزش و سودمندی خود را در تصمیم گیریها از دست </a:t>
            </a:r>
            <a:br>
              <a:rPr lang="fa-IR" altLang="fa-IR" sz="2800">
                <a:cs typeface="B Nazanin" panose="00000400000000000000" pitchFamily="2" charset="-78"/>
              </a:rPr>
            </a:br>
            <a:r>
              <a:rPr lang="fa-IR" altLang="fa-IR" sz="2800">
                <a:cs typeface="B Nazanin" panose="00000400000000000000" pitchFamily="2" charset="-78"/>
              </a:rPr>
              <a:t>می دهند. بنابراین اطلاعات مالی باید در زمان مناسب در دسترس استفاده کنندگان قرار بگیرد.</a:t>
            </a: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50917">
                                            <p:txEl>
                                              <p:pRg st="0" end="0"/>
                                            </p:txEl>
                                          </p:spTgt>
                                        </p:tgtEl>
                                        <p:attrNameLst>
                                          <p:attrName>style.visibility</p:attrName>
                                        </p:attrNameLst>
                                      </p:cBhvr>
                                      <p:to>
                                        <p:strVal val="visible"/>
                                      </p:to>
                                    </p:set>
                                    <p:animEffect transition="in" filter="diamond(in)">
                                      <p:cBhvr>
                                        <p:cTn id="7" dur="2000"/>
                                        <p:tgtEl>
                                          <p:spTgt spid="5509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D0803A5-F9B9-4109-8AB6-3CD8BFE3D54B}" type="slidenum">
              <a:rPr lang="ar-SA" altLang="fa-IR"/>
              <a:pPr/>
              <a:t>42</a:t>
            </a:fld>
            <a:endParaRPr lang="en-US" altLang="fa-IR"/>
          </a:p>
        </p:txBody>
      </p:sp>
      <p:sp>
        <p:nvSpPr>
          <p:cNvPr id="551938" name="Rectangle 2"/>
          <p:cNvSpPr>
            <a:spLocks noGrp="1" noChangeArrowheads="1"/>
          </p:cNvSpPr>
          <p:nvPr>
            <p:ph type="title" idx="4294967295"/>
          </p:nvPr>
        </p:nvSpPr>
        <p:spPr/>
        <p:txBody>
          <a:bodyPr/>
          <a:lstStyle/>
          <a:p>
            <a:r>
              <a:rPr lang="fa-IR" altLang="fa-IR" sz="3200">
                <a:solidFill>
                  <a:schemeClr val="tx1"/>
                </a:solidFill>
                <a:cs typeface="B Nazanin" panose="00000400000000000000" pitchFamily="2" charset="-78"/>
              </a:rPr>
              <a:t>سودمندی در پیش بینی</a:t>
            </a:r>
            <a:endParaRPr lang="en-US" altLang="fa-IR" sz="3200">
              <a:solidFill>
                <a:schemeClr val="tx1"/>
              </a:solidFill>
              <a:cs typeface="B Nazanin" panose="00000400000000000000" pitchFamily="2" charset="-78"/>
            </a:endParaRPr>
          </a:p>
        </p:txBody>
      </p:sp>
      <p:sp>
        <p:nvSpPr>
          <p:cNvPr id="551940" name="Rectangle 4"/>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اطلاعات مالی باید به گونه ای فراهم شود که استفاده کنندگان را در پیش بینی نتایج حاصل از فعالیتهای جاری و آتی یک واحد انتفاعی کمک نماید.</a:t>
            </a:r>
            <a:endParaRPr lang="fa-IR" altLang="fa-IR">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51940">
                                            <p:txEl>
                                              <p:pRg st="0" end="0"/>
                                            </p:txEl>
                                          </p:spTgt>
                                        </p:tgtEl>
                                        <p:attrNameLst>
                                          <p:attrName>style.visibility</p:attrName>
                                        </p:attrNameLst>
                                      </p:cBhvr>
                                      <p:to>
                                        <p:strVal val="visible"/>
                                      </p:to>
                                    </p:set>
                                    <p:animEffect transition="in" filter="diamond(in)">
                                      <p:cBhvr>
                                        <p:cTn id="7" dur="2000"/>
                                        <p:tgtEl>
                                          <p:spTgt spid="5519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5C1B939-AD80-49F9-8F66-674D2F43555E}" type="slidenum">
              <a:rPr lang="ar-SA" altLang="fa-IR"/>
              <a:pPr/>
              <a:t>43</a:t>
            </a:fld>
            <a:endParaRPr lang="en-US" altLang="fa-IR"/>
          </a:p>
        </p:txBody>
      </p:sp>
      <p:sp>
        <p:nvSpPr>
          <p:cNvPr id="552962" name="Rectangle 2"/>
          <p:cNvSpPr>
            <a:spLocks noGrp="1" noChangeArrowheads="1"/>
          </p:cNvSpPr>
          <p:nvPr>
            <p:ph type="title" idx="4294967295"/>
          </p:nvPr>
        </p:nvSpPr>
        <p:spPr/>
        <p:txBody>
          <a:bodyPr/>
          <a:lstStyle/>
          <a:p>
            <a:r>
              <a:rPr lang="fa-IR" altLang="fa-IR" sz="3200">
                <a:solidFill>
                  <a:schemeClr val="tx1"/>
                </a:solidFill>
                <a:cs typeface="B Nazanin" panose="00000400000000000000" pitchFamily="2" charset="-78"/>
              </a:rPr>
              <a:t>انتخاب خاصه اندازه گیری</a:t>
            </a:r>
            <a:endParaRPr lang="en-US" altLang="fa-IR" sz="3200">
              <a:solidFill>
                <a:schemeClr val="tx1"/>
              </a:solidFill>
              <a:cs typeface="B Nazanin" panose="00000400000000000000" pitchFamily="2" charset="-78"/>
            </a:endParaRPr>
          </a:p>
        </p:txBody>
      </p:sp>
      <p:sp>
        <p:nvSpPr>
          <p:cNvPr id="552963"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Low" eaLnBrk="1" hangingPunct="1"/>
            <a:r>
              <a:rPr lang="fa-IR" altLang="fa-IR">
                <a:cs typeface="B Nazanin" panose="00000400000000000000" pitchFamily="2" charset="-78"/>
              </a:rPr>
              <a:t>جهت سنجش ارزش اقلام گزارشهای مالی، خواص متعددی </a:t>
            </a:r>
            <a:br>
              <a:rPr lang="fa-IR" altLang="fa-IR">
                <a:cs typeface="B Nazanin" panose="00000400000000000000" pitchFamily="2" charset="-78"/>
              </a:rPr>
            </a:br>
            <a:r>
              <a:rPr lang="fa-IR" altLang="fa-IR">
                <a:cs typeface="B Nazanin" panose="00000400000000000000" pitchFamily="2" charset="-78"/>
              </a:rPr>
              <a:t>(بهای تمام شده، ارزش متعارف، ارزش دفتری و ...) می</a:t>
            </a:r>
            <a:r>
              <a:rPr lang="fa-IR" altLang="fa-IR"/>
              <a:t>‌</a:t>
            </a:r>
            <a:r>
              <a:rPr lang="fa-IR" altLang="fa-IR">
                <a:cs typeface="B Nazanin" panose="00000400000000000000" pitchFamily="2" charset="-78"/>
              </a:rPr>
              <a:t>تواند مورد استفاده قرار گیرد. انتخاب خاصه</a:t>
            </a:r>
            <a:r>
              <a:rPr lang="fa-IR" altLang="fa-IR"/>
              <a:t>‌</a:t>
            </a:r>
            <a:r>
              <a:rPr lang="fa-IR" altLang="fa-IR">
                <a:cs typeface="B Nazanin" panose="00000400000000000000" pitchFamily="2" charset="-78"/>
              </a:rPr>
              <a:t>ای که قرار است در صورتهای مالی آورده شود باید مبتنی بر مربوط بودن آن به تصمیمات استفاده</a:t>
            </a:r>
            <a:r>
              <a:rPr lang="fa-IR" altLang="fa-IR"/>
              <a:t>‌</a:t>
            </a:r>
            <a:r>
              <a:rPr lang="fa-IR" altLang="fa-IR">
                <a:cs typeface="B Nazanin" panose="00000400000000000000" pitchFamily="2" charset="-78"/>
              </a:rPr>
              <a:t>کنندگان باشد.</a:t>
            </a:r>
            <a:r>
              <a:rPr lang="fa-IR" altLang="fa-IR"/>
              <a:t> </a:t>
            </a:r>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89833A4-3489-43D1-81A0-01B200F27CA0}" type="slidenum">
              <a:rPr lang="ar-SA" altLang="fa-IR"/>
              <a:pPr/>
              <a:t>44</a:t>
            </a:fld>
            <a:endParaRPr lang="en-US" altLang="fa-IR"/>
          </a:p>
        </p:txBody>
      </p:sp>
      <p:sp>
        <p:nvSpPr>
          <p:cNvPr id="553986"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قابلیت اتکا</a:t>
            </a:r>
            <a:endParaRPr lang="en-US" altLang="fa-IR">
              <a:solidFill>
                <a:schemeClr val="tx1"/>
              </a:solidFill>
              <a:cs typeface="B Nazanin" panose="00000400000000000000" pitchFamily="2" charset="-78"/>
            </a:endParaRPr>
          </a:p>
        </p:txBody>
      </p:sp>
      <p:sp>
        <p:nvSpPr>
          <p:cNvPr id="553987"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اطلاعات مالی زمانی قابل اتکا تلقی می گردد که دور از هرگونه اشتباه بااهمیت باشد و به شکل منصفانه و بی طرفانه تهیه شده و به طور صادقانه مبین ارزشهای مورد انتظار باشد . </a:t>
            </a:r>
            <a:endParaRPr lang="fa-IR" altLang="fa-IR">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53987">
                                            <p:txEl>
                                              <p:pRg st="0" end="0"/>
                                            </p:txEl>
                                          </p:spTgt>
                                        </p:tgtEl>
                                        <p:attrNameLst>
                                          <p:attrName>style.visibility</p:attrName>
                                        </p:attrNameLst>
                                      </p:cBhvr>
                                      <p:to>
                                        <p:strVal val="visible"/>
                                      </p:to>
                                    </p:set>
                                    <p:animEffect transition="in" filter="diamond(in)">
                                      <p:cBhvr>
                                        <p:cTn id="7" dur="2000"/>
                                        <p:tgtEl>
                                          <p:spTgt spid="553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lide Number Placeholder 1"/>
          <p:cNvSpPr>
            <a:spLocks noGrp="1"/>
          </p:cNvSpPr>
          <p:nvPr>
            <p:ph type="sldNum" sz="quarter" idx="10"/>
          </p:nvPr>
        </p:nvSpPr>
        <p:spPr/>
        <p:txBody>
          <a:bodyPr/>
          <a:lstStyle/>
          <a:p>
            <a:fld id="{43A68F4E-A900-48DE-A0E3-4D68FBFDCAD8}" type="slidenum">
              <a:rPr lang="ar-SA" altLang="fa-IR"/>
              <a:pPr/>
              <a:t>45</a:t>
            </a:fld>
            <a:endParaRPr lang="en-US" altLang="fa-IR"/>
          </a:p>
        </p:txBody>
      </p:sp>
      <p:sp>
        <p:nvSpPr>
          <p:cNvPr id="555010" name="Rectangle 2"/>
          <p:cNvSpPr>
            <a:spLocks noGrp="1" noChangeArrowheads="1"/>
          </p:cNvSpPr>
          <p:nvPr>
            <p:ph type="title" idx="4294967295"/>
          </p:nvPr>
        </p:nvSpPr>
        <p:spPr/>
        <p:txBody>
          <a:bodyPr/>
          <a:lstStyle/>
          <a:p>
            <a:r>
              <a:rPr lang="fa-IR" altLang="fa-IR">
                <a:cs typeface="B Nazanin" panose="00000400000000000000" pitchFamily="2" charset="-78"/>
              </a:rPr>
              <a:t>قابلیت اتکاء</a:t>
            </a:r>
            <a:endParaRPr lang="en-US" altLang="fa-IR">
              <a:cs typeface="B Nazanin" panose="00000400000000000000" pitchFamily="2" charset="-78"/>
            </a:endParaRPr>
          </a:p>
        </p:txBody>
      </p:sp>
      <p:sp>
        <p:nvSpPr>
          <p:cNvPr id="555011" name="Text Box 3"/>
          <p:cNvSpPr txBox="1">
            <a:spLocks noChangeArrowheads="1"/>
          </p:cNvSpPr>
          <p:nvPr/>
        </p:nvSpPr>
        <p:spPr bwMode="auto">
          <a:xfrm>
            <a:off x="5943600" y="38862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ویژگی قابلیت اتکاء</a:t>
            </a:r>
            <a:endParaRPr lang="en-US" altLang="fa-IR" sz="2800">
              <a:cs typeface="B Nazanin" panose="00000400000000000000" pitchFamily="2" charset="-78"/>
            </a:endParaRPr>
          </a:p>
        </p:txBody>
      </p:sp>
      <p:sp>
        <p:nvSpPr>
          <p:cNvPr id="555012" name="AutoShape 4"/>
          <p:cNvSpPr>
            <a:spLocks/>
          </p:cNvSpPr>
          <p:nvPr/>
        </p:nvSpPr>
        <p:spPr bwMode="auto">
          <a:xfrm>
            <a:off x="5867400" y="3048000"/>
            <a:ext cx="76200" cy="2209800"/>
          </a:xfrm>
          <a:prstGeom prst="rightBrace">
            <a:avLst>
              <a:gd name="adj1" fmla="val 24166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55013" name="Text Box 5"/>
          <p:cNvSpPr txBox="1">
            <a:spLocks noChangeArrowheads="1"/>
          </p:cNvSpPr>
          <p:nvPr/>
        </p:nvSpPr>
        <p:spPr bwMode="auto">
          <a:xfrm>
            <a:off x="2819400" y="4281488"/>
            <a:ext cx="3048000" cy="51911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صحیح بودن</a:t>
            </a:r>
            <a:endParaRPr lang="en-US" altLang="fa-IR" sz="2800">
              <a:cs typeface="B Nazanin" panose="00000400000000000000" pitchFamily="2" charset="-78"/>
            </a:endParaRPr>
          </a:p>
        </p:txBody>
      </p:sp>
      <p:sp>
        <p:nvSpPr>
          <p:cNvPr id="555014" name="Text Box 6"/>
          <p:cNvSpPr txBox="1">
            <a:spLocks noChangeArrowheads="1"/>
          </p:cNvSpPr>
          <p:nvPr/>
        </p:nvSpPr>
        <p:spPr bwMode="auto">
          <a:xfrm>
            <a:off x="2667000" y="28956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بی طرفانه بودن</a:t>
            </a:r>
            <a:endParaRPr lang="en-US" altLang="fa-IR" sz="2800">
              <a:cs typeface="B Nazanin" panose="00000400000000000000" pitchFamily="2" charset="-78"/>
            </a:endParaRPr>
          </a:p>
        </p:txBody>
      </p:sp>
      <p:sp>
        <p:nvSpPr>
          <p:cNvPr id="555015" name="Text Box 7"/>
          <p:cNvSpPr txBox="1">
            <a:spLocks noChangeArrowheads="1"/>
          </p:cNvSpPr>
          <p:nvPr/>
        </p:nvSpPr>
        <p:spPr bwMode="auto">
          <a:xfrm>
            <a:off x="2667000" y="3595688"/>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کامل بودن</a:t>
            </a:r>
            <a:endParaRPr lang="en-US" altLang="fa-IR" sz="2800">
              <a:cs typeface="B Nazanin" panose="00000400000000000000" pitchFamily="2" charset="-78"/>
            </a:endParaRPr>
          </a:p>
        </p:txBody>
      </p:sp>
      <p:sp>
        <p:nvSpPr>
          <p:cNvPr id="555016" name="Text Box 8"/>
          <p:cNvSpPr txBox="1">
            <a:spLocks noChangeArrowheads="1"/>
          </p:cNvSpPr>
          <p:nvPr/>
        </p:nvSpPr>
        <p:spPr bwMode="auto">
          <a:xfrm>
            <a:off x="2819400" y="4891088"/>
            <a:ext cx="3048000" cy="51911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رجحان محتوا بر شکل</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55011"/>
                                        </p:tgtEl>
                                        <p:attrNameLst>
                                          <p:attrName>style.visibility</p:attrName>
                                        </p:attrNameLst>
                                      </p:cBhvr>
                                      <p:to>
                                        <p:strVal val="visible"/>
                                      </p:to>
                                    </p:set>
                                    <p:animEffect transition="in" filter="blinds(horizontal)">
                                      <p:cBhvr>
                                        <p:cTn id="7" dur="500"/>
                                        <p:tgtEl>
                                          <p:spTgt spid="555011"/>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55012"/>
                                        </p:tgtEl>
                                        <p:attrNameLst>
                                          <p:attrName>style.visibility</p:attrName>
                                        </p:attrNameLst>
                                      </p:cBhvr>
                                      <p:to>
                                        <p:strVal val="visible"/>
                                      </p:to>
                                    </p:set>
                                    <p:animEffect transition="in" filter="blinds(horizontal)">
                                      <p:cBhvr>
                                        <p:cTn id="11" dur="500"/>
                                        <p:tgtEl>
                                          <p:spTgt spid="555012"/>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55014"/>
                                        </p:tgtEl>
                                        <p:attrNameLst>
                                          <p:attrName>style.visibility</p:attrName>
                                        </p:attrNameLst>
                                      </p:cBhvr>
                                      <p:to>
                                        <p:strVal val="visible"/>
                                      </p:to>
                                    </p:set>
                                    <p:animEffect transition="in" filter="blinds(horizontal)">
                                      <p:cBhvr>
                                        <p:cTn id="15" dur="500"/>
                                        <p:tgtEl>
                                          <p:spTgt spid="55501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55015"/>
                                        </p:tgtEl>
                                        <p:attrNameLst>
                                          <p:attrName>style.visibility</p:attrName>
                                        </p:attrNameLst>
                                      </p:cBhvr>
                                      <p:to>
                                        <p:strVal val="visible"/>
                                      </p:to>
                                    </p:set>
                                    <p:animEffect transition="in" filter="blinds(horizontal)">
                                      <p:cBhvr>
                                        <p:cTn id="19" dur="500"/>
                                        <p:tgtEl>
                                          <p:spTgt spid="555015"/>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55013"/>
                                        </p:tgtEl>
                                        <p:attrNameLst>
                                          <p:attrName>style.visibility</p:attrName>
                                        </p:attrNameLst>
                                      </p:cBhvr>
                                      <p:to>
                                        <p:strVal val="visible"/>
                                      </p:to>
                                    </p:set>
                                    <p:animEffect transition="in" filter="blinds(horizontal)">
                                      <p:cBhvr>
                                        <p:cTn id="23" dur="500"/>
                                        <p:tgtEl>
                                          <p:spTgt spid="555013"/>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555016"/>
                                        </p:tgtEl>
                                        <p:attrNameLst>
                                          <p:attrName>style.visibility</p:attrName>
                                        </p:attrNameLst>
                                      </p:cBhvr>
                                      <p:to>
                                        <p:strVal val="visible"/>
                                      </p:to>
                                    </p:set>
                                    <p:animEffect transition="in" filter="blinds(horizontal)">
                                      <p:cBhvr>
                                        <p:cTn id="27" dur="500"/>
                                        <p:tgtEl>
                                          <p:spTgt spid="5550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011" grpId="0"/>
      <p:bldP spid="555013" grpId="0"/>
      <p:bldP spid="555014" grpId="0"/>
      <p:bldP spid="555015" grpId="0"/>
      <p:bldP spid="55501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0D1DC85-254D-427C-B7A8-A4A4FDD2B46E}" type="slidenum">
              <a:rPr lang="ar-SA" altLang="fa-IR"/>
              <a:pPr/>
              <a:t>46</a:t>
            </a:fld>
            <a:endParaRPr lang="en-US" altLang="fa-IR"/>
          </a:p>
        </p:txBody>
      </p:sp>
      <p:sp>
        <p:nvSpPr>
          <p:cNvPr id="556034"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بی طرفانه بودن</a:t>
            </a:r>
            <a:endParaRPr lang="en-US" altLang="fa-IR">
              <a:solidFill>
                <a:schemeClr val="tx1"/>
              </a:solidFill>
              <a:cs typeface="B Nazanin" panose="00000400000000000000" pitchFamily="2" charset="-78"/>
            </a:endParaRPr>
          </a:p>
        </p:txBody>
      </p:sp>
      <p:sp>
        <p:nvSpPr>
          <p:cNvPr id="556035"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اندازه گیری حسابداری هنگامی بی طرفانه و عینی محسوب می شود که اگر اشخاص ذیصلاح مختلفی، رویدادها و فعالیتهای مالی مربوطه را با استفاده از مقیاس و روش اندازه گیری واحدی اندازه گیری نمایند به نتایج یکسانی دست یابند. </a:t>
            </a:r>
            <a:endParaRPr lang="fa-IR" altLang="fa-IR">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56035">
                                            <p:txEl>
                                              <p:pRg st="0" end="0"/>
                                            </p:txEl>
                                          </p:spTgt>
                                        </p:tgtEl>
                                        <p:attrNameLst>
                                          <p:attrName>style.visibility</p:attrName>
                                        </p:attrNameLst>
                                      </p:cBhvr>
                                      <p:to>
                                        <p:strVal val="visible"/>
                                      </p:to>
                                    </p:set>
                                    <p:animEffect transition="in" filter="diamond(in)">
                                      <p:cBhvr>
                                        <p:cTn id="7" dur="2000"/>
                                        <p:tgtEl>
                                          <p:spTgt spid="5560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F1965E4-6CA9-49AD-8DF4-4C4EF40C97CA}" type="slidenum">
              <a:rPr lang="ar-SA" altLang="fa-IR"/>
              <a:pPr/>
              <a:t>47</a:t>
            </a:fld>
            <a:endParaRPr lang="en-US" altLang="fa-IR"/>
          </a:p>
        </p:txBody>
      </p:sp>
      <p:sp>
        <p:nvSpPr>
          <p:cNvPr id="557058"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کامل بودن</a:t>
            </a:r>
            <a:endParaRPr lang="en-US" altLang="fa-IR">
              <a:solidFill>
                <a:schemeClr val="tx1"/>
              </a:solidFill>
              <a:cs typeface="B Nazanin" panose="00000400000000000000" pitchFamily="2" charset="-78"/>
            </a:endParaRPr>
          </a:p>
        </p:txBody>
      </p:sp>
      <p:sp>
        <p:nvSpPr>
          <p:cNvPr id="557059"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اطلاعات مالی هنگامی معتبر است که با در نظر گرفتن اهمیت واقعه، کلیه حقایق لازم در خصوص وقایع اقتصادی مهم را بیان نماید. </a:t>
            </a:r>
            <a:endParaRPr lang="fa-IR" altLang="fa-IR">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57059">
                                            <p:txEl>
                                              <p:pRg st="0" end="0"/>
                                            </p:txEl>
                                          </p:spTgt>
                                        </p:tgtEl>
                                        <p:attrNameLst>
                                          <p:attrName>style.visibility</p:attrName>
                                        </p:attrNameLst>
                                      </p:cBhvr>
                                      <p:to>
                                        <p:strVal val="visible"/>
                                      </p:to>
                                    </p:set>
                                    <p:animEffect transition="in" filter="diamond(in)">
                                      <p:cBhvr>
                                        <p:cTn id="7" dur="2000"/>
                                        <p:tgtEl>
                                          <p:spTgt spid="557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4B99EDE-1C2B-4C10-92C9-A7AFE1CA2855}" type="slidenum">
              <a:rPr lang="ar-SA" altLang="fa-IR"/>
              <a:pPr/>
              <a:t>48</a:t>
            </a:fld>
            <a:endParaRPr lang="en-US" altLang="fa-IR"/>
          </a:p>
        </p:txBody>
      </p:sp>
      <p:sp>
        <p:nvSpPr>
          <p:cNvPr id="558082"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صحیح بودن</a:t>
            </a:r>
            <a:endParaRPr lang="en-US" altLang="fa-IR">
              <a:solidFill>
                <a:schemeClr val="tx1"/>
              </a:solidFill>
              <a:cs typeface="B Nazanin" panose="00000400000000000000" pitchFamily="2" charset="-78"/>
            </a:endParaRPr>
          </a:p>
        </p:txBody>
      </p:sp>
      <p:sp>
        <p:nvSpPr>
          <p:cNvPr id="558083"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صحیح بودن اطلاعات مالی به معنی مطابقت داشتن اطلاعات مزبور با وقایع و رویدادهایی است که به واسطه آن اطلاعات بیان می شود. صحیح بودن اطلاعات به معنی دقیق بودن اطلاعات نمی باشد. </a:t>
            </a:r>
            <a:endParaRPr lang="fa-IR" altLang="fa-IR">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animEffect transition="in" filter="diamond(in)">
                                      <p:cBhvr>
                                        <p:cTn id="7" dur="2000"/>
                                        <p:tgtEl>
                                          <p:spTgt spid="558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DD28C46-9043-4E2F-9332-4434CFF4779B}" type="slidenum">
              <a:rPr lang="ar-SA" altLang="fa-IR"/>
              <a:pPr/>
              <a:t>49</a:t>
            </a:fld>
            <a:endParaRPr lang="en-US" altLang="fa-IR"/>
          </a:p>
        </p:txBody>
      </p:sp>
      <p:sp>
        <p:nvSpPr>
          <p:cNvPr id="559106"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رجحان محتوا بر شکل</a:t>
            </a:r>
            <a:endParaRPr lang="en-US" altLang="fa-IR">
              <a:solidFill>
                <a:schemeClr val="tx1"/>
              </a:solidFill>
              <a:cs typeface="B Nazanin" panose="00000400000000000000" pitchFamily="2" charset="-78"/>
            </a:endParaRPr>
          </a:p>
        </p:txBody>
      </p:sp>
      <p:sp>
        <p:nvSpPr>
          <p:cNvPr id="559107"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عملیات مالی و سایر رویدادها باید بر اساس محتوا و واقعیت مالی نه صرفا شکل قانونی آنها مد نظر قرار گرفته و ارائه شود. </a:t>
            </a:r>
            <a:endParaRPr lang="fa-IR" altLang="fa-IR">
              <a:cs typeface="B Nazanin" panose="00000400000000000000" pitchFamily="2" charset="-78"/>
            </a:endParaRPr>
          </a:p>
          <a:p>
            <a:pPr algn="just" eaLnBrk="1" hangingPunct="1">
              <a:buFont typeface="Wingdings" panose="05000000000000000000" pitchFamily="2" charset="2"/>
              <a:buNone/>
            </a:pPr>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a:p>
            <a:pPr algn="just" eaLnBrk="1" hangingPunct="1"/>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animEffect transition="in" filter="diamond(in)">
                                      <p:cBhvr>
                                        <p:cTn id="7" dur="2000"/>
                                        <p:tgtEl>
                                          <p:spTgt spid="5591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E0E81C4-DF7A-42F2-916C-97C102E47881}" type="slidenum">
              <a:rPr lang="ar-SA" altLang="fa-IR"/>
              <a:pPr/>
              <a:t>5</a:t>
            </a:fld>
            <a:endParaRPr lang="en-US" altLang="fa-IR"/>
          </a:p>
        </p:txBody>
      </p:sp>
      <p:sp>
        <p:nvSpPr>
          <p:cNvPr id="11266" name="Rectangle 2"/>
          <p:cNvSpPr>
            <a:spLocks noGrp="1" noChangeArrowheads="1"/>
          </p:cNvSpPr>
          <p:nvPr>
            <p:ph type="title" idx="4294967295"/>
          </p:nvPr>
        </p:nvSpPr>
        <p:spPr/>
        <p:txBody>
          <a:bodyPr/>
          <a:lstStyle/>
          <a:p>
            <a:r>
              <a:rPr lang="fa-IR" altLang="fa-IR">
                <a:cs typeface="B Nazanin" panose="00000400000000000000" pitchFamily="2" charset="-78"/>
              </a:rPr>
              <a:t>اهداف درس</a:t>
            </a:r>
            <a:endParaRPr lang="en-US" altLang="fa-IR">
              <a:cs typeface="B Nazanin" panose="00000400000000000000" pitchFamily="2" charset="-78"/>
            </a:endParaRPr>
          </a:p>
        </p:txBody>
      </p:sp>
      <p:sp>
        <p:nvSpPr>
          <p:cNvPr id="11307" name="Rectangle 4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آشنایی با مفهوم حسابداری و اصول و قواعد حاکم بر آن</a:t>
            </a:r>
          </a:p>
          <a:p>
            <a:pPr algn="just" eaLnBrk="1" hangingPunct="1"/>
            <a:r>
              <a:rPr lang="fa-IR" altLang="fa-IR">
                <a:cs typeface="B Nazanin" panose="00000400000000000000" pitchFamily="2" charset="-78"/>
              </a:rPr>
              <a:t>آشنایی با مفاهیم درآمد، هزینه، سود و گزارشهای مربوط به عملکرد مالی</a:t>
            </a:r>
          </a:p>
          <a:p>
            <a:pPr algn="just" eaLnBrk="1" hangingPunct="1"/>
            <a:r>
              <a:rPr lang="fa-IR" altLang="fa-IR">
                <a:cs typeface="B Nazanin" panose="00000400000000000000" pitchFamily="2" charset="-78"/>
              </a:rPr>
              <a:t>آشنایی با نحوه تهیه، طبقه بندی و مفاهیم حاکم بر ترازنامه</a:t>
            </a:r>
          </a:p>
          <a:p>
            <a:pPr algn="just" eaLnBrk="1" hangingPunct="1">
              <a:buFont typeface="Wingdings" panose="05000000000000000000" pitchFamily="2" charset="2"/>
              <a:buNone/>
            </a:pPr>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307">
                                            <p:txEl>
                                              <p:pRg st="0" end="0"/>
                                            </p:txEl>
                                          </p:spTgt>
                                        </p:tgtEl>
                                        <p:attrNameLst>
                                          <p:attrName>style.visibility</p:attrName>
                                        </p:attrNameLst>
                                      </p:cBhvr>
                                      <p:to>
                                        <p:strVal val="visible"/>
                                      </p:to>
                                    </p:set>
                                    <p:animEffect transition="in" filter="blinds(horizontal)">
                                      <p:cBhvr>
                                        <p:cTn id="7" dur="500"/>
                                        <p:tgtEl>
                                          <p:spTgt spid="11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307">
                                            <p:txEl>
                                              <p:pRg st="1" end="1"/>
                                            </p:txEl>
                                          </p:spTgt>
                                        </p:tgtEl>
                                        <p:attrNameLst>
                                          <p:attrName>style.visibility</p:attrName>
                                        </p:attrNameLst>
                                      </p:cBhvr>
                                      <p:to>
                                        <p:strVal val="visible"/>
                                      </p:to>
                                    </p:set>
                                    <p:animEffect transition="in" filter="diamond(in)">
                                      <p:cBhvr>
                                        <p:cTn id="12" dur="2000"/>
                                        <p:tgtEl>
                                          <p:spTgt spid="113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1307">
                                            <p:txEl>
                                              <p:pRg st="2" end="2"/>
                                            </p:txEl>
                                          </p:spTgt>
                                        </p:tgtEl>
                                        <p:attrNameLst>
                                          <p:attrName>style.visibility</p:attrName>
                                        </p:attrNameLst>
                                      </p:cBhvr>
                                      <p:to>
                                        <p:strVal val="visible"/>
                                      </p:to>
                                    </p:set>
                                    <p:animEffect transition="in" filter="diamond(in)">
                                      <p:cBhvr>
                                        <p:cTn id="17" dur="2000"/>
                                        <p:tgtEl>
                                          <p:spTgt spid="11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462FD9B-B255-43F2-AFBF-84D986BE3E21}" type="slidenum">
              <a:rPr lang="ar-SA" altLang="fa-IR"/>
              <a:pPr/>
              <a:t>50</a:t>
            </a:fld>
            <a:endParaRPr lang="en-US" altLang="fa-IR"/>
          </a:p>
        </p:txBody>
      </p:sp>
      <p:sp>
        <p:nvSpPr>
          <p:cNvPr id="560130"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قابل مقایسه بودن</a:t>
            </a:r>
            <a:endParaRPr lang="en-US" altLang="fa-IR">
              <a:solidFill>
                <a:schemeClr val="tx1"/>
              </a:solidFill>
              <a:cs typeface="B Nazanin" panose="00000400000000000000" pitchFamily="2" charset="-78"/>
            </a:endParaRPr>
          </a:p>
        </p:txBody>
      </p:sp>
      <p:sp>
        <p:nvSpPr>
          <p:cNvPr id="560131"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استفاده کنندگان گزارشهای مالی باید بتوانند صورتهای</a:t>
            </a:r>
            <a:r>
              <a:rPr lang="fa-IR" altLang="fa-IR" sz="2800">
                <a:cs typeface="Times New Roman" panose="02020603050405020304" pitchFamily="18" charset="0"/>
              </a:rPr>
              <a:t>‌</a:t>
            </a:r>
            <a:r>
              <a:rPr lang="fa-IR" altLang="fa-IR" sz="2800">
                <a:cs typeface="B Nazanin" panose="00000400000000000000" pitchFamily="2" charset="-78"/>
              </a:rPr>
              <a:t>مالی واحد تجاری را در طول زمان جهت تشخیص روند تغییرات در وضعیت مالی، عملکرد مالی و انعطاف</a:t>
            </a:r>
            <a:r>
              <a:rPr lang="fa-IR" altLang="fa-IR" sz="2800">
                <a:cs typeface="Times New Roman" panose="02020603050405020304" pitchFamily="18" charset="0"/>
              </a:rPr>
              <a:t>‌</a:t>
            </a:r>
            <a:r>
              <a:rPr lang="fa-IR" altLang="fa-IR" sz="2800">
                <a:cs typeface="B Nazanin" panose="00000400000000000000" pitchFamily="2" charset="-78"/>
              </a:rPr>
              <a:t>پذیری مالی با هم مقایسه نمایند. </a:t>
            </a:r>
          </a:p>
          <a:p>
            <a:pPr algn="just" eaLnBrk="1" hangingPunct="1">
              <a:buFont typeface="Wingdings" panose="05000000000000000000" pitchFamily="2" charset="2"/>
              <a:buNone/>
            </a:pPr>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diamond(in)">
                                      <p:cBhvr>
                                        <p:cTn id="7" dur="2000"/>
                                        <p:tgtEl>
                                          <p:spTgt spid="560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p:cNvSpPr>
            <a:spLocks noGrp="1"/>
          </p:cNvSpPr>
          <p:nvPr>
            <p:ph type="sldNum" sz="quarter" idx="10"/>
          </p:nvPr>
        </p:nvSpPr>
        <p:spPr/>
        <p:txBody>
          <a:bodyPr/>
          <a:lstStyle/>
          <a:p>
            <a:fld id="{DF6B89B6-3B03-48F5-9034-0DB5F36FD0BD}" type="slidenum">
              <a:rPr lang="ar-SA" altLang="fa-IR"/>
              <a:pPr/>
              <a:t>51</a:t>
            </a:fld>
            <a:endParaRPr lang="en-US" altLang="fa-IR"/>
          </a:p>
        </p:txBody>
      </p:sp>
      <p:sp>
        <p:nvSpPr>
          <p:cNvPr id="561154" name="Rectangle 2"/>
          <p:cNvSpPr>
            <a:spLocks noGrp="1" noChangeArrowheads="1"/>
          </p:cNvSpPr>
          <p:nvPr>
            <p:ph type="title" idx="4294967295"/>
          </p:nvPr>
        </p:nvSpPr>
        <p:spPr/>
        <p:txBody>
          <a:bodyPr/>
          <a:lstStyle/>
          <a:p>
            <a:r>
              <a:rPr lang="fa-IR" altLang="fa-IR">
                <a:cs typeface="B Nazanin" panose="00000400000000000000" pitchFamily="2" charset="-78"/>
              </a:rPr>
              <a:t>قابل مقایسه بودن</a:t>
            </a:r>
            <a:endParaRPr lang="en-US" altLang="fa-IR">
              <a:cs typeface="B Nazanin" panose="00000400000000000000" pitchFamily="2" charset="-78"/>
            </a:endParaRPr>
          </a:p>
        </p:txBody>
      </p:sp>
      <p:sp>
        <p:nvSpPr>
          <p:cNvPr id="561155" name="Text Box 3"/>
          <p:cNvSpPr txBox="1">
            <a:spLocks noChangeArrowheads="1"/>
          </p:cNvSpPr>
          <p:nvPr/>
        </p:nvSpPr>
        <p:spPr bwMode="auto">
          <a:xfrm>
            <a:off x="4114800" y="3567113"/>
            <a:ext cx="411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3200">
                <a:cs typeface="B Nazanin" panose="00000400000000000000" pitchFamily="2" charset="-78"/>
              </a:rPr>
              <a:t>قابل مقایسه بودن</a:t>
            </a:r>
            <a:endParaRPr lang="en-US" altLang="fa-IR" sz="3200">
              <a:cs typeface="B Nazanin" panose="00000400000000000000" pitchFamily="2" charset="-78"/>
            </a:endParaRPr>
          </a:p>
        </p:txBody>
      </p:sp>
      <p:sp>
        <p:nvSpPr>
          <p:cNvPr id="561156" name="AutoShape 4"/>
          <p:cNvSpPr>
            <a:spLocks/>
          </p:cNvSpPr>
          <p:nvPr/>
        </p:nvSpPr>
        <p:spPr bwMode="auto">
          <a:xfrm>
            <a:off x="5867400" y="3490913"/>
            <a:ext cx="76200" cy="838200"/>
          </a:xfrm>
          <a:prstGeom prst="rightBrace">
            <a:avLst>
              <a:gd name="adj1" fmla="val 91667"/>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61157" name="Text Box 5"/>
          <p:cNvSpPr txBox="1">
            <a:spLocks noChangeArrowheads="1"/>
          </p:cNvSpPr>
          <p:nvPr/>
        </p:nvSpPr>
        <p:spPr bwMode="auto">
          <a:xfrm>
            <a:off x="1219200" y="3962400"/>
            <a:ext cx="4648200" cy="579438"/>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3200">
                <a:cs typeface="B Nazanin" panose="00000400000000000000" pitchFamily="2" charset="-78"/>
              </a:rPr>
              <a:t>همسانی روشها (متحدالشکلی)</a:t>
            </a:r>
            <a:endParaRPr lang="en-US" altLang="fa-IR" sz="3200">
              <a:cs typeface="B Nazanin" panose="00000400000000000000" pitchFamily="2" charset="-78"/>
            </a:endParaRPr>
          </a:p>
        </p:txBody>
      </p:sp>
      <p:sp>
        <p:nvSpPr>
          <p:cNvPr id="561159" name="Text Box 7"/>
          <p:cNvSpPr txBox="1">
            <a:spLocks noChangeArrowheads="1"/>
          </p:cNvSpPr>
          <p:nvPr/>
        </p:nvSpPr>
        <p:spPr bwMode="auto">
          <a:xfrm>
            <a:off x="1371600" y="3276600"/>
            <a:ext cx="449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3200">
                <a:cs typeface="B Nazanin" panose="00000400000000000000" pitchFamily="2" charset="-78"/>
              </a:rPr>
              <a:t>رعایت یکنواختی (ثبات رویه)</a:t>
            </a:r>
            <a:endParaRPr lang="en-US" altLang="fa-IR" sz="32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61155"/>
                                        </p:tgtEl>
                                        <p:attrNameLst>
                                          <p:attrName>style.visibility</p:attrName>
                                        </p:attrNameLst>
                                      </p:cBhvr>
                                      <p:to>
                                        <p:strVal val="visible"/>
                                      </p:to>
                                    </p:set>
                                    <p:animEffect transition="in" filter="blinds(horizontal)">
                                      <p:cBhvr>
                                        <p:cTn id="7" dur="500"/>
                                        <p:tgtEl>
                                          <p:spTgt spid="56115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61156"/>
                                        </p:tgtEl>
                                        <p:attrNameLst>
                                          <p:attrName>style.visibility</p:attrName>
                                        </p:attrNameLst>
                                      </p:cBhvr>
                                      <p:to>
                                        <p:strVal val="visible"/>
                                      </p:to>
                                    </p:set>
                                    <p:animEffect transition="in" filter="blinds(horizontal)">
                                      <p:cBhvr>
                                        <p:cTn id="11" dur="500"/>
                                        <p:tgtEl>
                                          <p:spTgt spid="561156"/>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61159"/>
                                        </p:tgtEl>
                                        <p:attrNameLst>
                                          <p:attrName>style.visibility</p:attrName>
                                        </p:attrNameLst>
                                      </p:cBhvr>
                                      <p:to>
                                        <p:strVal val="visible"/>
                                      </p:to>
                                    </p:set>
                                    <p:animEffect transition="in" filter="blinds(horizontal)">
                                      <p:cBhvr>
                                        <p:cTn id="15" dur="500"/>
                                        <p:tgtEl>
                                          <p:spTgt spid="561159"/>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61157"/>
                                        </p:tgtEl>
                                        <p:attrNameLst>
                                          <p:attrName>style.visibility</p:attrName>
                                        </p:attrNameLst>
                                      </p:cBhvr>
                                      <p:to>
                                        <p:strVal val="visible"/>
                                      </p:to>
                                    </p:set>
                                    <p:animEffect transition="in" filter="blinds(horizontal)">
                                      <p:cBhvr>
                                        <p:cTn id="19" dur="500"/>
                                        <p:tgtEl>
                                          <p:spTgt spid="561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p:bldP spid="561157" grpId="0"/>
      <p:bldP spid="561159"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FC0F8F3-5C38-4124-9F1B-64DB6B51B576}" type="slidenum">
              <a:rPr lang="ar-SA" altLang="fa-IR"/>
              <a:pPr/>
              <a:t>52</a:t>
            </a:fld>
            <a:endParaRPr lang="en-US" altLang="fa-IR"/>
          </a:p>
        </p:txBody>
      </p:sp>
      <p:sp>
        <p:nvSpPr>
          <p:cNvPr id="564226"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رعایت یکنواختی</a:t>
            </a:r>
            <a:endParaRPr lang="en-US" altLang="fa-IR">
              <a:solidFill>
                <a:schemeClr val="tx1"/>
              </a:solidFill>
              <a:cs typeface="B Nazanin" panose="00000400000000000000" pitchFamily="2" charset="-78"/>
            </a:endParaRPr>
          </a:p>
        </p:txBody>
      </p:sp>
      <p:sp>
        <p:nvSpPr>
          <p:cNvPr id="564227"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به قابلیت مقایسه اطلاعات مالی ارائه شده توسط یک واحد تجاری در طول زمان، رعایت یکنواختی گویند. چنین مقایسه ای زمانی دارای اعتبار خواهد بود که واحد تجاری در طی سالهای مختلف از روشهای یکسانی استفاده کرده باشد.</a:t>
            </a:r>
          </a:p>
          <a:p>
            <a:pPr algn="just" eaLnBrk="1" hangingPunct="1">
              <a:buFont typeface="Wingdings" panose="05000000000000000000" pitchFamily="2" charset="2"/>
              <a:buNone/>
            </a:pPr>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64227">
                                            <p:txEl>
                                              <p:pRg st="0" end="0"/>
                                            </p:txEl>
                                          </p:spTgt>
                                        </p:tgtEl>
                                        <p:attrNameLst>
                                          <p:attrName>style.visibility</p:attrName>
                                        </p:attrNameLst>
                                      </p:cBhvr>
                                      <p:to>
                                        <p:strVal val="visible"/>
                                      </p:to>
                                    </p:set>
                                    <p:animEffect transition="in" filter="diamond(in)">
                                      <p:cBhvr>
                                        <p:cTn id="7" dur="2000"/>
                                        <p:tgtEl>
                                          <p:spTgt spid="5642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F236D44-ED5D-48E4-B608-B84D3D30EFD9}" type="slidenum">
              <a:rPr lang="ar-SA" altLang="fa-IR"/>
              <a:pPr/>
              <a:t>53</a:t>
            </a:fld>
            <a:endParaRPr lang="en-US" altLang="fa-IR"/>
          </a:p>
        </p:txBody>
      </p:sp>
      <p:sp>
        <p:nvSpPr>
          <p:cNvPr id="563202"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همسانی روشها</a:t>
            </a:r>
            <a:endParaRPr lang="en-US" altLang="fa-IR">
              <a:solidFill>
                <a:schemeClr val="tx1"/>
              </a:solidFill>
              <a:cs typeface="B Nazanin" panose="00000400000000000000" pitchFamily="2" charset="-78"/>
            </a:endParaRPr>
          </a:p>
        </p:txBody>
      </p:sp>
      <p:sp>
        <p:nvSpPr>
          <p:cNvPr id="563203"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به قابلیت مقایسه نتایج حاصل از عملیات دو یا چند واحد اقتصادی شاغل در یک صنعت واحد و در یک مقطع زمانی مشخص اطلاق می</a:t>
            </a:r>
            <a:r>
              <a:rPr lang="fa-IR" altLang="fa-IR" sz="2800">
                <a:cs typeface="Times New Roman" panose="02020603050405020304" pitchFamily="18" charset="0"/>
              </a:rPr>
              <a:t>‌</a:t>
            </a:r>
            <a:r>
              <a:rPr lang="fa-IR" altLang="fa-IR" sz="2800">
                <a:cs typeface="B Nazanin" panose="00000400000000000000" pitchFamily="2" charset="-78"/>
              </a:rPr>
              <a:t>گردد.</a:t>
            </a:r>
          </a:p>
          <a:p>
            <a:pPr algn="just" eaLnBrk="1" hangingPunct="1">
              <a:buFont typeface="Wingdings" panose="05000000000000000000" pitchFamily="2" charset="2"/>
              <a:buNone/>
            </a:pPr>
            <a:endParaRPr lang="fa-IR" altLang="fa-IR" sz="2800">
              <a:cs typeface="B Nazanin" panose="00000400000000000000" pitchFamily="2" charset="-78"/>
            </a:endParaRPr>
          </a:p>
          <a:p>
            <a:pPr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63203">
                                            <p:txEl>
                                              <p:pRg st="0" end="0"/>
                                            </p:txEl>
                                          </p:spTgt>
                                        </p:tgtEl>
                                        <p:attrNameLst>
                                          <p:attrName>style.visibility</p:attrName>
                                        </p:attrNameLst>
                                      </p:cBhvr>
                                      <p:to>
                                        <p:strVal val="visible"/>
                                      </p:to>
                                    </p:set>
                                    <p:animEffect transition="in" filter="diamond(in)">
                                      <p:cBhvr>
                                        <p:cTn id="7" dur="2000"/>
                                        <p:tgtEl>
                                          <p:spTgt spid="563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A6B6C07-89AE-4C85-9974-EC228308F2D4}" type="slidenum">
              <a:rPr lang="ar-SA" altLang="fa-IR"/>
              <a:pPr/>
              <a:t>54</a:t>
            </a:fld>
            <a:endParaRPr lang="en-US" altLang="fa-IR"/>
          </a:p>
        </p:txBody>
      </p:sp>
      <p:sp>
        <p:nvSpPr>
          <p:cNvPr id="565250"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قابل فهم بودن</a:t>
            </a:r>
            <a:endParaRPr lang="en-US" altLang="fa-IR">
              <a:solidFill>
                <a:schemeClr val="tx1"/>
              </a:solidFill>
              <a:cs typeface="B Nazanin" panose="00000400000000000000" pitchFamily="2" charset="-78"/>
            </a:endParaRPr>
          </a:p>
        </p:txBody>
      </p:sp>
      <p:sp>
        <p:nvSpPr>
          <p:cNvPr id="565251"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اطلاعاتی قابل فهم تلقی می شود که برای استفاده کنندگان عادی که دارای دانش متعارفی از حسابداری می باشند، قابل درک باشد.</a:t>
            </a:r>
          </a:p>
          <a:p>
            <a:pPr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65251">
                                            <p:txEl>
                                              <p:pRg st="0" end="0"/>
                                            </p:txEl>
                                          </p:spTgt>
                                        </p:tgtEl>
                                        <p:attrNameLst>
                                          <p:attrName>style.visibility</p:attrName>
                                        </p:attrNameLst>
                                      </p:cBhvr>
                                      <p:to>
                                        <p:strVal val="visible"/>
                                      </p:to>
                                    </p:set>
                                    <p:animEffect transition="in" filter="diamond(in)">
                                      <p:cBhvr>
                                        <p:cTn id="7" dur="2000"/>
                                        <p:tgtEl>
                                          <p:spTgt spid="565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1378" name="Rectangle 2"/>
          <p:cNvSpPr>
            <a:spLocks noGrp="1" noChangeArrowheads="1"/>
          </p:cNvSpPr>
          <p:nvPr>
            <p:ph type="ctrTitle"/>
          </p:nvPr>
        </p:nvSpPr>
        <p:spPr/>
        <p:txBody>
          <a:bodyPr/>
          <a:lstStyle/>
          <a:p>
            <a:r>
              <a:rPr lang="fa-IR" altLang="fa-IR" b="0">
                <a:cs typeface="B Nazanin" panose="00000400000000000000" pitchFamily="2" charset="-78"/>
              </a:rPr>
              <a:t>فصل دوم</a:t>
            </a:r>
            <a:br>
              <a:rPr lang="fa-IR" altLang="fa-IR" b="0">
                <a:cs typeface="B Nazanin" panose="00000400000000000000" pitchFamily="2" charset="-78"/>
              </a:rPr>
            </a:br>
            <a:r>
              <a:rPr lang="fa-IR" altLang="fa-IR" sz="3200">
                <a:cs typeface="B Nazanin" panose="00000400000000000000" pitchFamily="2" charset="-78"/>
              </a:rPr>
              <a:t>صورت سود و زیان</a:t>
            </a:r>
            <a:endParaRPr lang="en-US" altLang="fa-IR" sz="3200">
              <a:cs typeface="B Nazanin" panose="00000400000000000000" pitchFamily="2" charset="-78"/>
            </a:endParaRPr>
          </a:p>
        </p:txBody>
      </p:sp>
      <p:sp>
        <p:nvSpPr>
          <p:cNvPr id="741379" name="Rectangle 3"/>
          <p:cNvSpPr>
            <a:spLocks noGrp="1" noChangeArrowheads="1"/>
          </p:cNvSpPr>
          <p:nvPr>
            <p:ph type="subTitle" idx="1"/>
          </p:nvPr>
        </p:nvSpPr>
        <p:spPr>
          <a:xfrm>
            <a:off x="1566863" y="2693988"/>
            <a:ext cx="7196137" cy="3554412"/>
          </a:xfrm>
        </p:spPr>
        <p:txBody>
          <a:bodyPr/>
          <a:lstStyle/>
          <a:p>
            <a:pPr algn="r"/>
            <a:r>
              <a:rPr lang="fa-IR" altLang="fa-IR">
                <a:cs typeface="B Nazanin" panose="00000400000000000000" pitchFamily="2" charset="-78"/>
              </a:rPr>
              <a:t>هدف کلی :</a:t>
            </a:r>
          </a:p>
          <a:p>
            <a:pPr marL="457200" lvl="1" indent="0"/>
            <a:r>
              <a:rPr lang="fa-IR" altLang="fa-IR">
                <a:cs typeface="B Nazanin" panose="00000400000000000000" pitchFamily="2" charset="-78"/>
              </a:rPr>
              <a:t>آشنایی با مفاهیم درآمد، هزینه و سود</a:t>
            </a:r>
          </a:p>
          <a:p>
            <a:pPr marL="457200" lvl="1" indent="0"/>
            <a:r>
              <a:rPr lang="fa-IR" altLang="fa-IR">
                <a:cs typeface="B Nazanin" panose="00000400000000000000" pitchFamily="2" charset="-78"/>
              </a:rPr>
              <a:t>آشنایی با نحوه گزارشگری مربوط به عملکرد مالی</a:t>
            </a:r>
          </a:p>
          <a:p>
            <a:pPr marL="457200" lvl="1" indent="0"/>
            <a:endParaRPr lang="fa-IR" altLang="fa-IR">
              <a:cs typeface="B Nazanin" panose="00000400000000000000" pitchFamily="2" charset="-78"/>
            </a:endParaRPr>
          </a:p>
          <a:p>
            <a:pPr marL="457200" lvl="1" indent="0"/>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41378"/>
                                        </p:tgtEl>
                                        <p:attrNameLst>
                                          <p:attrName>style.visibility</p:attrName>
                                        </p:attrNameLst>
                                      </p:cBhvr>
                                      <p:to>
                                        <p:strVal val="visible"/>
                                      </p:to>
                                    </p:set>
                                    <p:anim calcmode="lin" valueType="num">
                                      <p:cBhvr>
                                        <p:cTn id="7" dur="500" fill="hold"/>
                                        <p:tgtEl>
                                          <p:spTgt spid="741378"/>
                                        </p:tgtEl>
                                        <p:attrNameLst>
                                          <p:attrName>ppt_w</p:attrName>
                                        </p:attrNameLst>
                                      </p:cBhvr>
                                      <p:tavLst>
                                        <p:tav tm="0">
                                          <p:val>
                                            <p:fltVal val="0"/>
                                          </p:val>
                                        </p:tav>
                                        <p:tav tm="100000">
                                          <p:val>
                                            <p:strVal val="#ppt_w"/>
                                          </p:val>
                                        </p:tav>
                                      </p:tavLst>
                                    </p:anim>
                                    <p:anim calcmode="lin" valueType="num">
                                      <p:cBhvr>
                                        <p:cTn id="8" dur="500" fill="hold"/>
                                        <p:tgtEl>
                                          <p:spTgt spid="74137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41379">
                                            <p:txEl>
                                              <p:pRg st="0" end="0"/>
                                            </p:txEl>
                                          </p:spTgt>
                                        </p:tgtEl>
                                        <p:attrNameLst>
                                          <p:attrName>style.visibility</p:attrName>
                                        </p:attrNameLst>
                                      </p:cBhvr>
                                      <p:to>
                                        <p:strVal val="visible"/>
                                      </p:to>
                                    </p:set>
                                    <p:animEffect transition="in" filter="slide(fromBottom)">
                                      <p:cBhvr>
                                        <p:cTn id="12" dur="500"/>
                                        <p:tgtEl>
                                          <p:spTgt spid="741379">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41379">
                                            <p:txEl>
                                              <p:pRg st="1" end="1"/>
                                            </p:txEl>
                                          </p:spTgt>
                                        </p:tgtEl>
                                        <p:attrNameLst>
                                          <p:attrName>style.visibility</p:attrName>
                                        </p:attrNameLst>
                                      </p:cBhvr>
                                      <p:to>
                                        <p:strVal val="visible"/>
                                      </p:to>
                                    </p:set>
                                    <p:animEffect transition="in" filter="slide(fromBottom)">
                                      <p:cBhvr>
                                        <p:cTn id="15" dur="500"/>
                                        <p:tgtEl>
                                          <p:spTgt spid="741379">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41379">
                                            <p:txEl>
                                              <p:pRg st="2" end="2"/>
                                            </p:txEl>
                                          </p:spTgt>
                                        </p:tgtEl>
                                        <p:attrNameLst>
                                          <p:attrName>style.visibility</p:attrName>
                                        </p:attrNameLst>
                                      </p:cBhvr>
                                      <p:to>
                                        <p:strVal val="visible"/>
                                      </p:to>
                                    </p:set>
                                    <p:animEffect transition="in" filter="slide(fromBottom)">
                                      <p:cBhvr>
                                        <p:cTn id="18" dur="500"/>
                                        <p:tgtEl>
                                          <p:spTgt spid="7413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378" grpId="0"/>
      <p:bldP spid="741379"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8569D14-48A2-4732-ADFD-1D02EB245B01}" type="slidenum">
              <a:rPr lang="ar-SA" altLang="fa-IR"/>
              <a:pPr/>
              <a:t>56</a:t>
            </a:fld>
            <a:endParaRPr lang="en-US" altLang="fa-IR"/>
          </a:p>
        </p:txBody>
      </p:sp>
      <p:sp>
        <p:nvSpPr>
          <p:cNvPr id="566274"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نظریه عملکرد جاری</a:t>
            </a:r>
            <a:endParaRPr lang="en-US" altLang="fa-IR">
              <a:solidFill>
                <a:schemeClr val="tx1"/>
              </a:solidFill>
              <a:cs typeface="B Nazanin" panose="00000400000000000000" pitchFamily="2" charset="-78"/>
            </a:endParaRPr>
          </a:p>
        </p:txBody>
      </p:sp>
      <p:sp>
        <p:nvSpPr>
          <p:cNvPr id="566275"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بر اساس نظریه عملکرد دوره جاری فقط آن نوع از رویدادها و تغییرات ارزش که توسط مدیریت قابل کنترل بوده و معلول تصمیمات دوره جاری است باید در محاسبه سود خالص در نظر گرفته شود.</a:t>
            </a:r>
          </a:p>
          <a:p>
            <a:pPr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animEffect transition="in" filter="diamond(in)">
                                      <p:cBhvr>
                                        <p:cTn id="7" dur="2000"/>
                                        <p:tgtEl>
                                          <p:spTgt spid="5662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533F0D4-5B49-4DE8-9EB4-366772373763}" type="slidenum">
              <a:rPr lang="ar-SA" altLang="fa-IR"/>
              <a:pPr/>
              <a:t>57</a:t>
            </a:fld>
            <a:endParaRPr lang="en-US" altLang="fa-IR"/>
          </a:p>
        </p:txBody>
      </p:sp>
      <p:sp>
        <p:nvSpPr>
          <p:cNvPr id="923650"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نظریه عملکرد جاری</a:t>
            </a:r>
            <a:endParaRPr lang="en-US" altLang="fa-IR">
              <a:solidFill>
                <a:schemeClr val="tx1"/>
              </a:solidFill>
              <a:cs typeface="B Nazanin" panose="00000400000000000000" pitchFamily="2" charset="-78"/>
            </a:endParaRPr>
          </a:p>
        </p:txBody>
      </p:sp>
      <p:sp>
        <p:nvSpPr>
          <p:cNvPr id="923651"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تغییرات مربوط به دوره های قبل نباید در محاسبه سود خالص منظور شود.</a:t>
            </a:r>
          </a:p>
          <a:p>
            <a:pPr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923651">
                                            <p:txEl>
                                              <p:pRg st="0" end="0"/>
                                            </p:txEl>
                                          </p:spTgt>
                                        </p:tgtEl>
                                        <p:attrNameLst>
                                          <p:attrName>style.visibility</p:attrName>
                                        </p:attrNameLst>
                                      </p:cBhvr>
                                      <p:to>
                                        <p:strVal val="visible"/>
                                      </p:to>
                                    </p:set>
                                    <p:animEffect transition="in" filter="diamond(in)">
                                      <p:cBhvr>
                                        <p:cTn id="7" dur="2000"/>
                                        <p:tgtEl>
                                          <p:spTgt spid="923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2B352EF-6290-48EA-A1BC-66A4236FB829}" type="slidenum">
              <a:rPr lang="ar-SA" altLang="fa-IR"/>
              <a:pPr/>
              <a:t>58</a:t>
            </a:fld>
            <a:endParaRPr lang="en-US" altLang="fa-IR"/>
          </a:p>
        </p:txBody>
      </p:sp>
      <p:sp>
        <p:nvSpPr>
          <p:cNvPr id="567298" name="Rectangle 2"/>
          <p:cNvSpPr>
            <a:spLocks noGrp="1" noChangeArrowheads="1"/>
          </p:cNvSpPr>
          <p:nvPr>
            <p:ph type="title" idx="4294967295"/>
          </p:nvPr>
        </p:nvSpPr>
        <p:spPr/>
        <p:txBody>
          <a:bodyPr/>
          <a:lstStyle/>
          <a:p>
            <a:r>
              <a:rPr lang="fa-IR" altLang="fa-IR" sz="2400">
                <a:solidFill>
                  <a:schemeClr val="tx1"/>
                </a:solidFill>
                <a:cs typeface="B Nazanin" panose="00000400000000000000" pitchFamily="2" charset="-78"/>
              </a:rPr>
              <a:t>نظریه شمول کلی (سود جامع)</a:t>
            </a:r>
            <a:endParaRPr lang="en-US" altLang="fa-IR" sz="2400">
              <a:solidFill>
                <a:schemeClr val="tx1"/>
              </a:solidFill>
              <a:cs typeface="B Nazanin" panose="00000400000000000000" pitchFamily="2" charset="-78"/>
            </a:endParaRPr>
          </a:p>
        </p:txBody>
      </p:sp>
      <p:sp>
        <p:nvSpPr>
          <p:cNvPr id="567299"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بر اساس نظریه شمول کلی سود باید شامل کلیه تغییرات در حقوق صاحبان سهام که با ثبت عملیات یا تجدید ارزیابی واحد تجاری طی یک دوره مالی مشخص شناسایی می شود با استثنای توزیع سود سهام و نقل و انتقال سرمایه ای باشد.</a:t>
            </a:r>
          </a:p>
          <a:p>
            <a:pPr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567299">
                                            <p:txEl>
                                              <p:pRg st="0" end="0"/>
                                            </p:txEl>
                                          </p:spTgt>
                                        </p:tgtEl>
                                        <p:attrNameLst>
                                          <p:attrName>style.visibility</p:attrName>
                                        </p:attrNameLst>
                                      </p:cBhvr>
                                      <p:to>
                                        <p:strVal val="visible"/>
                                      </p:to>
                                    </p:set>
                                    <p:animEffect transition="in" filter="diamond(in)">
                                      <p:cBhvr>
                                        <p:cTn id="7" dur="2000"/>
                                        <p:tgtEl>
                                          <p:spTgt spid="567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86286D0-781B-40CC-8507-DE27E0544ACE}" type="slidenum">
              <a:rPr lang="ar-SA" altLang="fa-IR"/>
              <a:pPr/>
              <a:t>59</a:t>
            </a:fld>
            <a:endParaRPr lang="en-US" altLang="fa-IR"/>
          </a:p>
        </p:txBody>
      </p:sp>
      <p:sp>
        <p:nvSpPr>
          <p:cNvPr id="568322" name="Rectangle 2"/>
          <p:cNvSpPr>
            <a:spLocks noGrp="1" noChangeArrowheads="1"/>
          </p:cNvSpPr>
          <p:nvPr>
            <p:ph type="title" idx="4294967295"/>
          </p:nvPr>
        </p:nvSpPr>
        <p:spPr>
          <a:xfrm>
            <a:off x="990600" y="609600"/>
            <a:ext cx="7378700" cy="1143000"/>
          </a:xfrm>
        </p:spPr>
        <p:txBody>
          <a:bodyPr/>
          <a:lstStyle/>
          <a:p>
            <a:r>
              <a:rPr lang="fa-IR" altLang="fa-IR" sz="3200">
                <a:solidFill>
                  <a:schemeClr val="tx1"/>
                </a:solidFill>
                <a:cs typeface="B Nazanin" panose="00000400000000000000" pitchFamily="2" charset="-78"/>
              </a:rPr>
              <a:t>صورتحساب سود و زیان، شکل و نحوه ارائه آن</a:t>
            </a:r>
            <a:endParaRPr lang="en-US" altLang="fa-IR" sz="3200">
              <a:solidFill>
                <a:schemeClr val="tx1"/>
              </a:solidFill>
              <a:cs typeface="B Nazanin" panose="00000400000000000000" pitchFamily="2" charset="-78"/>
            </a:endParaRPr>
          </a:p>
        </p:txBody>
      </p:sp>
      <p:sp>
        <p:nvSpPr>
          <p:cNvPr id="568323"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صورتحساب سود و زیان را می توان به اشکال مختلف طبقه</a:t>
            </a:r>
            <a:r>
              <a:rPr lang="fa-IR" altLang="fa-IR" sz="2800"/>
              <a:t>‌</a:t>
            </a:r>
            <a:r>
              <a:rPr lang="fa-IR" altLang="fa-IR" sz="2800">
                <a:cs typeface="B Nazanin" panose="00000400000000000000" pitchFamily="2" charset="-78"/>
              </a:rPr>
              <a:t>بندی نمود. در عمل صورتحساب سود و زیان به دو شکل متفاوت ارائه می</a:t>
            </a:r>
            <a:r>
              <a:rPr lang="fa-IR" altLang="fa-IR" sz="2800"/>
              <a:t>‌</a:t>
            </a:r>
            <a:r>
              <a:rPr lang="fa-IR" altLang="fa-IR" sz="2800">
                <a:cs typeface="B Nazanin" panose="00000400000000000000" pitchFamily="2" charset="-78"/>
              </a:rPr>
              <a:t>شود که عبارتند از:</a:t>
            </a:r>
          </a:p>
          <a:p>
            <a:pPr lvl="1" algn="just" eaLnBrk="1" hangingPunct="1"/>
            <a:r>
              <a:rPr lang="fa-IR" altLang="fa-IR" sz="2400">
                <a:cs typeface="B Nazanin" panose="00000400000000000000" pitchFamily="2" charset="-78"/>
              </a:rPr>
              <a:t>الف) شکل چند مرحله</a:t>
            </a:r>
            <a:r>
              <a:rPr lang="fa-IR" altLang="fa-IR" sz="2400"/>
              <a:t>‌</a:t>
            </a:r>
            <a:r>
              <a:rPr lang="fa-IR" altLang="fa-IR" sz="2400">
                <a:cs typeface="B Nazanin" panose="00000400000000000000" pitchFamily="2" charset="-78"/>
              </a:rPr>
              <a:t>ای</a:t>
            </a:r>
          </a:p>
          <a:p>
            <a:pPr lvl="1" algn="just" eaLnBrk="1" hangingPunct="1"/>
            <a:r>
              <a:rPr lang="fa-IR" altLang="fa-IR" sz="2400">
                <a:cs typeface="B Nazanin" panose="00000400000000000000" pitchFamily="2" charset="-78"/>
              </a:rPr>
              <a:t>ب ) شکل یک مرحله</a:t>
            </a:r>
            <a:r>
              <a:rPr lang="fa-IR" altLang="fa-IR" sz="2400"/>
              <a:t>‌</a:t>
            </a:r>
            <a:r>
              <a:rPr lang="fa-IR" altLang="fa-IR" sz="2400">
                <a:cs typeface="B Nazanin" panose="00000400000000000000" pitchFamily="2" charset="-78"/>
              </a:rPr>
              <a:t>ای</a:t>
            </a:r>
            <a:endParaRPr lang="fa-IR" altLang="fa-IR" sz="1800">
              <a:cs typeface="B Nazanin" panose="00000400000000000000" pitchFamily="2" charset="-78"/>
            </a:endParaRPr>
          </a:p>
          <a:p>
            <a:pPr algn="just" eaLnBrk="1" hangingPunct="1"/>
            <a:endParaRPr lang="fa-IR" altLang="fa-IR" sz="2000">
              <a:cs typeface="B Nazanin" panose="00000400000000000000" pitchFamily="2" charset="-78"/>
            </a:endParaRPr>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AC647FB-8A32-416E-9309-83B2B6B1A058}" type="slidenum">
              <a:rPr lang="ar-SA" altLang="fa-IR"/>
              <a:pPr/>
              <a:t>6</a:t>
            </a:fld>
            <a:endParaRPr lang="en-US" altLang="fa-IR"/>
          </a:p>
        </p:txBody>
      </p:sp>
      <p:sp>
        <p:nvSpPr>
          <p:cNvPr id="917506" name="Rectangle 2"/>
          <p:cNvSpPr>
            <a:spLocks noGrp="1" noChangeArrowheads="1"/>
          </p:cNvSpPr>
          <p:nvPr>
            <p:ph type="title" idx="4294967295"/>
          </p:nvPr>
        </p:nvSpPr>
        <p:spPr/>
        <p:txBody>
          <a:bodyPr/>
          <a:lstStyle/>
          <a:p>
            <a:r>
              <a:rPr lang="fa-IR" altLang="fa-IR">
                <a:cs typeface="B Nazanin" panose="00000400000000000000" pitchFamily="2" charset="-78"/>
              </a:rPr>
              <a:t>اهداف درس</a:t>
            </a:r>
            <a:endParaRPr lang="en-US" altLang="fa-IR">
              <a:cs typeface="B Nazanin" panose="00000400000000000000" pitchFamily="2" charset="-78"/>
            </a:endParaRPr>
          </a:p>
        </p:txBody>
      </p:sp>
      <p:sp>
        <p:nvSpPr>
          <p:cNvPr id="917507"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آشنایی با نحوه تهیه صورت جریانهای وجوه نقد</a:t>
            </a:r>
          </a:p>
          <a:p>
            <a:pPr algn="just" eaLnBrk="1" hangingPunct="1"/>
            <a:r>
              <a:rPr lang="fa-IR" altLang="fa-IR">
                <a:cs typeface="B Nazanin" panose="00000400000000000000" pitchFamily="2" charset="-78"/>
              </a:rPr>
              <a:t>آشنایی با مفهوم وجه نقد و اجزای تشکیل دهنده آن</a:t>
            </a:r>
          </a:p>
          <a:p>
            <a:pPr algn="just" eaLnBrk="1" hangingPunct="1"/>
            <a:r>
              <a:rPr lang="fa-IR" altLang="fa-IR">
                <a:cs typeface="B Nazanin" panose="00000400000000000000" pitchFamily="2" charset="-78"/>
              </a:rPr>
              <a:t>آشنایی با انواع روشهای ثبت سرمایه گذاریها</a:t>
            </a:r>
          </a:p>
          <a:p>
            <a:pPr algn="just" eaLnBrk="1" hangingPunct="1"/>
            <a:endParaRPr lang="fa-IR" altLang="fa-IR">
              <a:cs typeface="B Nazanin" panose="00000400000000000000" pitchFamily="2" charset="-78"/>
            </a:endParaRPr>
          </a:p>
          <a:p>
            <a:pPr algn="just" eaLnBrk="1" hangingPunct="1"/>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17507">
                                            <p:txEl>
                                              <p:pRg st="0" end="0"/>
                                            </p:txEl>
                                          </p:spTgt>
                                        </p:tgtEl>
                                        <p:attrNameLst>
                                          <p:attrName>style.visibility</p:attrName>
                                        </p:attrNameLst>
                                      </p:cBhvr>
                                      <p:to>
                                        <p:strVal val="visible"/>
                                      </p:to>
                                    </p:set>
                                    <p:animEffect transition="in" filter="diamond(in)">
                                      <p:cBhvr>
                                        <p:cTn id="7" dur="2000"/>
                                        <p:tgtEl>
                                          <p:spTgt spid="917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917507">
                                            <p:txEl>
                                              <p:pRg st="1" end="1"/>
                                            </p:txEl>
                                          </p:spTgt>
                                        </p:tgtEl>
                                        <p:attrNameLst>
                                          <p:attrName>style.visibility</p:attrName>
                                        </p:attrNameLst>
                                      </p:cBhvr>
                                      <p:to>
                                        <p:strVal val="visible"/>
                                      </p:to>
                                    </p:set>
                                    <p:animEffect transition="in" filter="diamond(in)">
                                      <p:cBhvr>
                                        <p:cTn id="12" dur="2000"/>
                                        <p:tgtEl>
                                          <p:spTgt spid="917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917507">
                                            <p:txEl>
                                              <p:pRg st="2" end="2"/>
                                            </p:txEl>
                                          </p:spTgt>
                                        </p:tgtEl>
                                        <p:attrNameLst>
                                          <p:attrName>style.visibility</p:attrName>
                                        </p:attrNameLst>
                                      </p:cBhvr>
                                      <p:to>
                                        <p:strVal val="visible"/>
                                      </p:to>
                                    </p:set>
                                    <p:animEffect transition="in" filter="diamond(in)">
                                      <p:cBhvr>
                                        <p:cTn id="17" dur="2000"/>
                                        <p:tgtEl>
                                          <p:spTgt spid="917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6C34C11-D503-4716-AFCA-F8C6AE41D77E}" type="slidenum">
              <a:rPr lang="ar-SA" altLang="fa-IR"/>
              <a:pPr/>
              <a:t>60</a:t>
            </a:fld>
            <a:endParaRPr lang="en-US" altLang="fa-IR"/>
          </a:p>
        </p:txBody>
      </p:sp>
      <p:sp>
        <p:nvSpPr>
          <p:cNvPr id="569346" name="Rectangle 2"/>
          <p:cNvSpPr>
            <a:spLocks noGrp="1" noChangeArrowheads="1"/>
          </p:cNvSpPr>
          <p:nvPr>
            <p:ph type="title" idx="4294967295"/>
          </p:nvPr>
        </p:nvSpPr>
        <p:spPr>
          <a:xfrm>
            <a:off x="1066800" y="609600"/>
            <a:ext cx="7378700" cy="1143000"/>
          </a:xfrm>
        </p:spPr>
        <p:txBody>
          <a:bodyPr/>
          <a:lstStyle/>
          <a:p>
            <a:r>
              <a:rPr lang="fa-IR" altLang="fa-IR" sz="3200">
                <a:solidFill>
                  <a:schemeClr val="tx1"/>
                </a:solidFill>
                <a:cs typeface="B Nazanin" panose="00000400000000000000" pitchFamily="2" charset="-78"/>
              </a:rPr>
              <a:t>صورتحساب سود و زیان چند مرحله ای</a:t>
            </a:r>
            <a:endParaRPr lang="en-US" altLang="fa-IR" sz="3200">
              <a:solidFill>
                <a:schemeClr val="tx1"/>
              </a:solidFill>
              <a:cs typeface="B Nazanin" panose="00000400000000000000" pitchFamily="2" charset="-78"/>
            </a:endParaRPr>
          </a:p>
        </p:txBody>
      </p:sp>
      <p:pic>
        <p:nvPicPr>
          <p:cNvPr id="569424" name="Picture 80" descr="Pictur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2209800"/>
            <a:ext cx="7199312" cy="4529138"/>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69424"/>
                                        </p:tgtEl>
                                        <p:attrNameLst>
                                          <p:attrName>style.visibility</p:attrName>
                                        </p:attrNameLst>
                                      </p:cBhvr>
                                      <p:to>
                                        <p:strVal val="visible"/>
                                      </p:to>
                                    </p:set>
                                    <p:animEffect transition="in" filter="dissolve">
                                      <p:cBhvr>
                                        <p:cTn id="7" dur="500"/>
                                        <p:tgtEl>
                                          <p:spTgt spid="569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7880648-9DDF-44CA-BFB3-B333ACF7A0B6}" type="slidenum">
              <a:rPr lang="ar-SA" altLang="fa-IR"/>
              <a:pPr/>
              <a:t>61</a:t>
            </a:fld>
            <a:endParaRPr lang="en-US" altLang="fa-IR"/>
          </a:p>
        </p:txBody>
      </p:sp>
      <p:sp>
        <p:nvSpPr>
          <p:cNvPr id="570370" name="Rectangle 2"/>
          <p:cNvSpPr>
            <a:spLocks noGrp="1" noChangeArrowheads="1"/>
          </p:cNvSpPr>
          <p:nvPr>
            <p:ph type="title" idx="4294967295"/>
          </p:nvPr>
        </p:nvSpPr>
        <p:spPr>
          <a:xfrm>
            <a:off x="990600" y="609600"/>
            <a:ext cx="7378700" cy="1143000"/>
          </a:xfrm>
        </p:spPr>
        <p:txBody>
          <a:bodyPr/>
          <a:lstStyle/>
          <a:p>
            <a:r>
              <a:rPr lang="fa-IR" altLang="fa-IR" sz="3200">
                <a:solidFill>
                  <a:schemeClr val="tx1"/>
                </a:solidFill>
                <a:cs typeface="B Nazanin" panose="00000400000000000000" pitchFamily="2" charset="-78"/>
              </a:rPr>
              <a:t>صورتحساب سود و زیان یک مرحله ای</a:t>
            </a:r>
            <a:endParaRPr lang="en-US" altLang="fa-IR" sz="3200">
              <a:solidFill>
                <a:schemeClr val="tx1"/>
              </a:solidFill>
              <a:cs typeface="B Nazanin" panose="00000400000000000000" pitchFamily="2" charset="-78"/>
            </a:endParaRPr>
          </a:p>
        </p:txBody>
      </p:sp>
      <p:pic>
        <p:nvPicPr>
          <p:cNvPr id="570371" name="Picture 3" descr="Picture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2438400"/>
            <a:ext cx="7199312" cy="4114800"/>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70371"/>
                                        </p:tgtEl>
                                        <p:attrNameLst>
                                          <p:attrName>style.visibility</p:attrName>
                                        </p:attrNameLst>
                                      </p:cBhvr>
                                      <p:to>
                                        <p:strVal val="visible"/>
                                      </p:to>
                                    </p:set>
                                    <p:animEffect transition="in" filter="blinds(horizontal)">
                                      <p:cBhvr>
                                        <p:cTn id="7" dur="500"/>
                                        <p:tgtEl>
                                          <p:spTgt spid="570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89CEDAF-8AEA-4AE6-9AB0-A5E5DFA50A3B}" type="slidenum">
              <a:rPr lang="ar-SA" altLang="fa-IR"/>
              <a:pPr/>
              <a:t>62</a:t>
            </a:fld>
            <a:endParaRPr lang="en-US" altLang="fa-IR"/>
          </a:p>
        </p:txBody>
      </p:sp>
      <p:sp>
        <p:nvSpPr>
          <p:cNvPr id="571394" name="Rectangle 2"/>
          <p:cNvSpPr>
            <a:spLocks noGrp="1" noChangeArrowheads="1"/>
          </p:cNvSpPr>
          <p:nvPr>
            <p:ph type="title" idx="4294967295"/>
          </p:nvPr>
        </p:nvSpPr>
        <p:spPr>
          <a:xfrm>
            <a:off x="990600" y="609600"/>
            <a:ext cx="7378700" cy="1143000"/>
          </a:xfrm>
        </p:spPr>
        <p:txBody>
          <a:bodyPr/>
          <a:lstStyle/>
          <a:p>
            <a:r>
              <a:rPr lang="fa-IR" altLang="fa-IR" sz="3200">
                <a:solidFill>
                  <a:schemeClr val="tx1"/>
                </a:solidFill>
                <a:cs typeface="B Nazanin" panose="00000400000000000000" pitchFamily="2" charset="-78"/>
              </a:rPr>
              <a:t>طبقه بندی اقلام صورتحساب سود و زیان</a:t>
            </a:r>
            <a:endParaRPr lang="en-US" altLang="fa-IR" sz="3200">
              <a:solidFill>
                <a:schemeClr val="tx1"/>
              </a:solidFill>
              <a:cs typeface="B Nazanin" panose="00000400000000000000" pitchFamily="2" charset="-78"/>
            </a:endParaRPr>
          </a:p>
        </p:txBody>
      </p:sp>
      <p:sp>
        <p:nvSpPr>
          <p:cNvPr id="571395"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به منظور سهولت مقایسه نتایج عملکرد هر دوره مالی با دوره های دیگر و برای اینکه اطلاعات ارائه شده در صور سود و زیان جهت تصمیم گیری های اقتصادی مفید واقع شود اقلام صورتحساب سود و زیان به دو طبقه کلی تقسیم می شود:</a:t>
            </a:r>
          </a:p>
          <a:p>
            <a:pPr lvl="1" algn="just" eaLnBrk="1" hangingPunct="1">
              <a:buFont typeface="Wingdings" panose="05000000000000000000" pitchFamily="2" charset="2"/>
              <a:buNone/>
            </a:pPr>
            <a:r>
              <a:rPr lang="fa-IR" altLang="fa-IR" sz="2400">
                <a:cs typeface="B Nazanin" panose="00000400000000000000" pitchFamily="2" charset="-78"/>
              </a:rPr>
              <a:t>1) اقلام عادی</a:t>
            </a:r>
          </a:p>
          <a:p>
            <a:pPr lvl="1" algn="just" eaLnBrk="1" hangingPunct="1">
              <a:buFont typeface="Wingdings" panose="05000000000000000000" pitchFamily="2" charset="2"/>
              <a:buNone/>
            </a:pPr>
            <a:r>
              <a:rPr lang="fa-IR" altLang="fa-IR" sz="2400">
                <a:cs typeface="B Nazanin" panose="00000400000000000000" pitchFamily="2" charset="-78"/>
              </a:rPr>
              <a:t>2) اقلام غیر عادی (غیرمترقبه)</a:t>
            </a:r>
          </a:p>
          <a:p>
            <a:pPr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animEffect transition="in" filter="blinds(horizontal)">
                                      <p:cBhvr>
                                        <p:cTn id="7" dur="1000"/>
                                        <p:tgtEl>
                                          <p:spTgt spid="571395">
                                            <p:txEl>
                                              <p:pRg st="0" end="0"/>
                                            </p:txEl>
                                          </p:spTgt>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animEffect transition="in" filter="diamond(in)">
                                      <p:cBhvr>
                                        <p:cTn id="11" dur="1000"/>
                                        <p:tgtEl>
                                          <p:spTgt spid="571395">
                                            <p:txEl>
                                              <p:pRg st="1" end="1"/>
                                            </p:txEl>
                                          </p:spTgt>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animEffect transition="in" filter="diamond(in)">
                                      <p:cBhvr>
                                        <p:cTn id="15" dur="1000"/>
                                        <p:tgtEl>
                                          <p:spTgt spid="571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E0A6D44-A110-4DC4-9219-711FA7CF6A26}" type="slidenum">
              <a:rPr lang="ar-SA" altLang="fa-IR"/>
              <a:pPr/>
              <a:t>63</a:t>
            </a:fld>
            <a:endParaRPr lang="en-US" altLang="fa-IR"/>
          </a:p>
        </p:txBody>
      </p:sp>
      <p:sp>
        <p:nvSpPr>
          <p:cNvPr id="572418"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اقلام عادی</a:t>
            </a:r>
            <a:endParaRPr lang="en-US" altLang="fa-IR">
              <a:solidFill>
                <a:schemeClr val="tx1"/>
              </a:solidFill>
              <a:cs typeface="B Nazanin" panose="00000400000000000000" pitchFamily="2" charset="-78"/>
            </a:endParaRPr>
          </a:p>
        </p:txBody>
      </p:sp>
      <p:sp>
        <p:nvSpPr>
          <p:cNvPr id="57241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اقلام عادی عبارت است از اقلام درآمد یا هزینه ای که از فعالیتهای معمول، مستمر و منظم واحد تجاری ناشی شده و یا وقوع آنها در طی یک دوره مالی متصور می باشد.این اقلام به دو دسته تقسیم می شوند:</a:t>
            </a:r>
          </a:p>
          <a:p>
            <a:pPr lvl="1" algn="just" eaLnBrk="1" hangingPunct="1">
              <a:buFont typeface="Wingdings" panose="05000000000000000000" pitchFamily="2" charset="2"/>
              <a:buNone/>
            </a:pPr>
            <a:r>
              <a:rPr lang="fa-IR" altLang="fa-IR" sz="2400">
                <a:solidFill>
                  <a:srgbClr val="FFFFCC"/>
                </a:solidFill>
                <a:cs typeface="B Nazanin" panose="00000400000000000000" pitchFamily="2" charset="-78"/>
              </a:rPr>
              <a:t>الف) اقلام عادی عملیاتی</a:t>
            </a:r>
          </a:p>
          <a:p>
            <a:pPr lvl="1" algn="just" eaLnBrk="1" hangingPunct="1">
              <a:buFont typeface="Wingdings" panose="05000000000000000000" pitchFamily="2" charset="2"/>
              <a:buNone/>
            </a:pPr>
            <a:r>
              <a:rPr lang="fa-IR" altLang="fa-IR" sz="2400">
                <a:solidFill>
                  <a:srgbClr val="FFFFCC"/>
                </a:solidFill>
                <a:cs typeface="B Nazanin" panose="00000400000000000000" pitchFamily="2" charset="-78"/>
              </a:rPr>
              <a:t>ب ) اقلام عادی غیرعملیاتی</a:t>
            </a:r>
          </a:p>
          <a:p>
            <a:pPr algn="just" eaLnBrk="1" hangingPunct="1"/>
            <a:endParaRPr lang="fa-IR" altLang="fa-IR" sz="2400">
              <a:solidFill>
                <a:srgbClr val="FFFFCC"/>
              </a:solidFill>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2419">
                                            <p:txEl>
                                              <p:pRg st="0" end="0"/>
                                            </p:txEl>
                                          </p:spTgt>
                                        </p:tgtEl>
                                        <p:attrNameLst>
                                          <p:attrName>style.visibility</p:attrName>
                                        </p:attrNameLst>
                                      </p:cBhvr>
                                      <p:to>
                                        <p:strVal val="visible"/>
                                      </p:to>
                                    </p:set>
                                    <p:animEffect transition="in" filter="box(in)">
                                      <p:cBhvr>
                                        <p:cTn id="7" dur="500"/>
                                        <p:tgtEl>
                                          <p:spTgt spid="572419">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72419">
                                            <p:txEl>
                                              <p:pRg st="1" end="1"/>
                                            </p:txEl>
                                          </p:spTgt>
                                        </p:tgtEl>
                                        <p:attrNameLst>
                                          <p:attrName>style.visibility</p:attrName>
                                        </p:attrNameLst>
                                      </p:cBhvr>
                                      <p:to>
                                        <p:strVal val="visible"/>
                                      </p:to>
                                    </p:set>
                                    <p:animEffect transition="in" filter="blinds(horizontal)">
                                      <p:cBhvr>
                                        <p:cTn id="11" dur="500"/>
                                        <p:tgtEl>
                                          <p:spTgt spid="572419">
                                            <p:txEl>
                                              <p:pRg st="1" end="1"/>
                                            </p:txEl>
                                          </p:spTgt>
                                        </p:tgtEl>
                                      </p:cBhvr>
                                    </p:animEffect>
                                  </p:childTnLst>
                                </p:cTn>
                              </p:par>
                            </p:childTnLst>
                          </p:cTn>
                        </p:par>
                        <p:par>
                          <p:cTn id="12" fill="hold" nodeType="afterGroup">
                            <p:stCondLst>
                              <p:cond delay="1000"/>
                            </p:stCondLst>
                            <p:childTnLst>
                              <p:par>
                                <p:cTn id="13" presetID="8" presetClass="entr" presetSubtype="16" fill="hold" nodeType="afterEffect">
                                  <p:stCondLst>
                                    <p:cond delay="0"/>
                                  </p:stCondLst>
                                  <p:childTnLst>
                                    <p:set>
                                      <p:cBhvr>
                                        <p:cTn id="14" dur="1" fill="hold">
                                          <p:stCondLst>
                                            <p:cond delay="0"/>
                                          </p:stCondLst>
                                        </p:cTn>
                                        <p:tgtEl>
                                          <p:spTgt spid="572419">
                                            <p:txEl>
                                              <p:pRg st="2" end="2"/>
                                            </p:txEl>
                                          </p:spTgt>
                                        </p:tgtEl>
                                        <p:attrNameLst>
                                          <p:attrName>style.visibility</p:attrName>
                                        </p:attrNameLst>
                                      </p:cBhvr>
                                      <p:to>
                                        <p:strVal val="visible"/>
                                      </p:to>
                                    </p:set>
                                    <p:animEffect transition="in" filter="diamond(in)">
                                      <p:cBhvr>
                                        <p:cTn id="15" dur="1000"/>
                                        <p:tgtEl>
                                          <p:spTgt spid="5724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06D1764-E350-45D6-957F-65B7AB7CF13B}" type="slidenum">
              <a:rPr lang="ar-SA" altLang="fa-IR"/>
              <a:pPr/>
              <a:t>64</a:t>
            </a:fld>
            <a:endParaRPr lang="en-US" altLang="fa-IR"/>
          </a:p>
        </p:txBody>
      </p:sp>
      <p:sp>
        <p:nvSpPr>
          <p:cNvPr id="573442" name="Rectangle 2"/>
          <p:cNvSpPr>
            <a:spLocks noGrp="1" noChangeArrowheads="1"/>
          </p:cNvSpPr>
          <p:nvPr>
            <p:ph type="title" idx="4294967295"/>
          </p:nvPr>
        </p:nvSpPr>
        <p:spPr/>
        <p:txBody>
          <a:bodyPr/>
          <a:lstStyle/>
          <a:p>
            <a:r>
              <a:rPr lang="fa-IR" altLang="fa-IR" sz="3200">
                <a:solidFill>
                  <a:schemeClr val="tx1"/>
                </a:solidFill>
                <a:cs typeface="B Nazanin" panose="00000400000000000000" pitchFamily="2" charset="-78"/>
              </a:rPr>
              <a:t>اقلام عادی عملیاتی</a:t>
            </a:r>
            <a:endParaRPr lang="en-US" altLang="fa-IR" sz="3200">
              <a:solidFill>
                <a:schemeClr val="tx1"/>
              </a:solidFill>
              <a:cs typeface="B Nazanin" panose="00000400000000000000" pitchFamily="2" charset="-78"/>
            </a:endParaRPr>
          </a:p>
        </p:txBody>
      </p:sp>
      <p:sp>
        <p:nvSpPr>
          <p:cNvPr id="57344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اقلام عادی عملیاتی عبارت اند از درآمدها و هزینه هایی که در نتیجه انجام عملیات مرتبط به موضوع اصلی فعالیتهای واحد تجاری حاصل می شود.</a:t>
            </a:r>
            <a:endParaRPr lang="fa-IR" altLang="fa-IR" sz="2800">
              <a:solidFill>
                <a:srgbClr val="FFFFCC"/>
              </a:solidFill>
              <a:cs typeface="B Nazanin" panose="00000400000000000000" pitchFamily="2" charset="-78"/>
            </a:endParaRPr>
          </a:p>
          <a:p>
            <a:pPr algn="just" eaLnBrk="1" hangingPunct="1"/>
            <a:endParaRPr lang="fa-IR" altLang="fa-IR" sz="2400">
              <a:solidFill>
                <a:srgbClr val="FFFFCC"/>
              </a:solidFill>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3443">
                                            <p:txEl>
                                              <p:pRg st="0" end="0"/>
                                            </p:txEl>
                                          </p:spTgt>
                                        </p:tgtEl>
                                        <p:attrNameLst>
                                          <p:attrName>style.visibility</p:attrName>
                                        </p:attrNameLst>
                                      </p:cBhvr>
                                      <p:to>
                                        <p:strVal val="visible"/>
                                      </p:to>
                                    </p:set>
                                    <p:animEffect transition="in" filter="box(in)">
                                      <p:cBhvr>
                                        <p:cTn id="7" dur="500"/>
                                        <p:tgtEl>
                                          <p:spTgt spid="5734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2C1DBD2-1C0A-4E39-B4A1-DA1794BC6B0F}" type="slidenum">
              <a:rPr lang="ar-SA" altLang="fa-IR"/>
              <a:pPr/>
              <a:t>65</a:t>
            </a:fld>
            <a:endParaRPr lang="en-US" altLang="fa-IR"/>
          </a:p>
        </p:txBody>
      </p:sp>
      <p:sp>
        <p:nvSpPr>
          <p:cNvPr id="574466" name="Rectangle 2"/>
          <p:cNvSpPr>
            <a:spLocks noGrp="1" noChangeArrowheads="1"/>
          </p:cNvSpPr>
          <p:nvPr>
            <p:ph type="title" idx="4294967295"/>
          </p:nvPr>
        </p:nvSpPr>
        <p:spPr/>
        <p:txBody>
          <a:bodyPr/>
          <a:lstStyle/>
          <a:p>
            <a:r>
              <a:rPr lang="fa-IR" altLang="fa-IR" sz="3200">
                <a:solidFill>
                  <a:schemeClr val="tx1"/>
                </a:solidFill>
                <a:cs typeface="B Nazanin" panose="00000400000000000000" pitchFamily="2" charset="-78"/>
              </a:rPr>
              <a:t>اقلام عادی غیرعملیاتی</a:t>
            </a:r>
            <a:endParaRPr lang="en-US" altLang="fa-IR" sz="3200">
              <a:solidFill>
                <a:schemeClr val="tx1"/>
              </a:solidFill>
              <a:cs typeface="B Nazanin" panose="00000400000000000000" pitchFamily="2" charset="-78"/>
            </a:endParaRPr>
          </a:p>
        </p:txBody>
      </p:sp>
      <p:sp>
        <p:nvSpPr>
          <p:cNvPr id="57446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اقلام عادی غیرعملیاتی عبارت اند از درآمدها و هزینه هایی که مرتبط با فعالیتهای واحد تجاری نمی باشد.</a:t>
            </a:r>
            <a:endParaRPr lang="fa-IR" altLang="fa-IR" sz="2800">
              <a:solidFill>
                <a:srgbClr val="FFFFCC"/>
              </a:solidFill>
              <a:cs typeface="B Nazanin" panose="00000400000000000000" pitchFamily="2" charset="-78"/>
            </a:endParaRPr>
          </a:p>
          <a:p>
            <a:pPr algn="just" eaLnBrk="1" hangingPunct="1"/>
            <a:endParaRPr lang="fa-IR" altLang="fa-IR" sz="2400">
              <a:solidFill>
                <a:srgbClr val="FFFFCC"/>
              </a:solidFill>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4467">
                                            <p:txEl>
                                              <p:pRg st="0" end="0"/>
                                            </p:txEl>
                                          </p:spTgt>
                                        </p:tgtEl>
                                        <p:attrNameLst>
                                          <p:attrName>style.visibility</p:attrName>
                                        </p:attrNameLst>
                                      </p:cBhvr>
                                      <p:to>
                                        <p:strVal val="visible"/>
                                      </p:to>
                                    </p:set>
                                    <p:animEffect transition="in" filter="box(in)">
                                      <p:cBhvr>
                                        <p:cTn id="7" dur="500"/>
                                        <p:tgtEl>
                                          <p:spTgt spid="574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72E26E8-045F-4DE3-A4AA-017E15C6379A}" type="slidenum">
              <a:rPr lang="ar-SA" altLang="fa-IR"/>
              <a:pPr/>
              <a:t>66</a:t>
            </a:fld>
            <a:endParaRPr lang="en-US" altLang="fa-IR"/>
          </a:p>
        </p:txBody>
      </p:sp>
      <p:sp>
        <p:nvSpPr>
          <p:cNvPr id="575490" name="Rectangle 2"/>
          <p:cNvSpPr>
            <a:spLocks noGrp="1" noChangeArrowheads="1"/>
          </p:cNvSpPr>
          <p:nvPr>
            <p:ph type="title" idx="4294967295"/>
          </p:nvPr>
        </p:nvSpPr>
        <p:spPr/>
        <p:txBody>
          <a:bodyPr/>
          <a:lstStyle/>
          <a:p>
            <a:r>
              <a:rPr lang="fa-IR" altLang="fa-IR" sz="3200">
                <a:solidFill>
                  <a:schemeClr val="tx1"/>
                </a:solidFill>
                <a:cs typeface="B Nazanin" panose="00000400000000000000" pitchFamily="2" charset="-78"/>
              </a:rPr>
              <a:t>اقلام غیرعادی (غیرمترقبه)</a:t>
            </a:r>
            <a:endParaRPr lang="en-US" altLang="fa-IR" sz="3200">
              <a:solidFill>
                <a:schemeClr val="tx1"/>
              </a:solidFill>
              <a:cs typeface="B Nazanin" panose="00000400000000000000" pitchFamily="2" charset="-78"/>
            </a:endParaRPr>
          </a:p>
        </p:txBody>
      </p:sp>
      <p:sp>
        <p:nvSpPr>
          <p:cNvPr id="57549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اقلام غیرعادی از رویدادهای خارج از فعالیتهای عادی واحد تجاری ناشی شده و انتظار نمی رود که به طور عادی و مستمر به وقوع پیوندد. </a:t>
            </a:r>
            <a:endParaRPr lang="fa-IR" altLang="fa-IR" sz="2400">
              <a:solidFill>
                <a:srgbClr val="FFFFCC"/>
              </a:solidFill>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animEffect transition="in" filter="box(in)">
                                      <p:cBhvr>
                                        <p:cTn id="7" dur="500"/>
                                        <p:tgtEl>
                                          <p:spTgt spid="5754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5D24CA6-92CE-4EB8-BC3A-B65329978D45}" type="slidenum">
              <a:rPr lang="ar-SA" altLang="fa-IR"/>
              <a:pPr/>
              <a:t>67</a:t>
            </a:fld>
            <a:endParaRPr lang="en-US" altLang="fa-IR"/>
          </a:p>
        </p:txBody>
      </p:sp>
      <p:sp>
        <p:nvSpPr>
          <p:cNvPr id="576514" name="Rectangle 2"/>
          <p:cNvSpPr>
            <a:spLocks noGrp="1" noChangeArrowheads="1"/>
          </p:cNvSpPr>
          <p:nvPr>
            <p:ph type="title" idx="4294967295"/>
          </p:nvPr>
        </p:nvSpPr>
        <p:spPr/>
        <p:txBody>
          <a:bodyPr/>
          <a:lstStyle/>
          <a:p>
            <a:r>
              <a:rPr lang="fa-IR" altLang="fa-IR" sz="3200">
                <a:solidFill>
                  <a:schemeClr val="tx1"/>
                </a:solidFill>
                <a:cs typeface="B Nazanin" panose="00000400000000000000" pitchFamily="2" charset="-78"/>
              </a:rPr>
              <a:t>اقلام غیرمترقبه</a:t>
            </a:r>
            <a:endParaRPr lang="en-US" altLang="fa-IR" sz="3200">
              <a:solidFill>
                <a:schemeClr val="tx1"/>
              </a:solidFill>
              <a:cs typeface="B Nazanin" panose="00000400000000000000" pitchFamily="2" charset="-78"/>
            </a:endParaRPr>
          </a:p>
        </p:txBody>
      </p:sp>
      <p:sp>
        <p:nvSpPr>
          <p:cNvPr id="57651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نمونه هایی از اقلام غیرمترقبه :</a:t>
            </a:r>
          </a:p>
          <a:p>
            <a:pPr lvl="1" algn="just" eaLnBrk="1" hangingPunct="1"/>
            <a:r>
              <a:rPr lang="fa-IR" altLang="fa-IR" sz="2400">
                <a:cs typeface="B Nazanin" panose="00000400000000000000" pitchFamily="2" charset="-78"/>
              </a:rPr>
              <a:t>سود یا زیانهای عمده ناشی از بلایای طبیعی ( مثل سیل، زلزله و ......)</a:t>
            </a:r>
          </a:p>
          <a:p>
            <a:pPr lvl="1" algn="just" eaLnBrk="1" hangingPunct="1"/>
            <a:r>
              <a:rPr lang="fa-IR" altLang="fa-IR" sz="2400">
                <a:cs typeface="B Nazanin" panose="00000400000000000000" pitchFamily="2" charset="-78"/>
              </a:rPr>
              <a:t>مصادره داراییها و یا سلب مالکیت</a:t>
            </a:r>
          </a:p>
          <a:p>
            <a:pPr lvl="1" algn="just" eaLnBrk="1" hangingPunct="1"/>
            <a:r>
              <a:rPr lang="fa-IR" altLang="fa-IR" sz="2400">
                <a:cs typeface="B Nazanin" panose="00000400000000000000" pitchFamily="2" charset="-78"/>
              </a:rPr>
              <a:t>ممنوعیت اشتغال به فعالیتی از طریق وضع قوانین جدید</a:t>
            </a:r>
          </a:p>
          <a:p>
            <a:pPr lvl="1"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6515">
                                            <p:txEl>
                                              <p:pRg st="0" end="0"/>
                                            </p:txEl>
                                          </p:spTgt>
                                        </p:tgtEl>
                                        <p:attrNameLst>
                                          <p:attrName>style.visibility</p:attrName>
                                        </p:attrNameLst>
                                      </p:cBhvr>
                                      <p:to>
                                        <p:strVal val="visible"/>
                                      </p:to>
                                    </p:set>
                                    <p:animEffect transition="in" filter="box(in)">
                                      <p:cBhvr>
                                        <p:cTn id="7" dur="500"/>
                                        <p:tgtEl>
                                          <p:spTgt spid="576515">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576515">
                                            <p:txEl>
                                              <p:pRg st="1" end="1"/>
                                            </p:txEl>
                                          </p:spTgt>
                                        </p:tgtEl>
                                        <p:attrNameLst>
                                          <p:attrName>style.visibility</p:attrName>
                                        </p:attrNameLst>
                                      </p:cBhvr>
                                      <p:to>
                                        <p:strVal val="visible"/>
                                      </p:to>
                                    </p:set>
                                    <p:animEffect transition="in" filter="box(in)">
                                      <p:cBhvr>
                                        <p:cTn id="11" dur="500"/>
                                        <p:tgtEl>
                                          <p:spTgt spid="576515">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576515">
                                            <p:txEl>
                                              <p:pRg st="2" end="2"/>
                                            </p:txEl>
                                          </p:spTgt>
                                        </p:tgtEl>
                                        <p:attrNameLst>
                                          <p:attrName>style.visibility</p:attrName>
                                        </p:attrNameLst>
                                      </p:cBhvr>
                                      <p:to>
                                        <p:strVal val="visible"/>
                                      </p:to>
                                    </p:set>
                                    <p:animEffect transition="in" filter="box(in)">
                                      <p:cBhvr>
                                        <p:cTn id="15" dur="500"/>
                                        <p:tgtEl>
                                          <p:spTgt spid="576515">
                                            <p:txEl>
                                              <p:pRg st="2" end="2"/>
                                            </p:txEl>
                                          </p:spTgt>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576515">
                                            <p:txEl>
                                              <p:pRg st="3" end="3"/>
                                            </p:txEl>
                                          </p:spTgt>
                                        </p:tgtEl>
                                        <p:attrNameLst>
                                          <p:attrName>style.visibility</p:attrName>
                                        </p:attrNameLst>
                                      </p:cBhvr>
                                      <p:to>
                                        <p:strVal val="visible"/>
                                      </p:to>
                                    </p:set>
                                    <p:animEffect transition="in" filter="box(in)">
                                      <p:cBhvr>
                                        <p:cTn id="19" dur="500"/>
                                        <p:tgtEl>
                                          <p:spTgt spid="576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888B08D-D6F7-4B31-B5E6-7EA39BB9F4CF}" type="slidenum">
              <a:rPr lang="ar-SA" altLang="fa-IR"/>
              <a:pPr/>
              <a:t>68</a:t>
            </a:fld>
            <a:endParaRPr lang="en-US" altLang="fa-IR"/>
          </a:p>
        </p:txBody>
      </p:sp>
      <p:sp>
        <p:nvSpPr>
          <p:cNvPr id="577538"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اقلام استثنایی</a:t>
            </a:r>
            <a:endParaRPr lang="en-US" altLang="fa-IR">
              <a:solidFill>
                <a:schemeClr val="tx1"/>
              </a:solidFill>
              <a:cs typeface="B Nazanin" panose="00000400000000000000" pitchFamily="2" charset="-78"/>
            </a:endParaRPr>
          </a:p>
        </p:txBody>
      </p:sp>
      <p:sp>
        <p:nvSpPr>
          <p:cNvPr id="57753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به اقلامی گفته می شود که با وجود اینکه ناشی از فعالیتهای عادی </a:t>
            </a:r>
            <a:br>
              <a:rPr lang="fa-IR" altLang="fa-IR" sz="2800">
                <a:cs typeface="B Nazanin" panose="00000400000000000000" pitchFamily="2" charset="-78"/>
              </a:rPr>
            </a:br>
            <a:r>
              <a:rPr lang="fa-IR" altLang="fa-IR" sz="2800">
                <a:cs typeface="B Nazanin" panose="00000400000000000000" pitchFamily="2" charset="-78"/>
              </a:rPr>
              <a:t>می شوند ولیکن به منظور ارائه مطلوب صورت سود و زیان به صورت جداگانه افشا می گردند.</a:t>
            </a:r>
            <a:endParaRPr lang="fa-IR" altLang="fa-IR" sz="2800">
              <a:solidFill>
                <a:srgbClr val="FFFFCC"/>
              </a:solidFill>
              <a:cs typeface="B Nazanin" panose="00000400000000000000" pitchFamily="2" charset="-78"/>
            </a:endParaRPr>
          </a:p>
          <a:p>
            <a:pPr algn="just" eaLnBrk="1" hangingPunct="1"/>
            <a:endParaRPr lang="fa-IR" altLang="fa-IR" sz="2400">
              <a:solidFill>
                <a:srgbClr val="FFFFCC"/>
              </a:solidFill>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animEffect transition="in" filter="box(in)">
                                      <p:cBhvr>
                                        <p:cTn id="7" dur="500"/>
                                        <p:tgtEl>
                                          <p:spTgt spid="5775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A989278-C09E-43A1-9C87-31210E8F7176}" type="slidenum">
              <a:rPr lang="ar-SA" altLang="fa-IR"/>
              <a:pPr/>
              <a:t>69</a:t>
            </a:fld>
            <a:endParaRPr lang="en-US" altLang="fa-IR"/>
          </a:p>
        </p:txBody>
      </p:sp>
      <p:sp>
        <p:nvSpPr>
          <p:cNvPr id="578562" name="Rectangle 2"/>
          <p:cNvSpPr>
            <a:spLocks noGrp="1" noChangeArrowheads="1"/>
          </p:cNvSpPr>
          <p:nvPr>
            <p:ph type="title" idx="4294967295"/>
          </p:nvPr>
        </p:nvSpPr>
        <p:spPr/>
        <p:txBody>
          <a:bodyPr/>
          <a:lstStyle/>
          <a:p>
            <a:r>
              <a:rPr lang="fa-IR" altLang="fa-IR" sz="3200">
                <a:solidFill>
                  <a:schemeClr val="tx1"/>
                </a:solidFill>
                <a:cs typeface="B Nazanin" panose="00000400000000000000" pitchFamily="2" charset="-78"/>
              </a:rPr>
              <a:t>اقلام استثنایی</a:t>
            </a:r>
            <a:endParaRPr lang="en-US" altLang="fa-IR" sz="3200">
              <a:solidFill>
                <a:schemeClr val="tx1"/>
              </a:solidFill>
              <a:cs typeface="B Nazanin" panose="00000400000000000000" pitchFamily="2" charset="-78"/>
            </a:endParaRPr>
          </a:p>
        </p:txBody>
      </p:sp>
      <p:sp>
        <p:nvSpPr>
          <p:cNvPr id="57856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زیانهای ناشی از بلایای طبیعی در مناطقی که وقوع آنها به طور متناوب انتظار می رود.</a:t>
            </a:r>
          </a:p>
          <a:p>
            <a:pPr algn="just" eaLnBrk="1" hangingPunct="1"/>
            <a:r>
              <a:rPr lang="fa-IR" altLang="fa-IR" sz="2800">
                <a:cs typeface="B Nazanin" panose="00000400000000000000" pitchFamily="2" charset="-78"/>
              </a:rPr>
              <a:t>زیانهای ناشی از انتقال صنایع مزاحم به خارج از محدوده شهرها.</a:t>
            </a:r>
          </a:p>
          <a:p>
            <a:pPr algn="just" eaLnBrk="1" hangingPunct="1"/>
            <a:r>
              <a:rPr lang="fa-IR" altLang="fa-IR" sz="2800">
                <a:cs typeface="B Nazanin" panose="00000400000000000000" pitchFamily="2" charset="-78"/>
              </a:rPr>
              <a:t>سود یا زیان حاصل از فروش داراییهای ثابت و سرمایه گذاریهای بلندمدت</a:t>
            </a:r>
          </a:p>
          <a:p>
            <a:pPr lvl="1" algn="just" eaLnBrk="1" hangingPunct="1"/>
            <a:r>
              <a:rPr lang="fa-IR" altLang="fa-IR" sz="2400">
                <a:cs typeface="B Nazanin" panose="00000400000000000000" pitchFamily="2" charset="-78"/>
              </a:rPr>
              <a:t>و....</a:t>
            </a:r>
          </a:p>
          <a:p>
            <a:pPr lvl="1"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Effect transition="in" filter="box(in)">
                                      <p:cBhvr>
                                        <p:cTn id="7" dur="500"/>
                                        <p:tgtEl>
                                          <p:spTgt spid="578563">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578563">
                                            <p:txEl>
                                              <p:pRg st="1" end="1"/>
                                            </p:txEl>
                                          </p:spTgt>
                                        </p:tgtEl>
                                        <p:attrNameLst>
                                          <p:attrName>style.visibility</p:attrName>
                                        </p:attrNameLst>
                                      </p:cBhvr>
                                      <p:to>
                                        <p:strVal val="visible"/>
                                      </p:to>
                                    </p:set>
                                    <p:animEffect transition="in" filter="box(in)">
                                      <p:cBhvr>
                                        <p:cTn id="11" dur="500"/>
                                        <p:tgtEl>
                                          <p:spTgt spid="578563">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578563">
                                            <p:txEl>
                                              <p:pRg st="2" end="2"/>
                                            </p:txEl>
                                          </p:spTgt>
                                        </p:tgtEl>
                                        <p:attrNameLst>
                                          <p:attrName>style.visibility</p:attrName>
                                        </p:attrNameLst>
                                      </p:cBhvr>
                                      <p:to>
                                        <p:strVal val="visible"/>
                                      </p:to>
                                    </p:set>
                                    <p:animEffect transition="in" filter="box(in)">
                                      <p:cBhvr>
                                        <p:cTn id="15" dur="500"/>
                                        <p:tgtEl>
                                          <p:spTgt spid="578563">
                                            <p:txEl>
                                              <p:pRg st="2" end="2"/>
                                            </p:txEl>
                                          </p:spTgt>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578563">
                                            <p:txEl>
                                              <p:pRg st="3" end="3"/>
                                            </p:txEl>
                                          </p:spTgt>
                                        </p:tgtEl>
                                        <p:attrNameLst>
                                          <p:attrName>style.visibility</p:attrName>
                                        </p:attrNameLst>
                                      </p:cBhvr>
                                      <p:to>
                                        <p:strVal val="visible"/>
                                      </p:to>
                                    </p:set>
                                    <p:animEffect transition="in" filter="box(in)">
                                      <p:cBhvr>
                                        <p:cTn id="19" dur="500"/>
                                        <p:tgtEl>
                                          <p:spTgt spid="5785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AC9C855-C9D8-4115-B469-19146CF3882A}" type="slidenum">
              <a:rPr lang="ar-SA" altLang="fa-IR"/>
              <a:pPr/>
              <a:t>7</a:t>
            </a:fld>
            <a:endParaRPr lang="en-US" altLang="fa-IR"/>
          </a:p>
        </p:txBody>
      </p:sp>
      <p:sp>
        <p:nvSpPr>
          <p:cNvPr id="515074" name="Rectangle 2"/>
          <p:cNvSpPr>
            <a:spLocks noGrp="1" noChangeArrowheads="1"/>
          </p:cNvSpPr>
          <p:nvPr>
            <p:ph type="title" idx="4294967295"/>
          </p:nvPr>
        </p:nvSpPr>
        <p:spPr/>
        <p:txBody>
          <a:bodyPr/>
          <a:lstStyle/>
          <a:p>
            <a:r>
              <a:rPr lang="fa-IR" altLang="fa-IR">
                <a:cs typeface="B Nazanin" panose="00000400000000000000" pitchFamily="2" charset="-78"/>
              </a:rPr>
              <a:t>اهداف درس</a:t>
            </a:r>
            <a:endParaRPr lang="en-US" altLang="fa-IR">
              <a:cs typeface="B Nazanin" panose="00000400000000000000" pitchFamily="2" charset="-78"/>
            </a:endParaRPr>
          </a:p>
        </p:txBody>
      </p:sp>
      <p:sp>
        <p:nvSpPr>
          <p:cNvPr id="515075"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آشنایی با طبقه بندی و روشهای حسابداری مطالبات</a:t>
            </a:r>
          </a:p>
          <a:p>
            <a:pPr algn="just" eaLnBrk="1" hangingPunct="1"/>
            <a:r>
              <a:rPr lang="fa-IR" altLang="fa-IR">
                <a:cs typeface="B Nazanin" panose="00000400000000000000" pitchFamily="2" charset="-78"/>
              </a:rPr>
              <a:t>آشنایی با مفهوم موجودیها و نحوه محاسبه مبلغ قابل انعکاس در ترازنامه</a:t>
            </a:r>
          </a:p>
          <a:p>
            <a:pPr algn="just" eaLnBrk="1" hangingPunct="1"/>
            <a:r>
              <a:rPr lang="fa-IR" altLang="fa-IR">
                <a:cs typeface="B Nazanin" panose="00000400000000000000" pitchFamily="2" charset="-78"/>
              </a:rPr>
              <a:t>حسابداری دارییهای ثابت مشهود و نامشهود</a:t>
            </a:r>
          </a:p>
          <a:p>
            <a:pPr algn="just" eaLnBrk="1" hangingPunct="1"/>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5075">
                                            <p:txEl>
                                              <p:pRg st="0" end="0"/>
                                            </p:txEl>
                                          </p:spTgt>
                                        </p:tgtEl>
                                        <p:attrNameLst>
                                          <p:attrName>style.visibility</p:attrName>
                                        </p:attrNameLst>
                                      </p:cBhvr>
                                      <p:to>
                                        <p:strVal val="visible"/>
                                      </p:to>
                                    </p:set>
                                    <p:animEffect transition="in" filter="diamond(in)">
                                      <p:cBhvr>
                                        <p:cTn id="7" dur="2000"/>
                                        <p:tgtEl>
                                          <p:spTgt spid="515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15075">
                                            <p:txEl>
                                              <p:pRg st="1" end="1"/>
                                            </p:txEl>
                                          </p:spTgt>
                                        </p:tgtEl>
                                        <p:attrNameLst>
                                          <p:attrName>style.visibility</p:attrName>
                                        </p:attrNameLst>
                                      </p:cBhvr>
                                      <p:to>
                                        <p:strVal val="visible"/>
                                      </p:to>
                                    </p:set>
                                    <p:animEffect transition="in" filter="diamond(in)">
                                      <p:cBhvr>
                                        <p:cTn id="12" dur="2000"/>
                                        <p:tgtEl>
                                          <p:spTgt spid="515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515075">
                                            <p:txEl>
                                              <p:pRg st="2" end="2"/>
                                            </p:txEl>
                                          </p:spTgt>
                                        </p:tgtEl>
                                        <p:attrNameLst>
                                          <p:attrName>style.visibility</p:attrName>
                                        </p:attrNameLst>
                                      </p:cBhvr>
                                      <p:to>
                                        <p:strVal val="visible"/>
                                      </p:to>
                                    </p:set>
                                    <p:animEffect transition="in" filter="diamond(in)">
                                      <p:cBhvr>
                                        <p:cTn id="17" dur="2000"/>
                                        <p:tgtEl>
                                          <p:spTgt spid="5150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E84364F-F55F-4F24-99ED-17B3F13DCEE5}" type="slidenum">
              <a:rPr lang="ar-SA" altLang="fa-IR"/>
              <a:pPr/>
              <a:t>70</a:t>
            </a:fld>
            <a:endParaRPr lang="en-US" altLang="fa-IR"/>
          </a:p>
        </p:txBody>
      </p:sp>
      <p:sp>
        <p:nvSpPr>
          <p:cNvPr id="579586"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توقف عملیات</a:t>
            </a:r>
            <a:endParaRPr lang="en-US" altLang="fa-IR">
              <a:solidFill>
                <a:schemeClr val="tx1"/>
              </a:solidFill>
              <a:cs typeface="B Nazanin" panose="00000400000000000000" pitchFamily="2" charset="-78"/>
            </a:endParaRPr>
          </a:p>
        </p:txBody>
      </p:sp>
      <p:sp>
        <p:nvSpPr>
          <p:cNvPr id="57958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sz="2800">
                <a:cs typeface="B Nazanin" panose="00000400000000000000" pitchFamily="2" charset="-78"/>
              </a:rPr>
              <a:t>نتایج عملیات یک قسمت متوقف شده شاملسود و زیان حاصل از واگذاری آن قسمت، برای دوره جاری باید به طور مجزا پس از سود و زیان عملیاتی در صورت سود و زیان منعکس گردد.</a:t>
            </a:r>
          </a:p>
          <a:p>
            <a:pPr lvl="1"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animEffect transition="in" filter="box(in)">
                                      <p:cBhvr>
                                        <p:cTn id="7" dur="500"/>
                                        <p:tgtEl>
                                          <p:spTgt spid="579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p:cNvSpPr>
            <a:spLocks noGrp="1"/>
          </p:cNvSpPr>
          <p:nvPr>
            <p:ph type="sldNum" sz="quarter" idx="10"/>
          </p:nvPr>
        </p:nvSpPr>
        <p:spPr/>
        <p:txBody>
          <a:bodyPr/>
          <a:lstStyle/>
          <a:p>
            <a:fld id="{ED8FBE7A-472E-49F6-84F2-D99E82FF87A5}" type="slidenum">
              <a:rPr lang="ar-SA" altLang="fa-IR"/>
              <a:pPr/>
              <a:t>71</a:t>
            </a:fld>
            <a:endParaRPr lang="en-US" altLang="fa-IR"/>
          </a:p>
        </p:txBody>
      </p:sp>
      <p:sp>
        <p:nvSpPr>
          <p:cNvPr id="581634" name="Rectangle 2"/>
          <p:cNvSpPr>
            <a:spLocks noGrp="1" noChangeArrowheads="1"/>
          </p:cNvSpPr>
          <p:nvPr>
            <p:ph type="title" idx="4294967295"/>
          </p:nvPr>
        </p:nvSpPr>
        <p:spPr/>
        <p:txBody>
          <a:bodyPr/>
          <a:lstStyle/>
          <a:p>
            <a:r>
              <a:rPr lang="fa-IR" altLang="fa-IR">
                <a:solidFill>
                  <a:schemeClr val="tx1"/>
                </a:solidFill>
                <a:cs typeface="B Nazanin" panose="00000400000000000000" pitchFamily="2" charset="-78"/>
              </a:rPr>
              <a:t>تغییرات حسابداری</a:t>
            </a:r>
            <a:endParaRPr lang="en-US" altLang="fa-IR">
              <a:solidFill>
                <a:schemeClr val="tx1"/>
              </a:solidFill>
              <a:cs typeface="B Nazanin" panose="00000400000000000000" pitchFamily="2" charset="-78"/>
            </a:endParaRPr>
          </a:p>
        </p:txBody>
      </p:sp>
      <p:sp>
        <p:nvSpPr>
          <p:cNvPr id="581636" name="Text Box 4"/>
          <p:cNvSpPr txBox="1">
            <a:spLocks noChangeArrowheads="1"/>
          </p:cNvSpPr>
          <p:nvPr/>
        </p:nvSpPr>
        <p:spPr bwMode="auto">
          <a:xfrm>
            <a:off x="6629400" y="35052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تغییرات حسابداری</a:t>
            </a:r>
            <a:endParaRPr lang="en-US" altLang="fa-IR" sz="2800">
              <a:cs typeface="B Nazanin" panose="00000400000000000000" pitchFamily="2" charset="-78"/>
            </a:endParaRPr>
          </a:p>
        </p:txBody>
      </p:sp>
      <p:sp>
        <p:nvSpPr>
          <p:cNvPr id="581637" name="AutoShape 5"/>
          <p:cNvSpPr>
            <a:spLocks/>
          </p:cNvSpPr>
          <p:nvPr/>
        </p:nvSpPr>
        <p:spPr bwMode="auto">
          <a:xfrm>
            <a:off x="6553200" y="3048000"/>
            <a:ext cx="76200" cy="1600200"/>
          </a:xfrm>
          <a:prstGeom prst="rightBrace">
            <a:avLst>
              <a:gd name="adj1" fmla="val 175000"/>
              <a:gd name="adj2" fmla="val 50000"/>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81638" name="Text Box 6"/>
          <p:cNvSpPr txBox="1">
            <a:spLocks noChangeArrowheads="1"/>
          </p:cNvSpPr>
          <p:nvPr/>
        </p:nvSpPr>
        <p:spPr bwMode="auto">
          <a:xfrm>
            <a:off x="609600" y="4281488"/>
            <a:ext cx="5867400" cy="51911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تغییر در شخصیت حسابداری واحد گزارشگر</a:t>
            </a:r>
            <a:endParaRPr lang="en-US" altLang="fa-IR" sz="2800">
              <a:cs typeface="B Nazanin" panose="00000400000000000000" pitchFamily="2" charset="-78"/>
            </a:endParaRPr>
          </a:p>
        </p:txBody>
      </p:sp>
      <p:sp>
        <p:nvSpPr>
          <p:cNvPr id="581639" name="Text Box 7"/>
          <p:cNvSpPr txBox="1">
            <a:spLocks noChangeArrowheads="1"/>
          </p:cNvSpPr>
          <p:nvPr/>
        </p:nvSpPr>
        <p:spPr bwMode="auto">
          <a:xfrm>
            <a:off x="685800" y="2895600"/>
            <a:ext cx="579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تغییر در اصول و روشهای پذیرفته شده حسابداری</a:t>
            </a:r>
            <a:endParaRPr lang="en-US" altLang="fa-IR" sz="2800">
              <a:cs typeface="B Nazanin" panose="00000400000000000000" pitchFamily="2" charset="-78"/>
            </a:endParaRPr>
          </a:p>
        </p:txBody>
      </p:sp>
      <p:sp>
        <p:nvSpPr>
          <p:cNvPr id="581640" name="Text Box 8"/>
          <p:cNvSpPr txBox="1">
            <a:spLocks noChangeArrowheads="1"/>
          </p:cNvSpPr>
          <p:nvPr/>
        </p:nvSpPr>
        <p:spPr bwMode="auto">
          <a:xfrm>
            <a:off x="838200" y="3595688"/>
            <a:ext cx="5638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800">
                <a:cs typeface="B Nazanin" panose="00000400000000000000" pitchFamily="2" charset="-78"/>
              </a:rPr>
              <a:t>تغییر در برآورد حسابداری</a:t>
            </a:r>
            <a:endParaRPr lang="en-US"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1636"/>
                                        </p:tgtEl>
                                        <p:attrNameLst>
                                          <p:attrName>style.visibility</p:attrName>
                                        </p:attrNameLst>
                                      </p:cBhvr>
                                      <p:to>
                                        <p:strVal val="visible"/>
                                      </p:to>
                                    </p:set>
                                    <p:animEffect transition="in" filter="blinds(horizontal)">
                                      <p:cBhvr>
                                        <p:cTn id="7" dur="500"/>
                                        <p:tgtEl>
                                          <p:spTgt spid="581636"/>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581637"/>
                                        </p:tgtEl>
                                        <p:attrNameLst>
                                          <p:attrName>style.visibility</p:attrName>
                                        </p:attrNameLst>
                                      </p:cBhvr>
                                      <p:to>
                                        <p:strVal val="visible"/>
                                      </p:to>
                                    </p:set>
                                    <p:animEffect transition="in" filter="blinds(horizontal)">
                                      <p:cBhvr>
                                        <p:cTn id="11" dur="500"/>
                                        <p:tgtEl>
                                          <p:spTgt spid="581637"/>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581639"/>
                                        </p:tgtEl>
                                        <p:attrNameLst>
                                          <p:attrName>style.visibility</p:attrName>
                                        </p:attrNameLst>
                                      </p:cBhvr>
                                      <p:to>
                                        <p:strVal val="visible"/>
                                      </p:to>
                                    </p:set>
                                    <p:animEffect transition="in" filter="blinds(horizontal)">
                                      <p:cBhvr>
                                        <p:cTn id="15" dur="500"/>
                                        <p:tgtEl>
                                          <p:spTgt spid="581639"/>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581640"/>
                                        </p:tgtEl>
                                        <p:attrNameLst>
                                          <p:attrName>style.visibility</p:attrName>
                                        </p:attrNameLst>
                                      </p:cBhvr>
                                      <p:to>
                                        <p:strVal val="visible"/>
                                      </p:to>
                                    </p:set>
                                    <p:animEffect transition="in" filter="blinds(horizontal)">
                                      <p:cBhvr>
                                        <p:cTn id="19" dur="500"/>
                                        <p:tgtEl>
                                          <p:spTgt spid="581640"/>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581638"/>
                                        </p:tgtEl>
                                        <p:attrNameLst>
                                          <p:attrName>style.visibility</p:attrName>
                                        </p:attrNameLst>
                                      </p:cBhvr>
                                      <p:to>
                                        <p:strVal val="visible"/>
                                      </p:to>
                                    </p:set>
                                    <p:animEffect transition="in" filter="blinds(horizontal)">
                                      <p:cBhvr>
                                        <p:cTn id="23" dur="500"/>
                                        <p:tgtEl>
                                          <p:spTgt spid="58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6" grpId="0"/>
      <p:bldP spid="581638" grpId="0"/>
      <p:bldP spid="581639" grpId="0"/>
      <p:bldP spid="581640"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60F1303-0C5F-4A4B-8D64-594A449FD479}" type="slidenum">
              <a:rPr lang="ar-SA" altLang="fa-IR"/>
              <a:pPr/>
              <a:t>72</a:t>
            </a:fld>
            <a:endParaRPr lang="en-US" altLang="fa-IR"/>
          </a:p>
        </p:txBody>
      </p:sp>
      <p:sp>
        <p:nvSpPr>
          <p:cNvPr id="582658" name="Rectangle 2"/>
          <p:cNvSpPr>
            <a:spLocks noGrp="1" noChangeArrowheads="1"/>
          </p:cNvSpPr>
          <p:nvPr>
            <p:ph type="title" idx="4294967295"/>
          </p:nvPr>
        </p:nvSpPr>
        <p:spPr>
          <a:xfrm>
            <a:off x="990600" y="838200"/>
            <a:ext cx="7378700" cy="1143000"/>
          </a:xfrm>
        </p:spPr>
        <p:txBody>
          <a:bodyPr/>
          <a:lstStyle/>
          <a:p>
            <a:r>
              <a:rPr lang="fa-IR" altLang="fa-IR" sz="2800">
                <a:solidFill>
                  <a:schemeClr val="tx1"/>
                </a:solidFill>
                <a:cs typeface="B Nazanin" panose="00000400000000000000" pitchFamily="2" charset="-78"/>
              </a:rPr>
              <a:t>تغییر در اصول و روشهای پذیرفته شده حسابداری</a:t>
            </a:r>
            <a:endParaRPr lang="en-US" altLang="fa-IR" sz="2800">
              <a:solidFill>
                <a:schemeClr val="tx1"/>
              </a:solidFill>
              <a:cs typeface="B Nazanin" panose="00000400000000000000" pitchFamily="2" charset="-78"/>
            </a:endParaRPr>
          </a:p>
        </p:txBody>
      </p:sp>
      <p:sp>
        <p:nvSpPr>
          <p:cNvPr id="582659" name="Rectangle 3"/>
          <p:cNvSpPr>
            <a:spLocks noChangeArrowheads="1"/>
          </p:cNvSpPr>
          <p:nvPr/>
        </p:nvSpPr>
        <p:spPr bwMode="auto">
          <a:xfrm>
            <a:off x="685800" y="2214563"/>
            <a:ext cx="8305800"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buFont typeface="Wingdings" panose="05000000000000000000" pitchFamily="2" charset="2"/>
              <a:buNone/>
            </a:pPr>
            <a:r>
              <a:rPr lang="fa-IR" altLang="fa-IR" sz="2800">
                <a:cs typeface="B Nazanin" panose="00000400000000000000" pitchFamily="2" charset="-78"/>
              </a:rPr>
              <a:t>1. تغییر در روش ارزشیابی موجودیها مانند تغییر از روش </a:t>
            </a:r>
            <a:r>
              <a:rPr lang="en-US" altLang="fa-IR" sz="2800">
                <a:cs typeface="B Nazanin" panose="00000400000000000000" pitchFamily="2" charset="-78"/>
              </a:rPr>
              <a:t>FIFO</a:t>
            </a:r>
            <a:r>
              <a:rPr lang="fa-IR" altLang="fa-IR" sz="2800">
                <a:cs typeface="B Nazanin" panose="00000400000000000000" pitchFamily="2" charset="-78"/>
              </a:rPr>
              <a:t> به </a:t>
            </a:r>
            <a:r>
              <a:rPr lang="en-US" altLang="fa-IR" sz="2800">
                <a:cs typeface="B Nazanin" panose="00000400000000000000" pitchFamily="2" charset="-78"/>
              </a:rPr>
              <a:t>LIFO</a:t>
            </a:r>
            <a:endParaRPr lang="fa-IR" altLang="fa-IR" sz="2800">
              <a:cs typeface="B Nazanin" panose="00000400000000000000" pitchFamily="2" charset="-78"/>
            </a:endParaRPr>
          </a:p>
          <a:p>
            <a:pPr algn="just" eaLnBrk="1" hangingPunct="1">
              <a:buFont typeface="Wingdings" panose="05000000000000000000" pitchFamily="2" charset="2"/>
              <a:buNone/>
            </a:pPr>
            <a:r>
              <a:rPr lang="fa-IR" altLang="fa-IR" sz="2800">
                <a:cs typeface="B Nazanin" panose="00000400000000000000" pitchFamily="2" charset="-78"/>
              </a:rPr>
              <a:t>2. تغییر در روش محاسبه استهلاک مثل تغییر از روش نزولی به روش خط مستقیم</a:t>
            </a:r>
          </a:p>
          <a:p>
            <a:pPr algn="just" eaLnBrk="1" hangingPunct="1">
              <a:buFont typeface="Wingdings" panose="05000000000000000000" pitchFamily="2" charset="2"/>
              <a:buNone/>
            </a:pPr>
            <a:r>
              <a:rPr lang="fa-IR" altLang="fa-IR" sz="2800">
                <a:cs typeface="B Nazanin" panose="00000400000000000000" pitchFamily="2" charset="-78"/>
              </a:rPr>
              <a:t>3. تغییر در روش حسابداری قراردادهای بلند مدت پیمانکاری مثل تغییر از روش درصد پیشرفت کار به روش کار تکمیل شده </a:t>
            </a:r>
            <a:endParaRPr lang="fa-IR" altLang="fa-IR" sz="2400">
              <a:cs typeface="B Nazanin" panose="00000400000000000000" pitchFamily="2" charset="-78"/>
            </a:endParaRPr>
          </a:p>
          <a:p>
            <a:pPr algn="just" eaLnBrk="1" hangingPunct="1"/>
            <a:endParaRPr lang="fa-IR" altLang="fa-IR" sz="24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animEffect transition="in" filter="box(in)">
                                      <p:cBhvr>
                                        <p:cTn id="7" dur="500"/>
                                        <p:tgtEl>
                                          <p:spTgt spid="582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582659">
                                            <p:txEl>
                                              <p:pRg st="1" end="1"/>
                                            </p:txEl>
                                          </p:spTgt>
                                        </p:tgtEl>
                                        <p:attrNameLst>
                                          <p:attrName>style.visibility</p:attrName>
                                        </p:attrNameLst>
                                      </p:cBhvr>
                                      <p:to>
                                        <p:strVal val="visible"/>
                                      </p:to>
                                    </p:set>
                                    <p:animEffect transition="in" filter="diamond(in)">
                                      <p:cBhvr>
                                        <p:cTn id="12" dur="2000"/>
                                        <p:tgtEl>
                                          <p:spTgt spid="582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82659">
                                            <p:txEl>
                                              <p:pRg st="2" end="2"/>
                                            </p:txEl>
                                          </p:spTgt>
                                        </p:tgtEl>
                                        <p:attrNameLst>
                                          <p:attrName>style.visibility</p:attrName>
                                        </p:attrNameLst>
                                      </p:cBhvr>
                                      <p:to>
                                        <p:strVal val="visible"/>
                                      </p:to>
                                    </p:set>
                                    <p:anim calcmode="lin" valueType="num">
                                      <p:cBhvr additive="base">
                                        <p:cTn id="17" dur="1000" fill="hold"/>
                                        <p:tgtEl>
                                          <p:spTgt spid="582659">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8265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044AE85-E04B-45DD-BD0A-D8236249712D}" type="slidenum">
              <a:rPr lang="ar-SA" altLang="fa-IR"/>
              <a:pPr/>
              <a:t>73</a:t>
            </a:fld>
            <a:endParaRPr lang="en-US" altLang="fa-IR"/>
          </a:p>
        </p:txBody>
      </p:sp>
      <p:sp>
        <p:nvSpPr>
          <p:cNvPr id="590850" name="Rectangle 2"/>
          <p:cNvSpPr>
            <a:spLocks noGrp="1" noChangeArrowheads="1"/>
          </p:cNvSpPr>
          <p:nvPr>
            <p:ph type="title" idx="4294967295"/>
          </p:nvPr>
        </p:nvSpPr>
        <p:spPr>
          <a:xfrm>
            <a:off x="914400" y="609600"/>
            <a:ext cx="7378700" cy="1143000"/>
          </a:xfrm>
        </p:spPr>
        <p:txBody>
          <a:bodyPr/>
          <a:lstStyle/>
          <a:p>
            <a:r>
              <a:rPr lang="fa-IR" altLang="fa-IR" sz="3200" b="0">
                <a:solidFill>
                  <a:schemeClr val="tx1"/>
                </a:solidFill>
                <a:cs typeface="B Nazanin" panose="00000400000000000000" pitchFamily="2" charset="-78"/>
              </a:rPr>
              <a:t>نحوه انعکاس اثر انباشته ناشی از تغییر روش</a:t>
            </a:r>
            <a:br>
              <a:rPr lang="fa-IR" altLang="fa-IR" sz="3200" b="0">
                <a:solidFill>
                  <a:schemeClr val="tx1"/>
                </a:solidFill>
                <a:cs typeface="B Nazanin" panose="00000400000000000000" pitchFamily="2" charset="-78"/>
              </a:rPr>
            </a:br>
            <a:r>
              <a:rPr lang="fa-IR" altLang="fa-IR" sz="3200" b="0">
                <a:solidFill>
                  <a:schemeClr val="tx1"/>
                </a:solidFill>
                <a:cs typeface="B Nazanin" panose="00000400000000000000" pitchFamily="2" charset="-78"/>
              </a:rPr>
              <a:t> در صورت سود و زیان</a:t>
            </a:r>
            <a:endParaRPr lang="en-US" altLang="fa-IR" sz="3200" b="0">
              <a:solidFill>
                <a:schemeClr val="tx1"/>
              </a:solidFill>
              <a:cs typeface="B Nazanin" panose="00000400000000000000" pitchFamily="2" charset="-78"/>
            </a:endParaRPr>
          </a:p>
        </p:txBody>
      </p:sp>
      <p:pic>
        <p:nvPicPr>
          <p:cNvPr id="590851"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8153400" cy="3886200"/>
          </a:xfrm>
          <a:prstGeom prst="rect">
            <a:avLst/>
          </a:prstGeom>
          <a:solidFill>
            <a:srgbClr val="99CCFF"/>
          </a:solid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590851"/>
                                        </p:tgtEl>
                                        <p:attrNameLst>
                                          <p:attrName>style.visibility</p:attrName>
                                        </p:attrNameLst>
                                      </p:cBhvr>
                                      <p:to>
                                        <p:strVal val="visible"/>
                                      </p:to>
                                    </p:set>
                                    <p:animEffect transition="in" filter="checkerboard(across)">
                                      <p:cBhvr>
                                        <p:cTn id="7" dur="500"/>
                                        <p:tgtEl>
                                          <p:spTgt spid="59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0FE5FFF-72E4-4624-BF5B-84C426F1DA25}" type="slidenum">
              <a:rPr lang="ar-SA" altLang="fa-IR"/>
              <a:pPr/>
              <a:t>74</a:t>
            </a:fld>
            <a:endParaRPr lang="en-US" altLang="fa-IR"/>
          </a:p>
        </p:txBody>
      </p:sp>
      <p:sp>
        <p:nvSpPr>
          <p:cNvPr id="58470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تغییر در برآورد حسابداری</a:t>
            </a:r>
            <a:endParaRPr lang="en-US" altLang="fa-IR" b="0">
              <a:solidFill>
                <a:schemeClr val="tx1"/>
              </a:solidFill>
              <a:cs typeface="B Nazanin" panose="00000400000000000000" pitchFamily="2" charset="-78"/>
            </a:endParaRPr>
          </a:p>
        </p:txBody>
      </p:sp>
      <p:sp>
        <p:nvSpPr>
          <p:cNvPr id="58470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تغییر در برآورد حسابداری عمدتا به دلیل وقوع رویدادهای جدید و یا دستیابی به اطلاعات اضافی انجام می گیرد.</a:t>
            </a:r>
          </a:p>
          <a:p>
            <a:pPr lvl="1" algn="just" eaLnBrk="1" hangingPunct="1">
              <a:buFont typeface="Wingdings" panose="05000000000000000000" pitchFamily="2" charset="2"/>
              <a:buNone/>
            </a:pPr>
            <a:endParaRPr lang="fa-IR" altLang="fa-IR" sz="2400">
              <a:cs typeface="B Nazanin" panose="00000400000000000000" pitchFamily="2" charset="-78"/>
            </a:endParaRPr>
          </a:p>
          <a:p>
            <a:pPr algn="just" eaLnBrk="1" hangingPunct="1"/>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Effect transition="in" filter="box(in)">
                                      <p:cBhvr>
                                        <p:cTn id="7" dur="500"/>
                                        <p:tgtEl>
                                          <p:spTgt spid="5847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6FF9F60-908D-414C-A161-66971562C239}" type="slidenum">
              <a:rPr lang="ar-SA" altLang="fa-IR"/>
              <a:pPr/>
              <a:t>75</a:t>
            </a:fld>
            <a:endParaRPr lang="en-US" altLang="fa-IR"/>
          </a:p>
        </p:txBody>
      </p:sp>
      <p:sp>
        <p:nvSpPr>
          <p:cNvPr id="92467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تغییر در برآورد حسابداری</a:t>
            </a:r>
            <a:endParaRPr lang="en-US" altLang="fa-IR" b="0">
              <a:solidFill>
                <a:schemeClr val="tx1"/>
              </a:solidFill>
              <a:cs typeface="B Nazanin" panose="00000400000000000000" pitchFamily="2" charset="-78"/>
            </a:endParaRPr>
          </a:p>
        </p:txBody>
      </p:sp>
      <p:sp>
        <p:nvSpPr>
          <p:cNvPr id="92467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تغییر در برآورد میزان مطالبات مشکوک الوصول</a:t>
            </a:r>
          </a:p>
          <a:p>
            <a:pPr algn="just" eaLnBrk="1" hangingPunct="1"/>
            <a:r>
              <a:rPr lang="fa-IR" altLang="fa-IR">
                <a:cs typeface="B Nazanin" panose="00000400000000000000" pitchFamily="2" charset="-78"/>
              </a:rPr>
              <a:t>تغییر در برآورد ارزش اسقاط</a:t>
            </a:r>
          </a:p>
          <a:p>
            <a:pPr algn="just" eaLnBrk="1" hangingPunct="1"/>
            <a:r>
              <a:rPr lang="fa-IR" altLang="fa-IR">
                <a:cs typeface="B Nazanin" panose="00000400000000000000" pitchFamily="2" charset="-78"/>
              </a:rPr>
              <a:t>تغییر در برآورد عمر مفید دارایی</a:t>
            </a:r>
          </a:p>
          <a:p>
            <a:pPr lvl="1" algn="just" eaLnBrk="1" hangingPunct="1">
              <a:buFont typeface="Wingdings" panose="05000000000000000000" pitchFamily="2" charset="2"/>
              <a:buNone/>
            </a:pPr>
            <a:endParaRPr lang="fa-IR" altLang="fa-IR" sz="2400">
              <a:cs typeface="B Nazanin" panose="00000400000000000000" pitchFamily="2" charset="-78"/>
            </a:endParaRPr>
          </a:p>
          <a:p>
            <a:pPr algn="just" eaLnBrk="1" hangingPunct="1"/>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4675">
                                            <p:txEl>
                                              <p:pRg st="0" end="0"/>
                                            </p:txEl>
                                          </p:spTgt>
                                        </p:tgtEl>
                                        <p:attrNameLst>
                                          <p:attrName>style.visibility</p:attrName>
                                        </p:attrNameLst>
                                      </p:cBhvr>
                                      <p:to>
                                        <p:strVal val="visible"/>
                                      </p:to>
                                    </p:set>
                                    <p:animEffect transition="in" filter="box(in)">
                                      <p:cBhvr>
                                        <p:cTn id="7" dur="500"/>
                                        <p:tgtEl>
                                          <p:spTgt spid="924675">
                                            <p:txEl>
                                              <p:pRg st="0" end="0"/>
                                            </p:txEl>
                                          </p:spTgt>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924675">
                                            <p:txEl>
                                              <p:pRg st="1" end="1"/>
                                            </p:txEl>
                                          </p:spTgt>
                                        </p:tgtEl>
                                        <p:attrNameLst>
                                          <p:attrName>style.visibility</p:attrName>
                                        </p:attrNameLst>
                                      </p:cBhvr>
                                      <p:to>
                                        <p:strVal val="visible"/>
                                      </p:to>
                                    </p:set>
                                    <p:animEffect transition="in" filter="box(in)">
                                      <p:cBhvr>
                                        <p:cTn id="11" dur="500"/>
                                        <p:tgtEl>
                                          <p:spTgt spid="924675">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924675">
                                            <p:txEl>
                                              <p:pRg st="2" end="2"/>
                                            </p:txEl>
                                          </p:spTgt>
                                        </p:tgtEl>
                                        <p:attrNameLst>
                                          <p:attrName>style.visibility</p:attrName>
                                        </p:attrNameLst>
                                      </p:cBhvr>
                                      <p:to>
                                        <p:strVal val="visible"/>
                                      </p:to>
                                    </p:set>
                                    <p:animEffect transition="in" filter="box(in)">
                                      <p:cBhvr>
                                        <p:cTn id="15" dur="500"/>
                                        <p:tgtEl>
                                          <p:spTgt spid="924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2DD65B1-3009-4CF7-B56B-70DFBC9DB3A1}" type="slidenum">
              <a:rPr lang="ar-SA" altLang="fa-IR"/>
              <a:pPr/>
              <a:t>76</a:t>
            </a:fld>
            <a:endParaRPr lang="en-US" altLang="fa-IR"/>
          </a:p>
        </p:txBody>
      </p:sp>
      <p:sp>
        <p:nvSpPr>
          <p:cNvPr id="585730" name="Rectangle 2"/>
          <p:cNvSpPr>
            <a:spLocks noGrp="1" noChangeArrowheads="1"/>
          </p:cNvSpPr>
          <p:nvPr>
            <p:ph type="title" idx="4294967295"/>
          </p:nvPr>
        </p:nvSpPr>
        <p:spPr>
          <a:xfrm>
            <a:off x="914400" y="685800"/>
            <a:ext cx="7378700" cy="1143000"/>
          </a:xfrm>
        </p:spPr>
        <p:txBody>
          <a:bodyPr/>
          <a:lstStyle/>
          <a:p>
            <a:r>
              <a:rPr lang="fa-IR" altLang="fa-IR" sz="3200" b="0">
                <a:solidFill>
                  <a:schemeClr val="tx1"/>
                </a:solidFill>
                <a:cs typeface="B Nazanin" panose="00000400000000000000" pitchFamily="2" charset="-78"/>
              </a:rPr>
              <a:t>تغییر در شخصیت حسابداری واحد گزارشگر</a:t>
            </a:r>
            <a:endParaRPr lang="en-US" altLang="fa-IR" sz="3200" b="0">
              <a:solidFill>
                <a:schemeClr val="tx1"/>
              </a:solidFill>
              <a:cs typeface="B Nazanin" panose="00000400000000000000" pitchFamily="2" charset="-78"/>
            </a:endParaRPr>
          </a:p>
        </p:txBody>
      </p:sp>
      <p:sp>
        <p:nvSpPr>
          <p:cNvPr id="58573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اگر صورتهای مالی تهیه شده در دوره جاری از لحاظ شخصیت حسابداری با صورتهای مالی ارائه شده در دوره های قبل متفاوت باشد، تنظیم و ارائه مجدد صورتهای مالی سنوات قبل ضرورت دارد.</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85731">
                                            <p:txEl>
                                              <p:pRg st="0" end="0"/>
                                            </p:txEl>
                                          </p:spTgt>
                                        </p:tgtEl>
                                        <p:attrNameLst>
                                          <p:attrName>style.visibility</p:attrName>
                                        </p:attrNameLst>
                                      </p:cBhvr>
                                      <p:to>
                                        <p:strVal val="visible"/>
                                      </p:to>
                                    </p:set>
                                    <p:animEffect transition="in" filter="box(in)">
                                      <p:cBhvr>
                                        <p:cTn id="7" dur="500"/>
                                        <p:tgtEl>
                                          <p:spTgt spid="5857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5722E50-8262-48AF-A849-B9586B726068}" type="slidenum">
              <a:rPr lang="ar-SA" altLang="fa-IR"/>
              <a:pPr/>
              <a:t>77</a:t>
            </a:fld>
            <a:endParaRPr lang="en-US" altLang="fa-IR"/>
          </a:p>
        </p:txBody>
      </p:sp>
      <p:sp>
        <p:nvSpPr>
          <p:cNvPr id="586754" name="Rectangle 2"/>
          <p:cNvSpPr>
            <a:spLocks noGrp="1" noChangeArrowheads="1"/>
          </p:cNvSpPr>
          <p:nvPr>
            <p:ph type="title" idx="4294967295"/>
          </p:nvPr>
        </p:nvSpPr>
        <p:spPr>
          <a:xfrm>
            <a:off x="914400" y="609600"/>
            <a:ext cx="7378700" cy="1143000"/>
          </a:xfrm>
        </p:spPr>
        <p:txBody>
          <a:bodyPr/>
          <a:lstStyle/>
          <a:p>
            <a:r>
              <a:rPr lang="fa-IR" altLang="fa-IR" b="0">
                <a:solidFill>
                  <a:schemeClr val="tx1"/>
                </a:solidFill>
                <a:cs typeface="B Nazanin" panose="00000400000000000000" pitchFamily="2" charset="-78"/>
              </a:rPr>
              <a:t>گردش حساب سود (زیان) انباشته</a:t>
            </a:r>
            <a:endParaRPr lang="en-US" altLang="fa-IR" b="0">
              <a:solidFill>
                <a:schemeClr val="tx1"/>
              </a:solidFill>
              <a:cs typeface="B Nazanin" panose="00000400000000000000" pitchFamily="2" charset="-78"/>
            </a:endParaRPr>
          </a:p>
        </p:txBody>
      </p:sp>
      <p:sp>
        <p:nvSpPr>
          <p:cNvPr id="58675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گردش حساب سود (زیان) انباشته به عنوان مکمل صورتحساب سود و زیان ارائه می شود.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86755">
                                            <p:txEl>
                                              <p:pRg st="0" end="0"/>
                                            </p:txEl>
                                          </p:spTgt>
                                        </p:tgtEl>
                                        <p:attrNameLst>
                                          <p:attrName>style.visibility</p:attrName>
                                        </p:attrNameLst>
                                      </p:cBhvr>
                                      <p:to>
                                        <p:strVal val="visible"/>
                                      </p:to>
                                    </p:set>
                                    <p:animEffect transition="in" filter="box(in)">
                                      <p:cBhvr>
                                        <p:cTn id="7" dur="500"/>
                                        <p:tgtEl>
                                          <p:spTgt spid="586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CA1C362-DA75-4CD0-841F-7A04B6AF4D76}" type="slidenum">
              <a:rPr lang="ar-SA" altLang="fa-IR"/>
              <a:pPr/>
              <a:t>78</a:t>
            </a:fld>
            <a:endParaRPr lang="en-US" altLang="fa-IR"/>
          </a:p>
        </p:txBody>
      </p:sp>
      <p:sp>
        <p:nvSpPr>
          <p:cNvPr id="587778" name="Rectangle 2"/>
          <p:cNvSpPr>
            <a:spLocks noGrp="1" noChangeArrowheads="1"/>
          </p:cNvSpPr>
          <p:nvPr>
            <p:ph type="title" idx="4294967295"/>
          </p:nvPr>
        </p:nvSpPr>
        <p:spPr>
          <a:xfrm>
            <a:off x="838200" y="609600"/>
            <a:ext cx="7378700" cy="1143000"/>
          </a:xfrm>
        </p:spPr>
        <p:txBody>
          <a:bodyPr/>
          <a:lstStyle/>
          <a:p>
            <a:r>
              <a:rPr lang="fa-IR" altLang="fa-IR" b="0">
                <a:solidFill>
                  <a:schemeClr val="tx1"/>
                </a:solidFill>
                <a:cs typeface="B Nazanin" panose="00000400000000000000" pitchFamily="2" charset="-78"/>
              </a:rPr>
              <a:t>اصلاح اشتباهات با اهمیت دوره های قبل</a:t>
            </a:r>
            <a:endParaRPr lang="en-US" altLang="fa-IR" b="0">
              <a:solidFill>
                <a:schemeClr val="tx1"/>
              </a:solidFill>
              <a:cs typeface="B Nazanin" panose="00000400000000000000" pitchFamily="2" charset="-78"/>
            </a:endParaRPr>
          </a:p>
        </p:txBody>
      </p:sp>
      <p:sp>
        <p:nvSpPr>
          <p:cNvPr id="58777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اشتباهات ریاضی و محاسباتی</a:t>
            </a:r>
          </a:p>
          <a:p>
            <a:pPr algn="just" eaLnBrk="1" hangingPunct="1"/>
            <a:r>
              <a:rPr lang="fa-IR" altLang="fa-IR">
                <a:cs typeface="B Nazanin" panose="00000400000000000000" pitchFamily="2" charset="-78"/>
              </a:rPr>
              <a:t>اشتباه در اعمال رویه های حسابداری</a:t>
            </a:r>
          </a:p>
          <a:p>
            <a:pPr algn="just" eaLnBrk="1" hangingPunct="1"/>
            <a:r>
              <a:rPr lang="fa-IR" altLang="fa-IR">
                <a:cs typeface="B Nazanin" panose="00000400000000000000" pitchFamily="2" charset="-78"/>
              </a:rPr>
              <a:t>تعبیر نادرست یا نادیده گرفتن واقعیتهای موجود در زمان تهیه صورتهای مالی</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animEffect transition="in" filter="box(in)">
                                      <p:cBhvr>
                                        <p:cTn id="7" dur="1000"/>
                                        <p:tgtEl>
                                          <p:spTgt spid="587779">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587779">
                                            <p:txEl>
                                              <p:pRg st="1" end="1"/>
                                            </p:txEl>
                                          </p:spTgt>
                                        </p:tgtEl>
                                        <p:attrNameLst>
                                          <p:attrName>style.visibility</p:attrName>
                                        </p:attrNameLst>
                                      </p:cBhvr>
                                      <p:to>
                                        <p:strVal val="visible"/>
                                      </p:to>
                                    </p:set>
                                    <p:animEffect transition="in" filter="box(in)">
                                      <p:cBhvr>
                                        <p:cTn id="11" dur="1000"/>
                                        <p:tgtEl>
                                          <p:spTgt spid="587779">
                                            <p:txEl>
                                              <p:pRg st="1" end="1"/>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87779">
                                            <p:txEl>
                                              <p:pRg st="2" end="2"/>
                                            </p:txEl>
                                          </p:spTgt>
                                        </p:tgtEl>
                                        <p:attrNameLst>
                                          <p:attrName>style.visibility</p:attrName>
                                        </p:attrNameLst>
                                      </p:cBhvr>
                                      <p:to>
                                        <p:strVal val="visible"/>
                                      </p:to>
                                    </p:set>
                                    <p:animEffect transition="in" filter="box(in)">
                                      <p:cBhvr>
                                        <p:cTn id="15" dur="1000"/>
                                        <p:tgtEl>
                                          <p:spTgt spid="587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189ECD6-EFAC-42B0-8B93-5027BC61E631}" type="slidenum">
              <a:rPr lang="ar-SA" altLang="fa-IR"/>
              <a:pPr/>
              <a:t>79</a:t>
            </a:fld>
            <a:endParaRPr lang="en-US" altLang="fa-IR"/>
          </a:p>
        </p:txBody>
      </p:sp>
      <p:sp>
        <p:nvSpPr>
          <p:cNvPr id="925698" name="Rectangle 2"/>
          <p:cNvSpPr>
            <a:spLocks noGrp="1" noChangeArrowheads="1"/>
          </p:cNvSpPr>
          <p:nvPr>
            <p:ph type="title" idx="4294967295"/>
          </p:nvPr>
        </p:nvSpPr>
        <p:spPr>
          <a:xfrm>
            <a:off x="838200" y="609600"/>
            <a:ext cx="7378700" cy="1143000"/>
          </a:xfrm>
        </p:spPr>
        <p:txBody>
          <a:bodyPr/>
          <a:lstStyle/>
          <a:p>
            <a:r>
              <a:rPr lang="fa-IR" altLang="fa-IR" b="0">
                <a:solidFill>
                  <a:schemeClr val="tx1"/>
                </a:solidFill>
                <a:cs typeface="B Nazanin" panose="00000400000000000000" pitchFamily="2" charset="-78"/>
              </a:rPr>
              <a:t>اصلاح اشتباهات با اهمیت دوره های قبل</a:t>
            </a:r>
            <a:endParaRPr lang="en-US" altLang="fa-IR" b="0">
              <a:solidFill>
                <a:schemeClr val="tx1"/>
              </a:solidFill>
              <a:cs typeface="B Nazanin" panose="00000400000000000000" pitchFamily="2" charset="-78"/>
            </a:endParaRPr>
          </a:p>
        </p:txBody>
      </p:sp>
      <p:sp>
        <p:nvSpPr>
          <p:cNvPr id="92569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تغییر از یک رویه غیر استاندارد حسابداری به یک رویه استاندارد</a:t>
            </a:r>
          </a:p>
          <a:p>
            <a:pPr algn="just" eaLnBrk="1" hangingPunct="1"/>
            <a:r>
              <a:rPr lang="fa-IR" altLang="fa-IR">
                <a:cs typeface="B Nazanin" panose="00000400000000000000" pitchFamily="2" charset="-78"/>
              </a:rPr>
              <a:t>موارد تقلب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5699">
                                            <p:txEl>
                                              <p:pRg st="0" end="0"/>
                                            </p:txEl>
                                          </p:spTgt>
                                        </p:tgtEl>
                                        <p:attrNameLst>
                                          <p:attrName>style.visibility</p:attrName>
                                        </p:attrNameLst>
                                      </p:cBhvr>
                                      <p:to>
                                        <p:strVal val="visible"/>
                                      </p:to>
                                    </p:set>
                                    <p:animEffect transition="in" filter="box(in)">
                                      <p:cBhvr>
                                        <p:cTn id="7" dur="1000"/>
                                        <p:tgtEl>
                                          <p:spTgt spid="925699">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925699">
                                            <p:txEl>
                                              <p:pRg st="1" end="1"/>
                                            </p:txEl>
                                          </p:spTgt>
                                        </p:tgtEl>
                                        <p:attrNameLst>
                                          <p:attrName>style.visibility</p:attrName>
                                        </p:attrNameLst>
                                      </p:cBhvr>
                                      <p:to>
                                        <p:strVal val="visible"/>
                                      </p:to>
                                    </p:set>
                                    <p:animEffect transition="in" filter="box(in)">
                                      <p:cBhvr>
                                        <p:cTn id="11" dur="1000"/>
                                        <p:tgtEl>
                                          <p:spTgt spid="925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0793321-5FE6-40D4-AA48-1B9C92B8E251}" type="slidenum">
              <a:rPr lang="ar-SA" altLang="fa-IR"/>
              <a:pPr/>
              <a:t>8</a:t>
            </a:fld>
            <a:endParaRPr lang="en-US" altLang="fa-IR"/>
          </a:p>
        </p:txBody>
      </p:sp>
      <p:sp>
        <p:nvSpPr>
          <p:cNvPr id="907266" name="Rectangle 2"/>
          <p:cNvSpPr>
            <a:spLocks noGrp="1" noChangeArrowheads="1"/>
          </p:cNvSpPr>
          <p:nvPr>
            <p:ph type="title" idx="4294967295"/>
          </p:nvPr>
        </p:nvSpPr>
        <p:spPr/>
        <p:txBody>
          <a:bodyPr/>
          <a:lstStyle/>
          <a:p>
            <a:r>
              <a:rPr lang="fa-IR" altLang="fa-IR">
                <a:cs typeface="B Nazanin" panose="00000400000000000000" pitchFamily="2" charset="-78"/>
              </a:rPr>
              <a:t>جایگاه درس</a:t>
            </a:r>
            <a:endParaRPr lang="en-US" altLang="fa-IR">
              <a:cs typeface="B Nazanin" panose="00000400000000000000" pitchFamily="2" charset="-78"/>
            </a:endParaRPr>
          </a:p>
        </p:txBody>
      </p:sp>
      <p:sp>
        <p:nvSpPr>
          <p:cNvPr id="907267" name="Rectangle 3"/>
          <p:cNvSpPr>
            <a:spLocks noChangeArrowheads="1"/>
          </p:cNvSpPr>
          <p:nvPr/>
        </p:nvSpPr>
        <p:spPr bwMode="auto">
          <a:xfrm>
            <a:off x="914400" y="2214563"/>
            <a:ext cx="79581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درس حسابداری میانه 1 از دروس اصلی و تخصصی رشته حسابداری می باشد. معمولا این درس در ترم 4 ارائه شده و به عنوان درس پیش نیاز درس حسابداری میانه 2 مطرح </a:t>
            </a:r>
            <a:br>
              <a:rPr lang="fa-IR" altLang="fa-IR">
                <a:cs typeface="B Nazanin" panose="00000400000000000000" pitchFamily="2" charset="-78"/>
              </a:rPr>
            </a:br>
            <a:r>
              <a:rPr lang="fa-IR" altLang="fa-IR">
                <a:cs typeface="B Nazanin" panose="00000400000000000000" pitchFamily="2" charset="-78"/>
              </a:rPr>
              <a:t>می گردد.</a:t>
            </a:r>
          </a:p>
          <a:p>
            <a:pPr algn="just" eaLnBrk="1" hangingPunct="1"/>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07267">
                                            <p:txEl>
                                              <p:pRg st="0" end="0"/>
                                            </p:txEl>
                                          </p:spTgt>
                                        </p:tgtEl>
                                        <p:attrNameLst>
                                          <p:attrName>style.visibility</p:attrName>
                                        </p:attrNameLst>
                                      </p:cBhvr>
                                      <p:to>
                                        <p:strVal val="visible"/>
                                      </p:to>
                                    </p:set>
                                    <p:animEffect transition="in" filter="diamond(in)">
                                      <p:cBhvr>
                                        <p:cTn id="7" dur="2000"/>
                                        <p:tgtEl>
                                          <p:spTgt spid="907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710FCC0-D74D-484F-BFC5-42F0C71A56FF}" type="slidenum">
              <a:rPr lang="ar-SA" altLang="fa-IR"/>
              <a:pPr/>
              <a:t>80</a:t>
            </a:fld>
            <a:endParaRPr lang="en-US" altLang="fa-IR"/>
          </a:p>
        </p:txBody>
      </p:sp>
      <p:sp>
        <p:nvSpPr>
          <p:cNvPr id="591874" name="Rectangle 2"/>
          <p:cNvSpPr>
            <a:spLocks noGrp="1" noChangeArrowheads="1"/>
          </p:cNvSpPr>
          <p:nvPr>
            <p:ph type="title" idx="4294967295"/>
          </p:nvPr>
        </p:nvSpPr>
        <p:spPr>
          <a:xfrm>
            <a:off x="914400" y="609600"/>
            <a:ext cx="7378700" cy="1143000"/>
          </a:xfrm>
        </p:spPr>
        <p:txBody>
          <a:bodyPr/>
          <a:lstStyle/>
          <a:p>
            <a:r>
              <a:rPr lang="fa-IR" altLang="fa-IR" b="0">
                <a:solidFill>
                  <a:schemeClr val="tx1"/>
                </a:solidFill>
                <a:cs typeface="B Nazanin" panose="00000400000000000000" pitchFamily="2" charset="-78"/>
              </a:rPr>
              <a:t>صورت سود و زیان جامع</a:t>
            </a:r>
            <a:endParaRPr lang="en-US" altLang="fa-IR" b="0">
              <a:solidFill>
                <a:schemeClr val="tx1"/>
              </a:solidFill>
              <a:cs typeface="B Nazanin" panose="00000400000000000000" pitchFamily="2" charset="-78"/>
            </a:endParaRPr>
          </a:p>
        </p:txBody>
      </p:sp>
      <p:sp>
        <p:nvSpPr>
          <p:cNvPr id="59187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سود جامع عبارت است از تغییر حقوق صاحبان سهام واحد تجاری در یک دوره در نتیجه وقوع معاملات و رویدادها به استثنای تغییرات ناشی از سرمایه گذاری صاحبان سهام و داراییهای توزیع شده.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animEffect transition="in" filter="box(in)">
                                      <p:cBhvr>
                                        <p:cTn id="7" dur="1000"/>
                                        <p:tgtEl>
                                          <p:spTgt spid="5918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7F1BB17-D9E4-474C-AD62-F7F98B05B7AD}" type="slidenum">
              <a:rPr lang="ar-SA" altLang="fa-IR"/>
              <a:pPr/>
              <a:t>81</a:t>
            </a:fld>
            <a:endParaRPr lang="en-US" altLang="fa-IR"/>
          </a:p>
        </p:txBody>
      </p:sp>
      <p:sp>
        <p:nvSpPr>
          <p:cNvPr id="592898" name="Rectangle 2"/>
          <p:cNvSpPr>
            <a:spLocks noGrp="1" noChangeArrowheads="1"/>
          </p:cNvSpPr>
          <p:nvPr>
            <p:ph type="title" idx="4294967295"/>
          </p:nvPr>
        </p:nvSpPr>
        <p:spPr>
          <a:xfrm>
            <a:off x="914400" y="609600"/>
            <a:ext cx="7378700" cy="1143000"/>
          </a:xfrm>
        </p:spPr>
        <p:txBody>
          <a:bodyPr/>
          <a:lstStyle/>
          <a:p>
            <a:r>
              <a:rPr lang="fa-IR" altLang="fa-IR" b="0">
                <a:solidFill>
                  <a:schemeClr val="tx1"/>
                </a:solidFill>
                <a:cs typeface="B Nazanin" panose="00000400000000000000" pitchFamily="2" charset="-78"/>
              </a:rPr>
              <a:t>نحوه ارائه صورت سود و زیان جامع</a:t>
            </a:r>
            <a:endParaRPr lang="en-US" altLang="fa-IR" b="0">
              <a:solidFill>
                <a:schemeClr val="tx1"/>
              </a:solidFill>
              <a:cs typeface="B Nazanin" panose="00000400000000000000" pitchFamily="2" charset="-78"/>
            </a:endParaRPr>
          </a:p>
        </p:txBody>
      </p:sp>
      <p:sp>
        <p:nvSpPr>
          <p:cNvPr id="59289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سود جامع عبارت است از تغییر حقوق صاحبان سهام واحد تجاری در یک دوره در نتیجه وقوع معاملات و رویدادها به استثنای تغییرات ناشی از سرمایه گذاری صاحبان سهام و داراییهای توزیع شده.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2899">
                                            <p:txEl>
                                              <p:pRg st="0" end="0"/>
                                            </p:txEl>
                                          </p:spTgt>
                                        </p:tgtEl>
                                        <p:attrNameLst>
                                          <p:attrName>style.visibility</p:attrName>
                                        </p:attrNameLst>
                                      </p:cBhvr>
                                      <p:to>
                                        <p:strVal val="visible"/>
                                      </p:to>
                                    </p:set>
                                    <p:animEffect transition="in" filter="box(in)">
                                      <p:cBhvr>
                                        <p:cTn id="7" dur="1000"/>
                                        <p:tgtEl>
                                          <p:spTgt spid="592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0354" name="Rectangle 2"/>
          <p:cNvSpPr>
            <a:spLocks noGrp="1" noChangeArrowheads="1"/>
          </p:cNvSpPr>
          <p:nvPr>
            <p:ph type="ctrTitle"/>
          </p:nvPr>
        </p:nvSpPr>
        <p:spPr/>
        <p:txBody>
          <a:bodyPr/>
          <a:lstStyle/>
          <a:p>
            <a:r>
              <a:rPr lang="fa-IR" altLang="fa-IR" b="0">
                <a:cs typeface="B Nazanin" panose="00000400000000000000" pitchFamily="2" charset="-78"/>
              </a:rPr>
              <a:t>فصل سوم</a:t>
            </a:r>
            <a:br>
              <a:rPr lang="fa-IR" altLang="fa-IR" b="0">
                <a:cs typeface="B Nazanin" panose="00000400000000000000" pitchFamily="2" charset="-78"/>
              </a:rPr>
            </a:br>
            <a:r>
              <a:rPr lang="fa-IR" altLang="fa-IR" sz="3200">
                <a:cs typeface="B Nazanin" panose="00000400000000000000" pitchFamily="2" charset="-78"/>
              </a:rPr>
              <a:t>ترازنامه یا صورت وضعیت مالی</a:t>
            </a:r>
            <a:endParaRPr lang="en-US" altLang="fa-IR" sz="3200">
              <a:cs typeface="B Nazanin" panose="00000400000000000000" pitchFamily="2" charset="-78"/>
            </a:endParaRPr>
          </a:p>
        </p:txBody>
      </p:sp>
      <p:sp>
        <p:nvSpPr>
          <p:cNvPr id="740355" name="Rectangle 3"/>
          <p:cNvSpPr>
            <a:spLocks noGrp="1" noChangeArrowheads="1"/>
          </p:cNvSpPr>
          <p:nvPr>
            <p:ph type="subTitle" idx="1"/>
          </p:nvPr>
        </p:nvSpPr>
        <p:spPr>
          <a:xfrm>
            <a:off x="1566863" y="2693988"/>
            <a:ext cx="7196137" cy="3554412"/>
          </a:xfrm>
        </p:spPr>
        <p:txBody>
          <a:bodyPr/>
          <a:lstStyle/>
          <a:p>
            <a:pPr algn="r"/>
            <a:r>
              <a:rPr lang="fa-IR" altLang="fa-IR">
                <a:cs typeface="B Nazanin" panose="00000400000000000000" pitchFamily="2" charset="-78"/>
              </a:rPr>
              <a:t>هدف کلی :</a:t>
            </a:r>
          </a:p>
          <a:p>
            <a:pPr marL="457200" lvl="1" indent="0"/>
            <a:r>
              <a:rPr lang="fa-IR" altLang="fa-IR">
                <a:cs typeface="B Nazanin" panose="00000400000000000000" pitchFamily="2" charset="-78"/>
              </a:rPr>
              <a:t>آشنایی با مفاهیم حاکم بر ترازنامه</a:t>
            </a:r>
          </a:p>
          <a:p>
            <a:pPr marL="457200" lvl="1" indent="0"/>
            <a:r>
              <a:rPr lang="fa-IR" altLang="fa-IR">
                <a:cs typeface="B Nazanin" panose="00000400000000000000" pitchFamily="2" charset="-78"/>
              </a:rPr>
              <a:t>آشنایی با نحوه طبقه بندی ترازنامه</a:t>
            </a:r>
          </a:p>
          <a:p>
            <a:pPr marL="457200" lvl="1" indent="0"/>
            <a:r>
              <a:rPr lang="fa-IR" altLang="fa-IR">
                <a:cs typeface="B Nazanin" panose="00000400000000000000" pitchFamily="2" charset="-78"/>
              </a:rPr>
              <a:t>آشنایی با نحوه تهیه ترازنامه</a:t>
            </a:r>
          </a:p>
          <a:p>
            <a:pPr marL="457200" lvl="1" indent="0"/>
            <a:endParaRPr lang="fa-IR" altLang="fa-IR">
              <a:cs typeface="B Nazanin" panose="00000400000000000000" pitchFamily="2" charset="-78"/>
            </a:endParaRPr>
          </a:p>
          <a:p>
            <a:pPr marL="457200" lvl="1" indent="0"/>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1" nodeType="afterEffect">
                                  <p:stCondLst>
                                    <p:cond delay="0"/>
                                  </p:stCondLst>
                                  <p:childTnLst>
                                    <p:set>
                                      <p:cBhvr>
                                        <p:cTn id="6" dur="1" fill="hold">
                                          <p:stCondLst>
                                            <p:cond delay="0"/>
                                          </p:stCondLst>
                                        </p:cTn>
                                        <p:tgtEl>
                                          <p:spTgt spid="740354"/>
                                        </p:tgtEl>
                                        <p:attrNameLst>
                                          <p:attrName>style.visibility</p:attrName>
                                        </p:attrNameLst>
                                      </p:cBhvr>
                                      <p:to>
                                        <p:strVal val="visible"/>
                                      </p:to>
                                    </p:set>
                                    <p:animEffect transition="in" filter="dissolve">
                                      <p:cBhvr>
                                        <p:cTn id="7" dur="500"/>
                                        <p:tgtEl>
                                          <p:spTgt spid="740354"/>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740355">
                                            <p:txEl>
                                              <p:pRg st="0" end="0"/>
                                            </p:txEl>
                                          </p:spTgt>
                                        </p:tgtEl>
                                        <p:attrNameLst>
                                          <p:attrName>style.visibility</p:attrName>
                                        </p:attrNameLst>
                                      </p:cBhvr>
                                      <p:to>
                                        <p:strVal val="visible"/>
                                      </p:to>
                                    </p:set>
                                    <p:animEffect transition="in" filter="slide(fromBottom)">
                                      <p:cBhvr>
                                        <p:cTn id="11" dur="500"/>
                                        <p:tgtEl>
                                          <p:spTgt spid="740355">
                                            <p:txEl>
                                              <p:pRg st="0" end="0"/>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740355">
                                            <p:txEl>
                                              <p:pRg st="1" end="1"/>
                                            </p:txEl>
                                          </p:spTgt>
                                        </p:tgtEl>
                                        <p:attrNameLst>
                                          <p:attrName>style.visibility</p:attrName>
                                        </p:attrNameLst>
                                      </p:cBhvr>
                                      <p:to>
                                        <p:strVal val="visible"/>
                                      </p:to>
                                    </p:set>
                                    <p:animEffect transition="in" filter="slide(fromBottom)">
                                      <p:cBhvr>
                                        <p:cTn id="14" dur="500"/>
                                        <p:tgtEl>
                                          <p:spTgt spid="740355">
                                            <p:txEl>
                                              <p:pRg st="1" end="1"/>
                                            </p:txEl>
                                          </p:spTgt>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740355">
                                            <p:txEl>
                                              <p:pRg st="2" end="2"/>
                                            </p:txEl>
                                          </p:spTgt>
                                        </p:tgtEl>
                                        <p:attrNameLst>
                                          <p:attrName>style.visibility</p:attrName>
                                        </p:attrNameLst>
                                      </p:cBhvr>
                                      <p:to>
                                        <p:strVal val="visible"/>
                                      </p:to>
                                    </p:set>
                                    <p:animEffect transition="in" filter="slide(fromBottom)">
                                      <p:cBhvr>
                                        <p:cTn id="17" dur="500"/>
                                        <p:tgtEl>
                                          <p:spTgt spid="740355">
                                            <p:txEl>
                                              <p:pRg st="2" end="2"/>
                                            </p:txEl>
                                          </p:spTgt>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740355">
                                            <p:txEl>
                                              <p:pRg st="3" end="3"/>
                                            </p:txEl>
                                          </p:spTgt>
                                        </p:tgtEl>
                                        <p:attrNameLst>
                                          <p:attrName>style.visibility</p:attrName>
                                        </p:attrNameLst>
                                      </p:cBhvr>
                                      <p:to>
                                        <p:strVal val="visible"/>
                                      </p:to>
                                    </p:set>
                                    <p:animEffect transition="in" filter="slide(fromBottom)">
                                      <p:cBhvr>
                                        <p:cTn id="20" dur="500"/>
                                        <p:tgtEl>
                                          <p:spTgt spid="740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0354" grpId="1"/>
      <p:bldP spid="740355"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3AEB57F9-D15D-4075-A8EC-E48043065B48}" type="slidenum">
              <a:rPr lang="ar-SA" altLang="fa-IR"/>
              <a:pPr/>
              <a:t>83</a:t>
            </a:fld>
            <a:endParaRPr lang="en-US" altLang="fa-IR"/>
          </a:p>
        </p:txBody>
      </p:sp>
      <p:sp>
        <p:nvSpPr>
          <p:cNvPr id="59392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ترازنامه</a:t>
            </a:r>
            <a:endParaRPr lang="en-US" altLang="fa-IR" b="0">
              <a:solidFill>
                <a:schemeClr val="tx1"/>
              </a:solidFill>
              <a:cs typeface="B Nazanin" panose="00000400000000000000" pitchFamily="2" charset="-78"/>
            </a:endParaRPr>
          </a:p>
        </p:txBody>
      </p:sp>
      <p:sp>
        <p:nvSpPr>
          <p:cNvPr id="59392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صورتحسابی است که وضعیت مالی واحد تجاری را در یک مقطع زمانی مشخص نشان می دهد.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3923">
                                            <p:txEl>
                                              <p:pRg st="0" end="0"/>
                                            </p:txEl>
                                          </p:spTgt>
                                        </p:tgtEl>
                                        <p:attrNameLst>
                                          <p:attrName>style.visibility</p:attrName>
                                        </p:attrNameLst>
                                      </p:cBhvr>
                                      <p:to>
                                        <p:strVal val="visible"/>
                                      </p:to>
                                    </p:set>
                                    <p:animEffect transition="in" filter="box(in)">
                                      <p:cBhvr>
                                        <p:cTn id="7" dur="1000"/>
                                        <p:tgtEl>
                                          <p:spTgt spid="593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64CEB52-3378-4E20-90E1-A9E6E6288C00}" type="slidenum">
              <a:rPr lang="ar-SA" altLang="fa-IR"/>
              <a:pPr/>
              <a:t>84</a:t>
            </a:fld>
            <a:endParaRPr lang="en-US" altLang="fa-IR"/>
          </a:p>
        </p:txBody>
      </p:sp>
      <p:sp>
        <p:nvSpPr>
          <p:cNvPr id="59494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 هدف از طبقه بندی اقلام ترازنامه</a:t>
            </a:r>
            <a:endParaRPr lang="en-US" altLang="fa-IR" b="0">
              <a:solidFill>
                <a:schemeClr val="tx1"/>
              </a:solidFill>
              <a:cs typeface="B Nazanin" panose="00000400000000000000" pitchFamily="2" charset="-78"/>
            </a:endParaRPr>
          </a:p>
        </p:txBody>
      </p:sp>
      <p:sp>
        <p:nvSpPr>
          <p:cNvPr id="59494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هدف اصلی از طبقه بندی اقلام ترازنامه ، تسهیل تجزیه و تحلیل اطلاعات مالی و ارائه مفید آن می باشد.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animEffect transition="in" filter="box(in)">
                                      <p:cBhvr>
                                        <p:cTn id="7" dur="1000"/>
                                        <p:tgtEl>
                                          <p:spTgt spid="594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7F4CF34F-BBF9-4344-9DB0-7DB189EB52D0}" type="slidenum">
              <a:rPr lang="ar-SA" altLang="fa-IR"/>
              <a:pPr/>
              <a:t>85</a:t>
            </a:fld>
            <a:endParaRPr lang="en-US" altLang="fa-IR"/>
          </a:p>
        </p:txBody>
      </p:sp>
      <p:sp>
        <p:nvSpPr>
          <p:cNvPr id="59597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طبقه بندی اقلام ترازنامه</a:t>
            </a:r>
            <a:endParaRPr lang="en-US" altLang="fa-IR" b="0">
              <a:solidFill>
                <a:schemeClr val="tx1"/>
              </a:solidFill>
              <a:cs typeface="B Nazanin" panose="00000400000000000000" pitchFamily="2" charset="-78"/>
            </a:endParaRPr>
          </a:p>
        </p:txBody>
      </p:sp>
      <p:sp>
        <p:nvSpPr>
          <p:cNvPr id="59597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b="1" u="sng">
                <a:solidFill>
                  <a:srgbClr val="FFFFCC"/>
                </a:solidFill>
                <a:cs typeface="B Nazanin" panose="00000400000000000000" pitchFamily="2" charset="-78"/>
              </a:rPr>
              <a:t>داراییها :</a:t>
            </a:r>
          </a:p>
          <a:p>
            <a:pPr algn="just" eaLnBrk="1" hangingPunct="1">
              <a:buFont typeface="Wingdings" panose="05000000000000000000" pitchFamily="2" charset="2"/>
              <a:buNone/>
            </a:pPr>
            <a:r>
              <a:rPr lang="fa-IR" altLang="fa-IR">
                <a:cs typeface="B Nazanin" panose="00000400000000000000" pitchFamily="2" charset="-78"/>
              </a:rPr>
              <a:t>الف) داراییهای جاری</a:t>
            </a:r>
          </a:p>
          <a:p>
            <a:pPr algn="just" eaLnBrk="1" hangingPunct="1">
              <a:buFont typeface="Wingdings" panose="05000000000000000000" pitchFamily="2" charset="2"/>
              <a:buNone/>
            </a:pPr>
            <a:r>
              <a:rPr lang="fa-IR" altLang="fa-IR">
                <a:cs typeface="B Nazanin" panose="00000400000000000000" pitchFamily="2" charset="-78"/>
              </a:rPr>
              <a:t>ب ) داراییهای بلند مدت شامل:</a:t>
            </a:r>
          </a:p>
          <a:p>
            <a:pPr lvl="1" algn="just" eaLnBrk="1" hangingPunct="1"/>
            <a:r>
              <a:rPr lang="fa-IR" altLang="fa-IR">
                <a:cs typeface="B Nazanin" panose="00000400000000000000" pitchFamily="2" charset="-78"/>
              </a:rPr>
              <a:t>سرمایه گذاریهای بلند مدت</a:t>
            </a:r>
          </a:p>
          <a:p>
            <a:pPr lvl="1" algn="just" eaLnBrk="1" hangingPunct="1"/>
            <a:r>
              <a:rPr lang="fa-IR" altLang="fa-IR">
                <a:cs typeface="B Nazanin" panose="00000400000000000000" pitchFamily="2" charset="-78"/>
              </a:rPr>
              <a:t>اموال، ماشین آلات و تجهیزات</a:t>
            </a:r>
          </a:p>
          <a:p>
            <a:pPr lvl="1" algn="just" eaLnBrk="1" hangingPunct="1"/>
            <a:r>
              <a:rPr lang="fa-IR" altLang="fa-IR">
                <a:cs typeface="B Nazanin" panose="00000400000000000000" pitchFamily="2" charset="-78"/>
              </a:rPr>
              <a:t>داراییهای نامشهود</a:t>
            </a:r>
          </a:p>
          <a:p>
            <a:pPr lvl="1" algn="just" eaLnBrk="1" hangingPunct="1"/>
            <a:r>
              <a:rPr lang="fa-IR" altLang="fa-IR">
                <a:cs typeface="B Nazanin" panose="00000400000000000000" pitchFamily="2" charset="-78"/>
              </a:rPr>
              <a:t>سایر داراییها</a:t>
            </a:r>
          </a:p>
          <a:p>
            <a:pPr lvl="1" algn="just" eaLnBrk="1" hangingPunct="1"/>
            <a:r>
              <a:rPr lang="fa-IR" altLang="fa-IR">
                <a:cs typeface="B Nazanin" panose="00000400000000000000" pitchFamily="2" charset="-78"/>
              </a:rPr>
              <a:t>مخارج انتقالی به دوره های آتی</a:t>
            </a:r>
          </a:p>
          <a:p>
            <a:pPr algn="just" eaLnBrk="1" hangingPunct="1">
              <a:buFont typeface="Wingdings" panose="05000000000000000000" pitchFamily="2" charset="2"/>
              <a:buNone/>
            </a:pP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5971">
                                            <p:txEl>
                                              <p:pRg st="0" end="0"/>
                                            </p:txEl>
                                          </p:spTgt>
                                        </p:tgtEl>
                                        <p:attrNameLst>
                                          <p:attrName>style.visibility</p:attrName>
                                        </p:attrNameLst>
                                      </p:cBhvr>
                                      <p:to>
                                        <p:strVal val="visible"/>
                                      </p:to>
                                    </p:set>
                                    <p:animEffect transition="in" filter="box(in)">
                                      <p:cBhvr>
                                        <p:cTn id="7" dur="1000"/>
                                        <p:tgtEl>
                                          <p:spTgt spid="595971">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595971">
                                            <p:txEl>
                                              <p:pRg st="1" end="1"/>
                                            </p:txEl>
                                          </p:spTgt>
                                        </p:tgtEl>
                                        <p:attrNameLst>
                                          <p:attrName>style.visibility</p:attrName>
                                        </p:attrNameLst>
                                      </p:cBhvr>
                                      <p:to>
                                        <p:strVal val="visible"/>
                                      </p:to>
                                    </p:set>
                                    <p:animEffect transition="in" filter="box(in)">
                                      <p:cBhvr>
                                        <p:cTn id="11" dur="1000"/>
                                        <p:tgtEl>
                                          <p:spTgt spid="595971">
                                            <p:txEl>
                                              <p:pRg st="1" end="1"/>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95971">
                                            <p:txEl>
                                              <p:pRg st="2" end="2"/>
                                            </p:txEl>
                                          </p:spTgt>
                                        </p:tgtEl>
                                        <p:attrNameLst>
                                          <p:attrName>style.visibility</p:attrName>
                                        </p:attrNameLst>
                                      </p:cBhvr>
                                      <p:to>
                                        <p:strVal val="visible"/>
                                      </p:to>
                                    </p:set>
                                    <p:animEffect transition="in" filter="box(in)">
                                      <p:cBhvr>
                                        <p:cTn id="15" dur="1000"/>
                                        <p:tgtEl>
                                          <p:spTgt spid="595971">
                                            <p:txEl>
                                              <p:pRg st="2" end="2"/>
                                            </p:txEl>
                                          </p:spTgt>
                                        </p:tgtEl>
                                      </p:cBhvr>
                                    </p:animEffect>
                                  </p:child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95971">
                                            <p:txEl>
                                              <p:pRg st="3" end="3"/>
                                            </p:txEl>
                                          </p:spTgt>
                                        </p:tgtEl>
                                        <p:attrNameLst>
                                          <p:attrName>style.visibility</p:attrName>
                                        </p:attrNameLst>
                                      </p:cBhvr>
                                      <p:to>
                                        <p:strVal val="visible"/>
                                      </p:to>
                                    </p:set>
                                    <p:animEffect transition="in" filter="box(in)">
                                      <p:cBhvr>
                                        <p:cTn id="19" dur="1000"/>
                                        <p:tgtEl>
                                          <p:spTgt spid="595971">
                                            <p:txEl>
                                              <p:pRg st="3" end="3"/>
                                            </p:txEl>
                                          </p:spTgt>
                                        </p:tgtEl>
                                      </p:cBhvr>
                                    </p:animEffect>
                                  </p:child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595971">
                                            <p:txEl>
                                              <p:pRg st="4" end="4"/>
                                            </p:txEl>
                                          </p:spTgt>
                                        </p:tgtEl>
                                        <p:attrNameLst>
                                          <p:attrName>style.visibility</p:attrName>
                                        </p:attrNameLst>
                                      </p:cBhvr>
                                      <p:to>
                                        <p:strVal val="visible"/>
                                      </p:to>
                                    </p:set>
                                    <p:animEffect transition="in" filter="box(in)">
                                      <p:cBhvr>
                                        <p:cTn id="23" dur="1000"/>
                                        <p:tgtEl>
                                          <p:spTgt spid="595971">
                                            <p:txEl>
                                              <p:pRg st="4" end="4"/>
                                            </p:txEl>
                                          </p:spTgt>
                                        </p:tgtEl>
                                      </p:cBhvr>
                                    </p:animEffect>
                                  </p:childTnLst>
                                </p:cTn>
                              </p:par>
                            </p:childTnLst>
                          </p:cTn>
                        </p:par>
                        <p:par>
                          <p:cTn id="24" fill="hold" nodeType="afterGroup">
                            <p:stCondLst>
                              <p:cond delay="5000"/>
                            </p:stCondLst>
                            <p:childTnLst>
                              <p:par>
                                <p:cTn id="25" presetID="4" presetClass="entr" presetSubtype="16" fill="hold" nodeType="afterEffect">
                                  <p:stCondLst>
                                    <p:cond delay="0"/>
                                  </p:stCondLst>
                                  <p:childTnLst>
                                    <p:set>
                                      <p:cBhvr>
                                        <p:cTn id="26" dur="1" fill="hold">
                                          <p:stCondLst>
                                            <p:cond delay="0"/>
                                          </p:stCondLst>
                                        </p:cTn>
                                        <p:tgtEl>
                                          <p:spTgt spid="595971">
                                            <p:txEl>
                                              <p:pRg st="5" end="5"/>
                                            </p:txEl>
                                          </p:spTgt>
                                        </p:tgtEl>
                                        <p:attrNameLst>
                                          <p:attrName>style.visibility</p:attrName>
                                        </p:attrNameLst>
                                      </p:cBhvr>
                                      <p:to>
                                        <p:strVal val="visible"/>
                                      </p:to>
                                    </p:set>
                                    <p:animEffect transition="in" filter="box(in)">
                                      <p:cBhvr>
                                        <p:cTn id="27" dur="1000"/>
                                        <p:tgtEl>
                                          <p:spTgt spid="595971">
                                            <p:txEl>
                                              <p:pRg st="5" end="5"/>
                                            </p:txEl>
                                          </p:spTgt>
                                        </p:tgtEl>
                                      </p:cBhvr>
                                    </p:animEffect>
                                  </p:childTnLst>
                                </p:cTn>
                              </p:par>
                            </p:childTnLst>
                          </p:cTn>
                        </p:par>
                        <p:par>
                          <p:cTn id="28" fill="hold" nodeType="afterGroup">
                            <p:stCondLst>
                              <p:cond delay="6000"/>
                            </p:stCondLst>
                            <p:childTnLst>
                              <p:par>
                                <p:cTn id="29" presetID="4" presetClass="entr" presetSubtype="16" fill="hold" nodeType="afterEffect">
                                  <p:stCondLst>
                                    <p:cond delay="0"/>
                                  </p:stCondLst>
                                  <p:childTnLst>
                                    <p:set>
                                      <p:cBhvr>
                                        <p:cTn id="30" dur="1" fill="hold">
                                          <p:stCondLst>
                                            <p:cond delay="0"/>
                                          </p:stCondLst>
                                        </p:cTn>
                                        <p:tgtEl>
                                          <p:spTgt spid="595971">
                                            <p:txEl>
                                              <p:pRg st="6" end="6"/>
                                            </p:txEl>
                                          </p:spTgt>
                                        </p:tgtEl>
                                        <p:attrNameLst>
                                          <p:attrName>style.visibility</p:attrName>
                                        </p:attrNameLst>
                                      </p:cBhvr>
                                      <p:to>
                                        <p:strVal val="visible"/>
                                      </p:to>
                                    </p:set>
                                    <p:animEffect transition="in" filter="box(in)">
                                      <p:cBhvr>
                                        <p:cTn id="31" dur="1000"/>
                                        <p:tgtEl>
                                          <p:spTgt spid="595971">
                                            <p:txEl>
                                              <p:pRg st="6" end="6"/>
                                            </p:txEl>
                                          </p:spTgt>
                                        </p:tgtEl>
                                      </p:cBhvr>
                                    </p:animEffect>
                                  </p:childTnLst>
                                </p:cTn>
                              </p:par>
                            </p:childTnLst>
                          </p:cTn>
                        </p:par>
                        <p:par>
                          <p:cTn id="32" fill="hold" nodeType="afterGroup">
                            <p:stCondLst>
                              <p:cond delay="7000"/>
                            </p:stCondLst>
                            <p:childTnLst>
                              <p:par>
                                <p:cTn id="33" presetID="4" presetClass="entr" presetSubtype="16" fill="hold" nodeType="afterEffect">
                                  <p:stCondLst>
                                    <p:cond delay="0"/>
                                  </p:stCondLst>
                                  <p:childTnLst>
                                    <p:set>
                                      <p:cBhvr>
                                        <p:cTn id="34" dur="1" fill="hold">
                                          <p:stCondLst>
                                            <p:cond delay="0"/>
                                          </p:stCondLst>
                                        </p:cTn>
                                        <p:tgtEl>
                                          <p:spTgt spid="595971">
                                            <p:txEl>
                                              <p:pRg st="7" end="7"/>
                                            </p:txEl>
                                          </p:spTgt>
                                        </p:tgtEl>
                                        <p:attrNameLst>
                                          <p:attrName>style.visibility</p:attrName>
                                        </p:attrNameLst>
                                      </p:cBhvr>
                                      <p:to>
                                        <p:strVal val="visible"/>
                                      </p:to>
                                    </p:set>
                                    <p:animEffect transition="in" filter="box(in)">
                                      <p:cBhvr>
                                        <p:cTn id="35" dur="1000"/>
                                        <p:tgtEl>
                                          <p:spTgt spid="5959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F5F8B63-3A03-4B66-8C18-FB089712767A}" type="slidenum">
              <a:rPr lang="ar-SA" altLang="fa-IR"/>
              <a:pPr/>
              <a:t>86</a:t>
            </a:fld>
            <a:endParaRPr lang="en-US" altLang="fa-IR"/>
          </a:p>
        </p:txBody>
      </p:sp>
      <p:sp>
        <p:nvSpPr>
          <p:cNvPr id="596994"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طبقه بندی اقلام ترازنامه</a:t>
            </a:r>
            <a:endParaRPr lang="en-US" altLang="fa-IR" b="0">
              <a:solidFill>
                <a:schemeClr val="tx1"/>
              </a:solidFill>
              <a:cs typeface="B Nazanin" panose="00000400000000000000" pitchFamily="2" charset="-78"/>
            </a:endParaRPr>
          </a:p>
        </p:txBody>
      </p:sp>
      <p:sp>
        <p:nvSpPr>
          <p:cNvPr id="59699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b="1" u="sng">
                <a:solidFill>
                  <a:srgbClr val="FFFFCC"/>
                </a:solidFill>
                <a:cs typeface="B Nazanin" panose="00000400000000000000" pitchFamily="2" charset="-78"/>
              </a:rPr>
              <a:t>بدهیها :</a:t>
            </a:r>
          </a:p>
          <a:p>
            <a:pPr algn="just" eaLnBrk="1" hangingPunct="1">
              <a:buFont typeface="Wingdings" panose="05000000000000000000" pitchFamily="2" charset="2"/>
              <a:buNone/>
            </a:pPr>
            <a:r>
              <a:rPr lang="fa-IR" altLang="fa-IR">
                <a:cs typeface="B Nazanin" panose="00000400000000000000" pitchFamily="2" charset="-78"/>
              </a:rPr>
              <a:t>    الف) بدهی های جاری</a:t>
            </a:r>
          </a:p>
          <a:p>
            <a:pPr algn="just" eaLnBrk="1" hangingPunct="1">
              <a:buFont typeface="Wingdings" panose="05000000000000000000" pitchFamily="2" charset="2"/>
              <a:buNone/>
            </a:pPr>
            <a:r>
              <a:rPr lang="fa-IR" altLang="fa-IR">
                <a:cs typeface="B Nazanin" panose="00000400000000000000" pitchFamily="2" charset="-78"/>
              </a:rPr>
              <a:t>    ب ) بدهی های بلند مدت </a:t>
            </a:r>
          </a:p>
          <a:p>
            <a:pPr algn="just" eaLnBrk="1" hangingPunct="1"/>
            <a:r>
              <a:rPr lang="fa-IR" altLang="fa-IR" b="1" u="sng">
                <a:solidFill>
                  <a:srgbClr val="FFFFCC"/>
                </a:solidFill>
                <a:cs typeface="B Nazanin" panose="00000400000000000000" pitchFamily="2" charset="-78"/>
              </a:rPr>
              <a:t>حقوق صاحبان سهام</a:t>
            </a:r>
          </a:p>
          <a:p>
            <a:pPr lvl="1" algn="just" eaLnBrk="1" hangingPunct="1"/>
            <a:r>
              <a:rPr lang="fa-IR" altLang="fa-IR">
                <a:cs typeface="B Nazanin" panose="00000400000000000000" pitchFamily="2" charset="-78"/>
              </a:rPr>
              <a:t>سرمایه</a:t>
            </a:r>
          </a:p>
          <a:p>
            <a:pPr lvl="1" algn="just" eaLnBrk="1" hangingPunct="1"/>
            <a:r>
              <a:rPr lang="fa-IR" altLang="fa-IR">
                <a:cs typeface="B Nazanin" panose="00000400000000000000" pitchFamily="2" charset="-78"/>
              </a:rPr>
              <a:t>صرف (کسر) سهام</a:t>
            </a:r>
          </a:p>
          <a:p>
            <a:pPr lvl="1" algn="just" eaLnBrk="1" hangingPunct="1"/>
            <a:r>
              <a:rPr lang="fa-IR" altLang="fa-IR">
                <a:cs typeface="B Nazanin" panose="00000400000000000000" pitchFamily="2" charset="-78"/>
              </a:rPr>
              <a:t>اندوخته ها</a:t>
            </a:r>
          </a:p>
          <a:p>
            <a:pPr lvl="1" algn="just" eaLnBrk="1" hangingPunct="1"/>
            <a:r>
              <a:rPr lang="fa-IR" altLang="fa-IR">
                <a:cs typeface="B Nazanin" panose="00000400000000000000" pitchFamily="2" charset="-78"/>
              </a:rPr>
              <a:t>سود (زیان) انباشته</a:t>
            </a:r>
          </a:p>
          <a:p>
            <a:pPr algn="just" eaLnBrk="1" hangingPunct="1">
              <a:buFont typeface="Wingdings" panose="05000000000000000000" pitchFamily="2" charset="2"/>
              <a:buNone/>
            </a:pP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Effect transition="in" filter="box(in)">
                                      <p:cBhvr>
                                        <p:cTn id="7" dur="1000"/>
                                        <p:tgtEl>
                                          <p:spTgt spid="596995">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596995">
                                            <p:txEl>
                                              <p:pRg st="1" end="1"/>
                                            </p:txEl>
                                          </p:spTgt>
                                        </p:tgtEl>
                                        <p:attrNameLst>
                                          <p:attrName>style.visibility</p:attrName>
                                        </p:attrNameLst>
                                      </p:cBhvr>
                                      <p:to>
                                        <p:strVal val="visible"/>
                                      </p:to>
                                    </p:set>
                                    <p:animEffect transition="in" filter="box(in)">
                                      <p:cBhvr>
                                        <p:cTn id="11" dur="1000"/>
                                        <p:tgtEl>
                                          <p:spTgt spid="596995">
                                            <p:txEl>
                                              <p:pRg st="1" end="1"/>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96995">
                                            <p:txEl>
                                              <p:pRg st="2" end="2"/>
                                            </p:txEl>
                                          </p:spTgt>
                                        </p:tgtEl>
                                        <p:attrNameLst>
                                          <p:attrName>style.visibility</p:attrName>
                                        </p:attrNameLst>
                                      </p:cBhvr>
                                      <p:to>
                                        <p:strVal val="visible"/>
                                      </p:to>
                                    </p:set>
                                    <p:animEffect transition="in" filter="box(in)">
                                      <p:cBhvr>
                                        <p:cTn id="15" dur="1000"/>
                                        <p:tgtEl>
                                          <p:spTgt spid="596995">
                                            <p:txEl>
                                              <p:pRg st="2" end="2"/>
                                            </p:txEl>
                                          </p:spTgt>
                                        </p:tgtEl>
                                      </p:cBhvr>
                                    </p:animEffect>
                                  </p:child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96995">
                                            <p:txEl>
                                              <p:pRg st="3" end="3"/>
                                            </p:txEl>
                                          </p:spTgt>
                                        </p:tgtEl>
                                        <p:attrNameLst>
                                          <p:attrName>style.visibility</p:attrName>
                                        </p:attrNameLst>
                                      </p:cBhvr>
                                      <p:to>
                                        <p:strVal val="visible"/>
                                      </p:to>
                                    </p:set>
                                    <p:animEffect transition="in" filter="box(in)">
                                      <p:cBhvr>
                                        <p:cTn id="19" dur="1000"/>
                                        <p:tgtEl>
                                          <p:spTgt spid="596995">
                                            <p:txEl>
                                              <p:pRg st="3" end="3"/>
                                            </p:txEl>
                                          </p:spTgt>
                                        </p:tgtEl>
                                      </p:cBhvr>
                                    </p:animEffect>
                                  </p:child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596995">
                                            <p:txEl>
                                              <p:pRg st="4" end="4"/>
                                            </p:txEl>
                                          </p:spTgt>
                                        </p:tgtEl>
                                        <p:attrNameLst>
                                          <p:attrName>style.visibility</p:attrName>
                                        </p:attrNameLst>
                                      </p:cBhvr>
                                      <p:to>
                                        <p:strVal val="visible"/>
                                      </p:to>
                                    </p:set>
                                    <p:animEffect transition="in" filter="box(in)">
                                      <p:cBhvr>
                                        <p:cTn id="23" dur="1000"/>
                                        <p:tgtEl>
                                          <p:spTgt spid="596995">
                                            <p:txEl>
                                              <p:pRg st="4" end="4"/>
                                            </p:txEl>
                                          </p:spTgt>
                                        </p:tgtEl>
                                      </p:cBhvr>
                                    </p:animEffect>
                                  </p:childTnLst>
                                </p:cTn>
                              </p:par>
                            </p:childTnLst>
                          </p:cTn>
                        </p:par>
                        <p:par>
                          <p:cTn id="24" fill="hold" nodeType="afterGroup">
                            <p:stCondLst>
                              <p:cond delay="5000"/>
                            </p:stCondLst>
                            <p:childTnLst>
                              <p:par>
                                <p:cTn id="25" presetID="4" presetClass="entr" presetSubtype="16" fill="hold" nodeType="afterEffect">
                                  <p:stCondLst>
                                    <p:cond delay="0"/>
                                  </p:stCondLst>
                                  <p:childTnLst>
                                    <p:set>
                                      <p:cBhvr>
                                        <p:cTn id="26" dur="1" fill="hold">
                                          <p:stCondLst>
                                            <p:cond delay="0"/>
                                          </p:stCondLst>
                                        </p:cTn>
                                        <p:tgtEl>
                                          <p:spTgt spid="596995">
                                            <p:txEl>
                                              <p:pRg st="5" end="5"/>
                                            </p:txEl>
                                          </p:spTgt>
                                        </p:tgtEl>
                                        <p:attrNameLst>
                                          <p:attrName>style.visibility</p:attrName>
                                        </p:attrNameLst>
                                      </p:cBhvr>
                                      <p:to>
                                        <p:strVal val="visible"/>
                                      </p:to>
                                    </p:set>
                                    <p:animEffect transition="in" filter="box(in)">
                                      <p:cBhvr>
                                        <p:cTn id="27" dur="1000"/>
                                        <p:tgtEl>
                                          <p:spTgt spid="596995">
                                            <p:txEl>
                                              <p:pRg st="5" end="5"/>
                                            </p:txEl>
                                          </p:spTgt>
                                        </p:tgtEl>
                                      </p:cBhvr>
                                    </p:animEffect>
                                  </p:childTnLst>
                                </p:cTn>
                              </p:par>
                            </p:childTnLst>
                          </p:cTn>
                        </p:par>
                        <p:par>
                          <p:cTn id="28" fill="hold" nodeType="afterGroup">
                            <p:stCondLst>
                              <p:cond delay="6000"/>
                            </p:stCondLst>
                            <p:childTnLst>
                              <p:par>
                                <p:cTn id="29" presetID="4" presetClass="entr" presetSubtype="16" fill="hold" nodeType="afterEffect">
                                  <p:stCondLst>
                                    <p:cond delay="0"/>
                                  </p:stCondLst>
                                  <p:childTnLst>
                                    <p:set>
                                      <p:cBhvr>
                                        <p:cTn id="30" dur="1" fill="hold">
                                          <p:stCondLst>
                                            <p:cond delay="0"/>
                                          </p:stCondLst>
                                        </p:cTn>
                                        <p:tgtEl>
                                          <p:spTgt spid="596995">
                                            <p:txEl>
                                              <p:pRg st="6" end="6"/>
                                            </p:txEl>
                                          </p:spTgt>
                                        </p:tgtEl>
                                        <p:attrNameLst>
                                          <p:attrName>style.visibility</p:attrName>
                                        </p:attrNameLst>
                                      </p:cBhvr>
                                      <p:to>
                                        <p:strVal val="visible"/>
                                      </p:to>
                                    </p:set>
                                    <p:animEffect transition="in" filter="box(in)">
                                      <p:cBhvr>
                                        <p:cTn id="31" dur="1000"/>
                                        <p:tgtEl>
                                          <p:spTgt spid="596995">
                                            <p:txEl>
                                              <p:pRg st="6" end="6"/>
                                            </p:txEl>
                                          </p:spTgt>
                                        </p:tgtEl>
                                      </p:cBhvr>
                                    </p:animEffect>
                                  </p:childTnLst>
                                </p:cTn>
                              </p:par>
                            </p:childTnLst>
                          </p:cTn>
                        </p:par>
                        <p:par>
                          <p:cTn id="32" fill="hold" nodeType="afterGroup">
                            <p:stCondLst>
                              <p:cond delay="7000"/>
                            </p:stCondLst>
                            <p:childTnLst>
                              <p:par>
                                <p:cTn id="33" presetID="4" presetClass="entr" presetSubtype="16" fill="hold" nodeType="afterEffect">
                                  <p:stCondLst>
                                    <p:cond delay="0"/>
                                  </p:stCondLst>
                                  <p:childTnLst>
                                    <p:set>
                                      <p:cBhvr>
                                        <p:cTn id="34" dur="1" fill="hold">
                                          <p:stCondLst>
                                            <p:cond delay="0"/>
                                          </p:stCondLst>
                                        </p:cTn>
                                        <p:tgtEl>
                                          <p:spTgt spid="596995">
                                            <p:txEl>
                                              <p:pRg st="7" end="7"/>
                                            </p:txEl>
                                          </p:spTgt>
                                        </p:tgtEl>
                                        <p:attrNameLst>
                                          <p:attrName>style.visibility</p:attrName>
                                        </p:attrNameLst>
                                      </p:cBhvr>
                                      <p:to>
                                        <p:strVal val="visible"/>
                                      </p:to>
                                    </p:set>
                                    <p:animEffect transition="in" filter="box(in)">
                                      <p:cBhvr>
                                        <p:cTn id="35" dur="1000"/>
                                        <p:tgtEl>
                                          <p:spTgt spid="5969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Slide Number Placeholder 1"/>
          <p:cNvSpPr>
            <a:spLocks noGrp="1"/>
          </p:cNvSpPr>
          <p:nvPr>
            <p:ph type="sldNum" sz="quarter" idx="10"/>
          </p:nvPr>
        </p:nvSpPr>
        <p:spPr/>
        <p:txBody>
          <a:bodyPr/>
          <a:lstStyle/>
          <a:p>
            <a:fld id="{7F67568C-CE70-44C8-BAF8-85D50C7F11A9}" type="slidenum">
              <a:rPr lang="ar-SA" altLang="fa-IR"/>
              <a:pPr/>
              <a:t>87</a:t>
            </a:fld>
            <a:endParaRPr lang="en-US" altLang="fa-IR"/>
          </a:p>
        </p:txBody>
      </p:sp>
      <p:sp>
        <p:nvSpPr>
          <p:cNvPr id="598018"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دارایی های جاری</a:t>
            </a:r>
            <a:endParaRPr lang="en-US" altLang="fa-IR" b="0">
              <a:solidFill>
                <a:schemeClr val="tx1"/>
              </a:solidFill>
              <a:cs typeface="B Nazanin" panose="00000400000000000000" pitchFamily="2" charset="-78"/>
            </a:endParaRPr>
          </a:p>
        </p:txBody>
      </p:sp>
      <p:sp>
        <p:nvSpPr>
          <p:cNvPr id="59801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دارایی جاری عبارت است از وجه نقد و یا داراییهای دیگری که به طور معقول انتظار می رود در طی چرخه عادی عملیات  واحد تجاری یا دوره مالی، هر کدام که طولانی تر باشد مصرف شده یا به وجه نقد تبدیل شده و یا فروخته شود.</a:t>
            </a:r>
          </a:p>
          <a:p>
            <a:pPr algn="just" eaLnBrk="1" hangingPunct="1">
              <a:buFont typeface="Wingdings" panose="05000000000000000000" pitchFamily="2" charset="2"/>
              <a:buNone/>
            </a:pPr>
            <a:endParaRPr lang="fa-IR" altLang="fa-IR" sz="2800">
              <a:cs typeface="B Nazanin" panose="00000400000000000000" pitchFamily="2" charset="-78"/>
            </a:endParaRPr>
          </a:p>
        </p:txBody>
      </p:sp>
      <p:grpSp>
        <p:nvGrpSpPr>
          <p:cNvPr id="598047" name="Group 31"/>
          <p:cNvGrpSpPr>
            <a:grpSpLocks/>
          </p:cNvGrpSpPr>
          <p:nvPr/>
        </p:nvGrpSpPr>
        <p:grpSpPr bwMode="auto">
          <a:xfrm>
            <a:off x="685800" y="4340225"/>
            <a:ext cx="7924800" cy="2289175"/>
            <a:chOff x="432" y="2734"/>
            <a:chExt cx="4992" cy="1442"/>
          </a:xfrm>
        </p:grpSpPr>
        <p:sp>
          <p:nvSpPr>
            <p:cNvPr id="598020" name="Rectangle 4"/>
            <p:cNvSpPr>
              <a:spLocks noChangeArrowheads="1"/>
            </p:cNvSpPr>
            <p:nvPr/>
          </p:nvSpPr>
          <p:spPr bwMode="auto">
            <a:xfrm>
              <a:off x="3936" y="2976"/>
              <a:ext cx="1344" cy="384"/>
            </a:xfrm>
            <a:prstGeom prst="rect">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800">
                  <a:cs typeface="B Nazanin" panose="00000400000000000000" pitchFamily="2" charset="-78"/>
                </a:rPr>
                <a:t>موجودی کالا</a:t>
              </a:r>
              <a:endParaRPr lang="en-US" altLang="fa-IR" sz="2800">
                <a:cs typeface="B Nazanin" panose="00000400000000000000" pitchFamily="2" charset="-78"/>
              </a:endParaRPr>
            </a:p>
          </p:txBody>
        </p:sp>
        <p:sp>
          <p:nvSpPr>
            <p:cNvPr id="598026" name="Rectangle 10"/>
            <p:cNvSpPr>
              <a:spLocks noChangeArrowheads="1"/>
            </p:cNvSpPr>
            <p:nvPr/>
          </p:nvSpPr>
          <p:spPr bwMode="auto">
            <a:xfrm>
              <a:off x="1968" y="3696"/>
              <a:ext cx="2112" cy="480"/>
            </a:xfrm>
            <a:prstGeom prst="rect">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800">
                  <a:cs typeface="B Nazanin" panose="00000400000000000000" pitchFamily="2" charset="-78"/>
                </a:rPr>
                <a:t>حسابها و اسناد دریافتنی</a:t>
              </a:r>
              <a:endParaRPr lang="en-US" altLang="fa-IR" sz="2800">
                <a:cs typeface="B Nazanin" panose="00000400000000000000" pitchFamily="2" charset="-78"/>
              </a:endParaRPr>
            </a:p>
          </p:txBody>
        </p:sp>
        <p:sp>
          <p:nvSpPr>
            <p:cNvPr id="598027" name="Freeform 11"/>
            <p:cNvSpPr>
              <a:spLocks/>
            </p:cNvSpPr>
            <p:nvPr/>
          </p:nvSpPr>
          <p:spPr bwMode="auto">
            <a:xfrm>
              <a:off x="1106" y="2734"/>
              <a:ext cx="3454" cy="9"/>
            </a:xfrm>
            <a:custGeom>
              <a:avLst/>
              <a:gdLst>
                <a:gd name="T0" fmla="*/ 3454 w 3454"/>
                <a:gd name="T1" fmla="*/ 2 h 9"/>
                <a:gd name="T2" fmla="*/ 2277 w 3454"/>
                <a:gd name="T3" fmla="*/ 9 h 9"/>
                <a:gd name="T4" fmla="*/ 0 w 3454"/>
                <a:gd name="T5" fmla="*/ 0 h 9"/>
                <a:gd name="T6" fmla="*/ 670 w 3454"/>
                <a:gd name="T7" fmla="*/ 3 h 9"/>
              </a:gdLst>
              <a:ahLst/>
              <a:cxnLst>
                <a:cxn ang="0">
                  <a:pos x="T0" y="T1"/>
                </a:cxn>
                <a:cxn ang="0">
                  <a:pos x="T2" y="T3"/>
                </a:cxn>
                <a:cxn ang="0">
                  <a:pos x="T4" y="T5"/>
                </a:cxn>
                <a:cxn ang="0">
                  <a:pos x="T6" y="T7"/>
                </a:cxn>
              </a:cxnLst>
              <a:rect l="0" t="0" r="r" b="b"/>
              <a:pathLst>
                <a:path w="3454" h="9">
                  <a:moveTo>
                    <a:pt x="3454" y="2"/>
                  </a:moveTo>
                  <a:lnTo>
                    <a:pt x="2277" y="9"/>
                  </a:lnTo>
                  <a:lnTo>
                    <a:pt x="0" y="0"/>
                  </a:lnTo>
                  <a:lnTo>
                    <a:pt x="670" y="3"/>
                  </a:lnTo>
                </a:path>
              </a:pathLst>
            </a:custGeom>
            <a:noFill/>
            <a:ln w="57150">
              <a:solidFill>
                <a:srgbClr val="FF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8028" name="Freeform 12"/>
            <p:cNvSpPr>
              <a:spLocks/>
            </p:cNvSpPr>
            <p:nvPr/>
          </p:nvSpPr>
          <p:spPr bwMode="auto">
            <a:xfrm>
              <a:off x="4553" y="2734"/>
              <a:ext cx="8" cy="242"/>
            </a:xfrm>
            <a:custGeom>
              <a:avLst/>
              <a:gdLst>
                <a:gd name="T0" fmla="*/ 0 w 8"/>
                <a:gd name="T1" fmla="*/ 0 h 242"/>
                <a:gd name="T2" fmla="*/ 8 w 8"/>
                <a:gd name="T3" fmla="*/ 242 h 242"/>
              </a:gdLst>
              <a:ahLst/>
              <a:cxnLst>
                <a:cxn ang="0">
                  <a:pos x="T0" y="T1"/>
                </a:cxn>
                <a:cxn ang="0">
                  <a:pos x="T2" y="T3"/>
                </a:cxn>
              </a:cxnLst>
              <a:rect l="0" t="0" r="r" b="b"/>
              <a:pathLst>
                <a:path w="8" h="242">
                  <a:moveTo>
                    <a:pt x="0" y="0"/>
                  </a:moveTo>
                  <a:lnTo>
                    <a:pt x="8" y="242"/>
                  </a:lnTo>
                </a:path>
              </a:pathLst>
            </a:custGeom>
            <a:noFill/>
            <a:ln w="5715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8029" name="Freeform 13"/>
            <p:cNvSpPr>
              <a:spLocks/>
            </p:cNvSpPr>
            <p:nvPr/>
          </p:nvSpPr>
          <p:spPr bwMode="auto">
            <a:xfrm>
              <a:off x="1104" y="3360"/>
              <a:ext cx="11" cy="626"/>
            </a:xfrm>
            <a:custGeom>
              <a:avLst/>
              <a:gdLst>
                <a:gd name="T0" fmla="*/ 0 w 11"/>
                <a:gd name="T1" fmla="*/ 0 h 626"/>
                <a:gd name="T2" fmla="*/ 11 w 11"/>
                <a:gd name="T3" fmla="*/ 626 h 626"/>
              </a:gdLst>
              <a:ahLst/>
              <a:cxnLst>
                <a:cxn ang="0">
                  <a:pos x="T0" y="T1"/>
                </a:cxn>
                <a:cxn ang="0">
                  <a:pos x="T2" y="T3"/>
                </a:cxn>
              </a:cxnLst>
              <a:rect l="0" t="0" r="r" b="b"/>
              <a:pathLst>
                <a:path w="11" h="626">
                  <a:moveTo>
                    <a:pt x="0" y="0"/>
                  </a:moveTo>
                  <a:lnTo>
                    <a:pt x="11" y="626"/>
                  </a:lnTo>
                </a:path>
              </a:pathLst>
            </a:custGeom>
            <a:noFill/>
            <a:ln w="57150">
              <a:solidFill>
                <a:schemeClr val="tx1"/>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8032" name="Line 16"/>
            <p:cNvSpPr>
              <a:spLocks noChangeShapeType="1"/>
            </p:cNvSpPr>
            <p:nvPr/>
          </p:nvSpPr>
          <p:spPr bwMode="auto">
            <a:xfrm>
              <a:off x="1104" y="3984"/>
              <a:ext cx="86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8034" name="Rectangle 18"/>
            <p:cNvSpPr>
              <a:spLocks noChangeArrowheads="1"/>
            </p:cNvSpPr>
            <p:nvPr/>
          </p:nvSpPr>
          <p:spPr bwMode="auto">
            <a:xfrm>
              <a:off x="528" y="2976"/>
              <a:ext cx="1344" cy="384"/>
            </a:xfrm>
            <a:prstGeom prst="rect">
              <a:avLst/>
            </a:prstGeom>
            <a:solidFill>
              <a:schemeClr val="accent1"/>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fa-IR" altLang="fa-IR" sz="2800">
                  <a:cs typeface="B Nazanin" panose="00000400000000000000" pitchFamily="2" charset="-78"/>
                </a:rPr>
                <a:t>وجه نقد</a:t>
              </a:r>
              <a:endParaRPr lang="en-US" altLang="fa-IR" sz="2800">
                <a:cs typeface="B Nazanin" panose="00000400000000000000" pitchFamily="2" charset="-78"/>
              </a:endParaRPr>
            </a:p>
          </p:txBody>
        </p:sp>
        <p:sp>
          <p:nvSpPr>
            <p:cNvPr id="598035" name="Line 19"/>
            <p:cNvSpPr>
              <a:spLocks noChangeShapeType="1"/>
            </p:cNvSpPr>
            <p:nvPr/>
          </p:nvSpPr>
          <p:spPr bwMode="auto">
            <a:xfrm>
              <a:off x="1104" y="2736"/>
              <a:ext cx="0" cy="24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8036" name="Freeform 20"/>
            <p:cNvSpPr>
              <a:spLocks/>
            </p:cNvSpPr>
            <p:nvPr/>
          </p:nvSpPr>
          <p:spPr bwMode="auto">
            <a:xfrm>
              <a:off x="4608" y="3360"/>
              <a:ext cx="18" cy="645"/>
            </a:xfrm>
            <a:custGeom>
              <a:avLst/>
              <a:gdLst>
                <a:gd name="T0" fmla="*/ 0 w 18"/>
                <a:gd name="T1" fmla="*/ 0 h 645"/>
                <a:gd name="T2" fmla="*/ 18 w 18"/>
                <a:gd name="T3" fmla="*/ 645 h 645"/>
              </a:gdLst>
              <a:ahLst/>
              <a:cxnLst>
                <a:cxn ang="0">
                  <a:pos x="T0" y="T1"/>
                </a:cxn>
                <a:cxn ang="0">
                  <a:pos x="T2" y="T3"/>
                </a:cxn>
              </a:cxnLst>
              <a:rect l="0" t="0" r="r" b="b"/>
              <a:pathLst>
                <a:path w="18" h="645">
                  <a:moveTo>
                    <a:pt x="0" y="0"/>
                  </a:moveTo>
                  <a:lnTo>
                    <a:pt x="18" y="645"/>
                  </a:lnTo>
                </a:path>
              </a:pathLst>
            </a:custGeom>
            <a:noFill/>
            <a:ln w="571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8037" name="Freeform 21"/>
            <p:cNvSpPr>
              <a:spLocks/>
            </p:cNvSpPr>
            <p:nvPr/>
          </p:nvSpPr>
          <p:spPr bwMode="auto">
            <a:xfrm>
              <a:off x="4080" y="3985"/>
              <a:ext cx="555" cy="1"/>
            </a:xfrm>
            <a:custGeom>
              <a:avLst/>
              <a:gdLst>
                <a:gd name="T0" fmla="*/ 555 w 555"/>
                <a:gd name="T1" fmla="*/ 1 h 1"/>
                <a:gd name="T2" fmla="*/ 0 w 555"/>
                <a:gd name="T3" fmla="*/ 0 h 1"/>
              </a:gdLst>
              <a:ahLst/>
              <a:cxnLst>
                <a:cxn ang="0">
                  <a:pos x="T0" y="T1"/>
                </a:cxn>
                <a:cxn ang="0">
                  <a:pos x="T2" y="T3"/>
                </a:cxn>
              </a:cxnLst>
              <a:rect l="0" t="0" r="r" b="b"/>
              <a:pathLst>
                <a:path w="555" h="1">
                  <a:moveTo>
                    <a:pt x="555" y="1"/>
                  </a:moveTo>
                  <a:lnTo>
                    <a:pt x="0" y="0"/>
                  </a:lnTo>
                </a:path>
              </a:pathLst>
            </a:custGeom>
            <a:noFill/>
            <a:ln w="571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8038" name="Freeform 22"/>
            <p:cNvSpPr>
              <a:spLocks/>
            </p:cNvSpPr>
            <p:nvPr/>
          </p:nvSpPr>
          <p:spPr bwMode="auto">
            <a:xfrm>
              <a:off x="3163" y="3547"/>
              <a:ext cx="1445" cy="5"/>
            </a:xfrm>
            <a:custGeom>
              <a:avLst/>
              <a:gdLst>
                <a:gd name="T0" fmla="*/ 1445 w 1445"/>
                <a:gd name="T1" fmla="*/ 5 h 5"/>
                <a:gd name="T2" fmla="*/ 0 w 1445"/>
                <a:gd name="T3" fmla="*/ 0 h 5"/>
              </a:gdLst>
              <a:ahLst/>
              <a:cxnLst>
                <a:cxn ang="0">
                  <a:pos x="T0" y="T1"/>
                </a:cxn>
                <a:cxn ang="0">
                  <a:pos x="T2" y="T3"/>
                </a:cxn>
              </a:cxnLst>
              <a:rect l="0" t="0" r="r" b="b"/>
              <a:pathLst>
                <a:path w="1445" h="5">
                  <a:moveTo>
                    <a:pt x="1445" y="5"/>
                  </a:moveTo>
                  <a:lnTo>
                    <a:pt x="0" y="0"/>
                  </a:lnTo>
                </a:path>
              </a:pathLst>
            </a:custGeom>
            <a:noFill/>
            <a:ln w="571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8040" name="Line 24"/>
            <p:cNvSpPr>
              <a:spLocks noChangeShapeType="1"/>
            </p:cNvSpPr>
            <p:nvPr/>
          </p:nvSpPr>
          <p:spPr bwMode="auto">
            <a:xfrm flipV="1">
              <a:off x="1392" y="3360"/>
              <a:ext cx="0" cy="19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8041" name="Freeform 25"/>
            <p:cNvSpPr>
              <a:spLocks/>
            </p:cNvSpPr>
            <p:nvPr/>
          </p:nvSpPr>
          <p:spPr bwMode="auto">
            <a:xfrm>
              <a:off x="1371" y="3553"/>
              <a:ext cx="1077" cy="4"/>
            </a:xfrm>
            <a:custGeom>
              <a:avLst/>
              <a:gdLst>
                <a:gd name="T0" fmla="*/ 0 w 1077"/>
                <a:gd name="T1" fmla="*/ 4 h 4"/>
                <a:gd name="T2" fmla="*/ 1077 w 1077"/>
                <a:gd name="T3" fmla="*/ 0 h 4"/>
              </a:gdLst>
              <a:ahLst/>
              <a:cxnLst>
                <a:cxn ang="0">
                  <a:pos x="T0" y="T1"/>
                </a:cxn>
                <a:cxn ang="0">
                  <a:pos x="T2" y="T3"/>
                </a:cxn>
              </a:cxnLst>
              <a:rect l="0" t="0" r="r" b="b"/>
              <a:pathLst>
                <a:path w="1077" h="4">
                  <a:moveTo>
                    <a:pt x="0" y="4"/>
                  </a:moveTo>
                  <a:lnTo>
                    <a:pt x="1077" y="0"/>
                  </a:lnTo>
                </a:path>
              </a:pathLst>
            </a:custGeom>
            <a:noFill/>
            <a:ln w="571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a-IR"/>
            </a:p>
          </p:txBody>
        </p:sp>
        <p:sp>
          <p:nvSpPr>
            <p:cNvPr id="598042" name="Text Box 26"/>
            <p:cNvSpPr txBox="1">
              <a:spLocks noChangeArrowheads="1"/>
            </p:cNvSpPr>
            <p:nvPr/>
          </p:nvSpPr>
          <p:spPr bwMode="auto">
            <a:xfrm>
              <a:off x="2544" y="3408"/>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a-IR" altLang="fa-IR"/>
            </a:p>
          </p:txBody>
        </p:sp>
        <p:sp>
          <p:nvSpPr>
            <p:cNvPr id="598043" name="Text Box 27"/>
            <p:cNvSpPr txBox="1">
              <a:spLocks noChangeArrowheads="1"/>
            </p:cNvSpPr>
            <p:nvPr/>
          </p:nvSpPr>
          <p:spPr bwMode="auto">
            <a:xfrm>
              <a:off x="2400" y="3264"/>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400">
                  <a:cs typeface="B Nazanin" panose="00000400000000000000" pitchFamily="2" charset="-78"/>
                </a:rPr>
                <a:t>فروش نقدی</a:t>
              </a:r>
              <a:endParaRPr lang="en-US" altLang="fa-IR" sz="2400">
                <a:cs typeface="B Nazanin" panose="00000400000000000000" pitchFamily="2" charset="-78"/>
              </a:endParaRPr>
            </a:p>
          </p:txBody>
        </p:sp>
        <p:sp>
          <p:nvSpPr>
            <p:cNvPr id="598044" name="Text Box 28"/>
            <p:cNvSpPr txBox="1">
              <a:spLocks noChangeArrowheads="1"/>
            </p:cNvSpPr>
            <p:nvPr/>
          </p:nvSpPr>
          <p:spPr bwMode="auto">
            <a:xfrm>
              <a:off x="2400" y="2784"/>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1">
                <a:spcBef>
                  <a:spcPct val="50000"/>
                </a:spcBef>
              </a:pPr>
              <a:r>
                <a:rPr lang="fa-IR" altLang="fa-IR" sz="2400">
                  <a:cs typeface="B Nazanin" panose="00000400000000000000" pitchFamily="2" charset="-78"/>
                </a:rPr>
                <a:t>خرید</a:t>
              </a:r>
              <a:endParaRPr lang="en-US" altLang="fa-IR" sz="2400">
                <a:cs typeface="B Nazanin" panose="00000400000000000000" pitchFamily="2" charset="-78"/>
              </a:endParaRPr>
            </a:p>
          </p:txBody>
        </p:sp>
        <p:sp>
          <p:nvSpPr>
            <p:cNvPr id="598045" name="Text Box 29"/>
            <p:cNvSpPr txBox="1">
              <a:spLocks noChangeArrowheads="1"/>
            </p:cNvSpPr>
            <p:nvPr/>
          </p:nvSpPr>
          <p:spPr bwMode="auto">
            <a:xfrm>
              <a:off x="432" y="3648"/>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400">
                  <a:cs typeface="B Nazanin" panose="00000400000000000000" pitchFamily="2" charset="-78"/>
                </a:rPr>
                <a:t>وصول مطالبات</a:t>
              </a:r>
              <a:endParaRPr lang="en-US" altLang="fa-IR" sz="2400">
                <a:cs typeface="B Nazanin" panose="00000400000000000000" pitchFamily="2" charset="-78"/>
              </a:endParaRPr>
            </a:p>
          </p:txBody>
        </p:sp>
        <p:sp>
          <p:nvSpPr>
            <p:cNvPr id="598046" name="Text Box 30"/>
            <p:cNvSpPr txBox="1">
              <a:spLocks noChangeArrowheads="1"/>
            </p:cNvSpPr>
            <p:nvPr/>
          </p:nvSpPr>
          <p:spPr bwMode="auto">
            <a:xfrm>
              <a:off x="4560" y="3600"/>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rtl="1">
                <a:spcBef>
                  <a:spcPct val="50000"/>
                </a:spcBef>
              </a:pPr>
              <a:r>
                <a:rPr lang="fa-IR" altLang="fa-IR" sz="2400">
                  <a:cs typeface="B Nazanin" panose="00000400000000000000" pitchFamily="2" charset="-78"/>
                </a:rPr>
                <a:t>فروش نسیه</a:t>
              </a:r>
              <a:endParaRPr lang="en-US" altLang="fa-IR" sz="2400">
                <a:cs typeface="B Nazanin" panose="00000400000000000000" pitchFamily="2" charset="-78"/>
              </a:endParaRPr>
            </a:p>
          </p:txBody>
        </p:sp>
      </p:gr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8019">
                                            <p:txEl>
                                              <p:pRg st="0" end="0"/>
                                            </p:txEl>
                                          </p:spTgt>
                                        </p:tgtEl>
                                        <p:attrNameLst>
                                          <p:attrName>style.visibility</p:attrName>
                                        </p:attrNameLst>
                                      </p:cBhvr>
                                      <p:to>
                                        <p:strVal val="visible"/>
                                      </p:to>
                                    </p:set>
                                    <p:animEffect transition="in" filter="box(in)">
                                      <p:cBhvr>
                                        <p:cTn id="7" dur="1000"/>
                                        <p:tgtEl>
                                          <p:spTgt spid="598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598047"/>
                                        </p:tgtEl>
                                        <p:attrNameLst>
                                          <p:attrName>style.visibility</p:attrName>
                                        </p:attrNameLst>
                                      </p:cBhvr>
                                      <p:to>
                                        <p:strVal val="visible"/>
                                      </p:to>
                                    </p:set>
                                    <p:anim calcmode="lin" valueType="num">
                                      <p:cBhvr>
                                        <p:cTn id="12" dur="500" fill="hold"/>
                                        <p:tgtEl>
                                          <p:spTgt spid="598047"/>
                                        </p:tgtEl>
                                        <p:attrNameLst>
                                          <p:attrName>ppt_w</p:attrName>
                                        </p:attrNameLst>
                                      </p:cBhvr>
                                      <p:tavLst>
                                        <p:tav tm="0">
                                          <p:val>
                                            <p:fltVal val="0"/>
                                          </p:val>
                                        </p:tav>
                                        <p:tav tm="100000">
                                          <p:val>
                                            <p:strVal val="#ppt_w"/>
                                          </p:val>
                                        </p:tav>
                                      </p:tavLst>
                                    </p:anim>
                                    <p:anim calcmode="lin" valueType="num">
                                      <p:cBhvr>
                                        <p:cTn id="13" dur="500" fill="hold"/>
                                        <p:tgtEl>
                                          <p:spTgt spid="5980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50DEC61B-677D-46F2-8026-CBF8F6AC0836}" type="slidenum">
              <a:rPr lang="ar-SA" altLang="fa-IR"/>
              <a:pPr/>
              <a:t>88</a:t>
            </a:fld>
            <a:endParaRPr lang="en-US" altLang="fa-IR"/>
          </a:p>
        </p:txBody>
      </p:sp>
      <p:sp>
        <p:nvSpPr>
          <p:cNvPr id="59904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اقلام تشکیل دهنده داراییهای جاری</a:t>
            </a:r>
            <a:endParaRPr lang="en-US" altLang="fa-IR" b="0">
              <a:solidFill>
                <a:schemeClr val="tx1"/>
              </a:solidFill>
              <a:cs typeface="B Nazanin" panose="00000400000000000000" pitchFamily="2" charset="-78"/>
            </a:endParaRPr>
          </a:p>
        </p:txBody>
      </p:sp>
      <p:sp>
        <p:nvSpPr>
          <p:cNvPr id="59904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b="1" u="sng">
                <a:solidFill>
                  <a:srgbClr val="FFFFCC"/>
                </a:solidFill>
                <a:cs typeface="B Nazanin" panose="00000400000000000000" pitchFamily="2" charset="-78"/>
              </a:rPr>
              <a:t>داراییهای جاری :</a:t>
            </a:r>
          </a:p>
          <a:p>
            <a:pPr lvl="1" algn="just" eaLnBrk="1" hangingPunct="1">
              <a:lnSpc>
                <a:spcPct val="80000"/>
              </a:lnSpc>
            </a:pPr>
            <a:r>
              <a:rPr lang="fa-IR" altLang="fa-IR" sz="3200">
                <a:cs typeface="B Nazanin" panose="00000400000000000000" pitchFamily="2" charset="-78"/>
              </a:rPr>
              <a:t>موجودی نقد</a:t>
            </a:r>
          </a:p>
          <a:p>
            <a:pPr lvl="1" algn="just" eaLnBrk="1" hangingPunct="1">
              <a:lnSpc>
                <a:spcPct val="80000"/>
              </a:lnSpc>
            </a:pPr>
            <a:r>
              <a:rPr lang="fa-IR" altLang="fa-IR" sz="3200">
                <a:cs typeface="B Nazanin" panose="00000400000000000000" pitchFamily="2" charset="-78"/>
              </a:rPr>
              <a:t>سرمایه گذاری کوتاه مدت</a:t>
            </a:r>
          </a:p>
          <a:p>
            <a:pPr lvl="1" algn="just" eaLnBrk="1" hangingPunct="1">
              <a:lnSpc>
                <a:spcPct val="80000"/>
              </a:lnSpc>
            </a:pPr>
            <a:r>
              <a:rPr lang="fa-IR" altLang="fa-IR" sz="3200">
                <a:cs typeface="B Nazanin" panose="00000400000000000000" pitchFamily="2" charset="-78"/>
              </a:rPr>
              <a:t>حسابها و اسناد دریافتنی تجاری</a:t>
            </a:r>
          </a:p>
          <a:p>
            <a:pPr lvl="1" algn="just" eaLnBrk="1" hangingPunct="1">
              <a:lnSpc>
                <a:spcPct val="80000"/>
              </a:lnSpc>
            </a:pPr>
            <a:r>
              <a:rPr lang="fa-IR" altLang="fa-IR" sz="3200">
                <a:cs typeface="B Nazanin" panose="00000400000000000000" pitchFamily="2" charset="-78"/>
              </a:rPr>
              <a:t>حسابها و اسناد دریافتنی غیر تجاری</a:t>
            </a:r>
          </a:p>
          <a:p>
            <a:pPr lvl="1" algn="just" eaLnBrk="1" hangingPunct="1">
              <a:lnSpc>
                <a:spcPct val="80000"/>
              </a:lnSpc>
            </a:pPr>
            <a:r>
              <a:rPr lang="fa-IR" altLang="fa-IR" sz="3200">
                <a:cs typeface="B Nazanin" panose="00000400000000000000" pitchFamily="2" charset="-78"/>
              </a:rPr>
              <a:t>موجودیها</a:t>
            </a:r>
          </a:p>
          <a:p>
            <a:pPr lvl="1" algn="just" eaLnBrk="1" hangingPunct="1">
              <a:lnSpc>
                <a:spcPct val="80000"/>
              </a:lnSpc>
            </a:pPr>
            <a:r>
              <a:rPr lang="fa-IR" altLang="fa-IR" sz="3200">
                <a:cs typeface="B Nazanin" panose="00000400000000000000" pitchFamily="2" charset="-78"/>
              </a:rPr>
              <a:t>سفارشات مواد و کالا</a:t>
            </a:r>
          </a:p>
          <a:p>
            <a:pPr lvl="1" algn="just" eaLnBrk="1" hangingPunct="1">
              <a:lnSpc>
                <a:spcPct val="80000"/>
              </a:lnSpc>
            </a:pPr>
            <a:r>
              <a:rPr lang="fa-IR" altLang="fa-IR" sz="3200">
                <a:cs typeface="B Nazanin" panose="00000400000000000000" pitchFamily="2" charset="-78"/>
              </a:rPr>
              <a:t>پیش پرداختها</a:t>
            </a:r>
          </a:p>
          <a:p>
            <a:pPr algn="just" eaLnBrk="1" hangingPunct="1">
              <a:buFont typeface="Wingdings" panose="05000000000000000000" pitchFamily="2" charset="2"/>
              <a:buNone/>
            </a:pPr>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Effect transition="in" filter="box(in)">
                                      <p:cBhvr>
                                        <p:cTn id="7" dur="1000"/>
                                        <p:tgtEl>
                                          <p:spTgt spid="599043">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599043">
                                            <p:txEl>
                                              <p:pRg st="1" end="1"/>
                                            </p:txEl>
                                          </p:spTgt>
                                        </p:tgtEl>
                                        <p:attrNameLst>
                                          <p:attrName>style.visibility</p:attrName>
                                        </p:attrNameLst>
                                      </p:cBhvr>
                                      <p:to>
                                        <p:strVal val="visible"/>
                                      </p:to>
                                    </p:set>
                                    <p:animEffect transition="in" filter="box(in)">
                                      <p:cBhvr>
                                        <p:cTn id="11" dur="1000"/>
                                        <p:tgtEl>
                                          <p:spTgt spid="599043">
                                            <p:txEl>
                                              <p:pRg st="1" end="1"/>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99043">
                                            <p:txEl>
                                              <p:pRg st="2" end="2"/>
                                            </p:txEl>
                                          </p:spTgt>
                                        </p:tgtEl>
                                        <p:attrNameLst>
                                          <p:attrName>style.visibility</p:attrName>
                                        </p:attrNameLst>
                                      </p:cBhvr>
                                      <p:to>
                                        <p:strVal val="visible"/>
                                      </p:to>
                                    </p:set>
                                    <p:animEffect transition="in" filter="box(in)">
                                      <p:cBhvr>
                                        <p:cTn id="15" dur="1000"/>
                                        <p:tgtEl>
                                          <p:spTgt spid="599043">
                                            <p:txEl>
                                              <p:pRg st="2" end="2"/>
                                            </p:txEl>
                                          </p:spTgt>
                                        </p:tgtEl>
                                      </p:cBhvr>
                                    </p:animEffect>
                                  </p:child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599043">
                                            <p:txEl>
                                              <p:pRg st="3" end="3"/>
                                            </p:txEl>
                                          </p:spTgt>
                                        </p:tgtEl>
                                        <p:attrNameLst>
                                          <p:attrName>style.visibility</p:attrName>
                                        </p:attrNameLst>
                                      </p:cBhvr>
                                      <p:to>
                                        <p:strVal val="visible"/>
                                      </p:to>
                                    </p:set>
                                    <p:animEffect transition="in" filter="box(in)">
                                      <p:cBhvr>
                                        <p:cTn id="19" dur="1000"/>
                                        <p:tgtEl>
                                          <p:spTgt spid="599043">
                                            <p:txEl>
                                              <p:pRg st="3" end="3"/>
                                            </p:txEl>
                                          </p:spTgt>
                                        </p:tgtEl>
                                      </p:cBhvr>
                                    </p:animEffect>
                                  </p:child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599043">
                                            <p:txEl>
                                              <p:pRg st="4" end="4"/>
                                            </p:txEl>
                                          </p:spTgt>
                                        </p:tgtEl>
                                        <p:attrNameLst>
                                          <p:attrName>style.visibility</p:attrName>
                                        </p:attrNameLst>
                                      </p:cBhvr>
                                      <p:to>
                                        <p:strVal val="visible"/>
                                      </p:to>
                                    </p:set>
                                    <p:animEffect transition="in" filter="box(in)">
                                      <p:cBhvr>
                                        <p:cTn id="23" dur="1000"/>
                                        <p:tgtEl>
                                          <p:spTgt spid="599043">
                                            <p:txEl>
                                              <p:pRg st="4" end="4"/>
                                            </p:txEl>
                                          </p:spTgt>
                                        </p:tgtEl>
                                      </p:cBhvr>
                                    </p:animEffect>
                                  </p:childTnLst>
                                </p:cTn>
                              </p:par>
                            </p:childTnLst>
                          </p:cTn>
                        </p:par>
                        <p:par>
                          <p:cTn id="24" fill="hold" nodeType="afterGroup">
                            <p:stCondLst>
                              <p:cond delay="5000"/>
                            </p:stCondLst>
                            <p:childTnLst>
                              <p:par>
                                <p:cTn id="25" presetID="4" presetClass="entr" presetSubtype="16" fill="hold" nodeType="afterEffect">
                                  <p:stCondLst>
                                    <p:cond delay="0"/>
                                  </p:stCondLst>
                                  <p:childTnLst>
                                    <p:set>
                                      <p:cBhvr>
                                        <p:cTn id="26" dur="1" fill="hold">
                                          <p:stCondLst>
                                            <p:cond delay="0"/>
                                          </p:stCondLst>
                                        </p:cTn>
                                        <p:tgtEl>
                                          <p:spTgt spid="599043">
                                            <p:txEl>
                                              <p:pRg st="5" end="5"/>
                                            </p:txEl>
                                          </p:spTgt>
                                        </p:tgtEl>
                                        <p:attrNameLst>
                                          <p:attrName>style.visibility</p:attrName>
                                        </p:attrNameLst>
                                      </p:cBhvr>
                                      <p:to>
                                        <p:strVal val="visible"/>
                                      </p:to>
                                    </p:set>
                                    <p:animEffect transition="in" filter="box(in)">
                                      <p:cBhvr>
                                        <p:cTn id="27" dur="1000"/>
                                        <p:tgtEl>
                                          <p:spTgt spid="599043">
                                            <p:txEl>
                                              <p:pRg st="5" end="5"/>
                                            </p:txEl>
                                          </p:spTgt>
                                        </p:tgtEl>
                                      </p:cBhvr>
                                    </p:animEffect>
                                  </p:childTnLst>
                                </p:cTn>
                              </p:par>
                            </p:childTnLst>
                          </p:cTn>
                        </p:par>
                        <p:par>
                          <p:cTn id="28" fill="hold" nodeType="afterGroup">
                            <p:stCondLst>
                              <p:cond delay="6000"/>
                            </p:stCondLst>
                            <p:childTnLst>
                              <p:par>
                                <p:cTn id="29" presetID="4" presetClass="entr" presetSubtype="16" fill="hold" nodeType="afterEffect">
                                  <p:stCondLst>
                                    <p:cond delay="0"/>
                                  </p:stCondLst>
                                  <p:childTnLst>
                                    <p:set>
                                      <p:cBhvr>
                                        <p:cTn id="30" dur="1" fill="hold">
                                          <p:stCondLst>
                                            <p:cond delay="0"/>
                                          </p:stCondLst>
                                        </p:cTn>
                                        <p:tgtEl>
                                          <p:spTgt spid="599043">
                                            <p:txEl>
                                              <p:pRg st="6" end="6"/>
                                            </p:txEl>
                                          </p:spTgt>
                                        </p:tgtEl>
                                        <p:attrNameLst>
                                          <p:attrName>style.visibility</p:attrName>
                                        </p:attrNameLst>
                                      </p:cBhvr>
                                      <p:to>
                                        <p:strVal val="visible"/>
                                      </p:to>
                                    </p:set>
                                    <p:animEffect transition="in" filter="box(in)">
                                      <p:cBhvr>
                                        <p:cTn id="31" dur="1000"/>
                                        <p:tgtEl>
                                          <p:spTgt spid="599043">
                                            <p:txEl>
                                              <p:pRg st="6" end="6"/>
                                            </p:txEl>
                                          </p:spTgt>
                                        </p:tgtEl>
                                      </p:cBhvr>
                                    </p:animEffect>
                                  </p:childTnLst>
                                </p:cTn>
                              </p:par>
                            </p:childTnLst>
                          </p:cTn>
                        </p:par>
                        <p:par>
                          <p:cTn id="32" fill="hold" nodeType="afterGroup">
                            <p:stCondLst>
                              <p:cond delay="7000"/>
                            </p:stCondLst>
                            <p:childTnLst>
                              <p:par>
                                <p:cTn id="33" presetID="4" presetClass="entr" presetSubtype="16" fill="hold" nodeType="afterEffect">
                                  <p:stCondLst>
                                    <p:cond delay="0"/>
                                  </p:stCondLst>
                                  <p:childTnLst>
                                    <p:set>
                                      <p:cBhvr>
                                        <p:cTn id="34" dur="1" fill="hold">
                                          <p:stCondLst>
                                            <p:cond delay="0"/>
                                          </p:stCondLst>
                                        </p:cTn>
                                        <p:tgtEl>
                                          <p:spTgt spid="599043">
                                            <p:txEl>
                                              <p:pRg st="7" end="7"/>
                                            </p:txEl>
                                          </p:spTgt>
                                        </p:tgtEl>
                                        <p:attrNameLst>
                                          <p:attrName>style.visibility</p:attrName>
                                        </p:attrNameLst>
                                      </p:cBhvr>
                                      <p:to>
                                        <p:strVal val="visible"/>
                                      </p:to>
                                    </p:set>
                                    <p:animEffect transition="in" filter="box(in)">
                                      <p:cBhvr>
                                        <p:cTn id="35" dur="1000"/>
                                        <p:tgtEl>
                                          <p:spTgt spid="5990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9C5864AA-C0E4-4242-A385-35FE1DA287D0}" type="slidenum">
              <a:rPr lang="ar-SA" altLang="fa-IR"/>
              <a:pPr/>
              <a:t>89</a:t>
            </a:fld>
            <a:endParaRPr lang="en-US" altLang="fa-IR"/>
          </a:p>
        </p:txBody>
      </p:sp>
      <p:sp>
        <p:nvSpPr>
          <p:cNvPr id="600066"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موجودی نقد</a:t>
            </a:r>
            <a:endParaRPr lang="en-US" altLang="fa-IR" b="0">
              <a:solidFill>
                <a:schemeClr val="tx1"/>
              </a:solidFill>
              <a:cs typeface="B Nazanin" panose="00000400000000000000" pitchFamily="2" charset="-78"/>
            </a:endParaRPr>
          </a:p>
        </p:txBody>
      </p:sp>
      <p:sp>
        <p:nvSpPr>
          <p:cNvPr id="60006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یکی از مهمترین اقلام تشکیل دهنده دارایی های جاری وجه نقد می باشد.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animEffect transition="in" filter="box(in)">
                                      <p:cBhvr>
                                        <p:cTn id="7" dur="1000"/>
                                        <p:tgtEl>
                                          <p:spTgt spid="6000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2402" name="Rectangle 2"/>
          <p:cNvSpPr>
            <a:spLocks noGrp="1" noChangeArrowheads="1"/>
          </p:cNvSpPr>
          <p:nvPr>
            <p:ph type="ctrTitle"/>
          </p:nvPr>
        </p:nvSpPr>
        <p:spPr/>
        <p:txBody>
          <a:bodyPr/>
          <a:lstStyle/>
          <a:p>
            <a:r>
              <a:rPr lang="fa-IR" altLang="fa-IR" sz="3200" b="0">
                <a:cs typeface="B Nazanin" panose="00000400000000000000" pitchFamily="2" charset="-78"/>
              </a:rPr>
              <a:t>فصل اول</a:t>
            </a:r>
            <a:br>
              <a:rPr lang="fa-IR" altLang="fa-IR" sz="3200" b="0">
                <a:cs typeface="B Nazanin" panose="00000400000000000000" pitchFamily="2" charset="-78"/>
              </a:rPr>
            </a:br>
            <a:r>
              <a:rPr lang="fa-IR" altLang="fa-IR" sz="2800">
                <a:cs typeface="B Nazanin" panose="00000400000000000000" pitchFamily="2" charset="-78"/>
              </a:rPr>
              <a:t>بسط و تکامل مبانی نظری و عملی حسابداری</a:t>
            </a:r>
            <a:endParaRPr lang="en-US" altLang="fa-IR" sz="2800">
              <a:cs typeface="B Nazanin" panose="00000400000000000000" pitchFamily="2" charset="-78"/>
            </a:endParaRPr>
          </a:p>
        </p:txBody>
      </p:sp>
      <p:sp>
        <p:nvSpPr>
          <p:cNvPr id="742403" name="Rectangle 3"/>
          <p:cNvSpPr>
            <a:spLocks noGrp="1" noChangeArrowheads="1"/>
          </p:cNvSpPr>
          <p:nvPr>
            <p:ph type="subTitle" idx="1"/>
          </p:nvPr>
        </p:nvSpPr>
        <p:spPr>
          <a:xfrm>
            <a:off x="1566863" y="2693988"/>
            <a:ext cx="7196137" cy="3554412"/>
          </a:xfrm>
        </p:spPr>
        <p:txBody>
          <a:bodyPr/>
          <a:lstStyle/>
          <a:p>
            <a:pPr algn="r"/>
            <a:r>
              <a:rPr lang="fa-IR" altLang="fa-IR">
                <a:cs typeface="B Nazanin" panose="00000400000000000000" pitchFamily="2" charset="-78"/>
              </a:rPr>
              <a:t>هدف کلی :</a:t>
            </a:r>
          </a:p>
          <a:p>
            <a:pPr marL="457200" lvl="1" indent="0"/>
            <a:r>
              <a:rPr lang="fa-IR" altLang="fa-IR">
                <a:cs typeface="B Nazanin" panose="00000400000000000000" pitchFamily="2" charset="-78"/>
              </a:rPr>
              <a:t>آشنایی با مفهوم حسابداری</a:t>
            </a:r>
          </a:p>
          <a:p>
            <a:pPr marL="457200" lvl="1" indent="0"/>
            <a:r>
              <a:rPr lang="fa-IR" altLang="fa-IR">
                <a:cs typeface="B Nazanin" panose="00000400000000000000" pitchFamily="2" charset="-78"/>
              </a:rPr>
              <a:t>آشنایی با اصول و قواعد حاکم حسابداری</a:t>
            </a:r>
          </a:p>
          <a:p>
            <a:pPr marL="457200" lvl="1" indent="0"/>
            <a:endParaRPr lang="fa-IR" altLang="fa-IR">
              <a:cs typeface="B Nazanin" panose="00000400000000000000" pitchFamily="2" charset="-78"/>
            </a:endParaRPr>
          </a:p>
          <a:p>
            <a:pPr marL="457200" lvl="1" indent="0"/>
            <a:endParaRPr lang="en-US"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42402"/>
                                        </p:tgtEl>
                                        <p:attrNameLst>
                                          <p:attrName>style.visibility</p:attrName>
                                        </p:attrNameLst>
                                      </p:cBhvr>
                                      <p:to>
                                        <p:strVal val="visible"/>
                                      </p:to>
                                    </p:set>
                                    <p:anim calcmode="lin" valueType="num">
                                      <p:cBhvr>
                                        <p:cTn id="7" dur="500" fill="hold"/>
                                        <p:tgtEl>
                                          <p:spTgt spid="742402"/>
                                        </p:tgtEl>
                                        <p:attrNameLst>
                                          <p:attrName>ppt_w</p:attrName>
                                        </p:attrNameLst>
                                      </p:cBhvr>
                                      <p:tavLst>
                                        <p:tav tm="0">
                                          <p:val>
                                            <p:fltVal val="0"/>
                                          </p:val>
                                        </p:tav>
                                        <p:tav tm="100000">
                                          <p:val>
                                            <p:strVal val="#ppt_w"/>
                                          </p:val>
                                        </p:tav>
                                      </p:tavLst>
                                    </p:anim>
                                    <p:anim calcmode="lin" valueType="num">
                                      <p:cBhvr>
                                        <p:cTn id="8" dur="500" fill="hold"/>
                                        <p:tgtEl>
                                          <p:spTgt spid="74240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42403">
                                            <p:txEl>
                                              <p:pRg st="0" end="0"/>
                                            </p:txEl>
                                          </p:spTgt>
                                        </p:tgtEl>
                                        <p:attrNameLst>
                                          <p:attrName>style.visibility</p:attrName>
                                        </p:attrNameLst>
                                      </p:cBhvr>
                                      <p:to>
                                        <p:strVal val="visible"/>
                                      </p:to>
                                    </p:set>
                                    <p:animEffect transition="in" filter="slide(fromBottom)">
                                      <p:cBhvr>
                                        <p:cTn id="12" dur="500"/>
                                        <p:tgtEl>
                                          <p:spTgt spid="74240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742403">
                                            <p:txEl>
                                              <p:pRg st="1" end="1"/>
                                            </p:txEl>
                                          </p:spTgt>
                                        </p:tgtEl>
                                        <p:attrNameLst>
                                          <p:attrName>style.visibility</p:attrName>
                                        </p:attrNameLst>
                                      </p:cBhvr>
                                      <p:to>
                                        <p:strVal val="visible"/>
                                      </p:to>
                                    </p:set>
                                    <p:animEffect transition="in" filter="slide(fromBottom)">
                                      <p:cBhvr>
                                        <p:cTn id="15" dur="500"/>
                                        <p:tgtEl>
                                          <p:spTgt spid="74240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42403">
                                            <p:txEl>
                                              <p:pRg st="2" end="2"/>
                                            </p:txEl>
                                          </p:spTgt>
                                        </p:tgtEl>
                                        <p:attrNameLst>
                                          <p:attrName>style.visibility</p:attrName>
                                        </p:attrNameLst>
                                      </p:cBhvr>
                                      <p:to>
                                        <p:strVal val="visible"/>
                                      </p:to>
                                    </p:set>
                                    <p:animEffect transition="in" filter="slide(fromBottom)">
                                      <p:cBhvr>
                                        <p:cTn id="18" dur="500"/>
                                        <p:tgtEl>
                                          <p:spTgt spid="74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2" grpId="0"/>
      <p:bldP spid="742403"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A2E320F7-65E4-4E34-BA6F-07271095082F}" type="slidenum">
              <a:rPr lang="ar-SA" altLang="fa-IR"/>
              <a:pPr/>
              <a:t>90</a:t>
            </a:fld>
            <a:endParaRPr lang="en-US" altLang="fa-IR"/>
          </a:p>
        </p:txBody>
      </p:sp>
      <p:sp>
        <p:nvSpPr>
          <p:cNvPr id="926722" name="Rectangle 2"/>
          <p:cNvSpPr>
            <a:spLocks noGrp="1" noChangeArrowheads="1"/>
          </p:cNvSpPr>
          <p:nvPr>
            <p:ph type="title" idx="4294967295"/>
          </p:nvPr>
        </p:nvSpPr>
        <p:spPr>
          <a:xfrm>
            <a:off x="990600" y="609600"/>
            <a:ext cx="7378700" cy="1143000"/>
          </a:xfrm>
        </p:spPr>
        <p:txBody>
          <a:bodyPr/>
          <a:lstStyle/>
          <a:p>
            <a:r>
              <a:rPr lang="fa-IR" altLang="fa-IR" b="0">
                <a:solidFill>
                  <a:schemeClr val="tx1"/>
                </a:solidFill>
                <a:cs typeface="B Nazanin" panose="00000400000000000000" pitchFamily="2" charset="-78"/>
              </a:rPr>
              <a:t>موجودی نقد</a:t>
            </a:r>
            <a:endParaRPr lang="en-US" altLang="fa-IR" b="0">
              <a:solidFill>
                <a:schemeClr val="tx1"/>
              </a:solidFill>
              <a:cs typeface="B Nazanin" panose="00000400000000000000" pitchFamily="2" charset="-78"/>
            </a:endParaRPr>
          </a:p>
        </p:txBody>
      </p:sp>
      <p:sp>
        <p:nvSpPr>
          <p:cNvPr id="92672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وجه نقد شامل وجوهی است که واحد تجاری در صندوق، حساب جاری بانک، حسابهای ارزی و یا در قالب تنخواه نزد کارپرداز نگهداری می نماید.</a:t>
            </a:r>
          </a:p>
          <a:p>
            <a:pPr algn="just" eaLnBrk="1" hangingPunct="1">
              <a:buFont typeface="Wingdings" panose="05000000000000000000" pitchFamily="2" charset="2"/>
              <a:buNone/>
            </a:pPr>
            <a:r>
              <a:rPr lang="fa-IR" altLang="fa-IR">
                <a:cs typeface="B Nazanin" panose="00000400000000000000" pitchFamily="2" charset="-78"/>
              </a:rPr>
              <a:t>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6723">
                                            <p:txEl>
                                              <p:pRg st="0" end="0"/>
                                            </p:txEl>
                                          </p:spTgt>
                                        </p:tgtEl>
                                        <p:attrNameLst>
                                          <p:attrName>style.visibility</p:attrName>
                                        </p:attrNameLst>
                                      </p:cBhvr>
                                      <p:to>
                                        <p:strVal val="visible"/>
                                      </p:to>
                                    </p:set>
                                    <p:animEffect transition="in" filter="box(in)">
                                      <p:cBhvr>
                                        <p:cTn id="7" dur="1000"/>
                                        <p:tgtEl>
                                          <p:spTgt spid="926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B53FA3D-9E50-4343-87FD-149DF331BDDD}" type="slidenum">
              <a:rPr lang="ar-SA" altLang="fa-IR"/>
              <a:pPr/>
              <a:t>91</a:t>
            </a:fld>
            <a:endParaRPr lang="en-US" altLang="fa-IR"/>
          </a:p>
        </p:txBody>
      </p:sp>
      <p:sp>
        <p:nvSpPr>
          <p:cNvPr id="60109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سرمایه گذاری کوتاه مدت</a:t>
            </a:r>
            <a:endParaRPr lang="en-US" altLang="fa-IR" b="0">
              <a:solidFill>
                <a:schemeClr val="tx1"/>
              </a:solidFill>
              <a:cs typeface="B Nazanin" panose="00000400000000000000" pitchFamily="2" charset="-78"/>
            </a:endParaRPr>
          </a:p>
        </p:txBody>
      </p:sp>
      <p:sp>
        <p:nvSpPr>
          <p:cNvPr id="60109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سرمایه گذاری کوتاه مدت نوعی سرمایه گذاری است که بنا به ماهیت آن، به آسانی قابلیت نقد شوندگی دارد و به قصد نگهداری برای بیش از یکسال تحصیل نشده است.</a:t>
            </a:r>
          </a:p>
          <a:p>
            <a:pPr algn="just" eaLnBrk="1" hangingPunct="1">
              <a:buFont typeface="Wingdings" panose="05000000000000000000" pitchFamily="2" charset="2"/>
              <a:buNone/>
            </a:pPr>
            <a:r>
              <a:rPr lang="fa-IR" altLang="fa-IR">
                <a:cs typeface="B Nazanin" panose="00000400000000000000" pitchFamily="2" charset="-78"/>
              </a:rPr>
              <a:t>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1091">
                                            <p:txEl>
                                              <p:pRg st="0" end="0"/>
                                            </p:txEl>
                                          </p:spTgt>
                                        </p:tgtEl>
                                        <p:attrNameLst>
                                          <p:attrName>style.visibility</p:attrName>
                                        </p:attrNameLst>
                                      </p:cBhvr>
                                      <p:to>
                                        <p:strVal val="visible"/>
                                      </p:to>
                                    </p:set>
                                    <p:animEffect transition="in" filter="box(in)">
                                      <p:cBhvr>
                                        <p:cTn id="7" dur="1000"/>
                                        <p:tgtEl>
                                          <p:spTgt spid="601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F94BA14A-D019-4BDF-9767-E6D3DB86918F}" type="slidenum">
              <a:rPr lang="ar-SA" altLang="fa-IR"/>
              <a:pPr/>
              <a:t>92</a:t>
            </a:fld>
            <a:endParaRPr lang="en-US" altLang="fa-IR"/>
          </a:p>
        </p:txBody>
      </p:sp>
      <p:sp>
        <p:nvSpPr>
          <p:cNvPr id="92774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سرمایه گذاری کوتاه مدت</a:t>
            </a:r>
            <a:endParaRPr lang="en-US" altLang="fa-IR" b="0">
              <a:solidFill>
                <a:schemeClr val="tx1"/>
              </a:solidFill>
              <a:cs typeface="B Nazanin" panose="00000400000000000000" pitchFamily="2" charset="-78"/>
            </a:endParaRPr>
          </a:p>
        </p:txBody>
      </p:sp>
      <p:sp>
        <p:nvSpPr>
          <p:cNvPr id="92774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lvl="1" algn="just" eaLnBrk="1" hangingPunct="1"/>
            <a:r>
              <a:rPr lang="fa-IR" altLang="fa-IR" sz="3200">
                <a:cs typeface="B Nazanin" panose="00000400000000000000" pitchFamily="2" charset="-78"/>
              </a:rPr>
              <a:t>سرمایه گذاری در سهام</a:t>
            </a:r>
          </a:p>
          <a:p>
            <a:pPr lvl="1" algn="just" eaLnBrk="1" hangingPunct="1"/>
            <a:r>
              <a:rPr lang="fa-IR" altLang="fa-IR" sz="3200">
                <a:cs typeface="B Nazanin" panose="00000400000000000000" pitchFamily="2" charset="-78"/>
              </a:rPr>
              <a:t>سرمایه گذاری در اوراق قرضه</a:t>
            </a:r>
          </a:p>
          <a:p>
            <a:pPr lvl="1" algn="just" eaLnBrk="1" hangingPunct="1"/>
            <a:r>
              <a:rPr lang="fa-IR" altLang="fa-IR" sz="3200">
                <a:cs typeface="B Nazanin" panose="00000400000000000000" pitchFamily="2" charset="-78"/>
              </a:rPr>
              <a:t>سپرده کوتاه مدت بانکی</a:t>
            </a:r>
          </a:p>
          <a:p>
            <a:pPr algn="just" eaLnBrk="1" hangingPunct="1">
              <a:buFont typeface="Wingdings" panose="05000000000000000000" pitchFamily="2" charset="2"/>
              <a:buNone/>
            </a:pPr>
            <a:r>
              <a:rPr lang="fa-IR" altLang="fa-IR" sz="3600">
                <a:cs typeface="B Nazanin" panose="00000400000000000000" pitchFamily="2" charset="-78"/>
              </a:rPr>
              <a:t>    </a:t>
            </a:r>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927747">
                                            <p:txEl>
                                              <p:pRg st="0" end="0"/>
                                            </p:txEl>
                                          </p:spTgt>
                                        </p:tgtEl>
                                        <p:attrNameLst>
                                          <p:attrName>style.visibility</p:attrName>
                                        </p:attrNameLst>
                                      </p:cBhvr>
                                      <p:to>
                                        <p:strVal val="visible"/>
                                      </p:to>
                                    </p:set>
                                    <p:animEffect transition="in" filter="box(in)">
                                      <p:cBhvr>
                                        <p:cTn id="7" dur="1000"/>
                                        <p:tgtEl>
                                          <p:spTgt spid="927747">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927747">
                                            <p:txEl>
                                              <p:pRg st="1" end="1"/>
                                            </p:txEl>
                                          </p:spTgt>
                                        </p:tgtEl>
                                        <p:attrNameLst>
                                          <p:attrName>style.visibility</p:attrName>
                                        </p:attrNameLst>
                                      </p:cBhvr>
                                      <p:to>
                                        <p:strVal val="visible"/>
                                      </p:to>
                                    </p:set>
                                    <p:animEffect transition="in" filter="box(in)">
                                      <p:cBhvr>
                                        <p:cTn id="11" dur="1000"/>
                                        <p:tgtEl>
                                          <p:spTgt spid="927747">
                                            <p:txEl>
                                              <p:pRg st="1" end="1"/>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927747">
                                            <p:txEl>
                                              <p:pRg st="2" end="2"/>
                                            </p:txEl>
                                          </p:spTgt>
                                        </p:tgtEl>
                                        <p:attrNameLst>
                                          <p:attrName>style.visibility</p:attrName>
                                        </p:attrNameLst>
                                      </p:cBhvr>
                                      <p:to>
                                        <p:strVal val="visible"/>
                                      </p:to>
                                    </p:set>
                                    <p:animEffect transition="in" filter="box(in)">
                                      <p:cBhvr>
                                        <p:cTn id="15" dur="1000"/>
                                        <p:tgtEl>
                                          <p:spTgt spid="927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D18D447A-38C5-4353-9B59-65EC2AA02491}" type="slidenum">
              <a:rPr lang="ar-SA" altLang="fa-IR"/>
              <a:pPr/>
              <a:t>93</a:t>
            </a:fld>
            <a:endParaRPr lang="en-US" altLang="fa-IR"/>
          </a:p>
        </p:txBody>
      </p:sp>
      <p:sp>
        <p:nvSpPr>
          <p:cNvPr id="60211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حسابها و اسناد دریافتنی تجاری</a:t>
            </a:r>
            <a:endParaRPr lang="en-US" altLang="fa-IR" b="0">
              <a:solidFill>
                <a:schemeClr val="tx1"/>
              </a:solidFill>
              <a:cs typeface="B Nazanin" panose="00000400000000000000" pitchFamily="2" charset="-78"/>
            </a:endParaRPr>
          </a:p>
        </p:txBody>
      </p:sp>
      <p:sp>
        <p:nvSpPr>
          <p:cNvPr id="60211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شامل مطالبات کوتاه مدت واحد تجاری بابت فروش کالا و انجام خدمات می باشد که در ترازنامه معمولا تحت سرفصل واحدی نشان داده می شود.</a:t>
            </a:r>
          </a:p>
          <a:p>
            <a:pPr lvl="1" algn="just" eaLnBrk="1" hangingPunct="1"/>
            <a:endParaRPr lang="fa-IR" altLang="fa-IR">
              <a:cs typeface="B Nazanin" panose="00000400000000000000" pitchFamily="2" charset="-78"/>
            </a:endParaRPr>
          </a:p>
          <a:p>
            <a:pPr algn="just" eaLnBrk="1" hangingPunct="1">
              <a:buFont typeface="Wingdings" panose="05000000000000000000" pitchFamily="2" charset="2"/>
              <a:buNone/>
            </a:pPr>
            <a:r>
              <a:rPr lang="fa-IR" altLang="fa-IR">
                <a:cs typeface="B Nazanin" panose="00000400000000000000" pitchFamily="2" charset="-78"/>
              </a:rPr>
              <a:t>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animEffect transition="in" filter="box(in)">
                                      <p:cBhvr>
                                        <p:cTn id="7" dur="1000"/>
                                        <p:tgtEl>
                                          <p:spTgt spid="602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868D7E3-D9BA-4499-9ED5-A1EFF79827E5}" type="slidenum">
              <a:rPr lang="ar-SA" altLang="fa-IR"/>
              <a:pPr/>
              <a:t>94</a:t>
            </a:fld>
            <a:endParaRPr lang="en-US" altLang="fa-IR"/>
          </a:p>
        </p:txBody>
      </p:sp>
      <p:sp>
        <p:nvSpPr>
          <p:cNvPr id="60313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حسابها و اسناد دریافتنی غیرتجاری</a:t>
            </a:r>
            <a:endParaRPr lang="en-US" altLang="fa-IR" b="0">
              <a:solidFill>
                <a:schemeClr val="tx1"/>
              </a:solidFill>
              <a:cs typeface="B Nazanin" panose="00000400000000000000" pitchFamily="2" charset="-78"/>
            </a:endParaRPr>
          </a:p>
        </p:txBody>
      </p:sp>
      <p:sp>
        <p:nvSpPr>
          <p:cNvPr id="60313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مبالغی که اشخاص حقیقی یا حقوقی به غیر از مشتریان به واحد تجاری بدهکار هستند.</a:t>
            </a:r>
          </a:p>
          <a:p>
            <a:pPr lvl="1" algn="just" eaLnBrk="1" hangingPunct="1">
              <a:buFont typeface="Wingdings" panose="05000000000000000000" pitchFamily="2" charset="2"/>
              <a:buNone/>
            </a:pPr>
            <a:r>
              <a:rPr lang="fa-IR" altLang="fa-IR">
                <a:cs typeface="B Nazanin" panose="00000400000000000000" pitchFamily="2" charset="-78"/>
              </a:rPr>
              <a:t>شامل:</a:t>
            </a:r>
          </a:p>
          <a:p>
            <a:pPr lvl="1" algn="just" eaLnBrk="1" hangingPunct="1"/>
            <a:r>
              <a:rPr lang="fa-IR" altLang="fa-IR">
                <a:cs typeface="B Nazanin" panose="00000400000000000000" pitchFamily="2" charset="-78"/>
              </a:rPr>
              <a:t>مطالبات از کارکنان بابت وام و مساعده</a:t>
            </a:r>
          </a:p>
          <a:p>
            <a:pPr lvl="1" algn="just" eaLnBrk="1" hangingPunct="1"/>
            <a:r>
              <a:rPr lang="fa-IR" altLang="fa-IR">
                <a:cs typeface="B Nazanin" panose="00000400000000000000" pitchFamily="2" charset="-78"/>
              </a:rPr>
              <a:t>مطالبات از مدیران</a:t>
            </a:r>
          </a:p>
          <a:p>
            <a:pPr lvl="1" algn="just" eaLnBrk="1" hangingPunct="1"/>
            <a:r>
              <a:rPr lang="fa-IR" altLang="fa-IR">
                <a:cs typeface="B Nazanin" panose="00000400000000000000" pitchFamily="2" charset="-78"/>
              </a:rPr>
              <a:t>سود سهام دریافتنی</a:t>
            </a:r>
          </a:p>
          <a:p>
            <a:pPr lvl="1" algn="just" eaLnBrk="1" hangingPunct="1"/>
            <a:r>
              <a:rPr lang="fa-IR" altLang="fa-IR">
                <a:cs typeface="B Nazanin" panose="00000400000000000000" pitchFamily="2" charset="-78"/>
              </a:rPr>
              <a:t>و.....</a:t>
            </a:r>
          </a:p>
          <a:p>
            <a:pPr lvl="1" algn="just" eaLnBrk="1" hangingPunct="1"/>
            <a:endParaRPr lang="fa-IR" altLang="fa-IR">
              <a:cs typeface="B Nazanin" panose="00000400000000000000" pitchFamily="2" charset="-78"/>
            </a:endParaRPr>
          </a:p>
          <a:p>
            <a:pPr algn="just" eaLnBrk="1" hangingPunct="1">
              <a:buFont typeface="Wingdings" panose="05000000000000000000" pitchFamily="2" charset="2"/>
              <a:buNone/>
            </a:pPr>
            <a:r>
              <a:rPr lang="fa-IR" altLang="fa-IR">
                <a:cs typeface="B Nazanin" panose="00000400000000000000" pitchFamily="2" charset="-78"/>
              </a:rPr>
              <a:t>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3139">
                                            <p:txEl>
                                              <p:pRg st="0" end="0"/>
                                            </p:txEl>
                                          </p:spTgt>
                                        </p:tgtEl>
                                        <p:attrNameLst>
                                          <p:attrName>style.visibility</p:attrName>
                                        </p:attrNameLst>
                                      </p:cBhvr>
                                      <p:to>
                                        <p:strVal val="visible"/>
                                      </p:to>
                                    </p:set>
                                    <p:animEffect transition="in" filter="box(in)">
                                      <p:cBhvr>
                                        <p:cTn id="7" dur="1000"/>
                                        <p:tgtEl>
                                          <p:spTgt spid="603139">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603139">
                                            <p:txEl>
                                              <p:pRg st="1" end="1"/>
                                            </p:txEl>
                                          </p:spTgt>
                                        </p:tgtEl>
                                        <p:attrNameLst>
                                          <p:attrName>style.visibility</p:attrName>
                                        </p:attrNameLst>
                                      </p:cBhvr>
                                      <p:to>
                                        <p:strVal val="visible"/>
                                      </p:to>
                                    </p:set>
                                    <p:animEffect transition="in" filter="box(in)">
                                      <p:cBhvr>
                                        <p:cTn id="11" dur="1000"/>
                                        <p:tgtEl>
                                          <p:spTgt spid="603139">
                                            <p:txEl>
                                              <p:pRg st="1" end="1"/>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603139">
                                            <p:txEl>
                                              <p:pRg st="2" end="2"/>
                                            </p:txEl>
                                          </p:spTgt>
                                        </p:tgtEl>
                                        <p:attrNameLst>
                                          <p:attrName>style.visibility</p:attrName>
                                        </p:attrNameLst>
                                      </p:cBhvr>
                                      <p:to>
                                        <p:strVal val="visible"/>
                                      </p:to>
                                    </p:set>
                                    <p:animEffect transition="in" filter="box(in)">
                                      <p:cBhvr>
                                        <p:cTn id="15" dur="1000"/>
                                        <p:tgtEl>
                                          <p:spTgt spid="603139">
                                            <p:txEl>
                                              <p:pRg st="2" end="2"/>
                                            </p:txEl>
                                          </p:spTgt>
                                        </p:tgtEl>
                                      </p:cBhvr>
                                    </p:animEffect>
                                  </p:child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03139">
                                            <p:txEl>
                                              <p:pRg st="3" end="3"/>
                                            </p:txEl>
                                          </p:spTgt>
                                        </p:tgtEl>
                                        <p:attrNameLst>
                                          <p:attrName>style.visibility</p:attrName>
                                        </p:attrNameLst>
                                      </p:cBhvr>
                                      <p:to>
                                        <p:strVal val="visible"/>
                                      </p:to>
                                    </p:set>
                                    <p:animEffect transition="in" filter="box(in)">
                                      <p:cBhvr>
                                        <p:cTn id="19" dur="1000"/>
                                        <p:tgtEl>
                                          <p:spTgt spid="603139">
                                            <p:txEl>
                                              <p:pRg st="3" end="3"/>
                                            </p:txEl>
                                          </p:spTgt>
                                        </p:tgtEl>
                                      </p:cBhvr>
                                    </p:animEffect>
                                  </p:child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03139">
                                            <p:txEl>
                                              <p:pRg st="4" end="4"/>
                                            </p:txEl>
                                          </p:spTgt>
                                        </p:tgtEl>
                                        <p:attrNameLst>
                                          <p:attrName>style.visibility</p:attrName>
                                        </p:attrNameLst>
                                      </p:cBhvr>
                                      <p:to>
                                        <p:strVal val="visible"/>
                                      </p:to>
                                    </p:set>
                                    <p:animEffect transition="in" filter="box(in)">
                                      <p:cBhvr>
                                        <p:cTn id="23" dur="1000"/>
                                        <p:tgtEl>
                                          <p:spTgt spid="603139">
                                            <p:txEl>
                                              <p:pRg st="4" end="4"/>
                                            </p:txEl>
                                          </p:spTgt>
                                        </p:tgtEl>
                                      </p:cBhvr>
                                    </p:animEffect>
                                  </p:childTnLst>
                                </p:cTn>
                              </p:par>
                            </p:childTnLst>
                          </p:cTn>
                        </p:par>
                        <p:par>
                          <p:cTn id="24" fill="hold" nodeType="afterGroup">
                            <p:stCondLst>
                              <p:cond delay="5000"/>
                            </p:stCondLst>
                            <p:childTnLst>
                              <p:par>
                                <p:cTn id="25" presetID="4" presetClass="entr" presetSubtype="16" fill="hold" nodeType="afterEffect">
                                  <p:stCondLst>
                                    <p:cond delay="0"/>
                                  </p:stCondLst>
                                  <p:childTnLst>
                                    <p:set>
                                      <p:cBhvr>
                                        <p:cTn id="26" dur="1" fill="hold">
                                          <p:stCondLst>
                                            <p:cond delay="0"/>
                                          </p:stCondLst>
                                        </p:cTn>
                                        <p:tgtEl>
                                          <p:spTgt spid="603139">
                                            <p:txEl>
                                              <p:pRg st="5" end="5"/>
                                            </p:txEl>
                                          </p:spTgt>
                                        </p:tgtEl>
                                        <p:attrNameLst>
                                          <p:attrName>style.visibility</p:attrName>
                                        </p:attrNameLst>
                                      </p:cBhvr>
                                      <p:to>
                                        <p:strVal val="visible"/>
                                      </p:to>
                                    </p:set>
                                    <p:animEffect transition="in" filter="box(in)">
                                      <p:cBhvr>
                                        <p:cTn id="27" dur="1000"/>
                                        <p:tgtEl>
                                          <p:spTgt spid="6031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40161DC8-73F5-488E-95DA-61248B6FAE47}" type="slidenum">
              <a:rPr lang="ar-SA" altLang="fa-IR"/>
              <a:pPr/>
              <a:t>95</a:t>
            </a:fld>
            <a:endParaRPr lang="en-US" altLang="fa-IR"/>
          </a:p>
        </p:txBody>
      </p:sp>
      <p:sp>
        <p:nvSpPr>
          <p:cNvPr id="604162"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موجودی ها</a:t>
            </a:r>
            <a:endParaRPr lang="en-US" altLang="fa-IR" b="0">
              <a:solidFill>
                <a:schemeClr val="tx1"/>
              </a:solidFill>
              <a:cs typeface="B Nazanin" panose="00000400000000000000" pitchFamily="2" charset="-78"/>
            </a:endParaRPr>
          </a:p>
        </p:txBody>
      </p:sp>
      <p:sp>
        <p:nvSpPr>
          <p:cNvPr id="604163"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موجودیها شامل موجودی مواد اولیه، کالای در جریان ساخت، موجودی کالای ساخته شده</a:t>
            </a:r>
            <a:r>
              <a:rPr lang="fa-IR" altLang="fa-IR">
                <a:cs typeface="Times New Roman" panose="02020603050405020304" pitchFamily="18" charset="0"/>
              </a:rPr>
              <a:t>‌</a:t>
            </a:r>
            <a:r>
              <a:rPr lang="fa-IR" altLang="fa-IR">
                <a:cs typeface="B Nazanin" panose="00000400000000000000" pitchFamily="2" charset="-78"/>
              </a:rPr>
              <a:t>ای که به قصد فروش در روال عادی عملیات نگهداری می</a:t>
            </a:r>
            <a:r>
              <a:rPr lang="fa-IR" altLang="fa-IR">
                <a:cs typeface="Times New Roman" panose="02020603050405020304" pitchFamily="18" charset="0"/>
              </a:rPr>
              <a:t>‌</a:t>
            </a:r>
            <a:r>
              <a:rPr lang="fa-IR" altLang="fa-IR">
                <a:cs typeface="B Nazanin" panose="00000400000000000000" pitchFamily="2" charset="-78"/>
              </a:rPr>
              <a:t>گردد و قطعات مورد نیاز برای تعمیرات و نگهداشت می</a:t>
            </a:r>
            <a:r>
              <a:rPr lang="fa-IR" altLang="fa-IR">
                <a:cs typeface="Times New Roman" panose="02020603050405020304" pitchFamily="18" charset="0"/>
              </a:rPr>
              <a:t>‌</a:t>
            </a:r>
            <a:r>
              <a:rPr lang="fa-IR" altLang="fa-IR">
                <a:cs typeface="B Nazanin" panose="00000400000000000000" pitchFamily="2" charset="-78"/>
              </a:rPr>
              <a:t>باشد.</a:t>
            </a:r>
          </a:p>
          <a:p>
            <a:pPr lvl="1" algn="just" eaLnBrk="1" hangingPunct="1"/>
            <a:endParaRPr lang="fa-IR" altLang="fa-IR">
              <a:cs typeface="B Nazanin" panose="00000400000000000000" pitchFamily="2" charset="-78"/>
            </a:endParaRPr>
          </a:p>
          <a:p>
            <a:pPr algn="just" eaLnBrk="1" hangingPunct="1">
              <a:buFont typeface="Wingdings" panose="05000000000000000000" pitchFamily="2" charset="2"/>
              <a:buNone/>
            </a:pPr>
            <a:r>
              <a:rPr lang="fa-IR" altLang="fa-IR">
                <a:cs typeface="B Nazanin" panose="00000400000000000000" pitchFamily="2" charset="-78"/>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4163">
                                            <p:txEl>
                                              <p:pRg st="0" end="0"/>
                                            </p:txEl>
                                          </p:spTgt>
                                        </p:tgtEl>
                                        <p:attrNameLst>
                                          <p:attrName>style.visibility</p:attrName>
                                        </p:attrNameLst>
                                      </p:cBhvr>
                                      <p:to>
                                        <p:strVal val="visible"/>
                                      </p:to>
                                    </p:set>
                                    <p:animEffect transition="in" filter="box(in)">
                                      <p:cBhvr>
                                        <p:cTn id="7" dur="1000"/>
                                        <p:tgtEl>
                                          <p:spTgt spid="6041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4989684-89BF-4589-AD86-D5BA19F98AA2}" type="slidenum">
              <a:rPr lang="ar-SA" altLang="fa-IR"/>
              <a:pPr/>
              <a:t>96</a:t>
            </a:fld>
            <a:endParaRPr lang="en-US" altLang="fa-IR"/>
          </a:p>
        </p:txBody>
      </p:sp>
      <p:sp>
        <p:nvSpPr>
          <p:cNvPr id="606210"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سفارشات مواد و کالا</a:t>
            </a:r>
            <a:endParaRPr lang="en-US" altLang="fa-IR" b="0">
              <a:solidFill>
                <a:schemeClr val="tx1"/>
              </a:solidFill>
              <a:cs typeface="B Nazanin" panose="00000400000000000000" pitchFamily="2" charset="-78"/>
            </a:endParaRPr>
          </a:p>
        </p:txBody>
      </p:sp>
      <p:sp>
        <p:nvSpPr>
          <p:cNvPr id="606211"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کلیه اقلام مربوط به کالای بین راهی و نیز کلیه هزینه هایی که در خصوص انجام سفارشات، ثبت سفارشات، کارمزد گشایش اعتبار و... انجام می شود معمولا در سرفصلی جدا از موجودیها، تحت عنوان سفارشات مواد و کالا ثبت می شود.</a:t>
            </a:r>
          </a:p>
          <a:p>
            <a:pPr lvl="1" algn="just" eaLnBrk="1" hangingPunct="1"/>
            <a:endParaRPr lang="fa-IR" altLang="fa-IR">
              <a:cs typeface="B Nazanin" panose="00000400000000000000" pitchFamily="2" charset="-78"/>
            </a:endParaRPr>
          </a:p>
          <a:p>
            <a:pPr algn="just" eaLnBrk="1" hangingPunct="1">
              <a:buFont typeface="Wingdings" panose="05000000000000000000" pitchFamily="2" charset="2"/>
              <a:buNone/>
            </a:pPr>
            <a:r>
              <a:rPr lang="fa-IR" altLang="fa-IR">
                <a:cs typeface="B Nazanin" panose="00000400000000000000" pitchFamily="2" charset="-78"/>
              </a:rPr>
              <a:t>    </a:t>
            </a:r>
            <a:endParaRPr lang="fa-IR" altLang="fa-IR" sz="2800">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animEffect transition="in" filter="box(in)">
                                      <p:cBhvr>
                                        <p:cTn id="7" dur="1000"/>
                                        <p:tgtEl>
                                          <p:spTgt spid="606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20BAE6B5-0804-44E1-90FF-C0F486D47683}" type="slidenum">
              <a:rPr lang="ar-SA" altLang="fa-IR"/>
              <a:pPr/>
              <a:t>97</a:t>
            </a:fld>
            <a:endParaRPr lang="en-US" altLang="fa-IR"/>
          </a:p>
        </p:txBody>
      </p:sp>
      <p:sp>
        <p:nvSpPr>
          <p:cNvPr id="607234"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پیش پرداختها</a:t>
            </a:r>
            <a:endParaRPr lang="en-US" altLang="fa-IR" b="0">
              <a:solidFill>
                <a:schemeClr val="tx1"/>
              </a:solidFill>
              <a:cs typeface="B Nazanin" panose="00000400000000000000" pitchFamily="2" charset="-78"/>
            </a:endParaRPr>
          </a:p>
        </p:txBody>
      </p:sp>
      <p:sp>
        <p:nvSpPr>
          <p:cNvPr id="607235"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شامل پیش</a:t>
            </a:r>
            <a:r>
              <a:rPr lang="fa-IR" altLang="fa-IR"/>
              <a:t>‌</a:t>
            </a:r>
            <a:r>
              <a:rPr lang="fa-IR" altLang="fa-IR">
                <a:cs typeface="B Nazanin" panose="00000400000000000000" pitchFamily="2" charset="-78"/>
              </a:rPr>
              <a:t>پرداخت بیمه، بهره، اجاره، مالیات، تبلیغات و کلیه پیش</a:t>
            </a:r>
            <a:r>
              <a:rPr lang="fa-IR" altLang="fa-IR"/>
              <a:t>‌</a:t>
            </a:r>
            <a:r>
              <a:rPr lang="fa-IR" altLang="fa-IR">
                <a:cs typeface="B Nazanin" panose="00000400000000000000" pitchFamily="2" charset="-78"/>
              </a:rPr>
              <a:t>پرداخت</a:t>
            </a:r>
            <a:r>
              <a:rPr lang="fa-IR" altLang="fa-IR"/>
              <a:t>‌</a:t>
            </a:r>
            <a:r>
              <a:rPr lang="fa-IR" altLang="fa-IR">
                <a:cs typeface="B Nazanin" panose="00000400000000000000" pitchFamily="2" charset="-78"/>
              </a:rPr>
              <a:t>هایی که انتظار می</a:t>
            </a:r>
            <a:r>
              <a:rPr lang="fa-IR" altLang="fa-IR"/>
              <a:t>‌‌</a:t>
            </a:r>
            <a:r>
              <a:rPr lang="fa-IR" altLang="fa-IR">
                <a:cs typeface="B Nazanin" panose="00000400000000000000" pitchFamily="2" charset="-78"/>
              </a:rPr>
              <a:t>رود طی یکسال از تاریخ ترازنامه تحقق یابند.</a:t>
            </a:r>
          </a:p>
          <a:p>
            <a:pPr lvl="1" algn="just" eaLnBrk="1" hangingPunct="1"/>
            <a:endParaRPr lang="fa-IR" altLang="fa-IR">
              <a:cs typeface="B Nazanin" panose="00000400000000000000" pitchFamily="2" charset="-78"/>
            </a:endParaRPr>
          </a:p>
          <a:p>
            <a:pPr algn="just" eaLnBrk="1" hangingPunct="1">
              <a:buFont typeface="Wingdings" panose="05000000000000000000" pitchFamily="2" charset="2"/>
              <a:buNone/>
            </a:pPr>
            <a:r>
              <a:rPr lang="fa-IR" altLang="fa-IR">
                <a:cs typeface="B Nazanin" panose="00000400000000000000" pitchFamily="2" charset="-78"/>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7235">
                                            <p:txEl>
                                              <p:pRg st="0" end="0"/>
                                            </p:txEl>
                                          </p:spTgt>
                                        </p:tgtEl>
                                        <p:attrNameLst>
                                          <p:attrName>style.visibility</p:attrName>
                                        </p:attrNameLst>
                                      </p:cBhvr>
                                      <p:to>
                                        <p:strVal val="visible"/>
                                      </p:to>
                                    </p:set>
                                    <p:animEffect transition="in" filter="box(in)">
                                      <p:cBhvr>
                                        <p:cTn id="7" dur="1000"/>
                                        <p:tgtEl>
                                          <p:spTgt spid="607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02307E1F-1DEF-453F-9B90-D02AD7F1031E}" type="slidenum">
              <a:rPr lang="ar-SA" altLang="fa-IR"/>
              <a:pPr/>
              <a:t>98</a:t>
            </a:fld>
            <a:endParaRPr lang="en-US" altLang="fa-IR"/>
          </a:p>
        </p:txBody>
      </p:sp>
      <p:sp>
        <p:nvSpPr>
          <p:cNvPr id="608258"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بدهیهای جاری</a:t>
            </a:r>
            <a:endParaRPr lang="en-US" altLang="fa-IR" b="0">
              <a:solidFill>
                <a:schemeClr val="tx1"/>
              </a:solidFill>
              <a:cs typeface="B Nazanin" panose="00000400000000000000" pitchFamily="2" charset="-78"/>
            </a:endParaRPr>
          </a:p>
        </p:txBody>
      </p:sp>
      <p:sp>
        <p:nvSpPr>
          <p:cNvPr id="608259"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a:cs typeface="B Nazanin" panose="00000400000000000000" pitchFamily="2" charset="-78"/>
              </a:rPr>
              <a:t>تعهداتی است که به طور معقول انتظار می</a:t>
            </a:r>
            <a:r>
              <a:rPr lang="fa-IR" altLang="fa-IR">
                <a:cs typeface="Times New Roman" panose="02020603050405020304" pitchFamily="18" charset="0"/>
              </a:rPr>
              <a:t>‌‌</a:t>
            </a:r>
            <a:r>
              <a:rPr lang="fa-IR" altLang="fa-IR">
                <a:cs typeface="B Nazanin" panose="00000400000000000000" pitchFamily="2" charset="-78"/>
              </a:rPr>
              <a:t>رود در طی یکسال یا یک چرخه عادی عملیاتی </a:t>
            </a:r>
            <a:r>
              <a:rPr lang="fa-IR" altLang="fa-IR" u="sng">
                <a:cs typeface="B Nazanin" panose="00000400000000000000" pitchFamily="2" charset="-78"/>
              </a:rPr>
              <a:t>هر کدام که طولانی تر</a:t>
            </a:r>
            <a:r>
              <a:rPr lang="fa-IR" altLang="fa-IR">
                <a:cs typeface="B Nazanin" panose="00000400000000000000" pitchFamily="2" charset="-78"/>
              </a:rPr>
              <a:t> باشد از محل داراییهای جاری یا ایجاد بدهیهای  جاری بازپرداخت یا تسویه شود.</a:t>
            </a:r>
          </a:p>
          <a:p>
            <a:pPr lvl="1" algn="just" eaLnBrk="1" hangingPunct="1"/>
            <a:endParaRPr lang="fa-IR" altLang="fa-IR">
              <a:cs typeface="B Nazanin" panose="00000400000000000000" pitchFamily="2" charset="-78"/>
            </a:endParaRPr>
          </a:p>
          <a:p>
            <a:pPr algn="just" eaLnBrk="1" hangingPunct="1">
              <a:buFont typeface="Wingdings" panose="05000000000000000000" pitchFamily="2" charset="2"/>
              <a:buNone/>
            </a:pPr>
            <a:r>
              <a:rPr lang="fa-IR" altLang="fa-IR">
                <a:cs typeface="B Nazanin" panose="00000400000000000000" pitchFamily="2" charset="-78"/>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08259">
                                            <p:txEl>
                                              <p:pRg st="0" end="0"/>
                                            </p:txEl>
                                          </p:spTgt>
                                        </p:tgtEl>
                                        <p:attrNameLst>
                                          <p:attrName>style.visibility</p:attrName>
                                        </p:attrNameLst>
                                      </p:cBhvr>
                                      <p:to>
                                        <p:strVal val="visible"/>
                                      </p:to>
                                    </p:set>
                                    <p:animEffect transition="in" filter="box(in)">
                                      <p:cBhvr>
                                        <p:cTn id="7" dur="1000"/>
                                        <p:tgtEl>
                                          <p:spTgt spid="6082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8D217A44-74F1-4E2B-9649-6BA64D4AEB1A}" type="slidenum">
              <a:rPr lang="ar-SA" altLang="fa-IR"/>
              <a:pPr/>
              <a:t>99</a:t>
            </a:fld>
            <a:endParaRPr lang="en-US" altLang="fa-IR"/>
          </a:p>
        </p:txBody>
      </p:sp>
      <p:sp>
        <p:nvSpPr>
          <p:cNvPr id="610306" name="Rectangle 2"/>
          <p:cNvSpPr>
            <a:spLocks noGrp="1" noChangeArrowheads="1"/>
          </p:cNvSpPr>
          <p:nvPr>
            <p:ph type="title" idx="4294967295"/>
          </p:nvPr>
        </p:nvSpPr>
        <p:spPr/>
        <p:txBody>
          <a:bodyPr/>
          <a:lstStyle/>
          <a:p>
            <a:r>
              <a:rPr lang="fa-IR" altLang="fa-IR" b="0">
                <a:solidFill>
                  <a:schemeClr val="tx1"/>
                </a:solidFill>
                <a:cs typeface="B Nazanin" panose="00000400000000000000" pitchFamily="2" charset="-78"/>
              </a:rPr>
              <a:t>اقلام تشکیل دهنده بدهی های جاری</a:t>
            </a:r>
            <a:endParaRPr lang="en-US" altLang="fa-IR" b="0">
              <a:solidFill>
                <a:schemeClr val="tx1"/>
              </a:solidFill>
              <a:cs typeface="B Nazanin" panose="00000400000000000000" pitchFamily="2" charset="-78"/>
            </a:endParaRPr>
          </a:p>
        </p:txBody>
      </p:sp>
      <p:sp>
        <p:nvSpPr>
          <p:cNvPr id="610307" name="Rectangle 3"/>
          <p:cNvSpPr>
            <a:spLocks noChangeArrowheads="1"/>
          </p:cNvSpPr>
          <p:nvPr/>
        </p:nvSpPr>
        <p:spPr bwMode="auto">
          <a:xfrm>
            <a:off x="685800" y="2214563"/>
            <a:ext cx="8186738"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r" rtl="1">
              <a:spcBef>
                <a:spcPct val="20000"/>
              </a:spcBef>
              <a:buClr>
                <a:schemeClr val="accent2"/>
              </a:buClr>
              <a:buFont typeface="Wingdings" panose="05000000000000000000" pitchFamily="2" charset="2"/>
              <a:buChar char="w"/>
              <a:defRPr sz="3200">
                <a:solidFill>
                  <a:schemeClr val="tx1"/>
                </a:solidFill>
                <a:latin typeface="Times New Roman" panose="02020603050405020304" pitchFamily="18" charset="0"/>
                <a:cs typeface="Arial" panose="020B0604020202020204" pitchFamily="34" charset="0"/>
              </a:defRPr>
            </a:lvl1pPr>
            <a:lvl2pPr marL="742950" indent="-285750" algn="r" rtl="1">
              <a:spcBef>
                <a:spcPct val="20000"/>
              </a:spcBef>
              <a:buClr>
                <a:schemeClr val="accent2"/>
              </a:buClr>
              <a:buSzPct val="55000"/>
              <a:buFont typeface="Wingdings" panose="05000000000000000000" pitchFamily="2" charset="2"/>
              <a:buChar char="n"/>
              <a:defRPr sz="2800">
                <a:solidFill>
                  <a:schemeClr val="tx1"/>
                </a:solidFill>
                <a:latin typeface="Times New Roman" panose="02020603050405020304" pitchFamily="18" charset="0"/>
                <a:cs typeface="Arial" panose="020B0604020202020204" pitchFamily="34" charset="0"/>
              </a:defRPr>
            </a:lvl2pPr>
            <a:lvl3pPr marL="1085850" indent="-228600" algn="r" rtl="1">
              <a:spcBef>
                <a:spcPct val="20000"/>
              </a:spcBef>
              <a:buClr>
                <a:schemeClr val="accent2"/>
              </a:buClr>
              <a:buSzPct val="65000"/>
              <a:buFont typeface="Wingdings" panose="05000000000000000000" pitchFamily="2" charset="2"/>
              <a:buChar char="l"/>
              <a:defRPr sz="2400">
                <a:solidFill>
                  <a:schemeClr val="tx1"/>
                </a:solidFill>
                <a:latin typeface="Times New Roman" panose="02020603050405020304" pitchFamily="18" charset="0"/>
                <a:cs typeface="Arial" panose="020B0604020202020204" pitchFamily="34" charset="0"/>
              </a:defRPr>
            </a:lvl3pPr>
            <a:lvl4pPr marL="1428750" indent="-228600" algn="r" rtl="1">
              <a:spcBef>
                <a:spcPct val="20000"/>
              </a:spcBef>
              <a:buClr>
                <a:schemeClr val="accent2"/>
              </a:buClr>
              <a:buSzPct val="85000"/>
              <a:buFont typeface="Wingdings" panose="05000000000000000000" pitchFamily="2" charset="2"/>
              <a:buChar char="w"/>
              <a:defRPr sz="2000">
                <a:solidFill>
                  <a:schemeClr val="tx1"/>
                </a:solidFill>
                <a:latin typeface="Times New Roman" panose="02020603050405020304" pitchFamily="18" charset="0"/>
                <a:cs typeface="Arial" panose="020B0604020202020204" pitchFamily="34" charset="0"/>
              </a:defRPr>
            </a:lvl4pPr>
            <a:lvl5pPr marL="1771650" indent="-228600" algn="r" rtl="1">
              <a:spcBef>
                <a:spcPct val="20000"/>
              </a:spcBef>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2288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6860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1432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600450" indent="-228600" algn="r" rtl="1" fontAlgn="base">
              <a:spcBef>
                <a:spcPct val="20000"/>
              </a:spcBef>
              <a:spcAft>
                <a:spcPct val="0"/>
              </a:spcAft>
              <a:buClr>
                <a:schemeClr val="accent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just" eaLnBrk="1" hangingPunct="1"/>
            <a:r>
              <a:rPr lang="fa-IR" altLang="fa-IR" b="1" u="sng">
                <a:solidFill>
                  <a:srgbClr val="FFFFCC"/>
                </a:solidFill>
                <a:cs typeface="B Nazanin" panose="00000400000000000000" pitchFamily="2" charset="-78"/>
              </a:rPr>
              <a:t>بدهی های جاری :</a:t>
            </a:r>
          </a:p>
          <a:p>
            <a:pPr lvl="1" algn="just" eaLnBrk="1" hangingPunct="1">
              <a:lnSpc>
                <a:spcPct val="80000"/>
              </a:lnSpc>
            </a:pPr>
            <a:r>
              <a:rPr lang="fa-IR" altLang="fa-IR" sz="3200">
                <a:cs typeface="B Nazanin" panose="00000400000000000000" pitchFamily="2" charset="-78"/>
              </a:rPr>
              <a:t>اضافه برداشت بانکی</a:t>
            </a:r>
          </a:p>
          <a:p>
            <a:pPr lvl="1" algn="just" eaLnBrk="1" hangingPunct="1">
              <a:lnSpc>
                <a:spcPct val="80000"/>
              </a:lnSpc>
            </a:pPr>
            <a:r>
              <a:rPr lang="fa-IR" altLang="fa-IR" sz="3200">
                <a:cs typeface="B Nazanin" panose="00000400000000000000" pitchFamily="2" charset="-78"/>
              </a:rPr>
              <a:t>حسابها و اسناد پرداختنی تجاری</a:t>
            </a:r>
          </a:p>
          <a:p>
            <a:pPr lvl="1" algn="just" eaLnBrk="1" hangingPunct="1">
              <a:lnSpc>
                <a:spcPct val="80000"/>
              </a:lnSpc>
            </a:pPr>
            <a:r>
              <a:rPr lang="fa-IR" altLang="fa-IR" sz="3200">
                <a:cs typeface="B Nazanin" panose="00000400000000000000" pitchFamily="2" charset="-78"/>
              </a:rPr>
              <a:t>حسابها و اسناد پرداختنی غیر تجاری</a:t>
            </a:r>
          </a:p>
          <a:p>
            <a:pPr lvl="1" algn="just" eaLnBrk="1" hangingPunct="1">
              <a:lnSpc>
                <a:spcPct val="80000"/>
              </a:lnSpc>
            </a:pPr>
            <a:r>
              <a:rPr lang="fa-IR" altLang="fa-IR" sz="3200">
                <a:cs typeface="B Nazanin" panose="00000400000000000000" pitchFamily="2" charset="-78"/>
              </a:rPr>
              <a:t>پیش دریافت از مشتریان</a:t>
            </a:r>
          </a:p>
          <a:p>
            <a:pPr lvl="1" algn="just" eaLnBrk="1" hangingPunct="1">
              <a:lnSpc>
                <a:spcPct val="80000"/>
              </a:lnSpc>
            </a:pPr>
            <a:r>
              <a:rPr lang="fa-IR" altLang="fa-IR" sz="3200">
                <a:cs typeface="B Nazanin" panose="00000400000000000000" pitchFamily="2" charset="-78"/>
              </a:rPr>
              <a:t>ذخیره مالیات</a:t>
            </a:r>
          </a:p>
          <a:p>
            <a:pPr lvl="1" algn="just" eaLnBrk="1" hangingPunct="1">
              <a:lnSpc>
                <a:spcPct val="80000"/>
              </a:lnSpc>
            </a:pPr>
            <a:r>
              <a:rPr lang="fa-IR" altLang="fa-IR" sz="3200">
                <a:cs typeface="B Nazanin" panose="00000400000000000000" pitchFamily="2" charset="-78"/>
              </a:rPr>
              <a:t>سود سهام پیشنهادی(پرداختنی)</a:t>
            </a:r>
          </a:p>
          <a:p>
            <a:pPr lvl="1" algn="just" eaLnBrk="1" hangingPunct="1">
              <a:lnSpc>
                <a:spcPct val="80000"/>
              </a:lnSpc>
            </a:pPr>
            <a:r>
              <a:rPr lang="fa-IR" altLang="fa-IR" sz="3200">
                <a:cs typeface="B Nazanin" panose="00000400000000000000" pitchFamily="2" charset="-78"/>
              </a:rPr>
              <a:t>وامهای پرداختنی</a:t>
            </a:r>
            <a:endParaRPr lang="fa-IR" altLang="fa-IR">
              <a:cs typeface="B Nazanin" panose="00000400000000000000" pitchFamily="2" charset="-78"/>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610307">
                                            <p:txEl>
                                              <p:pRg st="0" end="0"/>
                                            </p:txEl>
                                          </p:spTgt>
                                        </p:tgtEl>
                                        <p:attrNameLst>
                                          <p:attrName>style.visibility</p:attrName>
                                        </p:attrNameLst>
                                      </p:cBhvr>
                                      <p:to>
                                        <p:strVal val="visible"/>
                                      </p:to>
                                    </p:set>
                                    <p:animEffect transition="in" filter="box(in)">
                                      <p:cBhvr>
                                        <p:cTn id="7" dur="1000"/>
                                        <p:tgtEl>
                                          <p:spTgt spid="610307">
                                            <p:txEl>
                                              <p:pRg st="0" end="0"/>
                                            </p:txEl>
                                          </p:spTgt>
                                        </p:tgtEl>
                                      </p:cBhvr>
                                    </p:animEffect>
                                  </p:child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610307">
                                            <p:txEl>
                                              <p:pRg st="1" end="1"/>
                                            </p:txEl>
                                          </p:spTgt>
                                        </p:tgtEl>
                                        <p:attrNameLst>
                                          <p:attrName>style.visibility</p:attrName>
                                        </p:attrNameLst>
                                      </p:cBhvr>
                                      <p:to>
                                        <p:strVal val="visible"/>
                                      </p:to>
                                    </p:set>
                                    <p:animEffect transition="in" filter="box(in)">
                                      <p:cBhvr>
                                        <p:cTn id="11" dur="1000"/>
                                        <p:tgtEl>
                                          <p:spTgt spid="610307">
                                            <p:txEl>
                                              <p:pRg st="1" end="1"/>
                                            </p:txEl>
                                          </p:spTgt>
                                        </p:tgtEl>
                                      </p:cBhvr>
                                    </p:animEffect>
                                  </p:child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610307">
                                            <p:txEl>
                                              <p:pRg st="2" end="2"/>
                                            </p:txEl>
                                          </p:spTgt>
                                        </p:tgtEl>
                                        <p:attrNameLst>
                                          <p:attrName>style.visibility</p:attrName>
                                        </p:attrNameLst>
                                      </p:cBhvr>
                                      <p:to>
                                        <p:strVal val="visible"/>
                                      </p:to>
                                    </p:set>
                                    <p:animEffect transition="in" filter="box(in)">
                                      <p:cBhvr>
                                        <p:cTn id="15" dur="1000"/>
                                        <p:tgtEl>
                                          <p:spTgt spid="610307">
                                            <p:txEl>
                                              <p:pRg st="2" end="2"/>
                                            </p:txEl>
                                          </p:spTgt>
                                        </p:tgtEl>
                                      </p:cBhvr>
                                    </p:animEffect>
                                  </p:child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10307">
                                            <p:txEl>
                                              <p:pRg st="3" end="3"/>
                                            </p:txEl>
                                          </p:spTgt>
                                        </p:tgtEl>
                                        <p:attrNameLst>
                                          <p:attrName>style.visibility</p:attrName>
                                        </p:attrNameLst>
                                      </p:cBhvr>
                                      <p:to>
                                        <p:strVal val="visible"/>
                                      </p:to>
                                    </p:set>
                                    <p:animEffect transition="in" filter="box(in)">
                                      <p:cBhvr>
                                        <p:cTn id="19" dur="1000"/>
                                        <p:tgtEl>
                                          <p:spTgt spid="610307">
                                            <p:txEl>
                                              <p:pRg st="3" end="3"/>
                                            </p:txEl>
                                          </p:spTgt>
                                        </p:tgtEl>
                                      </p:cBhvr>
                                    </p:animEffect>
                                  </p:childTnLst>
                                </p:cTn>
                              </p:par>
                            </p:childTnLst>
                          </p:cTn>
                        </p:par>
                        <p:par>
                          <p:cTn id="20" fill="hold" nodeType="afterGroup">
                            <p:stCondLst>
                              <p:cond delay="4000"/>
                            </p:stCondLst>
                            <p:childTnLst>
                              <p:par>
                                <p:cTn id="21" presetID="4" presetClass="entr" presetSubtype="16" fill="hold" nodeType="afterEffect">
                                  <p:stCondLst>
                                    <p:cond delay="0"/>
                                  </p:stCondLst>
                                  <p:childTnLst>
                                    <p:set>
                                      <p:cBhvr>
                                        <p:cTn id="22" dur="1" fill="hold">
                                          <p:stCondLst>
                                            <p:cond delay="0"/>
                                          </p:stCondLst>
                                        </p:cTn>
                                        <p:tgtEl>
                                          <p:spTgt spid="610307">
                                            <p:txEl>
                                              <p:pRg st="4" end="4"/>
                                            </p:txEl>
                                          </p:spTgt>
                                        </p:tgtEl>
                                        <p:attrNameLst>
                                          <p:attrName>style.visibility</p:attrName>
                                        </p:attrNameLst>
                                      </p:cBhvr>
                                      <p:to>
                                        <p:strVal val="visible"/>
                                      </p:to>
                                    </p:set>
                                    <p:animEffect transition="in" filter="box(in)">
                                      <p:cBhvr>
                                        <p:cTn id="23" dur="1000"/>
                                        <p:tgtEl>
                                          <p:spTgt spid="610307">
                                            <p:txEl>
                                              <p:pRg st="4" end="4"/>
                                            </p:txEl>
                                          </p:spTgt>
                                        </p:tgtEl>
                                      </p:cBhvr>
                                    </p:animEffect>
                                  </p:childTnLst>
                                </p:cTn>
                              </p:par>
                            </p:childTnLst>
                          </p:cTn>
                        </p:par>
                        <p:par>
                          <p:cTn id="24" fill="hold" nodeType="afterGroup">
                            <p:stCondLst>
                              <p:cond delay="5000"/>
                            </p:stCondLst>
                            <p:childTnLst>
                              <p:par>
                                <p:cTn id="25" presetID="4" presetClass="entr" presetSubtype="16" fill="hold" nodeType="afterEffect">
                                  <p:stCondLst>
                                    <p:cond delay="0"/>
                                  </p:stCondLst>
                                  <p:childTnLst>
                                    <p:set>
                                      <p:cBhvr>
                                        <p:cTn id="26" dur="1" fill="hold">
                                          <p:stCondLst>
                                            <p:cond delay="0"/>
                                          </p:stCondLst>
                                        </p:cTn>
                                        <p:tgtEl>
                                          <p:spTgt spid="610307">
                                            <p:txEl>
                                              <p:pRg st="5" end="5"/>
                                            </p:txEl>
                                          </p:spTgt>
                                        </p:tgtEl>
                                        <p:attrNameLst>
                                          <p:attrName>style.visibility</p:attrName>
                                        </p:attrNameLst>
                                      </p:cBhvr>
                                      <p:to>
                                        <p:strVal val="visible"/>
                                      </p:to>
                                    </p:set>
                                    <p:animEffect transition="in" filter="box(in)">
                                      <p:cBhvr>
                                        <p:cTn id="27" dur="1000"/>
                                        <p:tgtEl>
                                          <p:spTgt spid="610307">
                                            <p:txEl>
                                              <p:pRg st="5" end="5"/>
                                            </p:txEl>
                                          </p:spTgt>
                                        </p:tgtEl>
                                      </p:cBhvr>
                                    </p:animEffect>
                                  </p:childTnLst>
                                </p:cTn>
                              </p:par>
                            </p:childTnLst>
                          </p:cTn>
                        </p:par>
                        <p:par>
                          <p:cTn id="28" fill="hold" nodeType="afterGroup">
                            <p:stCondLst>
                              <p:cond delay="6000"/>
                            </p:stCondLst>
                            <p:childTnLst>
                              <p:par>
                                <p:cTn id="29" presetID="4" presetClass="entr" presetSubtype="16" fill="hold" nodeType="afterEffect">
                                  <p:stCondLst>
                                    <p:cond delay="0"/>
                                  </p:stCondLst>
                                  <p:childTnLst>
                                    <p:set>
                                      <p:cBhvr>
                                        <p:cTn id="30" dur="1" fill="hold">
                                          <p:stCondLst>
                                            <p:cond delay="0"/>
                                          </p:stCondLst>
                                        </p:cTn>
                                        <p:tgtEl>
                                          <p:spTgt spid="610307">
                                            <p:txEl>
                                              <p:pRg st="6" end="6"/>
                                            </p:txEl>
                                          </p:spTgt>
                                        </p:tgtEl>
                                        <p:attrNameLst>
                                          <p:attrName>style.visibility</p:attrName>
                                        </p:attrNameLst>
                                      </p:cBhvr>
                                      <p:to>
                                        <p:strVal val="visible"/>
                                      </p:to>
                                    </p:set>
                                    <p:animEffect transition="in" filter="box(in)">
                                      <p:cBhvr>
                                        <p:cTn id="31" dur="1000"/>
                                        <p:tgtEl>
                                          <p:spTgt spid="610307">
                                            <p:txEl>
                                              <p:pRg st="6" end="6"/>
                                            </p:txEl>
                                          </p:spTgt>
                                        </p:tgtEl>
                                      </p:cBhvr>
                                    </p:animEffect>
                                  </p:childTnLst>
                                </p:cTn>
                              </p:par>
                            </p:childTnLst>
                          </p:cTn>
                        </p:par>
                        <p:par>
                          <p:cTn id="32" fill="hold" nodeType="afterGroup">
                            <p:stCondLst>
                              <p:cond delay="7000"/>
                            </p:stCondLst>
                            <p:childTnLst>
                              <p:par>
                                <p:cTn id="33" presetID="4" presetClass="entr" presetSubtype="16" fill="hold" nodeType="afterEffect">
                                  <p:stCondLst>
                                    <p:cond delay="0"/>
                                  </p:stCondLst>
                                  <p:childTnLst>
                                    <p:set>
                                      <p:cBhvr>
                                        <p:cTn id="34" dur="1" fill="hold">
                                          <p:stCondLst>
                                            <p:cond delay="0"/>
                                          </p:stCondLst>
                                        </p:cTn>
                                        <p:tgtEl>
                                          <p:spTgt spid="610307">
                                            <p:txEl>
                                              <p:pRg st="7" end="7"/>
                                            </p:txEl>
                                          </p:spTgt>
                                        </p:tgtEl>
                                        <p:attrNameLst>
                                          <p:attrName>style.visibility</p:attrName>
                                        </p:attrNameLst>
                                      </p:cBhvr>
                                      <p:to>
                                        <p:strVal val="visible"/>
                                      </p:to>
                                    </p:set>
                                    <p:animEffect transition="in" filter="box(in)">
                                      <p:cBhvr>
                                        <p:cTn id="35" dur="1000"/>
                                        <p:tgtEl>
                                          <p:spTgt spid="6103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Straight Edge">
  <a:themeElements>
    <a:clrScheme name="1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fontScheme name="1_Straight Edg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a-I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a-I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1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1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1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traight Edge">
  <a:themeElements>
    <a:clrScheme name="2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fontScheme name="2_Straight Edg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a-I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a-I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2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2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2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Straight Edge">
  <a:themeElements>
    <a:clrScheme name="3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fontScheme name="3_Straight Edg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a-I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fa-I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3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3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3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3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24813</TotalTime>
  <Words>11765</Words>
  <Application>Microsoft Office PowerPoint</Application>
  <PresentationFormat>On-screen Show (4:3)</PresentationFormat>
  <Paragraphs>2205</Paragraphs>
  <Slides>360</Slides>
  <Notes>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360</vt:i4>
      </vt:variant>
    </vt:vector>
  </HeadingPairs>
  <TitlesOfParts>
    <vt:vector size="371" baseType="lpstr">
      <vt:lpstr>Arial</vt:lpstr>
      <vt:lpstr>B Nazanin</vt:lpstr>
      <vt:lpstr>B Titr</vt:lpstr>
      <vt:lpstr>Tahoma</vt:lpstr>
      <vt:lpstr>Times New Roman</vt:lpstr>
      <vt:lpstr>Trebuchet MS</vt:lpstr>
      <vt:lpstr>Wingdings</vt:lpstr>
      <vt:lpstr>1_Straight Edge</vt:lpstr>
      <vt:lpstr>2_Straight Edge</vt:lpstr>
      <vt:lpstr>3_Straight Edge</vt:lpstr>
      <vt:lpstr>Chart</vt:lpstr>
      <vt:lpstr>PowerPoint Presentation</vt:lpstr>
      <vt:lpstr>حسابداری میانه  1 رشته حسابداری</vt:lpstr>
      <vt:lpstr>طرح درس</vt:lpstr>
      <vt:lpstr>طرح درس</vt:lpstr>
      <vt:lpstr>اهداف درس</vt:lpstr>
      <vt:lpstr>اهداف درس</vt:lpstr>
      <vt:lpstr>اهداف درس</vt:lpstr>
      <vt:lpstr>جایگاه درس</vt:lpstr>
      <vt:lpstr>فصل اول بسط و تکامل مبانی نظری و عملی حسابداری</vt:lpstr>
      <vt:lpstr>تعریف حسابداری</vt:lpstr>
      <vt:lpstr>تعریف حسابداری</vt:lpstr>
      <vt:lpstr>حسابداری به عنوان یک سیستم اطلاعاتی برای تصمیمات تجاری</vt:lpstr>
      <vt:lpstr>استفاده کنندگان از اطلاعات مالی</vt:lpstr>
      <vt:lpstr>اصول و مفاهیم حسابداری</vt:lpstr>
      <vt:lpstr>مفروضات بنیادی حسابداری</vt:lpstr>
      <vt:lpstr>فرض تفکیک شخصیت</vt:lpstr>
      <vt:lpstr>فرض تداوم فعالیت</vt:lpstr>
      <vt:lpstr>مثالهایی از فرض تداوم فعالیت</vt:lpstr>
      <vt:lpstr>مثالهایی از فرض تداوم فعالیت</vt:lpstr>
      <vt:lpstr>فرض واحد اندازه گیری</vt:lpstr>
      <vt:lpstr>فرض دوره مالی</vt:lpstr>
      <vt:lpstr>فرض تعهدی</vt:lpstr>
      <vt:lpstr>اصول حسابداری</vt:lpstr>
      <vt:lpstr>اصل بهای تمام شده</vt:lpstr>
      <vt:lpstr>اصل تحقق درآمد</vt:lpstr>
      <vt:lpstr>اصل تحقق درآمد</vt:lpstr>
      <vt:lpstr>اصل تطابق</vt:lpstr>
      <vt:lpstr>3 ضابطه اصلی در بکارگیری اصل تطابق</vt:lpstr>
      <vt:lpstr>3 ضابطه اصلی در بکارگیری اصل تطابق</vt:lpstr>
      <vt:lpstr>3 ضابطه اصلی در بکارگیری اصل تطابق</vt:lpstr>
      <vt:lpstr>اصل افشاء</vt:lpstr>
      <vt:lpstr>میثاقهای محدود کننده حسابداری</vt:lpstr>
      <vt:lpstr>فزونی منافع بر مخارج</vt:lpstr>
      <vt:lpstr>اهمیت</vt:lpstr>
      <vt:lpstr>خصوصیات صنعت</vt:lpstr>
      <vt:lpstr>محافظه کاری</vt:lpstr>
      <vt:lpstr>ویژگی کیفی اطلاعات</vt:lpstr>
      <vt:lpstr>ویژگی کیفی اطلاعات</vt:lpstr>
      <vt:lpstr>مربوط بودن</vt:lpstr>
      <vt:lpstr>مربوط بودن</vt:lpstr>
      <vt:lpstr>به موقع بودن</vt:lpstr>
      <vt:lpstr>سودمندی در پیش بینی</vt:lpstr>
      <vt:lpstr>انتخاب خاصه اندازه گیری</vt:lpstr>
      <vt:lpstr>قابلیت اتکا</vt:lpstr>
      <vt:lpstr>قابلیت اتکاء</vt:lpstr>
      <vt:lpstr>بی طرفانه بودن</vt:lpstr>
      <vt:lpstr>کامل بودن</vt:lpstr>
      <vt:lpstr>صحیح بودن</vt:lpstr>
      <vt:lpstr>رجحان محتوا بر شکل</vt:lpstr>
      <vt:lpstr>قابل مقایسه بودن</vt:lpstr>
      <vt:lpstr>قابل مقایسه بودن</vt:lpstr>
      <vt:lpstr>رعایت یکنواختی</vt:lpstr>
      <vt:lpstr>همسانی روشها</vt:lpstr>
      <vt:lpstr>قابل فهم بودن</vt:lpstr>
      <vt:lpstr>فصل دوم صورت سود و زیان</vt:lpstr>
      <vt:lpstr>نظریه عملکرد جاری</vt:lpstr>
      <vt:lpstr>نظریه عملکرد جاری</vt:lpstr>
      <vt:lpstr>نظریه شمول کلی (سود جامع)</vt:lpstr>
      <vt:lpstr>صورتحساب سود و زیان، شکل و نحوه ارائه آن</vt:lpstr>
      <vt:lpstr>صورتحساب سود و زیان چند مرحله ای</vt:lpstr>
      <vt:lpstr>صورتحساب سود و زیان یک مرحله ای</vt:lpstr>
      <vt:lpstr>طبقه بندی اقلام صورتحساب سود و زیان</vt:lpstr>
      <vt:lpstr>اقلام عادی</vt:lpstr>
      <vt:lpstr>اقلام عادی عملیاتی</vt:lpstr>
      <vt:lpstr>اقلام عادی غیرعملیاتی</vt:lpstr>
      <vt:lpstr>اقلام غیرعادی (غیرمترقبه)</vt:lpstr>
      <vt:lpstr>اقلام غیرمترقبه</vt:lpstr>
      <vt:lpstr>اقلام استثنایی</vt:lpstr>
      <vt:lpstr>اقلام استثنایی</vt:lpstr>
      <vt:lpstr>توقف عملیات</vt:lpstr>
      <vt:lpstr>تغییرات حسابداری</vt:lpstr>
      <vt:lpstr>تغییر در اصول و روشهای پذیرفته شده حسابداری</vt:lpstr>
      <vt:lpstr>نحوه انعکاس اثر انباشته ناشی از تغییر روش  در صورت سود و زیان</vt:lpstr>
      <vt:lpstr>تغییر در برآورد حسابداری</vt:lpstr>
      <vt:lpstr>تغییر در برآورد حسابداری</vt:lpstr>
      <vt:lpstr>تغییر در شخصیت حسابداری واحد گزارشگر</vt:lpstr>
      <vt:lpstr>گردش حساب سود (زیان) انباشته</vt:lpstr>
      <vt:lpstr>اصلاح اشتباهات با اهمیت دوره های قبل</vt:lpstr>
      <vt:lpstr>اصلاح اشتباهات با اهمیت دوره های قبل</vt:lpstr>
      <vt:lpstr>صورت سود و زیان جامع</vt:lpstr>
      <vt:lpstr>نحوه ارائه صورت سود و زیان جامع</vt:lpstr>
      <vt:lpstr>فصل سوم ترازنامه یا صورت وضعیت مالی</vt:lpstr>
      <vt:lpstr>ترازنامه</vt:lpstr>
      <vt:lpstr> هدف از طبقه بندی اقلام ترازنامه</vt:lpstr>
      <vt:lpstr>طبقه بندی اقلام ترازنامه</vt:lpstr>
      <vt:lpstr>طبقه بندی اقلام ترازنامه</vt:lpstr>
      <vt:lpstr>دارایی های جاری</vt:lpstr>
      <vt:lpstr>اقلام تشکیل دهنده داراییهای جاری</vt:lpstr>
      <vt:lpstr>موجودی نقد</vt:lpstr>
      <vt:lpstr>موجودی نقد</vt:lpstr>
      <vt:lpstr>سرمایه گذاری کوتاه مدت</vt:lpstr>
      <vt:lpstr>سرمایه گذاری کوتاه مدت</vt:lpstr>
      <vt:lpstr>حسابها و اسناد دریافتنی تجاری</vt:lpstr>
      <vt:lpstr>حسابها و اسناد دریافتنی غیرتجاری</vt:lpstr>
      <vt:lpstr>موجودی ها</vt:lpstr>
      <vt:lpstr>سفارشات مواد و کالا</vt:lpstr>
      <vt:lpstr>پیش پرداختها</vt:lpstr>
      <vt:lpstr>بدهیهای جاری</vt:lpstr>
      <vt:lpstr>اقلام تشکیل دهنده بدهی های جاری</vt:lpstr>
      <vt:lpstr>اضافه برداشت بانکی</vt:lpstr>
      <vt:lpstr>حسابها و اسناد پرداختنی تجاری</vt:lpstr>
      <vt:lpstr>حسابها و اسناد پرداختنی غیرتجاری</vt:lpstr>
      <vt:lpstr>حسابها و اسناد پرداختنی غیرتجاری</vt:lpstr>
      <vt:lpstr>پیش دریافت از مشتریان</vt:lpstr>
      <vt:lpstr>ذخیره مالیات</vt:lpstr>
      <vt:lpstr>سود سهام پیشنهادی</vt:lpstr>
      <vt:lpstr>وامهای پرداختنی</vt:lpstr>
      <vt:lpstr>سرمایه در گردش</vt:lpstr>
      <vt:lpstr>دارایی های بلند مدت</vt:lpstr>
      <vt:lpstr>سرمایه گذاری بلند مدت</vt:lpstr>
      <vt:lpstr>اموال ، ماشین آلات و تجهیزات</vt:lpstr>
      <vt:lpstr>داراییهای نامشهود </vt:lpstr>
      <vt:lpstr>داراییهای نامشهود </vt:lpstr>
      <vt:lpstr>سایر داراییها</vt:lpstr>
      <vt:lpstr>مخارج انتقالی به دوره های آتی</vt:lpstr>
      <vt:lpstr>بدهیهای بلند مدت</vt:lpstr>
      <vt:lpstr>بدهیهای بلند مدت</vt:lpstr>
      <vt:lpstr>بدهیهای بلند مدت</vt:lpstr>
      <vt:lpstr>حقوق صاحبان سهام</vt:lpstr>
      <vt:lpstr>اقلام تشکیل دهنده حقوق صاحبان سهام</vt:lpstr>
      <vt:lpstr>سرمایه قانونی</vt:lpstr>
      <vt:lpstr>سرمایه پرداخت شده اضافی</vt:lpstr>
      <vt:lpstr>سرمایه پرداخت شده اضافی</vt:lpstr>
      <vt:lpstr>اندوخته ها</vt:lpstr>
      <vt:lpstr>اندوخته ها</vt:lpstr>
      <vt:lpstr>سود(زیان) انباشته</vt:lpstr>
      <vt:lpstr>سرمایه تحقق نیافته</vt:lpstr>
      <vt:lpstr>اشکال تهیه ترازنامه</vt:lpstr>
      <vt:lpstr>فصل چهارم صورت گردش وجوه نقد</vt:lpstr>
      <vt:lpstr>صورت گردش وجوه نقد </vt:lpstr>
      <vt:lpstr>هدف از تهیه صورت گردش وجوه نقد</vt:lpstr>
      <vt:lpstr>هدف از تهیه صورت گردش وجوه نقد</vt:lpstr>
      <vt:lpstr>هدف از تهیه صورت گردش وجوه نقد</vt:lpstr>
      <vt:lpstr>ساختار صورت گردش وجوه نقد: </vt:lpstr>
      <vt:lpstr>گردش وجوه نقد</vt:lpstr>
      <vt:lpstr>فعالیتهای عملیاتی </vt:lpstr>
      <vt:lpstr>فعالیتهای عملیاتی </vt:lpstr>
      <vt:lpstr>فعالیتهای عملیاتی </vt:lpstr>
      <vt:lpstr>فعالیتهای عملیاتی </vt:lpstr>
      <vt:lpstr>بازده سرمایه گذاریها و سود پرداختنی  بابت تامین مالی</vt:lpstr>
      <vt:lpstr>بازده سرمایه گذاریها و سود پرداختنی  بابت تامین مالی</vt:lpstr>
      <vt:lpstr>بازده سرمایه گذاریها و سود پرداختنی  بابت تامین مالی</vt:lpstr>
      <vt:lpstr>مالیات بر درآمد</vt:lpstr>
      <vt:lpstr>مالیات بر درآمد</vt:lpstr>
      <vt:lpstr>فعالیتهای سرمایه گذاری </vt:lpstr>
      <vt:lpstr>فعالیتهای سرمایه گذاری </vt:lpstr>
      <vt:lpstr>فعالیتهای تامین مالی </vt:lpstr>
      <vt:lpstr>فعالیتهای تامین مالی </vt:lpstr>
      <vt:lpstr>روشهاي گزارشگري جريانهاي نقدي ناشي از فعاليتهاي عملياتي</vt:lpstr>
      <vt:lpstr>فعالیتهای عملیاتی – روش مستقیم </vt:lpstr>
      <vt:lpstr>فعالیتهای عملیاتی – روش مستقیم </vt:lpstr>
      <vt:lpstr>فعالیتهای عملیاتی – روش مستقیم </vt:lpstr>
      <vt:lpstr>فعالیتهای عملیاتی – روش مستقیم </vt:lpstr>
      <vt:lpstr>فعالیتهای عملیاتی – روش مستقیم </vt:lpstr>
      <vt:lpstr>بازده سرمایه گذاریها و سود پرداختنی  بابت تامین مالی</vt:lpstr>
      <vt:lpstr>بازده سرمایه گذاریها و سود پرداختنی  بابت تامین مالی</vt:lpstr>
      <vt:lpstr>بازده سرمایه گذاریها و سود پرداختنی  بابت تامین مالی</vt:lpstr>
      <vt:lpstr>بازده سرمایه گذاریها و سود پرداختنی بابت تامین مالی</vt:lpstr>
      <vt:lpstr>مالیات بر درآمد</vt:lpstr>
      <vt:lpstr>مالیات بر درآمد</vt:lpstr>
      <vt:lpstr>فعالیتهای سرمایه گذاری </vt:lpstr>
      <vt:lpstr>فعالیتهای تامین مالی </vt:lpstr>
      <vt:lpstr>صورت گردش وجوه نقد</vt:lpstr>
      <vt:lpstr>فصل پنجم حسابداری وجه نقد</vt:lpstr>
      <vt:lpstr>تعریف وجوه نقد</vt:lpstr>
      <vt:lpstr>وجوه نقد</vt:lpstr>
      <vt:lpstr>تنخواه گردان</vt:lpstr>
      <vt:lpstr> روشهای حسابداری تنخواه گردان</vt:lpstr>
      <vt:lpstr> روش تنخواه گردان ثابت</vt:lpstr>
      <vt:lpstr> روش تنخواه گردان ثابت</vt:lpstr>
      <vt:lpstr> روش تنخواه گردان متغیر</vt:lpstr>
      <vt:lpstr> روش تنخواه گردان متغیر</vt:lpstr>
      <vt:lpstr>صندوق</vt:lpstr>
      <vt:lpstr> کسری و اضافه صندوق</vt:lpstr>
      <vt:lpstr> کسری و اضافه صندوق</vt:lpstr>
      <vt:lpstr>حساب بانک</vt:lpstr>
      <vt:lpstr>حساب بانک</vt:lpstr>
      <vt:lpstr>PowerPoint Presentation</vt:lpstr>
      <vt:lpstr>دلایل ایجاد مغایرت بانکی</vt:lpstr>
      <vt:lpstr>دلایل ایجاد مغایرت بانکی</vt:lpstr>
      <vt:lpstr>چکهای معوق</vt:lpstr>
      <vt:lpstr>وجوه بین راهی</vt:lpstr>
      <vt:lpstr>چکهای لاوصول</vt:lpstr>
      <vt:lpstr>اشتباهات حسابدار شرکت</vt:lpstr>
      <vt:lpstr>اشتباهات بانک</vt:lpstr>
      <vt:lpstr>واخواست اسناد تجاری تنزیل شده</vt:lpstr>
      <vt:lpstr>وجوه دریافتی توسط بانک</vt:lpstr>
      <vt:lpstr>کارمزد و خدمات بانکی</vt:lpstr>
      <vt:lpstr>صورت مغایرت بانکی</vt:lpstr>
      <vt:lpstr>صورت مغایرت بانکی روش مانده واقعی</vt:lpstr>
      <vt:lpstr>فصل ششم حسابداری سرمایه گذاری کوتاه مدت</vt:lpstr>
      <vt:lpstr>سرمایه گذاری</vt:lpstr>
      <vt:lpstr> بهای تمام شده سرمایه گذاری</vt:lpstr>
      <vt:lpstr>سرمایه گذاری کوتاه مدت در سهام</vt:lpstr>
      <vt:lpstr>روشهای ارزیابی سرمایه گذاریها</vt:lpstr>
      <vt:lpstr>روش ارزش بازار</vt:lpstr>
      <vt:lpstr>روش ارزش بازار</vt:lpstr>
      <vt:lpstr>روش ارزش بازار</vt:lpstr>
      <vt:lpstr>روش اقل بهای تمام شده یا خالص ارزش فروش</vt:lpstr>
      <vt:lpstr>روش اقل بهای تمام شده یا خالص ارزش فروش</vt:lpstr>
      <vt:lpstr>مثال صفحه 190</vt:lpstr>
      <vt:lpstr>مثال صفحه 190</vt:lpstr>
      <vt:lpstr>مثال صفحه 190</vt:lpstr>
      <vt:lpstr>مثال صفحه 190</vt:lpstr>
      <vt:lpstr>مالیات سود سهام</vt:lpstr>
      <vt:lpstr>فصل هفتم حسابداری مطالبات</vt:lpstr>
      <vt:lpstr>مطالبات تجاری</vt:lpstr>
      <vt:lpstr>حسابهای دریافتنی</vt:lpstr>
      <vt:lpstr>اسناد دریافتنی</vt:lpstr>
      <vt:lpstr>مطالبات مشکوک الوصول</vt:lpstr>
      <vt:lpstr>روش حذف مستقیم</vt:lpstr>
      <vt:lpstr>بازیافت مطالبات سوخت شده - روش حذف مستقیم</vt:lpstr>
      <vt:lpstr>روش ایجاد ذخیره</vt:lpstr>
      <vt:lpstr>روشهای برآورد مطالبات مشکوک الوصول</vt:lpstr>
      <vt:lpstr>روش درصدی از فروش نسیه</vt:lpstr>
      <vt:lpstr>روش درصدی از مانده حسابهای دریافتنی</vt:lpstr>
      <vt:lpstr>روش درصدی از مانده حسابهای دریافتنی</vt:lpstr>
      <vt:lpstr>چگونگی انجام ثبت اصلاحی ذخیره در پایان سال مالی</vt:lpstr>
      <vt:lpstr>چگونگی انجام ثبت اصلاحی ذخیره در پایان سال مالی</vt:lpstr>
      <vt:lpstr>روش تجزیه سنی</vt:lpstr>
      <vt:lpstr>روش شناسایی ویژه</vt:lpstr>
      <vt:lpstr>فصل هشتم حسابداری موجودی کالا</vt:lpstr>
      <vt:lpstr>بهای تمام شده موجودیها</vt:lpstr>
      <vt:lpstr>گردش موجودیها</vt:lpstr>
      <vt:lpstr>سیستم ثبت موجودیها</vt:lpstr>
      <vt:lpstr>سیستم ثبت ادواری</vt:lpstr>
      <vt:lpstr>سیستم ثبت دایمی</vt:lpstr>
      <vt:lpstr>ثبت خرید نسیه در سیستم ادواری و دایمی</vt:lpstr>
      <vt:lpstr>ثبت هزینه حمل در سیستم ادواری و دایمی</vt:lpstr>
      <vt:lpstr>ثبت تخفیفات نقدی در سیستم ادواری و دایمی</vt:lpstr>
      <vt:lpstr>ثبت برگشت ازخرید نسیه در سیستم ادواری و دایمی</vt:lpstr>
      <vt:lpstr>ثبت فروش کالا به طور نسیه در سیستم ادواری</vt:lpstr>
      <vt:lpstr>ثبت فروش کالا به طور نسیه در سیستم دایمی</vt:lpstr>
      <vt:lpstr>ثبت برگشت ازفروش نسیه در سیستم ادواری</vt:lpstr>
      <vt:lpstr>ثبت برگشت ازفروش نسیه در سیستم دایمی</vt:lpstr>
      <vt:lpstr>ثبت تخفیفات نقدی فروش در سیستم ادواری و دایمی</vt:lpstr>
      <vt:lpstr>ثبت اصلاحی پایان سال در سیستم ادواری</vt:lpstr>
      <vt:lpstr>روشهای محاسبه بهای تمام شده در سیستم ادواری</vt:lpstr>
      <vt:lpstr>روش اولین صادره از اولین وارده  FIFO</vt:lpstr>
      <vt:lpstr> روش اولین صادره از اولین وارده  FIFO</vt:lpstr>
      <vt:lpstr>روش اولین صادره از آخرین وارده  LIFO</vt:lpstr>
      <vt:lpstr>روش اولین صادره از آخرین وارده  LIFO</vt:lpstr>
      <vt:lpstr>روش اولین صادره از آخرین وارده  LIFO</vt:lpstr>
      <vt:lpstr>روش میانگین موزون</vt:lpstr>
      <vt:lpstr>روش میانگین موزون</vt:lpstr>
      <vt:lpstr>روش میانگین موزون</vt:lpstr>
      <vt:lpstr>روش شناسایی ویژه</vt:lpstr>
      <vt:lpstr>روش شناسایی ویژه</vt:lpstr>
      <vt:lpstr>مثال صفحه 249</vt:lpstr>
      <vt:lpstr>حل مثال سیستم ادواری </vt:lpstr>
      <vt:lpstr>حل مثال با استفاده از روش FIFO</vt:lpstr>
      <vt:lpstr>حل مثال با استفاده از روش LIFO</vt:lpstr>
      <vt:lpstr>حل مثال با استفاده از روش میانگین</vt:lpstr>
      <vt:lpstr>حل مثال با استفاده از روش FIFO- سیستم دایمی</vt:lpstr>
      <vt:lpstr>حل مثال با استفاده از روش FIFO- سیستم دایمی</vt:lpstr>
      <vt:lpstr>حل مثال با استفاده از روش FIFO- سیستم دایمی</vt:lpstr>
      <vt:lpstr>حل مثال با استفاده از روش LIFO- سیستم دایمی</vt:lpstr>
      <vt:lpstr>حل مثال با استفاده از روش LIFO- سیستم دایمی</vt:lpstr>
      <vt:lpstr>حل مثال با استفاده از روش LIFO- سیستم دایمی</vt:lpstr>
      <vt:lpstr>حل مثال با استفاده از روش میانگین- سیستم دایمی</vt:lpstr>
      <vt:lpstr>برآورد موجودیها</vt:lpstr>
      <vt:lpstr>روش سود ناویژه</vt:lpstr>
      <vt:lpstr>روش خرده فروشی</vt:lpstr>
      <vt:lpstr>روش خرده فروشی</vt:lpstr>
      <vt:lpstr>فصل نهم حسابداری دارایی های ثابت مشهود و نامشهود</vt:lpstr>
      <vt:lpstr>دارایی ثابت مشهود</vt:lpstr>
      <vt:lpstr>طبقه بندی داراییهای ثابت مشهود</vt:lpstr>
      <vt:lpstr>داراییهای استهلاک پذیر</vt:lpstr>
      <vt:lpstr>داراییهای استهلاک ناپذیر</vt:lpstr>
      <vt:lpstr>داراییهای نقصان پذیر</vt:lpstr>
      <vt:lpstr>قیمت تمام شده داراییهای ثابت</vt:lpstr>
      <vt:lpstr>قیمت تمام شده داراییهای ثابت</vt:lpstr>
      <vt:lpstr>قیمت تمام شده داراییهای ثابت</vt:lpstr>
      <vt:lpstr>زمین</vt:lpstr>
      <vt:lpstr>زمین</vt:lpstr>
      <vt:lpstr>تاسیسات و مستحدثات در زمین</vt:lpstr>
      <vt:lpstr>معادن و منابع طبیعی</vt:lpstr>
      <vt:lpstr>ساختمان</vt:lpstr>
      <vt:lpstr>ساخت ساختمان</vt:lpstr>
      <vt:lpstr>تخریب ساختمان قدیمی</vt:lpstr>
      <vt:lpstr>احتساب مخارج تامین مالی در بهای تمام شده دارایی</vt:lpstr>
      <vt:lpstr>ماشین آلات و تجهیزات</vt:lpstr>
      <vt:lpstr>روشهای تحصیل اموال، ماشین آلات و تجهیزات</vt:lpstr>
      <vt:lpstr> 1. تحصیل داراییها به صورت نقد</vt:lpstr>
      <vt:lpstr>2. تحصیل داراییها به شکل نسیه</vt:lpstr>
      <vt:lpstr>3. تحصیل داراییها از طریق صدور اسناد بلندمدت</vt:lpstr>
      <vt:lpstr>تحصیل داراییها از طریق صدور اسناد بلندمدت</vt:lpstr>
      <vt:lpstr>تحصیل داراییها از طریق صدور اسناد بلندمدت</vt:lpstr>
      <vt:lpstr>تحصیل داراییها از طریق صدور اسناد بلندمدت</vt:lpstr>
      <vt:lpstr>4. تحصیل داراییها از طریق صدور سهام</vt:lpstr>
      <vt:lpstr>5. تحصیل گروهی داراییها به طور یکجا</vt:lpstr>
      <vt:lpstr>6. تحصیل داراییها در قالب احداث یا ساخت</vt:lpstr>
      <vt:lpstr>6. تحصیل داراییها در قالب احداث یا ساخت</vt:lpstr>
      <vt:lpstr>تحصیل داراییها در قالب احداث یا ساخت</vt:lpstr>
      <vt:lpstr>7. تحصیل داراییها به صورت رایگان </vt:lpstr>
      <vt:lpstr>تحصیل داراییها به صورت رایگان </vt:lpstr>
      <vt:lpstr>تحصیل داراییها به صورت رایگان </vt:lpstr>
      <vt:lpstr>8. تحصیل داراییها در قالب معاوضه </vt:lpstr>
      <vt:lpstr>تحصیل داراییها در قالب معاوضه </vt:lpstr>
      <vt:lpstr>معاوضه داراییهای غیر مشابه</vt:lpstr>
      <vt:lpstr>معاوضه داراییهای غیر مشابه</vt:lpstr>
      <vt:lpstr>معاوضه غیر مشابه بدون سرک</vt:lpstr>
      <vt:lpstr>ثبت معاوضه غیر مشابه بدون سرک</vt:lpstr>
      <vt:lpstr>ثبت معاوضه غیر مشابه بدون سرک</vt:lpstr>
      <vt:lpstr>ثبت معاوضه غیر مشابه بدون سرک</vt:lpstr>
      <vt:lpstr>معاوضه غیرمشابه همراه با سرک</vt:lpstr>
      <vt:lpstr>معاوضه غیرمشابه همراه با سرک</vt:lpstr>
      <vt:lpstr>معاوضه غیرمشابه همراه با سرک</vt:lpstr>
      <vt:lpstr>معاوضه غیرمشابه همراه با سرک</vt:lpstr>
      <vt:lpstr>معاوضه غیرمشابه همراه با سرک</vt:lpstr>
      <vt:lpstr>معاوضه غیرمشابه همراه با سرک</vt:lpstr>
      <vt:lpstr>معاوضه داراییهای مشابه</vt:lpstr>
      <vt:lpstr>معاوضه داراییهای مشابه </vt:lpstr>
      <vt:lpstr>داراییهای مولد</vt:lpstr>
      <vt:lpstr>داراییهای غیرمولد</vt:lpstr>
      <vt:lpstr>معاوضه داراییهای مشابه</vt:lpstr>
      <vt:lpstr>شناسایی زیان در معاوضه داراییهای مشابه</vt:lpstr>
      <vt:lpstr>شناسایی سود در معاوضه داراییهای مشابه</vt:lpstr>
      <vt:lpstr>معاوضه مشابه بدون سرک</vt:lpstr>
      <vt:lpstr>ثبت معاوضه مشابه بدون سرک</vt:lpstr>
      <vt:lpstr>ثبت معاوضه مشابه بدون سرک</vt:lpstr>
      <vt:lpstr>ثبت معاوضه مشابه بدون سرک</vt:lpstr>
      <vt:lpstr>معاوضه مشابه با سرک (بدون سود)</vt:lpstr>
      <vt:lpstr>ثبت معاوضه مشابه با سرک(بدون سود یا زیان)</vt:lpstr>
      <vt:lpstr>ثبت معاوضه مشابه با سرک (همراه با زیان)</vt:lpstr>
      <vt:lpstr>ثبت معاوضه مشابه با سرک پرداختی (همراه با سود)</vt:lpstr>
      <vt:lpstr>ثبت معاوضه مشابه با سرک دریافتی (همراه با سود)</vt:lpstr>
      <vt:lpstr>مخارج بعد از تحصیل اموال، ماشین آلات و تجهیزات</vt:lpstr>
      <vt:lpstr>مخارج جاری</vt:lpstr>
      <vt:lpstr>مخارج سرمایه ای</vt:lpstr>
      <vt:lpstr>مخارج سرمایه ای</vt:lpstr>
      <vt:lpstr>انواع مخارج پس از تحصیل</vt:lpstr>
      <vt:lpstr>مخارج تعمیرات و نگهداری</vt:lpstr>
      <vt:lpstr>مخارج جاری تعمیرات و نگهداری</vt:lpstr>
      <vt:lpstr>حسابداری مخارج جاری تعمیرات و نگهداری</vt:lpstr>
      <vt:lpstr>حسابداری مخارج جاری تعمیرات و نگهداری</vt:lpstr>
      <vt:lpstr>حسابداری مخارج جاری تعمیرات و نگهداری</vt:lpstr>
      <vt:lpstr>حسابداری مخارج سرمایه ای تعمیرات و نگهداری</vt:lpstr>
      <vt:lpstr>روش انتقال به حساب دارایی</vt:lpstr>
      <vt:lpstr>روش انتقال به حساب استهلاک انباشته</vt:lpstr>
      <vt:lpstr>مخارج تعویض و بهسازی</vt:lpstr>
      <vt:lpstr>مخارج تعویض و بهسازی</vt:lpstr>
      <vt:lpstr>حسابداری مخارج تعویض و بهسازی</vt:lpstr>
      <vt:lpstr>حسابداری مخارج تعویض و بهسازی</vt:lpstr>
      <vt:lpstr>مخارج گسترش و الحاق</vt:lpstr>
      <vt:lpstr>حسابداری مخارج گسترش و الحاق</vt:lpstr>
      <vt:lpstr>مخارج جا به جایی و نصب مجدد</vt:lpstr>
      <vt:lpstr>حسابداری مخارج جا به جایی و نصب مجدد</vt:lpstr>
      <vt:lpstr>کنارگذاری و واگذاری دارایی</vt:lpstr>
      <vt:lpstr>ثبت کنارگذاری دارایی</vt:lpstr>
      <vt:lpstr>ثبت واگذاری دارایی</vt:lpstr>
      <vt:lpstr>استهلاک داراییهای ثابت مشهود</vt:lpstr>
      <vt:lpstr>انواع روشهای استهلاک داراییهای ثابت مشهود</vt:lpstr>
      <vt:lpstr>روش خط مستقیم</vt:lpstr>
      <vt:lpstr>روش فعالیت</vt:lpstr>
      <vt:lpstr>روش فعالیت</vt:lpstr>
      <vt:lpstr>روش مانده نزولی</vt:lpstr>
      <vt:lpstr>روش مانده نزولی مضاعف</vt:lpstr>
      <vt:lpstr>روش مجموع سنوات</vt:lpstr>
      <vt:lpstr>نمودار مقایسه ای هزینه استهلاک مثال صفحه326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Pre-Accounting Principles &amp; Theory Seminar</dc:title>
  <dc:creator>Leola Bennett</dc:creator>
  <cp:lastModifiedBy>Shiva</cp:lastModifiedBy>
  <cp:revision>106</cp:revision>
  <dcterms:created xsi:type="dcterms:W3CDTF">2002-09-13T14:58:36Z</dcterms:created>
  <dcterms:modified xsi:type="dcterms:W3CDTF">2023-06-07T18:40:26Z</dcterms:modified>
</cp:coreProperties>
</file>