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slides/slide305.xml" ContentType="application/vnd.openxmlformats-officedocument.presentationml.slide+xml"/>
  <Override PartName="/ppt/slides/slide306.xml" ContentType="application/vnd.openxmlformats-officedocument.presentationml.slide+xml"/>
  <Override PartName="/ppt/slides/slide307.xml" ContentType="application/vnd.openxmlformats-officedocument.presentationml.slide+xml"/>
  <Override PartName="/ppt/slides/slide308.xml" ContentType="application/vnd.openxmlformats-officedocument.presentationml.slide+xml"/>
  <Override PartName="/ppt/slides/slide309.xml" ContentType="application/vnd.openxmlformats-officedocument.presentationml.slide+xml"/>
  <Override PartName="/ppt/slides/slide310.xml" ContentType="application/vnd.openxmlformats-officedocument.presentationml.slide+xml"/>
  <Override PartName="/ppt/slides/slide311.xml" ContentType="application/vnd.openxmlformats-officedocument.presentationml.slide+xml"/>
  <Override PartName="/ppt/slides/slide312.xml" ContentType="application/vnd.openxmlformats-officedocument.presentationml.slide+xml"/>
  <Override PartName="/ppt/slides/slide313.xml" ContentType="application/vnd.openxmlformats-officedocument.presentationml.slide+xml"/>
  <Override PartName="/ppt/slides/slide314.xml" ContentType="application/vnd.openxmlformats-officedocument.presentationml.slide+xml"/>
  <Override PartName="/ppt/slides/slide315.xml" ContentType="application/vnd.openxmlformats-officedocument.presentationml.slide+xml"/>
  <Override PartName="/ppt/slides/slide316.xml" ContentType="application/vnd.openxmlformats-officedocument.presentationml.slide+xml"/>
  <Override PartName="/ppt/slides/slide317.xml" ContentType="application/vnd.openxmlformats-officedocument.presentationml.slide+xml"/>
  <Override PartName="/ppt/slides/slide318.xml" ContentType="application/vnd.openxmlformats-officedocument.presentationml.slide+xml"/>
  <Override PartName="/ppt/slides/slide319.xml" ContentType="application/vnd.openxmlformats-officedocument.presentationml.slide+xml"/>
  <Override PartName="/ppt/slides/slide320.xml" ContentType="application/vnd.openxmlformats-officedocument.presentationml.slide+xml"/>
  <Override PartName="/ppt/slides/slide321.xml" ContentType="application/vnd.openxmlformats-officedocument.presentationml.slide+xml"/>
  <Override PartName="/ppt/slides/slide322.xml" ContentType="application/vnd.openxmlformats-officedocument.presentationml.slide+xml"/>
  <Override PartName="/ppt/slides/slide323.xml" ContentType="application/vnd.openxmlformats-officedocument.presentationml.slide+xml"/>
  <Override PartName="/ppt/slides/slide324.xml" ContentType="application/vnd.openxmlformats-officedocument.presentationml.slide+xml"/>
  <Override PartName="/ppt/slides/slide325.xml" ContentType="application/vnd.openxmlformats-officedocument.presentationml.slide+xml"/>
  <Override PartName="/ppt/slides/slide326.xml" ContentType="application/vnd.openxmlformats-officedocument.presentationml.slide+xml"/>
  <Override PartName="/ppt/slides/slide327.xml" ContentType="application/vnd.openxmlformats-officedocument.presentationml.slide+xml"/>
  <Override PartName="/ppt/slides/slide328.xml" ContentType="application/vnd.openxmlformats-officedocument.presentationml.slide+xml"/>
  <Override PartName="/ppt/slides/slide329.xml" ContentType="application/vnd.openxmlformats-officedocument.presentationml.slide+xml"/>
  <Override PartName="/ppt/slides/slide330.xml" ContentType="application/vnd.openxmlformats-officedocument.presentationml.slide+xml"/>
  <Override PartName="/ppt/slides/slide331.xml" ContentType="application/vnd.openxmlformats-officedocument.presentationml.slide+xml"/>
  <Override PartName="/ppt/slides/slide332.xml" ContentType="application/vnd.openxmlformats-officedocument.presentationml.slide+xml"/>
  <Override PartName="/ppt/slides/slide333.xml" ContentType="application/vnd.openxmlformats-officedocument.presentationml.slide+xml"/>
  <Override PartName="/ppt/slides/slide334.xml" ContentType="application/vnd.openxmlformats-officedocument.presentationml.slide+xml"/>
  <Override PartName="/ppt/slides/slide335.xml" ContentType="application/vnd.openxmlformats-officedocument.presentationml.slide+xml"/>
  <Override PartName="/ppt/slides/slide336.xml" ContentType="application/vnd.openxmlformats-officedocument.presentationml.slide+xml"/>
  <Override PartName="/ppt/slides/slide337.xml" ContentType="application/vnd.openxmlformats-officedocument.presentationml.slide+xml"/>
  <Override PartName="/ppt/slides/slide338.xml" ContentType="application/vnd.openxmlformats-officedocument.presentationml.slide+xml"/>
  <Override PartName="/ppt/slides/slide339.xml" ContentType="application/vnd.openxmlformats-officedocument.presentationml.slide+xml"/>
  <Override PartName="/ppt/slides/slide340.xml" ContentType="application/vnd.openxmlformats-officedocument.presentationml.slide+xml"/>
  <Override PartName="/ppt/slides/slide341.xml" ContentType="application/vnd.openxmlformats-officedocument.presentationml.slide+xml"/>
  <Override PartName="/ppt/slides/slide342.xml" ContentType="application/vnd.openxmlformats-officedocument.presentationml.slide+xml"/>
  <Override PartName="/ppt/slides/slide343.xml" ContentType="application/vnd.openxmlformats-officedocument.presentationml.slide+xml"/>
  <Override PartName="/ppt/slides/slide344.xml" ContentType="application/vnd.openxmlformats-officedocument.presentationml.slide+xml"/>
  <Override PartName="/ppt/slides/slide345.xml" ContentType="application/vnd.openxmlformats-officedocument.presentationml.slide+xml"/>
  <Override PartName="/ppt/slides/slide346.xml" ContentType="application/vnd.openxmlformats-officedocument.presentationml.slide+xml"/>
  <Override PartName="/ppt/slides/slide347.xml" ContentType="application/vnd.openxmlformats-officedocument.presentationml.slide+xml"/>
  <Override PartName="/ppt/slides/slide348.xml" ContentType="application/vnd.openxmlformats-officedocument.presentationml.slide+xml"/>
  <Override PartName="/ppt/slides/slide349.xml" ContentType="application/vnd.openxmlformats-officedocument.presentationml.slide+xml"/>
  <Override PartName="/ppt/slides/slide350.xml" ContentType="application/vnd.openxmlformats-officedocument.presentationml.slide+xml"/>
  <Override PartName="/ppt/slides/slide351.xml" ContentType="application/vnd.openxmlformats-officedocument.presentationml.slide+xml"/>
  <Override PartName="/ppt/slides/slide352.xml" ContentType="application/vnd.openxmlformats-officedocument.presentationml.slide+xml"/>
  <Override PartName="/ppt/slides/slide353.xml" ContentType="application/vnd.openxmlformats-officedocument.presentationml.slide+xml"/>
  <Override PartName="/ppt/slides/slide354.xml" ContentType="application/vnd.openxmlformats-officedocument.presentationml.slide+xml"/>
  <Override PartName="/ppt/slides/slide355.xml" ContentType="application/vnd.openxmlformats-officedocument.presentationml.slide+xml"/>
  <Override PartName="/ppt/slides/slide356.xml" ContentType="application/vnd.openxmlformats-officedocument.presentationml.slide+xml"/>
  <Override PartName="/ppt/slides/slide357.xml" ContentType="application/vnd.openxmlformats-officedocument.presentationml.slide+xml"/>
  <Override PartName="/ppt/slides/slide358.xml" ContentType="application/vnd.openxmlformats-officedocument.presentationml.slide+xml"/>
  <Override PartName="/ppt/slides/slide359.xml" ContentType="application/vnd.openxmlformats-officedocument.presentationml.slide+xml"/>
  <Override PartName="/ppt/slides/slide360.xml" ContentType="application/vnd.openxmlformats-officedocument.presentationml.slide+xml"/>
  <Override PartName="/ppt/slides/slide361.xml" ContentType="application/vnd.openxmlformats-officedocument.presentationml.slide+xml"/>
  <Override PartName="/ppt/slides/slide362.xml" ContentType="application/vnd.openxmlformats-officedocument.presentationml.slide+xml"/>
  <Override PartName="/ppt/slides/slide363.xml" ContentType="application/vnd.openxmlformats-officedocument.presentationml.slide+xml"/>
  <Override PartName="/ppt/slides/slide364.xml" ContentType="application/vnd.openxmlformats-officedocument.presentationml.slide+xml"/>
  <Override PartName="/ppt/slides/slide365.xml" ContentType="application/vnd.openxmlformats-officedocument.presentationml.slide+xml"/>
  <Override PartName="/ppt/slides/slide366.xml" ContentType="application/vnd.openxmlformats-officedocument.presentationml.slide+xml"/>
  <Override PartName="/ppt/slides/slide367.xml" ContentType="application/vnd.openxmlformats-officedocument.presentationml.slide+xml"/>
  <Override PartName="/ppt/slides/slide368.xml" ContentType="application/vnd.openxmlformats-officedocument.presentationml.slide+xml"/>
  <Override PartName="/ppt/slides/slide369.xml" ContentType="application/vnd.openxmlformats-officedocument.presentationml.slide+xml"/>
  <Override PartName="/ppt/slides/slide370.xml" ContentType="application/vnd.openxmlformats-officedocument.presentationml.slide+xml"/>
  <Override PartName="/ppt/slides/slide371.xml" ContentType="application/vnd.openxmlformats-officedocument.presentationml.slide+xml"/>
  <Override PartName="/ppt/slides/slide372.xml" ContentType="application/vnd.openxmlformats-officedocument.presentationml.slide+xml"/>
  <Override PartName="/ppt/slides/slide373.xml" ContentType="application/vnd.openxmlformats-officedocument.presentationml.slide+xml"/>
  <Override PartName="/ppt/slides/slide374.xml" ContentType="application/vnd.openxmlformats-officedocument.presentationml.slide+xml"/>
  <Override PartName="/ppt/slides/slide375.xml" ContentType="application/vnd.openxmlformats-officedocument.presentationml.slide+xml"/>
  <Override PartName="/ppt/slides/slide376.xml" ContentType="application/vnd.openxmlformats-officedocument.presentationml.slide+xml"/>
  <Override PartName="/ppt/slides/slide377.xml" ContentType="application/vnd.openxmlformats-officedocument.presentationml.slide+xml"/>
  <Override PartName="/ppt/slides/slide378.xml" ContentType="application/vnd.openxmlformats-officedocument.presentationml.slide+xml"/>
  <Override PartName="/ppt/slides/slide379.xml" ContentType="application/vnd.openxmlformats-officedocument.presentationml.slide+xml"/>
  <Override PartName="/ppt/slides/slide380.xml" ContentType="application/vnd.openxmlformats-officedocument.presentationml.slide+xml"/>
  <Override PartName="/ppt/slides/slide381.xml" ContentType="application/vnd.openxmlformats-officedocument.presentationml.slide+xml"/>
  <Override PartName="/ppt/slides/slide382.xml" ContentType="application/vnd.openxmlformats-officedocument.presentationml.slide+xml"/>
  <Override PartName="/ppt/slides/slide383.xml" ContentType="application/vnd.openxmlformats-officedocument.presentationml.slide+xml"/>
  <Override PartName="/ppt/slides/slide384.xml" ContentType="application/vnd.openxmlformats-officedocument.presentationml.slide+xml"/>
  <Override PartName="/ppt/slides/slide385.xml" ContentType="application/vnd.openxmlformats-officedocument.presentationml.slide+xml"/>
  <Override PartName="/ppt/slides/slide386.xml" ContentType="application/vnd.openxmlformats-officedocument.presentationml.slide+xml"/>
  <Override PartName="/ppt/slides/slide387.xml" ContentType="application/vnd.openxmlformats-officedocument.presentationml.slide+xml"/>
  <Override PartName="/ppt/slides/slide388.xml" ContentType="application/vnd.openxmlformats-officedocument.presentationml.slide+xml"/>
  <Override PartName="/ppt/slides/slide389.xml" ContentType="application/vnd.openxmlformats-officedocument.presentationml.slide+xml"/>
  <Override PartName="/ppt/slides/slide390.xml" ContentType="application/vnd.openxmlformats-officedocument.presentationml.slide+xml"/>
  <Override PartName="/ppt/slides/slide391.xml" ContentType="application/vnd.openxmlformats-officedocument.presentationml.slide+xml"/>
  <Override PartName="/ppt/slides/slide392.xml" ContentType="application/vnd.openxmlformats-officedocument.presentationml.slide+xml"/>
  <Override PartName="/ppt/slides/slide393.xml" ContentType="application/vnd.openxmlformats-officedocument.presentationml.slide+xml"/>
  <Override PartName="/ppt/slides/slide394.xml" ContentType="application/vnd.openxmlformats-officedocument.presentationml.slide+xml"/>
  <Override PartName="/ppt/slides/slide395.xml" ContentType="application/vnd.openxmlformats-officedocument.presentationml.slide+xml"/>
  <Override PartName="/ppt/slides/slide396.xml" ContentType="application/vnd.openxmlformats-officedocument.presentationml.slide+xml"/>
  <Override PartName="/ppt/slides/slide397.xml" ContentType="application/vnd.openxmlformats-officedocument.presentationml.slide+xml"/>
  <Override PartName="/ppt/slides/slide398.xml" ContentType="application/vnd.openxmlformats-officedocument.presentationml.slide+xml"/>
  <Override PartName="/ppt/slides/slide399.xml" ContentType="application/vnd.openxmlformats-officedocument.presentationml.slide+xml"/>
  <Override PartName="/ppt/slides/slide400.xml" ContentType="application/vnd.openxmlformats-officedocument.presentationml.slide+xml"/>
  <Override PartName="/ppt/slides/slide401.xml" ContentType="application/vnd.openxmlformats-officedocument.presentationml.slide+xml"/>
  <Override PartName="/ppt/slides/slide402.xml" ContentType="application/vnd.openxmlformats-officedocument.presentationml.slide+xml"/>
  <Override PartName="/ppt/slides/slide403.xml" ContentType="application/vnd.openxmlformats-officedocument.presentationml.slide+xml"/>
  <Override PartName="/ppt/slides/slide404.xml" ContentType="application/vnd.openxmlformats-officedocument.presentationml.slide+xml"/>
  <Override PartName="/ppt/slides/slide405.xml" ContentType="application/vnd.openxmlformats-officedocument.presentationml.slide+xml"/>
  <Override PartName="/ppt/slides/slide406.xml" ContentType="application/vnd.openxmlformats-officedocument.presentationml.slide+xml"/>
  <Override PartName="/ppt/slides/slide407.xml" ContentType="application/vnd.openxmlformats-officedocument.presentationml.slide+xml"/>
  <Override PartName="/ppt/slides/slide408.xml" ContentType="application/vnd.openxmlformats-officedocument.presentationml.slide+xml"/>
  <Override PartName="/ppt/slides/slide409.xml" ContentType="application/vnd.openxmlformats-officedocument.presentationml.slide+xml"/>
  <Override PartName="/ppt/slides/slide410.xml" ContentType="application/vnd.openxmlformats-officedocument.presentationml.slide+xml"/>
  <Override PartName="/ppt/slides/slide411.xml" ContentType="application/vnd.openxmlformats-officedocument.presentationml.slide+xml"/>
  <Override PartName="/ppt/slides/slide412.xml" ContentType="application/vnd.openxmlformats-officedocument.presentationml.slide+xml"/>
  <Override PartName="/ppt/slides/slide413.xml" ContentType="application/vnd.openxmlformats-officedocument.presentationml.slide+xml"/>
  <Override PartName="/ppt/slides/slide414.xml" ContentType="application/vnd.openxmlformats-officedocument.presentationml.slide+xml"/>
  <Override PartName="/ppt/slides/slide415.xml" ContentType="application/vnd.openxmlformats-officedocument.presentationml.slide+xml"/>
  <Override PartName="/ppt/slides/slide416.xml" ContentType="application/vnd.openxmlformats-officedocument.presentationml.slide+xml"/>
  <Override PartName="/ppt/slides/slide417.xml" ContentType="application/vnd.openxmlformats-officedocument.presentationml.slide+xml"/>
  <Override PartName="/ppt/slides/slide418.xml" ContentType="application/vnd.openxmlformats-officedocument.presentationml.slide+xml"/>
  <Override PartName="/ppt/slides/slide4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53" r:id="rId1"/>
  </p:sldMasterIdLst>
  <p:sldIdLst>
    <p:sldId id="687" r:id="rId2"/>
    <p:sldId id="256" r:id="rId3"/>
    <p:sldId id="257" r:id="rId4"/>
    <p:sldId id="258" r:id="rId5"/>
    <p:sldId id="259" r:id="rId6"/>
    <p:sldId id="260" r:id="rId7"/>
    <p:sldId id="261" r:id="rId8"/>
    <p:sldId id="262" r:id="rId9"/>
    <p:sldId id="648" r:id="rId10"/>
    <p:sldId id="264" r:id="rId11"/>
    <p:sldId id="265" r:id="rId12"/>
    <p:sldId id="266" r:id="rId13"/>
    <p:sldId id="267" r:id="rId14"/>
    <p:sldId id="268" r:id="rId15"/>
    <p:sldId id="269" r:id="rId16"/>
    <p:sldId id="270" r:id="rId17"/>
    <p:sldId id="271" r:id="rId18"/>
    <p:sldId id="272" r:id="rId19"/>
    <p:sldId id="666" r:id="rId20"/>
    <p:sldId id="273" r:id="rId21"/>
    <p:sldId id="274" r:id="rId22"/>
    <p:sldId id="275" r:id="rId23"/>
    <p:sldId id="276" r:id="rId24"/>
    <p:sldId id="277" r:id="rId25"/>
    <p:sldId id="278" r:id="rId26"/>
    <p:sldId id="279" r:id="rId27"/>
    <p:sldId id="280" r:id="rId28"/>
    <p:sldId id="281" r:id="rId29"/>
    <p:sldId id="282" r:id="rId30"/>
    <p:sldId id="283" r:id="rId31"/>
    <p:sldId id="649" r:id="rId32"/>
    <p:sldId id="285" r:id="rId33"/>
    <p:sldId id="286" r:id="rId34"/>
    <p:sldId id="287" r:id="rId35"/>
    <p:sldId id="650" r:id="rId36"/>
    <p:sldId id="289" r:id="rId37"/>
    <p:sldId id="651"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307" r:id="rId55"/>
    <p:sldId id="308" r:id="rId56"/>
    <p:sldId id="309" r:id="rId57"/>
    <p:sldId id="310" r:id="rId58"/>
    <p:sldId id="316" r:id="rId59"/>
    <p:sldId id="312" r:id="rId60"/>
    <p:sldId id="313" r:id="rId61"/>
    <p:sldId id="314" r:id="rId62"/>
    <p:sldId id="317" r:id="rId63"/>
    <p:sldId id="315" r:id="rId64"/>
    <p:sldId id="318" r:id="rId65"/>
    <p:sldId id="319" r:id="rId66"/>
    <p:sldId id="320" r:id="rId67"/>
    <p:sldId id="321" r:id="rId68"/>
    <p:sldId id="322" r:id="rId69"/>
    <p:sldId id="323" r:id="rId70"/>
    <p:sldId id="324" r:id="rId71"/>
    <p:sldId id="325" r:id="rId72"/>
    <p:sldId id="326" r:id="rId73"/>
    <p:sldId id="327" r:id="rId74"/>
    <p:sldId id="328" r:id="rId75"/>
    <p:sldId id="329" r:id="rId76"/>
    <p:sldId id="330" r:id="rId77"/>
    <p:sldId id="331" r:id="rId78"/>
    <p:sldId id="332" r:id="rId79"/>
    <p:sldId id="333" r:id="rId80"/>
    <p:sldId id="334" r:id="rId81"/>
    <p:sldId id="335" r:id="rId82"/>
    <p:sldId id="336" r:id="rId83"/>
    <p:sldId id="337" r:id="rId84"/>
    <p:sldId id="338" r:id="rId85"/>
    <p:sldId id="339" r:id="rId86"/>
    <p:sldId id="340" r:id="rId87"/>
    <p:sldId id="341" r:id="rId88"/>
    <p:sldId id="342" r:id="rId89"/>
    <p:sldId id="343" r:id="rId90"/>
    <p:sldId id="344" r:id="rId91"/>
    <p:sldId id="345" r:id="rId92"/>
    <p:sldId id="347" r:id="rId93"/>
    <p:sldId id="668" r:id="rId94"/>
    <p:sldId id="348" r:id="rId95"/>
    <p:sldId id="667" r:id="rId96"/>
    <p:sldId id="350" r:id="rId97"/>
    <p:sldId id="351" r:id="rId98"/>
    <p:sldId id="352" r:id="rId99"/>
    <p:sldId id="353" r:id="rId100"/>
    <p:sldId id="354" r:id="rId101"/>
    <p:sldId id="355" r:id="rId102"/>
    <p:sldId id="356" r:id="rId103"/>
    <p:sldId id="357" r:id="rId104"/>
    <p:sldId id="358" r:id="rId105"/>
    <p:sldId id="359" r:id="rId106"/>
    <p:sldId id="360" r:id="rId107"/>
    <p:sldId id="361" r:id="rId108"/>
    <p:sldId id="652" r:id="rId109"/>
    <p:sldId id="362" r:id="rId110"/>
    <p:sldId id="363" r:id="rId111"/>
    <p:sldId id="669" r:id="rId112"/>
    <p:sldId id="670" r:id="rId113"/>
    <p:sldId id="364" r:id="rId114"/>
    <p:sldId id="365" r:id="rId115"/>
    <p:sldId id="366" r:id="rId116"/>
    <p:sldId id="367" r:id="rId117"/>
    <p:sldId id="368" r:id="rId118"/>
    <p:sldId id="369" r:id="rId119"/>
    <p:sldId id="371" r:id="rId120"/>
    <p:sldId id="372" r:id="rId121"/>
    <p:sldId id="653" r:id="rId122"/>
    <p:sldId id="373" r:id="rId123"/>
    <p:sldId id="374" r:id="rId124"/>
    <p:sldId id="375" r:id="rId125"/>
    <p:sldId id="376" r:id="rId126"/>
    <p:sldId id="377" r:id="rId127"/>
    <p:sldId id="378" r:id="rId128"/>
    <p:sldId id="379" r:id="rId129"/>
    <p:sldId id="380" r:id="rId130"/>
    <p:sldId id="671" r:id="rId131"/>
    <p:sldId id="381" r:id="rId132"/>
    <p:sldId id="382" r:id="rId133"/>
    <p:sldId id="383" r:id="rId134"/>
    <p:sldId id="384" r:id="rId135"/>
    <p:sldId id="385" r:id="rId136"/>
    <p:sldId id="386" r:id="rId137"/>
    <p:sldId id="387" r:id="rId138"/>
    <p:sldId id="388" r:id="rId139"/>
    <p:sldId id="672" r:id="rId140"/>
    <p:sldId id="673" r:id="rId141"/>
    <p:sldId id="389" r:id="rId142"/>
    <p:sldId id="370" r:id="rId143"/>
    <p:sldId id="654" r:id="rId144"/>
    <p:sldId id="390" r:id="rId145"/>
    <p:sldId id="655" r:id="rId146"/>
    <p:sldId id="391" r:id="rId147"/>
    <p:sldId id="392" r:id="rId148"/>
    <p:sldId id="393" r:id="rId149"/>
    <p:sldId id="657" r:id="rId150"/>
    <p:sldId id="394" r:id="rId151"/>
    <p:sldId id="656" r:id="rId152"/>
    <p:sldId id="395" r:id="rId153"/>
    <p:sldId id="396" r:id="rId154"/>
    <p:sldId id="397" r:id="rId155"/>
    <p:sldId id="398" r:id="rId156"/>
    <p:sldId id="399" r:id="rId157"/>
    <p:sldId id="400" r:id="rId158"/>
    <p:sldId id="658" r:id="rId159"/>
    <p:sldId id="401" r:id="rId160"/>
    <p:sldId id="402" r:id="rId161"/>
    <p:sldId id="403" r:id="rId162"/>
    <p:sldId id="404" r:id="rId163"/>
    <p:sldId id="405" r:id="rId164"/>
    <p:sldId id="659" r:id="rId165"/>
    <p:sldId id="406" r:id="rId166"/>
    <p:sldId id="407" r:id="rId167"/>
    <p:sldId id="660" r:id="rId168"/>
    <p:sldId id="408" r:id="rId169"/>
    <p:sldId id="409" r:id="rId170"/>
    <p:sldId id="410" r:id="rId171"/>
    <p:sldId id="411" r:id="rId172"/>
    <p:sldId id="661" r:id="rId173"/>
    <p:sldId id="412" r:id="rId174"/>
    <p:sldId id="413" r:id="rId175"/>
    <p:sldId id="662" r:id="rId176"/>
    <p:sldId id="414" r:id="rId177"/>
    <p:sldId id="415" r:id="rId178"/>
    <p:sldId id="416" r:id="rId179"/>
    <p:sldId id="417" r:id="rId180"/>
    <p:sldId id="419" r:id="rId181"/>
    <p:sldId id="420" r:id="rId182"/>
    <p:sldId id="421" r:id="rId183"/>
    <p:sldId id="422" r:id="rId184"/>
    <p:sldId id="663" r:id="rId185"/>
    <p:sldId id="681" r:id="rId186"/>
    <p:sldId id="682" r:id="rId187"/>
    <p:sldId id="674" r:id="rId188"/>
    <p:sldId id="423" r:id="rId189"/>
    <p:sldId id="425" r:id="rId190"/>
    <p:sldId id="426" r:id="rId191"/>
    <p:sldId id="427" r:id="rId192"/>
    <p:sldId id="428" r:id="rId193"/>
    <p:sldId id="429" r:id="rId194"/>
    <p:sldId id="430" r:id="rId195"/>
    <p:sldId id="431" r:id="rId196"/>
    <p:sldId id="432" r:id="rId197"/>
    <p:sldId id="433" r:id="rId198"/>
    <p:sldId id="434" r:id="rId199"/>
    <p:sldId id="435" r:id="rId200"/>
    <p:sldId id="436" r:id="rId201"/>
    <p:sldId id="440" r:id="rId202"/>
    <p:sldId id="437" r:id="rId203"/>
    <p:sldId id="438" r:id="rId204"/>
    <p:sldId id="441" r:id="rId205"/>
    <p:sldId id="442" r:id="rId206"/>
    <p:sldId id="443" r:id="rId207"/>
    <p:sldId id="444" r:id="rId208"/>
    <p:sldId id="675" r:id="rId209"/>
    <p:sldId id="445" r:id="rId210"/>
    <p:sldId id="664" r:id="rId211"/>
    <p:sldId id="446" r:id="rId212"/>
    <p:sldId id="447" r:id="rId213"/>
    <p:sldId id="448" r:id="rId214"/>
    <p:sldId id="449" r:id="rId215"/>
    <p:sldId id="450" r:id="rId216"/>
    <p:sldId id="451" r:id="rId217"/>
    <p:sldId id="452" r:id="rId218"/>
    <p:sldId id="453" r:id="rId219"/>
    <p:sldId id="454" r:id="rId220"/>
    <p:sldId id="455" r:id="rId221"/>
    <p:sldId id="456" r:id="rId222"/>
    <p:sldId id="457" r:id="rId223"/>
    <p:sldId id="458" r:id="rId224"/>
    <p:sldId id="459" r:id="rId225"/>
    <p:sldId id="460" r:id="rId226"/>
    <p:sldId id="461" r:id="rId227"/>
    <p:sldId id="462" r:id="rId228"/>
    <p:sldId id="463" r:id="rId229"/>
    <p:sldId id="464" r:id="rId230"/>
    <p:sldId id="465" r:id="rId231"/>
    <p:sldId id="471" r:id="rId232"/>
    <p:sldId id="467" r:id="rId233"/>
    <p:sldId id="468" r:id="rId234"/>
    <p:sldId id="469" r:id="rId235"/>
    <p:sldId id="470" r:id="rId236"/>
    <p:sldId id="665" r:id="rId237"/>
    <p:sldId id="472" r:id="rId238"/>
    <p:sldId id="473" r:id="rId239"/>
    <p:sldId id="474" r:id="rId240"/>
    <p:sldId id="475" r:id="rId241"/>
    <p:sldId id="476" r:id="rId242"/>
    <p:sldId id="477" r:id="rId243"/>
    <p:sldId id="478" r:id="rId244"/>
    <p:sldId id="479" r:id="rId245"/>
    <p:sldId id="480" r:id="rId246"/>
    <p:sldId id="481" r:id="rId247"/>
    <p:sldId id="482" r:id="rId248"/>
    <p:sldId id="483" r:id="rId249"/>
    <p:sldId id="484" r:id="rId250"/>
    <p:sldId id="485" r:id="rId251"/>
    <p:sldId id="486" r:id="rId252"/>
    <p:sldId id="487" r:id="rId253"/>
    <p:sldId id="488" r:id="rId254"/>
    <p:sldId id="489" r:id="rId255"/>
    <p:sldId id="490" r:id="rId256"/>
    <p:sldId id="491" r:id="rId257"/>
    <p:sldId id="492" r:id="rId258"/>
    <p:sldId id="493" r:id="rId259"/>
    <p:sldId id="494" r:id="rId260"/>
    <p:sldId id="495" r:id="rId261"/>
    <p:sldId id="496" r:id="rId262"/>
    <p:sldId id="676" r:id="rId263"/>
    <p:sldId id="677" r:id="rId264"/>
    <p:sldId id="497" r:id="rId265"/>
    <p:sldId id="498" r:id="rId266"/>
    <p:sldId id="499" r:id="rId267"/>
    <p:sldId id="500" r:id="rId268"/>
    <p:sldId id="501" r:id="rId269"/>
    <p:sldId id="678" r:id="rId270"/>
    <p:sldId id="679" r:id="rId271"/>
    <p:sldId id="680" r:id="rId272"/>
    <p:sldId id="685" r:id="rId273"/>
    <p:sldId id="502" r:id="rId274"/>
    <p:sldId id="503" r:id="rId275"/>
    <p:sldId id="439" r:id="rId276"/>
    <p:sldId id="504" r:id="rId277"/>
    <p:sldId id="505" r:id="rId278"/>
    <p:sldId id="506" r:id="rId279"/>
    <p:sldId id="507" r:id="rId280"/>
    <p:sldId id="509" r:id="rId281"/>
    <p:sldId id="508" r:id="rId282"/>
    <p:sldId id="510" r:id="rId283"/>
    <p:sldId id="511" r:id="rId284"/>
    <p:sldId id="512" r:id="rId285"/>
    <p:sldId id="513" r:id="rId286"/>
    <p:sldId id="514" r:id="rId287"/>
    <p:sldId id="515" r:id="rId288"/>
    <p:sldId id="516" r:id="rId289"/>
    <p:sldId id="517" r:id="rId290"/>
    <p:sldId id="518" r:id="rId291"/>
    <p:sldId id="686" r:id="rId292"/>
    <p:sldId id="519" r:id="rId293"/>
    <p:sldId id="520" r:id="rId294"/>
    <p:sldId id="521" r:id="rId295"/>
    <p:sldId id="522" r:id="rId296"/>
    <p:sldId id="523" r:id="rId297"/>
    <p:sldId id="524" r:id="rId298"/>
    <p:sldId id="525" r:id="rId299"/>
    <p:sldId id="526" r:id="rId300"/>
    <p:sldId id="527" r:id="rId301"/>
    <p:sldId id="528" r:id="rId302"/>
    <p:sldId id="529" r:id="rId303"/>
    <p:sldId id="530" r:id="rId304"/>
    <p:sldId id="531" r:id="rId305"/>
    <p:sldId id="532" r:id="rId306"/>
    <p:sldId id="533" r:id="rId307"/>
    <p:sldId id="534" r:id="rId308"/>
    <p:sldId id="535" r:id="rId309"/>
    <p:sldId id="536" r:id="rId310"/>
    <p:sldId id="537" r:id="rId311"/>
    <p:sldId id="538" r:id="rId312"/>
    <p:sldId id="539" r:id="rId313"/>
    <p:sldId id="540" r:id="rId314"/>
    <p:sldId id="541" r:id="rId315"/>
    <p:sldId id="542" r:id="rId316"/>
    <p:sldId id="543" r:id="rId317"/>
    <p:sldId id="544" r:id="rId318"/>
    <p:sldId id="545" r:id="rId319"/>
    <p:sldId id="546" r:id="rId320"/>
    <p:sldId id="547" r:id="rId321"/>
    <p:sldId id="548" r:id="rId322"/>
    <p:sldId id="549" r:id="rId323"/>
    <p:sldId id="550" r:id="rId324"/>
    <p:sldId id="551" r:id="rId325"/>
    <p:sldId id="552" r:id="rId326"/>
    <p:sldId id="553" r:id="rId327"/>
    <p:sldId id="554" r:id="rId328"/>
    <p:sldId id="555" r:id="rId329"/>
    <p:sldId id="556" r:id="rId330"/>
    <p:sldId id="557" r:id="rId331"/>
    <p:sldId id="558" r:id="rId332"/>
    <p:sldId id="559" r:id="rId333"/>
    <p:sldId id="560" r:id="rId334"/>
    <p:sldId id="561" r:id="rId335"/>
    <p:sldId id="562" r:id="rId336"/>
    <p:sldId id="563" r:id="rId337"/>
    <p:sldId id="564" r:id="rId338"/>
    <p:sldId id="565" r:id="rId339"/>
    <p:sldId id="566" r:id="rId340"/>
    <p:sldId id="567" r:id="rId341"/>
    <p:sldId id="568" r:id="rId342"/>
    <p:sldId id="569" r:id="rId343"/>
    <p:sldId id="570" r:id="rId344"/>
    <p:sldId id="571" r:id="rId345"/>
    <p:sldId id="572" r:id="rId346"/>
    <p:sldId id="573" r:id="rId347"/>
    <p:sldId id="574" r:id="rId348"/>
    <p:sldId id="575" r:id="rId349"/>
    <p:sldId id="576" r:id="rId350"/>
    <p:sldId id="577" r:id="rId351"/>
    <p:sldId id="578" r:id="rId352"/>
    <p:sldId id="579" r:id="rId353"/>
    <p:sldId id="580" r:id="rId354"/>
    <p:sldId id="581" r:id="rId355"/>
    <p:sldId id="582" r:id="rId356"/>
    <p:sldId id="583" r:id="rId357"/>
    <p:sldId id="584" r:id="rId358"/>
    <p:sldId id="585" r:id="rId359"/>
    <p:sldId id="586" r:id="rId360"/>
    <p:sldId id="587" r:id="rId361"/>
    <p:sldId id="588" r:id="rId362"/>
    <p:sldId id="589" r:id="rId363"/>
    <p:sldId id="590" r:id="rId364"/>
    <p:sldId id="592" r:id="rId365"/>
    <p:sldId id="593" r:id="rId366"/>
    <p:sldId id="594" r:id="rId367"/>
    <p:sldId id="595" r:id="rId368"/>
    <p:sldId id="596" r:id="rId369"/>
    <p:sldId id="597" r:id="rId370"/>
    <p:sldId id="598" r:id="rId371"/>
    <p:sldId id="599" r:id="rId372"/>
    <p:sldId id="600" r:id="rId373"/>
    <p:sldId id="591" r:id="rId374"/>
    <p:sldId id="602" r:id="rId375"/>
    <p:sldId id="603" r:id="rId376"/>
    <p:sldId id="683" r:id="rId377"/>
    <p:sldId id="604" r:id="rId378"/>
    <p:sldId id="605" r:id="rId379"/>
    <p:sldId id="606" r:id="rId380"/>
    <p:sldId id="607" r:id="rId381"/>
    <p:sldId id="608" r:id="rId382"/>
    <p:sldId id="609" r:id="rId383"/>
    <p:sldId id="610" r:id="rId384"/>
    <p:sldId id="611" r:id="rId385"/>
    <p:sldId id="612" r:id="rId386"/>
    <p:sldId id="613" r:id="rId387"/>
    <p:sldId id="614" r:id="rId388"/>
    <p:sldId id="615" r:id="rId389"/>
    <p:sldId id="616" r:id="rId390"/>
    <p:sldId id="617" r:id="rId391"/>
    <p:sldId id="618" r:id="rId392"/>
    <p:sldId id="619" r:id="rId393"/>
    <p:sldId id="620" r:id="rId394"/>
    <p:sldId id="621" r:id="rId395"/>
    <p:sldId id="622" r:id="rId396"/>
    <p:sldId id="623" r:id="rId397"/>
    <p:sldId id="624" r:id="rId398"/>
    <p:sldId id="625" r:id="rId399"/>
    <p:sldId id="626" r:id="rId400"/>
    <p:sldId id="627" r:id="rId401"/>
    <p:sldId id="628" r:id="rId402"/>
    <p:sldId id="629" r:id="rId403"/>
    <p:sldId id="630" r:id="rId404"/>
    <p:sldId id="631" r:id="rId405"/>
    <p:sldId id="632" r:id="rId406"/>
    <p:sldId id="633" r:id="rId407"/>
    <p:sldId id="634" r:id="rId408"/>
    <p:sldId id="635" r:id="rId409"/>
    <p:sldId id="638" r:id="rId410"/>
    <p:sldId id="639" r:id="rId411"/>
    <p:sldId id="640" r:id="rId412"/>
    <p:sldId id="684" r:id="rId413"/>
    <p:sldId id="641" r:id="rId414"/>
    <p:sldId id="642" r:id="rId415"/>
    <p:sldId id="643" r:id="rId416"/>
    <p:sldId id="644" r:id="rId417"/>
    <p:sldId id="645" r:id="rId418"/>
    <p:sldId id="646" r:id="rId419"/>
    <p:sldId id="647" r:id="rId420"/>
  </p:sldIdLst>
  <p:sldSz cx="9144000" cy="6858000" type="screen4x3"/>
  <p:notesSz cx="6858000" cy="9144000"/>
  <p:defaultTextStyle>
    <a:defPPr>
      <a:defRPr lang="ar-SA"/>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761" autoAdjust="0"/>
    <p:restoredTop sz="94660"/>
  </p:normalViewPr>
  <p:slideViewPr>
    <p:cSldViewPr>
      <p:cViewPr varScale="1">
        <p:scale>
          <a:sx n="61" d="100"/>
          <a:sy n="61" d="100"/>
        </p:scale>
        <p:origin x="72" y="2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99" Type="http://schemas.openxmlformats.org/officeDocument/2006/relationships/slide" Target="slides/slide298.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324" Type="http://schemas.openxmlformats.org/officeDocument/2006/relationships/slide" Target="slides/slide323.xml"/><Relationship Id="rId366" Type="http://schemas.openxmlformats.org/officeDocument/2006/relationships/slide" Target="slides/slide365.xml"/><Relationship Id="rId170" Type="http://schemas.openxmlformats.org/officeDocument/2006/relationships/slide" Target="slides/slide169.xml"/><Relationship Id="rId226" Type="http://schemas.openxmlformats.org/officeDocument/2006/relationships/slide" Target="slides/slide225.xml"/><Relationship Id="rId268" Type="http://schemas.openxmlformats.org/officeDocument/2006/relationships/slide" Target="slides/slide267.xml"/><Relationship Id="rId32" Type="http://schemas.openxmlformats.org/officeDocument/2006/relationships/slide" Target="slides/slide31.xml"/><Relationship Id="rId74" Type="http://schemas.openxmlformats.org/officeDocument/2006/relationships/slide" Target="slides/slide73.xml"/><Relationship Id="rId128" Type="http://schemas.openxmlformats.org/officeDocument/2006/relationships/slide" Target="slides/slide127.xml"/><Relationship Id="rId335" Type="http://schemas.openxmlformats.org/officeDocument/2006/relationships/slide" Target="slides/slide334.xml"/><Relationship Id="rId377" Type="http://schemas.openxmlformats.org/officeDocument/2006/relationships/slide" Target="slides/slide376.xml"/><Relationship Id="rId5" Type="http://schemas.openxmlformats.org/officeDocument/2006/relationships/slide" Target="slides/slide4.xml"/><Relationship Id="rId181" Type="http://schemas.openxmlformats.org/officeDocument/2006/relationships/slide" Target="slides/slide180.xml"/><Relationship Id="rId237" Type="http://schemas.openxmlformats.org/officeDocument/2006/relationships/slide" Target="slides/slide236.xml"/><Relationship Id="rId402" Type="http://schemas.openxmlformats.org/officeDocument/2006/relationships/slide" Target="slides/slide401.xml"/><Relationship Id="rId279" Type="http://schemas.openxmlformats.org/officeDocument/2006/relationships/slide" Target="slides/slide278.xml"/><Relationship Id="rId43" Type="http://schemas.openxmlformats.org/officeDocument/2006/relationships/slide" Target="slides/slide42.xml"/><Relationship Id="rId139" Type="http://schemas.openxmlformats.org/officeDocument/2006/relationships/slide" Target="slides/slide138.xml"/><Relationship Id="rId290" Type="http://schemas.openxmlformats.org/officeDocument/2006/relationships/slide" Target="slides/slide289.xml"/><Relationship Id="rId304" Type="http://schemas.openxmlformats.org/officeDocument/2006/relationships/slide" Target="slides/slide303.xml"/><Relationship Id="rId346" Type="http://schemas.openxmlformats.org/officeDocument/2006/relationships/slide" Target="slides/slide345.xml"/><Relationship Id="rId388" Type="http://schemas.openxmlformats.org/officeDocument/2006/relationships/slide" Target="slides/slide387.xml"/><Relationship Id="rId85" Type="http://schemas.openxmlformats.org/officeDocument/2006/relationships/slide" Target="slides/slide84.xml"/><Relationship Id="rId150" Type="http://schemas.openxmlformats.org/officeDocument/2006/relationships/slide" Target="slides/slide149.xml"/><Relationship Id="rId192" Type="http://schemas.openxmlformats.org/officeDocument/2006/relationships/slide" Target="slides/slide191.xml"/><Relationship Id="rId206" Type="http://schemas.openxmlformats.org/officeDocument/2006/relationships/slide" Target="slides/slide205.xml"/><Relationship Id="rId413" Type="http://schemas.openxmlformats.org/officeDocument/2006/relationships/slide" Target="slides/slide412.xml"/><Relationship Id="rId248" Type="http://schemas.openxmlformats.org/officeDocument/2006/relationships/slide" Target="slides/slide247.xml"/><Relationship Id="rId12" Type="http://schemas.openxmlformats.org/officeDocument/2006/relationships/slide" Target="slides/slide11.xml"/><Relationship Id="rId108" Type="http://schemas.openxmlformats.org/officeDocument/2006/relationships/slide" Target="slides/slide107.xml"/><Relationship Id="rId315" Type="http://schemas.openxmlformats.org/officeDocument/2006/relationships/slide" Target="slides/slide314.xml"/><Relationship Id="rId357" Type="http://schemas.openxmlformats.org/officeDocument/2006/relationships/slide" Target="slides/slide356.xml"/><Relationship Id="rId54" Type="http://schemas.openxmlformats.org/officeDocument/2006/relationships/slide" Target="slides/slide53.xml"/><Relationship Id="rId96" Type="http://schemas.openxmlformats.org/officeDocument/2006/relationships/slide" Target="slides/slide95.xml"/><Relationship Id="rId161" Type="http://schemas.openxmlformats.org/officeDocument/2006/relationships/slide" Target="slides/slide160.xml"/><Relationship Id="rId217" Type="http://schemas.openxmlformats.org/officeDocument/2006/relationships/slide" Target="slides/slide216.xml"/><Relationship Id="rId399" Type="http://schemas.openxmlformats.org/officeDocument/2006/relationships/slide" Target="slides/slide398.xml"/><Relationship Id="rId259" Type="http://schemas.openxmlformats.org/officeDocument/2006/relationships/slide" Target="slides/slide258.xml"/><Relationship Id="rId424" Type="http://schemas.openxmlformats.org/officeDocument/2006/relationships/tableStyles" Target="tableStyles.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326" Type="http://schemas.openxmlformats.org/officeDocument/2006/relationships/slide" Target="slides/slide325.xml"/><Relationship Id="rId65" Type="http://schemas.openxmlformats.org/officeDocument/2006/relationships/slide" Target="slides/slide64.xml"/><Relationship Id="rId130" Type="http://schemas.openxmlformats.org/officeDocument/2006/relationships/slide" Target="slides/slide129.xml"/><Relationship Id="rId368" Type="http://schemas.openxmlformats.org/officeDocument/2006/relationships/slide" Target="slides/slide367.xml"/><Relationship Id="rId172" Type="http://schemas.openxmlformats.org/officeDocument/2006/relationships/slide" Target="slides/slide171.xml"/><Relationship Id="rId228" Type="http://schemas.openxmlformats.org/officeDocument/2006/relationships/slide" Target="slides/slide227.xml"/><Relationship Id="rId281" Type="http://schemas.openxmlformats.org/officeDocument/2006/relationships/slide" Target="slides/slide280.xml"/><Relationship Id="rId337" Type="http://schemas.openxmlformats.org/officeDocument/2006/relationships/slide" Target="slides/slide336.xml"/><Relationship Id="rId34" Type="http://schemas.openxmlformats.org/officeDocument/2006/relationships/slide" Target="slides/slide33.xml"/><Relationship Id="rId76" Type="http://schemas.openxmlformats.org/officeDocument/2006/relationships/slide" Target="slides/slide75.xml"/><Relationship Id="rId141" Type="http://schemas.openxmlformats.org/officeDocument/2006/relationships/slide" Target="slides/slide140.xml"/><Relationship Id="rId379" Type="http://schemas.openxmlformats.org/officeDocument/2006/relationships/slide" Target="slides/slide378.xml"/><Relationship Id="rId7" Type="http://schemas.openxmlformats.org/officeDocument/2006/relationships/slide" Target="slides/slide6.xml"/><Relationship Id="rId183" Type="http://schemas.openxmlformats.org/officeDocument/2006/relationships/slide" Target="slides/slide182.xml"/><Relationship Id="rId239" Type="http://schemas.openxmlformats.org/officeDocument/2006/relationships/slide" Target="slides/slide238.xml"/><Relationship Id="rId390" Type="http://schemas.openxmlformats.org/officeDocument/2006/relationships/slide" Target="slides/slide389.xml"/><Relationship Id="rId404" Type="http://schemas.openxmlformats.org/officeDocument/2006/relationships/slide" Target="slides/slide403.xml"/><Relationship Id="rId250" Type="http://schemas.openxmlformats.org/officeDocument/2006/relationships/slide" Target="slides/slide249.xml"/><Relationship Id="rId292" Type="http://schemas.openxmlformats.org/officeDocument/2006/relationships/slide" Target="slides/slide291.xml"/><Relationship Id="rId306" Type="http://schemas.openxmlformats.org/officeDocument/2006/relationships/slide" Target="slides/slide305.xml"/><Relationship Id="rId45" Type="http://schemas.openxmlformats.org/officeDocument/2006/relationships/slide" Target="slides/slide44.xml"/><Relationship Id="rId87" Type="http://schemas.openxmlformats.org/officeDocument/2006/relationships/slide" Target="slides/slide86.xml"/><Relationship Id="rId110" Type="http://schemas.openxmlformats.org/officeDocument/2006/relationships/slide" Target="slides/slide109.xml"/><Relationship Id="rId348" Type="http://schemas.openxmlformats.org/officeDocument/2006/relationships/slide" Target="slides/slide347.xml"/><Relationship Id="rId152" Type="http://schemas.openxmlformats.org/officeDocument/2006/relationships/slide" Target="slides/slide151.xml"/><Relationship Id="rId194" Type="http://schemas.openxmlformats.org/officeDocument/2006/relationships/slide" Target="slides/slide193.xml"/><Relationship Id="rId208" Type="http://schemas.openxmlformats.org/officeDocument/2006/relationships/slide" Target="slides/slide207.xml"/><Relationship Id="rId415" Type="http://schemas.openxmlformats.org/officeDocument/2006/relationships/slide" Target="slides/slide414.xml"/><Relationship Id="rId261" Type="http://schemas.openxmlformats.org/officeDocument/2006/relationships/slide" Target="slides/slide260.xml"/><Relationship Id="rId14" Type="http://schemas.openxmlformats.org/officeDocument/2006/relationships/slide" Target="slides/slide13.xml"/><Relationship Id="rId56" Type="http://schemas.openxmlformats.org/officeDocument/2006/relationships/slide" Target="slides/slide55.xml"/><Relationship Id="rId317" Type="http://schemas.openxmlformats.org/officeDocument/2006/relationships/slide" Target="slides/slide316.xml"/><Relationship Id="rId359" Type="http://schemas.openxmlformats.org/officeDocument/2006/relationships/slide" Target="slides/slide358.xml"/><Relationship Id="rId98" Type="http://schemas.openxmlformats.org/officeDocument/2006/relationships/slide" Target="slides/slide97.xml"/><Relationship Id="rId121" Type="http://schemas.openxmlformats.org/officeDocument/2006/relationships/slide" Target="slides/slide120.xml"/><Relationship Id="rId163" Type="http://schemas.openxmlformats.org/officeDocument/2006/relationships/slide" Target="slides/slide162.xml"/><Relationship Id="rId219" Type="http://schemas.openxmlformats.org/officeDocument/2006/relationships/slide" Target="slides/slide218.xml"/><Relationship Id="rId370" Type="http://schemas.openxmlformats.org/officeDocument/2006/relationships/slide" Target="slides/slide369.xml"/><Relationship Id="rId230" Type="http://schemas.openxmlformats.org/officeDocument/2006/relationships/slide" Target="slides/slide229.xml"/><Relationship Id="rId25" Type="http://schemas.openxmlformats.org/officeDocument/2006/relationships/slide" Target="slides/slide24.xml"/><Relationship Id="rId67" Type="http://schemas.openxmlformats.org/officeDocument/2006/relationships/slide" Target="slides/slide66.xml"/><Relationship Id="rId272" Type="http://schemas.openxmlformats.org/officeDocument/2006/relationships/slide" Target="slides/slide271.xml"/><Relationship Id="rId328" Type="http://schemas.openxmlformats.org/officeDocument/2006/relationships/slide" Target="slides/slide327.xml"/><Relationship Id="rId132" Type="http://schemas.openxmlformats.org/officeDocument/2006/relationships/slide" Target="slides/slide131.xml"/><Relationship Id="rId174" Type="http://schemas.openxmlformats.org/officeDocument/2006/relationships/slide" Target="slides/slide173.xml"/><Relationship Id="rId381" Type="http://schemas.openxmlformats.org/officeDocument/2006/relationships/slide" Target="slides/slide380.xml"/><Relationship Id="rId241" Type="http://schemas.openxmlformats.org/officeDocument/2006/relationships/slide" Target="slides/slide240.xml"/><Relationship Id="rId36" Type="http://schemas.openxmlformats.org/officeDocument/2006/relationships/slide" Target="slides/slide35.xml"/><Relationship Id="rId283" Type="http://schemas.openxmlformats.org/officeDocument/2006/relationships/slide" Target="slides/slide282.xml"/><Relationship Id="rId339" Type="http://schemas.openxmlformats.org/officeDocument/2006/relationships/slide" Target="slides/slide338.xml"/><Relationship Id="rId78" Type="http://schemas.openxmlformats.org/officeDocument/2006/relationships/slide" Target="slides/slide77.xml"/><Relationship Id="rId101" Type="http://schemas.openxmlformats.org/officeDocument/2006/relationships/slide" Target="slides/slide100.xml"/><Relationship Id="rId143" Type="http://schemas.openxmlformats.org/officeDocument/2006/relationships/slide" Target="slides/slide142.xml"/><Relationship Id="rId185" Type="http://schemas.openxmlformats.org/officeDocument/2006/relationships/slide" Target="slides/slide184.xml"/><Relationship Id="rId350" Type="http://schemas.openxmlformats.org/officeDocument/2006/relationships/slide" Target="slides/slide349.xml"/><Relationship Id="rId406" Type="http://schemas.openxmlformats.org/officeDocument/2006/relationships/slide" Target="slides/slide405.xml"/><Relationship Id="rId9" Type="http://schemas.openxmlformats.org/officeDocument/2006/relationships/slide" Target="slides/slide8.xml"/><Relationship Id="rId210" Type="http://schemas.openxmlformats.org/officeDocument/2006/relationships/slide" Target="slides/slide209.xml"/><Relationship Id="rId392" Type="http://schemas.openxmlformats.org/officeDocument/2006/relationships/slide" Target="slides/slide391.xml"/><Relationship Id="rId252" Type="http://schemas.openxmlformats.org/officeDocument/2006/relationships/slide" Target="slides/slide251.xml"/><Relationship Id="rId294" Type="http://schemas.openxmlformats.org/officeDocument/2006/relationships/slide" Target="slides/slide293.xml"/><Relationship Id="rId308" Type="http://schemas.openxmlformats.org/officeDocument/2006/relationships/slide" Target="slides/slide307.xml"/><Relationship Id="rId47" Type="http://schemas.openxmlformats.org/officeDocument/2006/relationships/slide" Target="slides/slide46.xml"/><Relationship Id="rId89" Type="http://schemas.openxmlformats.org/officeDocument/2006/relationships/slide" Target="slides/slide88.xml"/><Relationship Id="rId112" Type="http://schemas.openxmlformats.org/officeDocument/2006/relationships/slide" Target="slides/slide111.xml"/><Relationship Id="rId154" Type="http://schemas.openxmlformats.org/officeDocument/2006/relationships/slide" Target="slides/slide153.xml"/><Relationship Id="rId361" Type="http://schemas.openxmlformats.org/officeDocument/2006/relationships/slide" Target="slides/slide360.xml"/><Relationship Id="rId196" Type="http://schemas.openxmlformats.org/officeDocument/2006/relationships/slide" Target="slides/slide195.xml"/><Relationship Id="rId417" Type="http://schemas.openxmlformats.org/officeDocument/2006/relationships/slide" Target="slides/slide416.xml"/><Relationship Id="rId16" Type="http://schemas.openxmlformats.org/officeDocument/2006/relationships/slide" Target="slides/slide15.xml"/><Relationship Id="rId221" Type="http://schemas.openxmlformats.org/officeDocument/2006/relationships/slide" Target="slides/slide220.xml"/><Relationship Id="rId263" Type="http://schemas.openxmlformats.org/officeDocument/2006/relationships/slide" Target="slides/slide262.xml"/><Relationship Id="rId319" Type="http://schemas.openxmlformats.org/officeDocument/2006/relationships/slide" Target="slides/slide318.xml"/><Relationship Id="rId58" Type="http://schemas.openxmlformats.org/officeDocument/2006/relationships/slide" Target="slides/slide57.xml"/><Relationship Id="rId123" Type="http://schemas.openxmlformats.org/officeDocument/2006/relationships/slide" Target="slides/slide122.xml"/><Relationship Id="rId330" Type="http://schemas.openxmlformats.org/officeDocument/2006/relationships/slide" Target="slides/slide329.xml"/><Relationship Id="rId165" Type="http://schemas.openxmlformats.org/officeDocument/2006/relationships/slide" Target="slides/slide164.xml"/><Relationship Id="rId372" Type="http://schemas.openxmlformats.org/officeDocument/2006/relationships/slide" Target="slides/slide371.xml"/><Relationship Id="rId232" Type="http://schemas.openxmlformats.org/officeDocument/2006/relationships/slide" Target="slides/slide231.xml"/><Relationship Id="rId274" Type="http://schemas.openxmlformats.org/officeDocument/2006/relationships/slide" Target="slides/slide273.xml"/><Relationship Id="rId27" Type="http://schemas.openxmlformats.org/officeDocument/2006/relationships/slide" Target="slides/slide26.xml"/><Relationship Id="rId69" Type="http://schemas.openxmlformats.org/officeDocument/2006/relationships/slide" Target="slides/slide68.xml"/><Relationship Id="rId134" Type="http://schemas.openxmlformats.org/officeDocument/2006/relationships/slide" Target="slides/slide133.xml"/><Relationship Id="rId80" Type="http://schemas.openxmlformats.org/officeDocument/2006/relationships/slide" Target="slides/slide79.xml"/><Relationship Id="rId176" Type="http://schemas.openxmlformats.org/officeDocument/2006/relationships/slide" Target="slides/slide175.xml"/><Relationship Id="rId341" Type="http://schemas.openxmlformats.org/officeDocument/2006/relationships/slide" Target="slides/slide340.xml"/><Relationship Id="rId383" Type="http://schemas.openxmlformats.org/officeDocument/2006/relationships/slide" Target="slides/slide382.xml"/><Relationship Id="rId201" Type="http://schemas.openxmlformats.org/officeDocument/2006/relationships/slide" Target="slides/slide200.xml"/><Relationship Id="rId243" Type="http://schemas.openxmlformats.org/officeDocument/2006/relationships/slide" Target="slides/slide242.xml"/><Relationship Id="rId285" Type="http://schemas.openxmlformats.org/officeDocument/2006/relationships/slide" Target="slides/slide28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310" Type="http://schemas.openxmlformats.org/officeDocument/2006/relationships/slide" Target="slides/slide309.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331" Type="http://schemas.openxmlformats.org/officeDocument/2006/relationships/slide" Target="slides/slide330.xml"/><Relationship Id="rId352" Type="http://schemas.openxmlformats.org/officeDocument/2006/relationships/slide" Target="slides/slide351.xml"/><Relationship Id="rId373" Type="http://schemas.openxmlformats.org/officeDocument/2006/relationships/slide" Target="slides/slide372.xml"/><Relationship Id="rId394" Type="http://schemas.openxmlformats.org/officeDocument/2006/relationships/slide" Target="slides/slide393.xml"/><Relationship Id="rId408" Type="http://schemas.openxmlformats.org/officeDocument/2006/relationships/slide" Target="slides/slide407.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296" Type="http://schemas.openxmlformats.org/officeDocument/2006/relationships/slide" Target="slides/slide295.xml"/><Relationship Id="rId300" Type="http://schemas.openxmlformats.org/officeDocument/2006/relationships/slide" Target="slides/slide299.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321" Type="http://schemas.openxmlformats.org/officeDocument/2006/relationships/slide" Target="slides/slide320.xml"/><Relationship Id="rId342" Type="http://schemas.openxmlformats.org/officeDocument/2006/relationships/slide" Target="slides/slide341.xml"/><Relationship Id="rId363" Type="http://schemas.openxmlformats.org/officeDocument/2006/relationships/slide" Target="slides/slide362.xml"/><Relationship Id="rId384" Type="http://schemas.openxmlformats.org/officeDocument/2006/relationships/slide" Target="slides/slide383.xml"/><Relationship Id="rId419" Type="http://schemas.openxmlformats.org/officeDocument/2006/relationships/slide" Target="slides/slide418.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slide" Target="slides/slide285.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311" Type="http://schemas.openxmlformats.org/officeDocument/2006/relationships/slide" Target="slides/slide310.xml"/><Relationship Id="rId332" Type="http://schemas.openxmlformats.org/officeDocument/2006/relationships/slide" Target="slides/slide331.xml"/><Relationship Id="rId353" Type="http://schemas.openxmlformats.org/officeDocument/2006/relationships/slide" Target="slides/slide352.xml"/><Relationship Id="rId374" Type="http://schemas.openxmlformats.org/officeDocument/2006/relationships/slide" Target="slides/slide373.xml"/><Relationship Id="rId395" Type="http://schemas.openxmlformats.org/officeDocument/2006/relationships/slide" Target="slides/slide394.xml"/><Relationship Id="rId409" Type="http://schemas.openxmlformats.org/officeDocument/2006/relationships/slide" Target="slides/slide408.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420" Type="http://schemas.openxmlformats.org/officeDocument/2006/relationships/slide" Target="slides/slide419.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slide" Target="slides/slide275.xml"/><Relationship Id="rId297" Type="http://schemas.openxmlformats.org/officeDocument/2006/relationships/slide" Target="slides/slide296.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301" Type="http://schemas.openxmlformats.org/officeDocument/2006/relationships/slide" Target="slides/slide300.xml"/><Relationship Id="rId322" Type="http://schemas.openxmlformats.org/officeDocument/2006/relationships/slide" Target="slides/slide321.xml"/><Relationship Id="rId343" Type="http://schemas.openxmlformats.org/officeDocument/2006/relationships/slide" Target="slides/slide342.xml"/><Relationship Id="rId364" Type="http://schemas.openxmlformats.org/officeDocument/2006/relationships/slide" Target="slides/slide363.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385" Type="http://schemas.openxmlformats.org/officeDocument/2006/relationships/slide" Target="slides/slide384.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287" Type="http://schemas.openxmlformats.org/officeDocument/2006/relationships/slide" Target="slides/slide286.xml"/><Relationship Id="rId410" Type="http://schemas.openxmlformats.org/officeDocument/2006/relationships/slide" Target="slides/slide409.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312" Type="http://schemas.openxmlformats.org/officeDocument/2006/relationships/slide" Target="slides/slide311.xml"/><Relationship Id="rId333" Type="http://schemas.openxmlformats.org/officeDocument/2006/relationships/slide" Target="slides/slide332.xml"/><Relationship Id="rId354" Type="http://schemas.openxmlformats.org/officeDocument/2006/relationships/slide" Target="slides/slide353.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75" Type="http://schemas.openxmlformats.org/officeDocument/2006/relationships/slide" Target="slides/slide374.xml"/><Relationship Id="rId396" Type="http://schemas.openxmlformats.org/officeDocument/2006/relationships/slide" Target="slides/slide395.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277" Type="http://schemas.openxmlformats.org/officeDocument/2006/relationships/slide" Target="slides/slide276.xml"/><Relationship Id="rId298" Type="http://schemas.openxmlformats.org/officeDocument/2006/relationships/slide" Target="slides/slide297.xml"/><Relationship Id="rId400" Type="http://schemas.openxmlformats.org/officeDocument/2006/relationships/slide" Target="slides/slide399.xml"/><Relationship Id="rId421" Type="http://schemas.openxmlformats.org/officeDocument/2006/relationships/presProps" Target="presProps.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302" Type="http://schemas.openxmlformats.org/officeDocument/2006/relationships/slide" Target="slides/slide301.xml"/><Relationship Id="rId323" Type="http://schemas.openxmlformats.org/officeDocument/2006/relationships/slide" Target="slides/slide322.xml"/><Relationship Id="rId344" Type="http://schemas.openxmlformats.org/officeDocument/2006/relationships/slide" Target="slides/slide343.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365" Type="http://schemas.openxmlformats.org/officeDocument/2006/relationships/slide" Target="slides/slide364.xml"/><Relationship Id="rId386" Type="http://schemas.openxmlformats.org/officeDocument/2006/relationships/slide" Target="slides/slide385.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slide" Target="slides/slide287.xml"/><Relationship Id="rId411" Type="http://schemas.openxmlformats.org/officeDocument/2006/relationships/slide" Target="slides/slide410.xml"/><Relationship Id="rId106" Type="http://schemas.openxmlformats.org/officeDocument/2006/relationships/slide" Target="slides/slide105.xml"/><Relationship Id="rId127" Type="http://schemas.openxmlformats.org/officeDocument/2006/relationships/slide" Target="slides/slide126.xml"/><Relationship Id="rId313" Type="http://schemas.openxmlformats.org/officeDocument/2006/relationships/slide" Target="slides/slide312.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334" Type="http://schemas.openxmlformats.org/officeDocument/2006/relationships/slide" Target="slides/slide333.xml"/><Relationship Id="rId355" Type="http://schemas.openxmlformats.org/officeDocument/2006/relationships/slide" Target="slides/slide354.xml"/><Relationship Id="rId376" Type="http://schemas.openxmlformats.org/officeDocument/2006/relationships/slide" Target="slides/slide375.xml"/><Relationship Id="rId397" Type="http://schemas.openxmlformats.org/officeDocument/2006/relationships/slide" Target="slides/slide396.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401" Type="http://schemas.openxmlformats.org/officeDocument/2006/relationships/slide" Target="slides/slide400.xml"/><Relationship Id="rId422" Type="http://schemas.openxmlformats.org/officeDocument/2006/relationships/viewProps" Target="viewProps.xml"/><Relationship Id="rId303" Type="http://schemas.openxmlformats.org/officeDocument/2006/relationships/slide" Target="slides/slide302.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345" Type="http://schemas.openxmlformats.org/officeDocument/2006/relationships/slide" Target="slides/slide344.xml"/><Relationship Id="rId387" Type="http://schemas.openxmlformats.org/officeDocument/2006/relationships/slide" Target="slides/slide386.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 Id="rId412" Type="http://schemas.openxmlformats.org/officeDocument/2006/relationships/slide" Target="slides/slide411.xml"/><Relationship Id="rId107" Type="http://schemas.openxmlformats.org/officeDocument/2006/relationships/slide" Target="slides/slide106.xml"/><Relationship Id="rId289" Type="http://schemas.openxmlformats.org/officeDocument/2006/relationships/slide" Target="slides/slide288.xml"/><Relationship Id="rId11" Type="http://schemas.openxmlformats.org/officeDocument/2006/relationships/slide" Target="slides/slide10.xml"/><Relationship Id="rId53" Type="http://schemas.openxmlformats.org/officeDocument/2006/relationships/slide" Target="slides/slide52.xml"/><Relationship Id="rId149" Type="http://schemas.openxmlformats.org/officeDocument/2006/relationships/slide" Target="slides/slide148.xml"/><Relationship Id="rId314" Type="http://schemas.openxmlformats.org/officeDocument/2006/relationships/slide" Target="slides/slide313.xml"/><Relationship Id="rId356" Type="http://schemas.openxmlformats.org/officeDocument/2006/relationships/slide" Target="slides/slide355.xml"/><Relationship Id="rId398" Type="http://schemas.openxmlformats.org/officeDocument/2006/relationships/slide" Target="slides/slide397.xml"/><Relationship Id="rId95" Type="http://schemas.openxmlformats.org/officeDocument/2006/relationships/slide" Target="slides/slide94.xml"/><Relationship Id="rId160" Type="http://schemas.openxmlformats.org/officeDocument/2006/relationships/slide" Target="slides/slide159.xml"/><Relationship Id="rId216" Type="http://schemas.openxmlformats.org/officeDocument/2006/relationships/slide" Target="slides/slide215.xml"/><Relationship Id="rId423" Type="http://schemas.openxmlformats.org/officeDocument/2006/relationships/theme" Target="theme/theme1.xml"/><Relationship Id="rId258" Type="http://schemas.openxmlformats.org/officeDocument/2006/relationships/slide" Target="slides/slide257.xml"/><Relationship Id="rId22" Type="http://schemas.openxmlformats.org/officeDocument/2006/relationships/slide" Target="slides/slide21.xml"/><Relationship Id="rId64" Type="http://schemas.openxmlformats.org/officeDocument/2006/relationships/slide" Target="slides/slide63.xml"/><Relationship Id="rId118" Type="http://schemas.openxmlformats.org/officeDocument/2006/relationships/slide" Target="slides/slide117.xml"/><Relationship Id="rId325" Type="http://schemas.openxmlformats.org/officeDocument/2006/relationships/slide" Target="slides/slide324.xml"/><Relationship Id="rId367" Type="http://schemas.openxmlformats.org/officeDocument/2006/relationships/slide" Target="slides/slide366.xml"/><Relationship Id="rId171" Type="http://schemas.openxmlformats.org/officeDocument/2006/relationships/slide" Target="slides/slide170.xml"/><Relationship Id="rId227" Type="http://schemas.openxmlformats.org/officeDocument/2006/relationships/slide" Target="slides/slide226.xml"/><Relationship Id="rId269" Type="http://schemas.openxmlformats.org/officeDocument/2006/relationships/slide" Target="slides/slide268.xml"/><Relationship Id="rId33" Type="http://schemas.openxmlformats.org/officeDocument/2006/relationships/slide" Target="slides/slide32.xml"/><Relationship Id="rId129" Type="http://schemas.openxmlformats.org/officeDocument/2006/relationships/slide" Target="slides/slide128.xml"/><Relationship Id="rId280" Type="http://schemas.openxmlformats.org/officeDocument/2006/relationships/slide" Target="slides/slide279.xml"/><Relationship Id="rId336" Type="http://schemas.openxmlformats.org/officeDocument/2006/relationships/slide" Target="slides/slide335.xml"/><Relationship Id="rId75" Type="http://schemas.openxmlformats.org/officeDocument/2006/relationships/slide" Target="slides/slide74.xml"/><Relationship Id="rId140" Type="http://schemas.openxmlformats.org/officeDocument/2006/relationships/slide" Target="slides/slide139.xml"/><Relationship Id="rId182" Type="http://schemas.openxmlformats.org/officeDocument/2006/relationships/slide" Target="slides/slide181.xml"/><Relationship Id="rId378" Type="http://schemas.openxmlformats.org/officeDocument/2006/relationships/slide" Target="slides/slide377.xml"/><Relationship Id="rId403" Type="http://schemas.openxmlformats.org/officeDocument/2006/relationships/slide" Target="slides/slide402.xml"/><Relationship Id="rId6" Type="http://schemas.openxmlformats.org/officeDocument/2006/relationships/slide" Target="slides/slide5.xml"/><Relationship Id="rId238" Type="http://schemas.openxmlformats.org/officeDocument/2006/relationships/slide" Target="slides/slide237.xml"/><Relationship Id="rId291" Type="http://schemas.openxmlformats.org/officeDocument/2006/relationships/slide" Target="slides/slide290.xml"/><Relationship Id="rId305" Type="http://schemas.openxmlformats.org/officeDocument/2006/relationships/slide" Target="slides/slide304.xml"/><Relationship Id="rId347" Type="http://schemas.openxmlformats.org/officeDocument/2006/relationships/slide" Target="slides/slide346.xml"/><Relationship Id="rId44" Type="http://schemas.openxmlformats.org/officeDocument/2006/relationships/slide" Target="slides/slide43.xml"/><Relationship Id="rId86" Type="http://schemas.openxmlformats.org/officeDocument/2006/relationships/slide" Target="slides/slide85.xml"/><Relationship Id="rId151" Type="http://schemas.openxmlformats.org/officeDocument/2006/relationships/slide" Target="slides/slide150.xml"/><Relationship Id="rId389" Type="http://schemas.openxmlformats.org/officeDocument/2006/relationships/slide" Target="slides/slide388.xml"/><Relationship Id="rId193" Type="http://schemas.openxmlformats.org/officeDocument/2006/relationships/slide" Target="slides/slide192.xml"/><Relationship Id="rId207" Type="http://schemas.openxmlformats.org/officeDocument/2006/relationships/slide" Target="slides/slide206.xml"/><Relationship Id="rId249" Type="http://schemas.openxmlformats.org/officeDocument/2006/relationships/slide" Target="slides/slide248.xml"/><Relationship Id="rId414" Type="http://schemas.openxmlformats.org/officeDocument/2006/relationships/slide" Target="slides/slide413.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316" Type="http://schemas.openxmlformats.org/officeDocument/2006/relationships/slide" Target="slides/slide315.xml"/><Relationship Id="rId55" Type="http://schemas.openxmlformats.org/officeDocument/2006/relationships/slide" Target="slides/slide54.xml"/><Relationship Id="rId97" Type="http://schemas.openxmlformats.org/officeDocument/2006/relationships/slide" Target="slides/slide96.xml"/><Relationship Id="rId120" Type="http://schemas.openxmlformats.org/officeDocument/2006/relationships/slide" Target="slides/slide119.xml"/><Relationship Id="rId358" Type="http://schemas.openxmlformats.org/officeDocument/2006/relationships/slide" Target="slides/slide357.xml"/><Relationship Id="rId162" Type="http://schemas.openxmlformats.org/officeDocument/2006/relationships/slide" Target="slides/slide161.xml"/><Relationship Id="rId218" Type="http://schemas.openxmlformats.org/officeDocument/2006/relationships/slide" Target="slides/slide217.xml"/><Relationship Id="rId271" Type="http://schemas.openxmlformats.org/officeDocument/2006/relationships/slide" Target="slides/slide270.xml"/><Relationship Id="rId24" Type="http://schemas.openxmlformats.org/officeDocument/2006/relationships/slide" Target="slides/slide23.xml"/><Relationship Id="rId66" Type="http://schemas.openxmlformats.org/officeDocument/2006/relationships/slide" Target="slides/slide65.xml"/><Relationship Id="rId131" Type="http://schemas.openxmlformats.org/officeDocument/2006/relationships/slide" Target="slides/slide130.xml"/><Relationship Id="rId327" Type="http://schemas.openxmlformats.org/officeDocument/2006/relationships/slide" Target="slides/slide326.xml"/><Relationship Id="rId369" Type="http://schemas.openxmlformats.org/officeDocument/2006/relationships/slide" Target="slides/slide368.xml"/><Relationship Id="rId173" Type="http://schemas.openxmlformats.org/officeDocument/2006/relationships/slide" Target="slides/slide172.xml"/><Relationship Id="rId229" Type="http://schemas.openxmlformats.org/officeDocument/2006/relationships/slide" Target="slides/slide228.xml"/><Relationship Id="rId380" Type="http://schemas.openxmlformats.org/officeDocument/2006/relationships/slide" Target="slides/slide379.xml"/><Relationship Id="rId240" Type="http://schemas.openxmlformats.org/officeDocument/2006/relationships/slide" Target="slides/slide239.xml"/><Relationship Id="rId35" Type="http://schemas.openxmlformats.org/officeDocument/2006/relationships/slide" Target="slides/slide34.xml"/><Relationship Id="rId77" Type="http://schemas.openxmlformats.org/officeDocument/2006/relationships/slide" Target="slides/slide76.xml"/><Relationship Id="rId100" Type="http://schemas.openxmlformats.org/officeDocument/2006/relationships/slide" Target="slides/slide99.xml"/><Relationship Id="rId282" Type="http://schemas.openxmlformats.org/officeDocument/2006/relationships/slide" Target="slides/slide281.xml"/><Relationship Id="rId338" Type="http://schemas.openxmlformats.org/officeDocument/2006/relationships/slide" Target="slides/slide337.xml"/><Relationship Id="rId8" Type="http://schemas.openxmlformats.org/officeDocument/2006/relationships/slide" Target="slides/slide7.xml"/><Relationship Id="rId142" Type="http://schemas.openxmlformats.org/officeDocument/2006/relationships/slide" Target="slides/slide141.xml"/><Relationship Id="rId184" Type="http://schemas.openxmlformats.org/officeDocument/2006/relationships/slide" Target="slides/slide183.xml"/><Relationship Id="rId391" Type="http://schemas.openxmlformats.org/officeDocument/2006/relationships/slide" Target="slides/slide390.xml"/><Relationship Id="rId405" Type="http://schemas.openxmlformats.org/officeDocument/2006/relationships/slide" Target="slides/slide404.xml"/><Relationship Id="rId251" Type="http://schemas.openxmlformats.org/officeDocument/2006/relationships/slide" Target="slides/slide250.xml"/><Relationship Id="rId46" Type="http://schemas.openxmlformats.org/officeDocument/2006/relationships/slide" Target="slides/slide45.xml"/><Relationship Id="rId293" Type="http://schemas.openxmlformats.org/officeDocument/2006/relationships/slide" Target="slides/slide292.xml"/><Relationship Id="rId307" Type="http://schemas.openxmlformats.org/officeDocument/2006/relationships/slide" Target="slides/slide306.xml"/><Relationship Id="rId349" Type="http://schemas.openxmlformats.org/officeDocument/2006/relationships/slide" Target="slides/slide348.xml"/><Relationship Id="rId88" Type="http://schemas.openxmlformats.org/officeDocument/2006/relationships/slide" Target="slides/slide87.xml"/><Relationship Id="rId111" Type="http://schemas.openxmlformats.org/officeDocument/2006/relationships/slide" Target="slides/slide110.xml"/><Relationship Id="rId153" Type="http://schemas.openxmlformats.org/officeDocument/2006/relationships/slide" Target="slides/slide152.xml"/><Relationship Id="rId195" Type="http://schemas.openxmlformats.org/officeDocument/2006/relationships/slide" Target="slides/slide194.xml"/><Relationship Id="rId209" Type="http://schemas.openxmlformats.org/officeDocument/2006/relationships/slide" Target="slides/slide208.xml"/><Relationship Id="rId360" Type="http://schemas.openxmlformats.org/officeDocument/2006/relationships/slide" Target="slides/slide359.xml"/><Relationship Id="rId416" Type="http://schemas.openxmlformats.org/officeDocument/2006/relationships/slide" Target="slides/slide415.xml"/><Relationship Id="rId220" Type="http://schemas.openxmlformats.org/officeDocument/2006/relationships/slide" Target="slides/slide219.xml"/><Relationship Id="rId15" Type="http://schemas.openxmlformats.org/officeDocument/2006/relationships/slide" Target="slides/slide14.xml"/><Relationship Id="rId57" Type="http://schemas.openxmlformats.org/officeDocument/2006/relationships/slide" Target="slides/slide56.xml"/><Relationship Id="rId262" Type="http://schemas.openxmlformats.org/officeDocument/2006/relationships/slide" Target="slides/slide261.xml"/><Relationship Id="rId318" Type="http://schemas.openxmlformats.org/officeDocument/2006/relationships/slide" Target="slides/slide317.xml"/><Relationship Id="rId99" Type="http://schemas.openxmlformats.org/officeDocument/2006/relationships/slide" Target="slides/slide98.xml"/><Relationship Id="rId122" Type="http://schemas.openxmlformats.org/officeDocument/2006/relationships/slide" Target="slides/slide121.xml"/><Relationship Id="rId164" Type="http://schemas.openxmlformats.org/officeDocument/2006/relationships/slide" Target="slides/slide163.xml"/><Relationship Id="rId371" Type="http://schemas.openxmlformats.org/officeDocument/2006/relationships/slide" Target="slides/slide370.xml"/><Relationship Id="rId26" Type="http://schemas.openxmlformats.org/officeDocument/2006/relationships/slide" Target="slides/slide25.xml"/><Relationship Id="rId231" Type="http://schemas.openxmlformats.org/officeDocument/2006/relationships/slide" Target="slides/slide230.xml"/><Relationship Id="rId273" Type="http://schemas.openxmlformats.org/officeDocument/2006/relationships/slide" Target="slides/slide272.xml"/><Relationship Id="rId329" Type="http://schemas.openxmlformats.org/officeDocument/2006/relationships/slide" Target="slides/slide328.xml"/><Relationship Id="rId68" Type="http://schemas.openxmlformats.org/officeDocument/2006/relationships/slide" Target="slides/slide67.xml"/><Relationship Id="rId133" Type="http://schemas.openxmlformats.org/officeDocument/2006/relationships/slide" Target="slides/slide132.xml"/><Relationship Id="rId175" Type="http://schemas.openxmlformats.org/officeDocument/2006/relationships/slide" Target="slides/slide174.xml"/><Relationship Id="rId340" Type="http://schemas.openxmlformats.org/officeDocument/2006/relationships/slide" Target="slides/slide339.xml"/><Relationship Id="rId200" Type="http://schemas.openxmlformats.org/officeDocument/2006/relationships/slide" Target="slides/slide199.xml"/><Relationship Id="rId382" Type="http://schemas.openxmlformats.org/officeDocument/2006/relationships/slide" Target="slides/slide381.xml"/><Relationship Id="rId242" Type="http://schemas.openxmlformats.org/officeDocument/2006/relationships/slide" Target="slides/slide241.xml"/><Relationship Id="rId284" Type="http://schemas.openxmlformats.org/officeDocument/2006/relationships/slide" Target="slides/slide283.xml"/><Relationship Id="rId37" Type="http://schemas.openxmlformats.org/officeDocument/2006/relationships/slide" Target="slides/slide36.xml"/><Relationship Id="rId79" Type="http://schemas.openxmlformats.org/officeDocument/2006/relationships/slide" Target="slides/slide78.xml"/><Relationship Id="rId102" Type="http://schemas.openxmlformats.org/officeDocument/2006/relationships/slide" Target="slides/slide101.xml"/><Relationship Id="rId144" Type="http://schemas.openxmlformats.org/officeDocument/2006/relationships/slide" Target="slides/slide143.xml"/><Relationship Id="rId90" Type="http://schemas.openxmlformats.org/officeDocument/2006/relationships/slide" Target="slides/slide89.xml"/><Relationship Id="rId186" Type="http://schemas.openxmlformats.org/officeDocument/2006/relationships/slide" Target="slides/slide185.xml"/><Relationship Id="rId351" Type="http://schemas.openxmlformats.org/officeDocument/2006/relationships/slide" Target="slides/slide350.xml"/><Relationship Id="rId393" Type="http://schemas.openxmlformats.org/officeDocument/2006/relationships/slide" Target="slides/slide392.xml"/><Relationship Id="rId407" Type="http://schemas.openxmlformats.org/officeDocument/2006/relationships/slide" Target="slides/slide406.xml"/><Relationship Id="rId211" Type="http://schemas.openxmlformats.org/officeDocument/2006/relationships/slide" Target="slides/slide210.xml"/><Relationship Id="rId253" Type="http://schemas.openxmlformats.org/officeDocument/2006/relationships/slide" Target="slides/slide252.xml"/><Relationship Id="rId295" Type="http://schemas.openxmlformats.org/officeDocument/2006/relationships/slide" Target="slides/slide294.xml"/><Relationship Id="rId309" Type="http://schemas.openxmlformats.org/officeDocument/2006/relationships/slide" Target="slides/slide308.xml"/><Relationship Id="rId48" Type="http://schemas.openxmlformats.org/officeDocument/2006/relationships/slide" Target="slides/slide47.xml"/><Relationship Id="rId113" Type="http://schemas.openxmlformats.org/officeDocument/2006/relationships/slide" Target="slides/slide112.xml"/><Relationship Id="rId320" Type="http://schemas.openxmlformats.org/officeDocument/2006/relationships/slide" Target="slides/slide319.xml"/><Relationship Id="rId155" Type="http://schemas.openxmlformats.org/officeDocument/2006/relationships/slide" Target="slides/slide154.xml"/><Relationship Id="rId197" Type="http://schemas.openxmlformats.org/officeDocument/2006/relationships/slide" Target="slides/slide196.xml"/><Relationship Id="rId362" Type="http://schemas.openxmlformats.org/officeDocument/2006/relationships/slide" Target="slides/slide361.xml"/><Relationship Id="rId418" Type="http://schemas.openxmlformats.org/officeDocument/2006/relationships/slide" Target="slides/slide417.xml"/><Relationship Id="rId222" Type="http://schemas.openxmlformats.org/officeDocument/2006/relationships/slide" Target="slides/slide221.xml"/><Relationship Id="rId264" Type="http://schemas.openxmlformats.org/officeDocument/2006/relationships/slide" Target="slides/slide26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4"/>
          <p:cNvSpPr>
            <a:spLocks/>
          </p:cNvSpPr>
          <p:nvPr/>
        </p:nvSpPr>
        <p:spPr bwMode="auto">
          <a:xfrm>
            <a:off x="285750" y="2803525"/>
            <a:ext cx="1588" cy="3035300"/>
          </a:xfrm>
          <a:custGeom>
            <a:avLst/>
            <a:gdLst>
              <a:gd name="T0" fmla="*/ 0 w 1588"/>
              <a:gd name="T1" fmla="*/ 0 h 1912"/>
              <a:gd name="T2" fmla="*/ 0 w 1588"/>
              <a:gd name="T3" fmla="*/ 9525 h 1912"/>
              <a:gd name="T4" fmla="*/ 0 w 1588"/>
              <a:gd name="T5" fmla="*/ 9525 h 1912"/>
              <a:gd name="T6" fmla="*/ 0 w 1588"/>
              <a:gd name="T7" fmla="*/ 95250 h 1912"/>
              <a:gd name="T8" fmla="*/ 0 w 1588"/>
              <a:gd name="T9" fmla="*/ 3035300 h 1912"/>
              <a:gd name="T10" fmla="*/ 0 w 1588"/>
              <a:gd name="T11" fmla="*/ 3035300 h 1912"/>
              <a:gd name="T12" fmla="*/ 0 w 1588"/>
              <a:gd name="T13" fmla="*/ 0 h 1912"/>
              <a:gd name="T14" fmla="*/ 0 w 1588"/>
              <a:gd name="T15" fmla="*/ 0 h 191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88" h="1912">
                <a:moveTo>
                  <a:pt x="0" y="0"/>
                </a:moveTo>
                <a:lnTo>
                  <a:pt x="0" y="6"/>
                </a:lnTo>
                <a:lnTo>
                  <a:pt x="0" y="60"/>
                </a:lnTo>
                <a:lnTo>
                  <a:pt x="0" y="1912"/>
                </a:lnTo>
                <a:lnTo>
                  <a:pt x="0" y="0"/>
                </a:lnTo>
                <a:close/>
              </a:path>
            </a:pathLst>
          </a:custGeom>
          <a:solidFill>
            <a:srgbClr val="6BBA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a-IR"/>
          </a:p>
        </p:txBody>
      </p:sp>
      <p:sp>
        <p:nvSpPr>
          <p:cNvPr id="444418"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r>
              <a:rPr lang="en-US"/>
              <a:t>Click to edit Master title style</a:t>
            </a:r>
          </a:p>
        </p:txBody>
      </p:sp>
      <p:sp>
        <p:nvSpPr>
          <p:cNvPr id="444419"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5" name="Rectangle 5"/>
          <p:cNvSpPr>
            <a:spLocks noGrp="1" noChangeArrowheads="1"/>
          </p:cNvSpPr>
          <p:nvPr>
            <p:ph type="ftr" sz="quarter" idx="10"/>
          </p:nvPr>
        </p:nvSpPr>
        <p:spPr/>
        <p:txBody>
          <a:bodyPr/>
          <a:lstStyle>
            <a:lvl1pPr>
              <a:defRPr/>
            </a:lvl1pPr>
          </a:lstStyle>
          <a:p>
            <a:pPr>
              <a:defRPr/>
            </a:pPr>
            <a:endParaRPr lang="en-US"/>
          </a:p>
        </p:txBody>
      </p:sp>
      <p:sp>
        <p:nvSpPr>
          <p:cNvPr id="6" name="Rectangle 6"/>
          <p:cNvSpPr>
            <a:spLocks noGrp="1" noChangeArrowheads="1"/>
          </p:cNvSpPr>
          <p:nvPr>
            <p:ph type="sldNum" sz="quarter" idx="11"/>
          </p:nvPr>
        </p:nvSpPr>
        <p:spPr/>
        <p:txBody>
          <a:bodyPr/>
          <a:lstStyle>
            <a:lvl1pPr>
              <a:defRPr smtClean="0"/>
            </a:lvl1pPr>
          </a:lstStyle>
          <a:p>
            <a:pPr>
              <a:defRPr/>
            </a:pPr>
            <a:fld id="{3DC94138-0E7A-4C4C-BE3F-1309736FF4B6}" type="slidenum">
              <a:rPr lang="ar-SA" altLang="fa-IR"/>
              <a:pPr>
                <a:defRPr/>
              </a:pPr>
              <a:t>‹#›</a:t>
            </a:fld>
            <a:endParaRPr lang="en-US" altLang="fa-IR"/>
          </a:p>
        </p:txBody>
      </p:sp>
      <p:sp>
        <p:nvSpPr>
          <p:cNvPr id="7" name="Rectangle 7"/>
          <p:cNvSpPr>
            <a:spLocks noGrp="1" noChangeArrowheads="1"/>
          </p:cNvSpPr>
          <p:nvPr>
            <p:ph type="dt"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2730076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07116B4-EA46-4A8D-8A8E-07EBE948DF88}" type="slidenum">
              <a:rPr lang="ar-SA" altLang="fa-IR"/>
              <a:pPr>
                <a:defRPr/>
              </a:pPr>
              <a:t>‹#›</a:t>
            </a:fld>
            <a:endParaRPr lang="en-US" altLang="fa-IR"/>
          </a:p>
        </p:txBody>
      </p:sp>
    </p:spTree>
    <p:extLst>
      <p:ext uri="{BB962C8B-B14F-4D97-AF65-F5344CB8AC3E}">
        <p14:creationId xmlns:p14="http://schemas.microsoft.com/office/powerpoint/2010/main" val="4170781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0"/>
            <a:ext cx="2057400" cy="5727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92100"/>
            <a:ext cx="6019800" cy="5727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0A9F12B-976E-41F7-9174-762A79BF6BE3}" type="slidenum">
              <a:rPr lang="ar-SA" altLang="fa-IR"/>
              <a:pPr>
                <a:defRPr/>
              </a:pPr>
              <a:t>‹#›</a:t>
            </a:fld>
            <a:endParaRPr lang="en-US" altLang="fa-IR"/>
          </a:p>
        </p:txBody>
      </p:sp>
    </p:spTree>
    <p:extLst>
      <p:ext uri="{BB962C8B-B14F-4D97-AF65-F5344CB8AC3E}">
        <p14:creationId xmlns:p14="http://schemas.microsoft.com/office/powerpoint/2010/main" val="27683347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13843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905000"/>
            <a:ext cx="82296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DA00945-544F-4ADC-AAB1-29C133FCFA76}" type="slidenum">
              <a:rPr lang="ar-SA" altLang="fa-IR"/>
              <a:pPr>
                <a:defRPr/>
              </a:pPr>
              <a:t>‹#›</a:t>
            </a:fld>
            <a:endParaRPr lang="en-US" altLang="fa-IR"/>
          </a:p>
        </p:txBody>
      </p:sp>
    </p:spTree>
    <p:extLst>
      <p:ext uri="{BB962C8B-B14F-4D97-AF65-F5344CB8AC3E}">
        <p14:creationId xmlns:p14="http://schemas.microsoft.com/office/powerpoint/2010/main" val="31003256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3" name="Date Placeholder 2"/>
          <p:cNvSpPr>
            <a:spLocks noGrp="1"/>
          </p:cNvSpPr>
          <p:nvPr>
            <p:ph type="dt" sz="half" idx="10"/>
          </p:nvPr>
        </p:nvSpPr>
        <p:spPr>
          <a:xfrm>
            <a:off x="457200" y="6251575"/>
            <a:ext cx="2133600" cy="476250"/>
          </a:xfrm>
        </p:spPr>
        <p:txBody>
          <a:bodyPr/>
          <a:lstStyle>
            <a:lvl1pPr>
              <a:defRPr/>
            </a:lvl1pPr>
          </a:lstStyle>
          <a:p>
            <a:endParaRPr lang="en-US" altLang="fa-IR"/>
          </a:p>
        </p:txBody>
      </p:sp>
      <p:sp>
        <p:nvSpPr>
          <p:cNvPr id="4" name="Slide Number Placeholder 3"/>
          <p:cNvSpPr>
            <a:spLocks noGrp="1"/>
          </p:cNvSpPr>
          <p:nvPr>
            <p:ph type="sldNum" sz="quarter" idx="11"/>
          </p:nvPr>
        </p:nvSpPr>
        <p:spPr>
          <a:xfrm>
            <a:off x="6553200" y="6248400"/>
            <a:ext cx="2133600" cy="476250"/>
          </a:xfrm>
        </p:spPr>
        <p:txBody>
          <a:bodyPr/>
          <a:lstStyle>
            <a:lvl1pPr>
              <a:defRPr/>
            </a:lvl1pPr>
          </a:lstStyle>
          <a:p>
            <a:fld id="{59ED06A6-6BC0-4EBC-9B10-CAC57A818CC3}" type="slidenum">
              <a:rPr lang="en-US" altLang="fa-IR"/>
              <a:pPr/>
              <a:t>‹#›</a:t>
            </a:fld>
            <a:endParaRPr lang="en-US" altLang="fa-IR"/>
          </a:p>
        </p:txBody>
      </p:sp>
      <p:sp>
        <p:nvSpPr>
          <p:cNvPr id="5" name="Footer Placeholder 4"/>
          <p:cNvSpPr>
            <a:spLocks noGrp="1"/>
          </p:cNvSpPr>
          <p:nvPr>
            <p:ph type="ftr" sz="quarter" idx="12"/>
          </p:nvPr>
        </p:nvSpPr>
        <p:spPr>
          <a:xfrm>
            <a:off x="3124200" y="6248400"/>
            <a:ext cx="2895600" cy="476250"/>
          </a:xfrm>
        </p:spPr>
        <p:txBody>
          <a:bodyPr/>
          <a:lstStyle>
            <a:lvl1pPr>
              <a:defRPr/>
            </a:lvl1pPr>
          </a:lstStyle>
          <a:p>
            <a:endParaRPr lang="en-US" altLang="fa-IR"/>
          </a:p>
        </p:txBody>
      </p:sp>
    </p:spTree>
    <p:extLst>
      <p:ext uri="{BB962C8B-B14F-4D97-AF65-F5344CB8AC3E}">
        <p14:creationId xmlns:p14="http://schemas.microsoft.com/office/powerpoint/2010/main" val="2863128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92B320F-6155-48C2-8FD7-27FEBF90C4EC}" type="slidenum">
              <a:rPr lang="ar-SA" altLang="fa-IR"/>
              <a:pPr>
                <a:defRPr/>
              </a:pPr>
              <a:t>‹#›</a:t>
            </a:fld>
            <a:endParaRPr lang="en-US" altLang="fa-IR"/>
          </a:p>
        </p:txBody>
      </p:sp>
    </p:spTree>
    <p:extLst>
      <p:ext uri="{BB962C8B-B14F-4D97-AF65-F5344CB8AC3E}">
        <p14:creationId xmlns:p14="http://schemas.microsoft.com/office/powerpoint/2010/main" val="2082430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3F38744-EBF6-4478-9AA6-A6872F3A434E}" type="slidenum">
              <a:rPr lang="ar-SA" altLang="fa-IR"/>
              <a:pPr>
                <a:defRPr/>
              </a:pPr>
              <a:t>‹#›</a:t>
            </a:fld>
            <a:endParaRPr lang="en-US" altLang="fa-IR"/>
          </a:p>
        </p:txBody>
      </p:sp>
    </p:spTree>
    <p:extLst>
      <p:ext uri="{BB962C8B-B14F-4D97-AF65-F5344CB8AC3E}">
        <p14:creationId xmlns:p14="http://schemas.microsoft.com/office/powerpoint/2010/main" val="4245041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6A446AD-93ED-47B4-A538-97E30AA6D98B}" type="slidenum">
              <a:rPr lang="ar-SA" altLang="fa-IR"/>
              <a:pPr>
                <a:defRPr/>
              </a:pPr>
              <a:t>‹#›</a:t>
            </a:fld>
            <a:endParaRPr lang="en-US" altLang="fa-IR"/>
          </a:p>
        </p:txBody>
      </p:sp>
    </p:spTree>
    <p:extLst>
      <p:ext uri="{BB962C8B-B14F-4D97-AF65-F5344CB8AC3E}">
        <p14:creationId xmlns:p14="http://schemas.microsoft.com/office/powerpoint/2010/main" val="1199102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5BCFEDC-0F94-4C4F-9E6E-7836CF97738F}" type="slidenum">
              <a:rPr lang="ar-SA" altLang="fa-IR"/>
              <a:pPr>
                <a:defRPr/>
              </a:pPr>
              <a:t>‹#›</a:t>
            </a:fld>
            <a:endParaRPr lang="en-US" altLang="fa-IR"/>
          </a:p>
        </p:txBody>
      </p:sp>
    </p:spTree>
    <p:extLst>
      <p:ext uri="{BB962C8B-B14F-4D97-AF65-F5344CB8AC3E}">
        <p14:creationId xmlns:p14="http://schemas.microsoft.com/office/powerpoint/2010/main" val="447713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3A8DE23-1890-4630-A411-0BBB789081CC}" type="slidenum">
              <a:rPr lang="ar-SA" altLang="fa-IR"/>
              <a:pPr>
                <a:defRPr/>
              </a:pPr>
              <a:t>‹#›</a:t>
            </a:fld>
            <a:endParaRPr lang="en-US" altLang="fa-IR"/>
          </a:p>
        </p:txBody>
      </p:sp>
    </p:spTree>
    <p:extLst>
      <p:ext uri="{BB962C8B-B14F-4D97-AF65-F5344CB8AC3E}">
        <p14:creationId xmlns:p14="http://schemas.microsoft.com/office/powerpoint/2010/main" val="2254862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30AE43A9-06A7-4D45-B224-95130015F3C2}" type="slidenum">
              <a:rPr lang="ar-SA" altLang="fa-IR"/>
              <a:pPr>
                <a:defRPr/>
              </a:pPr>
              <a:t>‹#›</a:t>
            </a:fld>
            <a:endParaRPr lang="en-US" altLang="fa-IR"/>
          </a:p>
        </p:txBody>
      </p:sp>
    </p:spTree>
    <p:extLst>
      <p:ext uri="{BB962C8B-B14F-4D97-AF65-F5344CB8AC3E}">
        <p14:creationId xmlns:p14="http://schemas.microsoft.com/office/powerpoint/2010/main" val="1270069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314FDAE-4092-404A-8A01-675A9A4C861F}" type="slidenum">
              <a:rPr lang="ar-SA" altLang="fa-IR"/>
              <a:pPr>
                <a:defRPr/>
              </a:pPr>
              <a:t>‹#›</a:t>
            </a:fld>
            <a:endParaRPr lang="en-US" altLang="fa-IR"/>
          </a:p>
        </p:txBody>
      </p:sp>
    </p:spTree>
    <p:extLst>
      <p:ext uri="{BB962C8B-B14F-4D97-AF65-F5344CB8AC3E}">
        <p14:creationId xmlns:p14="http://schemas.microsoft.com/office/powerpoint/2010/main" val="649338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66094ED-40D0-4A9E-90BC-40FD10BDBF9E}" type="slidenum">
              <a:rPr lang="ar-SA" altLang="fa-IR"/>
              <a:pPr>
                <a:defRPr/>
              </a:pPr>
              <a:t>‹#›</a:t>
            </a:fld>
            <a:endParaRPr lang="en-US" altLang="fa-IR"/>
          </a:p>
        </p:txBody>
      </p:sp>
    </p:spTree>
    <p:extLst>
      <p:ext uri="{BB962C8B-B14F-4D97-AF65-F5344CB8AC3E}">
        <p14:creationId xmlns:p14="http://schemas.microsoft.com/office/powerpoint/2010/main" val="34397518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443394" name="Rectangle 2"/>
          <p:cNvSpPr>
            <a:spLocks noGrp="1" noChangeArrowheads="1"/>
          </p:cNvSpPr>
          <p:nvPr>
            <p:ph type="title"/>
          </p:nvPr>
        </p:nvSpPr>
        <p:spPr bwMode="auto">
          <a:xfrm>
            <a:off x="457200" y="292100"/>
            <a:ext cx="8229600" cy="13843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43395" name="Rectangle 3"/>
          <p:cNvSpPr>
            <a:spLocks noGrp="1" noChangeArrowheads="1"/>
          </p:cNvSpPr>
          <p:nvPr>
            <p:ph type="body" idx="1"/>
          </p:nvPr>
        </p:nvSpPr>
        <p:spPr bwMode="auto">
          <a:xfrm>
            <a:off x="457200" y="19050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4339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rtl="0" eaLnBrk="1" hangingPunct="1">
              <a:defRPr sz="1400">
                <a:effectLst>
                  <a:outerShdw blurRad="38100" dist="38100" dir="2700000" algn="tl">
                    <a:srgbClr val="000000"/>
                  </a:outerShdw>
                </a:effectLst>
                <a:latin typeface="Arial" pitchFamily="34" charset="0"/>
              </a:defRPr>
            </a:lvl1pPr>
          </a:lstStyle>
          <a:p>
            <a:pPr>
              <a:defRPr/>
            </a:pPr>
            <a:endParaRPr lang="en-US"/>
          </a:p>
        </p:txBody>
      </p:sp>
      <p:sp>
        <p:nvSpPr>
          <p:cNvPr id="44339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rtl="0" eaLnBrk="1" hangingPunct="1">
              <a:defRPr sz="1400">
                <a:effectLst>
                  <a:outerShdw blurRad="38100" dist="38100" dir="2700000" algn="tl">
                    <a:srgbClr val="000000"/>
                  </a:outerShdw>
                </a:effectLst>
                <a:latin typeface="Arial" pitchFamily="34" charset="0"/>
              </a:defRPr>
            </a:lvl1pPr>
          </a:lstStyle>
          <a:p>
            <a:pPr>
              <a:defRPr/>
            </a:pPr>
            <a:endParaRPr lang="en-US"/>
          </a:p>
        </p:txBody>
      </p:sp>
      <p:sp>
        <p:nvSpPr>
          <p:cNvPr id="44339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rtl="0" eaLnBrk="1" hangingPunct="1">
              <a:defRPr sz="1400" smtClean="0">
                <a:effectLst>
                  <a:outerShdw blurRad="38100" dist="38100" dir="2700000" algn="tl">
                    <a:srgbClr val="000000"/>
                  </a:outerShdw>
                </a:effectLst>
                <a:latin typeface="Arial" panose="020B0604020202020204" pitchFamily="34" charset="0"/>
              </a:defRPr>
            </a:lvl1pPr>
          </a:lstStyle>
          <a:p>
            <a:pPr>
              <a:defRPr/>
            </a:pPr>
            <a:fld id="{BFCF2234-5912-4566-B519-B42599779F46}" type="slidenum">
              <a:rPr lang="ar-SA" altLang="fa-IR"/>
              <a:pPr>
                <a:defRPr/>
              </a:pPr>
              <a:t>‹#›</a:t>
            </a:fld>
            <a:endParaRPr lang="en-US" altLang="fa-IR"/>
          </a:p>
        </p:txBody>
      </p:sp>
      <p:sp>
        <p:nvSpPr>
          <p:cNvPr id="7" name="Rectangle 6"/>
          <p:cNvSpPr/>
          <p:nvPr userDrawn="1"/>
        </p:nvSpPr>
        <p:spPr>
          <a:xfrm>
            <a:off x="-228600" y="-76200"/>
            <a:ext cx="5357818"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 bg1="dk2" tx1="lt1" bg2="dk1" tx2="lt2" accent1="accent1" accent2="accent2" accent3="accent3" accent4="accent4" accent5="accent5" accent6="accent6" hlink="hlink" folHlink="folHlink"/>
  <p:sldLayoutIdLst>
    <p:sldLayoutId id="2147483691"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2" r:id="rId13"/>
  </p:sldLayoutIdLst>
  <p:txStyles>
    <p:titleStyle>
      <a:lvl1pPr algn="l" rtl="1"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1"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2pPr>
      <a:lvl3pPr algn="l" rtl="1"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3pPr>
      <a:lvl4pPr algn="l" rtl="1"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4pPr>
      <a:lvl5pPr algn="l" rtl="1"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5pPr>
      <a:lvl6pPr marL="457200" algn="l" rtl="1"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6pPr>
      <a:lvl7pPr marL="914400" algn="l" rtl="1"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7pPr>
      <a:lvl8pPr marL="1371600" algn="l" rtl="1"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8pPr>
      <a:lvl9pPr marL="1828800" algn="l" rtl="1"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9pPr>
    </p:titleStyle>
    <p:bodyStyle>
      <a:lvl1pPr marL="342900" indent="-342900" algn="r" rtl="1"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r" rtl="1" eaLnBrk="0" fontAlgn="base" hangingPunct="0">
        <a:spcBef>
          <a:spcPct val="20000"/>
        </a:spcBef>
        <a:spcAft>
          <a:spcPct val="0"/>
        </a:spcAft>
        <a:buFont typeface="Tahoma" panose="020B0604030504040204" pitchFamily="34" charset="0"/>
        <a:buChar char="–"/>
        <a:defRPr sz="2800">
          <a:solidFill>
            <a:schemeClr val="tx1"/>
          </a:solidFill>
          <a:effectLst>
            <a:outerShdw blurRad="38100" dist="38100" dir="2700000" algn="tl">
              <a:srgbClr val="000000"/>
            </a:outerShdw>
          </a:effectLst>
          <a:latin typeface="+mn-lt"/>
          <a:cs typeface="+mn-cs"/>
        </a:defRPr>
      </a:lvl2pPr>
      <a:lvl3pPr marL="1143000" indent="-228600" algn="r" rtl="1"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cs typeface="+mn-cs"/>
        </a:defRPr>
      </a:lvl3pPr>
      <a:lvl4pPr marL="1600200" indent="-228600" algn="r" rtl="1" eaLnBrk="0" fontAlgn="base" hangingPunct="0">
        <a:spcBef>
          <a:spcPct val="20000"/>
        </a:spcBef>
        <a:spcAft>
          <a:spcPct val="0"/>
        </a:spcAft>
        <a:buFont typeface="Tahoma" panose="020B0604030504040204" pitchFamily="34" charset="0"/>
        <a:buChar char="–"/>
        <a:defRPr sz="2000">
          <a:solidFill>
            <a:schemeClr val="tx1"/>
          </a:solidFill>
          <a:effectLst>
            <a:outerShdw blurRad="38100" dist="38100" dir="2700000" algn="tl">
              <a:srgbClr val="000000"/>
            </a:outerShdw>
          </a:effectLst>
          <a:latin typeface="+mn-lt"/>
          <a:cs typeface="+mn-cs"/>
        </a:defRPr>
      </a:lvl4pPr>
      <a:lvl5pPr marL="2057400" indent="-228600" algn="r" rtl="1"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effectLst>
            <a:outerShdw blurRad="38100" dist="38100" dir="2700000" algn="tl">
              <a:srgbClr val="000000"/>
            </a:outerShdw>
          </a:effectLst>
          <a:latin typeface="+mn-lt"/>
          <a:cs typeface="+mn-cs"/>
        </a:defRPr>
      </a:lvl5pPr>
      <a:lvl6pPr marL="2514600" indent="-228600" algn="r" rtl="1"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6pPr>
      <a:lvl7pPr marL="2971800" indent="-228600" algn="r" rtl="1"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7pPr>
      <a:lvl8pPr marL="3429000" indent="-228600" algn="r" rtl="1"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8pPr>
      <a:lvl9pPr marL="3886200" indent="-228600" algn="r" rtl="1"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BESM05"/>
          <p:cNvPicPr>
            <a:picLocks noChangeAspect="1" noChangeArrowheads="1"/>
          </p:cNvPicPr>
          <p:nvPr/>
        </p:nvPicPr>
        <p:blipFill>
          <a:blip r:embed="rId2">
            <a:clrChange>
              <a:clrFrom>
                <a:srgbClr val="FFFFFF"/>
              </a:clrFrom>
              <a:clrTo>
                <a:srgbClr val="FFFFFF">
                  <a:alpha val="0"/>
                </a:srgbClr>
              </a:clrTo>
            </a:clrChange>
            <a:grayscl/>
          </a:blip>
          <a:srcRect/>
          <a:stretch>
            <a:fillRect/>
          </a:stretch>
        </p:blipFill>
        <p:spPr bwMode="auto">
          <a:xfrm>
            <a:off x="696058" y="533400"/>
            <a:ext cx="7609742" cy="5971434"/>
          </a:xfrm>
          <a:prstGeom prst="rect">
            <a:avLst/>
          </a:prstGeom>
          <a:noFill/>
          <a:ln w="9525">
            <a:noFill/>
            <a:miter lim="800000"/>
            <a:headEnd/>
            <a:tailEnd/>
          </a:ln>
        </p:spPr>
      </p:pic>
    </p:spTree>
    <p:extLst>
      <p:ext uri="{BB962C8B-B14F-4D97-AF65-F5344CB8AC3E}">
        <p14:creationId xmlns:p14="http://schemas.microsoft.com/office/powerpoint/2010/main" val="396367509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3500" fill="hold"/>
                                        <p:tgtEl>
                                          <p:spTgt spid="4"/>
                                        </p:tgtEl>
                                        <p:attrNameLst>
                                          <p:attrName>ppt_w</p:attrName>
                                        </p:attrNameLst>
                                      </p:cBhvr>
                                      <p:tavLst>
                                        <p:tav tm="0">
                                          <p:val>
                                            <p:fltVal val="0"/>
                                          </p:val>
                                        </p:tav>
                                        <p:tav tm="100000">
                                          <p:val>
                                            <p:strVal val="#ppt_w"/>
                                          </p:val>
                                        </p:tav>
                                      </p:tavLst>
                                    </p:anim>
                                    <p:anim calcmode="lin" valueType="num">
                                      <p:cBhvr>
                                        <p:cTn id="8" dur="3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468313" y="1412875"/>
            <a:ext cx="8229600" cy="4525963"/>
          </a:xfrm>
        </p:spPr>
        <p:txBody>
          <a:bodyPr/>
          <a:lstStyle/>
          <a:p>
            <a:pPr eaLnBrk="1" hangingPunct="1">
              <a:buFontTx/>
              <a:buNone/>
              <a:defRPr/>
            </a:pPr>
            <a:r>
              <a:rPr lang="fa-IR" smtClean="0"/>
              <a:t>گفتار 2 :</a:t>
            </a:r>
          </a:p>
          <a:p>
            <a:pPr eaLnBrk="1" hangingPunct="1">
              <a:buFontTx/>
              <a:buNone/>
              <a:defRPr/>
            </a:pPr>
            <a:r>
              <a:rPr lang="fa-IR" smtClean="0"/>
              <a:t>تعریف حسابداری </a:t>
            </a:r>
            <a:endParaRPr lang="en-US" smtClean="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pPr algn="ctr" eaLnBrk="1" hangingPunct="1">
              <a:defRPr/>
            </a:pPr>
            <a:r>
              <a:rPr lang="fa-IR" smtClean="0"/>
              <a:t>پیش پرداخت </a:t>
            </a:r>
            <a:endParaRPr lang="en-US" smtClean="0"/>
          </a:p>
        </p:txBody>
      </p:sp>
      <p:sp>
        <p:nvSpPr>
          <p:cNvPr id="110595"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به وجه دریافتنی از مشتریان قبل از تحویل کالا یا ارائه خدمت، پیش دریافت گفته می شود. به عبارت دیگر هرگاه قبل از تحویل کالا یا ارائه خدمت به دیگران، وجهی از آنان دریافت شود به آن پیش دریافت می گویند. </a:t>
            </a:r>
            <a:endParaRPr lang="en-US" smtClean="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pPr algn="ctr" eaLnBrk="1" hangingPunct="1">
              <a:defRPr/>
            </a:pPr>
            <a:r>
              <a:rPr lang="fa-IR" smtClean="0"/>
              <a:t>وام پرداختنی </a:t>
            </a:r>
            <a:endParaRPr lang="en-US" smtClean="0"/>
          </a:p>
        </p:txBody>
      </p:sp>
      <p:sp>
        <p:nvSpPr>
          <p:cNvPr id="111619"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مبالغی را که موسسه از اشخاص دیگر به عنوان وام دریافت می کند و تعد می نماید که آن را در موعد معین یا به اقساط پرداخت کند، وام پرداختنی می گویند. </a:t>
            </a:r>
            <a:endParaRPr lang="en-US" smtClean="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pPr algn="ctr" eaLnBrk="1" hangingPunct="1">
              <a:defRPr/>
            </a:pPr>
            <a:r>
              <a:rPr lang="fa-IR" smtClean="0"/>
              <a:t>سرمایه </a:t>
            </a:r>
            <a:endParaRPr lang="en-US" smtClean="0"/>
          </a:p>
        </p:txBody>
      </p:sp>
      <p:sp>
        <p:nvSpPr>
          <p:cNvPr id="112643" name="Rectangle 3"/>
          <p:cNvSpPr>
            <a:spLocks noGrp="1" noChangeArrowheads="1"/>
          </p:cNvSpPr>
          <p:nvPr>
            <p:ph type="body" idx="1"/>
          </p:nvPr>
        </p:nvSpPr>
        <p:spPr/>
        <p:txBody>
          <a:bodyPr/>
          <a:lstStyle/>
          <a:p>
            <a:pPr eaLnBrk="1" hangingPunct="1">
              <a:buFontTx/>
              <a:buNone/>
              <a:defRPr/>
            </a:pPr>
            <a:r>
              <a:rPr lang="fa-IR" smtClean="0"/>
              <a:t>  حق مالی مالک یا مالکان یک موسسه نسبت به دارایهای آن، سرمایه نامیده می شود. در هر زمان با کسر کردن بدهیهای یک موسسه از داراییهای آن، مبلغ سرمایه به دست می آید. </a:t>
            </a:r>
            <a:endParaRPr lang="en-US" smtClean="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3667"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در شرکتهای سهامی برای نشان دادن حق مالی مالکان یا سهامداران به جای واژه سرمایه از واژه «حقوق صاحبان سهام » استفاده می شود. </a:t>
            </a:r>
            <a:endParaRPr lang="en-US" smtClean="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4691" name="Rectangle 3"/>
          <p:cNvSpPr>
            <a:spLocks noGrp="1" noChangeArrowheads="1"/>
          </p:cNvSpPr>
          <p:nvPr>
            <p:ph type="body" idx="1"/>
          </p:nvPr>
        </p:nvSpPr>
        <p:spPr/>
        <p:txBody>
          <a:bodyPr/>
          <a:lstStyle/>
          <a:p>
            <a:pPr eaLnBrk="1" hangingPunct="1">
              <a:buFontTx/>
              <a:buNone/>
              <a:defRPr/>
            </a:pPr>
            <a:r>
              <a:rPr lang="fa-IR" smtClean="0"/>
              <a:t>  نحوه محاسبه سرمایه در پایان هر دوره مالی را میتوان در قالب معادله زیر نشان داد:</a:t>
            </a:r>
          </a:p>
          <a:p>
            <a:pPr eaLnBrk="1" hangingPunct="1">
              <a:buFontTx/>
              <a:buNone/>
              <a:defRPr/>
            </a:pPr>
            <a:endParaRPr lang="fa-IR" smtClean="0"/>
          </a:p>
          <a:p>
            <a:pPr eaLnBrk="1" hangingPunct="1">
              <a:defRPr/>
            </a:pPr>
            <a:r>
              <a:rPr lang="fa-IR" smtClean="0"/>
              <a:t>برداشت – (زیان دوره جاری) سود دوره جاری + سرمایه گذاری مجدد + سرمایه اول دوره = سرمایه پایان دوره </a:t>
            </a:r>
            <a:endParaRPr lang="en-US" smtClean="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pPr algn="ctr" eaLnBrk="1" hangingPunct="1">
              <a:defRPr/>
            </a:pPr>
            <a:r>
              <a:rPr lang="fa-IR" smtClean="0"/>
              <a:t>گفتار 3 </a:t>
            </a:r>
            <a:endParaRPr lang="en-US" smtClean="0"/>
          </a:p>
        </p:txBody>
      </p:sp>
      <p:sp>
        <p:nvSpPr>
          <p:cNvPr id="115715" name="Rectangle 3"/>
          <p:cNvSpPr>
            <a:spLocks noGrp="1" noChangeArrowheads="1"/>
          </p:cNvSpPr>
          <p:nvPr>
            <p:ph type="body" idx="1"/>
          </p:nvPr>
        </p:nvSpPr>
        <p:spPr/>
        <p:txBody>
          <a:bodyPr/>
          <a:lstStyle/>
          <a:p>
            <a:pPr algn="ctr" eaLnBrk="1" hangingPunct="1">
              <a:buFontTx/>
              <a:buNone/>
              <a:defRPr/>
            </a:pPr>
            <a:r>
              <a:rPr lang="fa-IR" smtClean="0"/>
              <a:t>  رویدادهای مالی </a:t>
            </a:r>
            <a:endParaRPr lang="en-US" smtClean="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pPr algn="ctr" eaLnBrk="1" hangingPunct="1">
              <a:defRPr/>
            </a:pPr>
            <a:r>
              <a:rPr lang="fa-IR" smtClean="0"/>
              <a:t>هدف </a:t>
            </a:r>
            <a:endParaRPr lang="en-US" smtClean="0"/>
          </a:p>
        </p:txBody>
      </p:sp>
      <p:sp>
        <p:nvSpPr>
          <p:cNvPr id="116739"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انتظار می رود پس از مطالعه این گفتار ویژگیهای رویدادهای مالی را تشخیص و آنها را از سایر رویدادها تمیز دهید. </a:t>
            </a:r>
            <a:endParaRPr lang="en-US" smtClean="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7763" name="Rectangle 3"/>
          <p:cNvSpPr>
            <a:spLocks noGrp="1" noChangeArrowheads="1"/>
          </p:cNvSpPr>
          <p:nvPr>
            <p:ph type="body" idx="1"/>
          </p:nvPr>
        </p:nvSpPr>
        <p:spPr/>
        <p:txBody>
          <a:bodyPr/>
          <a:lstStyle/>
          <a:p>
            <a:pPr algn="ctr" eaLnBrk="1" hangingPunct="1">
              <a:buFontTx/>
              <a:buNone/>
              <a:defRPr/>
            </a:pPr>
            <a:r>
              <a:rPr lang="fa-IR" smtClean="0"/>
              <a:t> </a:t>
            </a:r>
          </a:p>
          <a:p>
            <a:pPr algn="ctr" eaLnBrk="1" hangingPunct="1">
              <a:buFontTx/>
              <a:buNone/>
              <a:defRPr/>
            </a:pPr>
            <a:r>
              <a:rPr lang="fa-IR" smtClean="0"/>
              <a:t>  رویدادهای مالی رویدادهایی هستند که اثرمالی داشته باشند. به طور دقیق تر می توان گفت رویدادهای مالی، رویدادهایی هستند که حداقل بر یکی از عناصر معادله اساسی حسابداری(داراییها، بدهیها و سرمایه ) تاثیر بگذارند.  </a:t>
            </a:r>
            <a:endParaRPr lang="en-US" smtClean="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6467" name="Rectangle 3"/>
          <p:cNvSpPr>
            <a:spLocks noGrp="1" noChangeArrowheads="1"/>
          </p:cNvSpPr>
          <p:nvPr>
            <p:ph type="body" idx="1"/>
          </p:nvPr>
        </p:nvSpPr>
        <p:spPr/>
        <p:txBody>
          <a:bodyPr/>
          <a:lstStyle/>
          <a:p>
            <a:pPr algn="ctr" eaLnBrk="1" hangingPunct="1">
              <a:buFontTx/>
              <a:buNone/>
              <a:defRPr/>
            </a:pPr>
            <a:r>
              <a:rPr lang="fa-IR" smtClean="0"/>
              <a:t> در حسابداری ، تبحر در شناسایی رویدادهای مالی از سایر رویدادها از اهمیت ویژه ای برخورداراست. </a:t>
            </a:r>
            <a:endParaRPr lang="en-US" smtClean="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pPr algn="ctr" eaLnBrk="1" hangingPunct="1">
              <a:defRPr/>
            </a:pPr>
            <a:r>
              <a:rPr lang="fa-IR" smtClean="0"/>
              <a:t>گفتار 4</a:t>
            </a:r>
            <a:endParaRPr lang="en-US" smtClean="0"/>
          </a:p>
        </p:txBody>
      </p:sp>
      <p:sp>
        <p:nvSpPr>
          <p:cNvPr id="118787" name="Rectangle 3"/>
          <p:cNvSpPr>
            <a:spLocks noGrp="1" noChangeArrowheads="1"/>
          </p:cNvSpPr>
          <p:nvPr>
            <p:ph type="body" idx="1"/>
          </p:nvPr>
        </p:nvSpPr>
        <p:spPr/>
        <p:txBody>
          <a:bodyPr/>
          <a:lstStyle/>
          <a:p>
            <a:pPr eaLnBrk="1" hangingPunct="1">
              <a:buFontTx/>
              <a:buNone/>
              <a:defRPr/>
            </a:pPr>
            <a:r>
              <a:rPr lang="fa-IR" smtClean="0"/>
              <a:t>  </a:t>
            </a:r>
          </a:p>
          <a:p>
            <a:pPr algn="ctr" eaLnBrk="1" hangingPunct="1">
              <a:buFontTx/>
              <a:buNone/>
              <a:defRPr/>
            </a:pPr>
            <a:r>
              <a:rPr lang="fa-IR" smtClean="0"/>
              <a:t>تجزیه وتحلیل رویدادهای مالی </a:t>
            </a:r>
            <a:endParaRPr lang="en-US"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ctr" eaLnBrk="1" hangingPunct="1">
              <a:defRPr/>
            </a:pPr>
            <a:r>
              <a:rPr lang="fa-IR" smtClean="0"/>
              <a:t>هدف :</a:t>
            </a:r>
            <a:endParaRPr lang="en-US" smtClean="0"/>
          </a:p>
        </p:txBody>
      </p:sp>
      <p:sp>
        <p:nvSpPr>
          <p:cNvPr id="17411" name="Rectangle 3"/>
          <p:cNvSpPr>
            <a:spLocks noGrp="1" noChangeArrowheads="1"/>
          </p:cNvSpPr>
          <p:nvPr>
            <p:ph type="body" idx="1"/>
          </p:nvPr>
        </p:nvSpPr>
        <p:spPr/>
        <p:txBody>
          <a:bodyPr/>
          <a:lstStyle/>
          <a:p>
            <a:pPr eaLnBrk="1" hangingPunct="1">
              <a:buFontTx/>
              <a:buNone/>
              <a:defRPr/>
            </a:pPr>
            <a:r>
              <a:rPr lang="fa-IR" smtClean="0"/>
              <a:t>  انتظار می رود پس از مطالعه این گفتار بتوانید حسابداری را تعریف کنید .</a:t>
            </a:r>
            <a:endParaRPr lang="en-US" smtClean="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pPr algn="ctr" eaLnBrk="1" hangingPunct="1">
              <a:defRPr/>
            </a:pPr>
            <a:r>
              <a:rPr lang="fa-IR" smtClean="0"/>
              <a:t>هدف </a:t>
            </a:r>
            <a:endParaRPr lang="en-US" smtClean="0"/>
          </a:p>
        </p:txBody>
      </p:sp>
      <p:sp>
        <p:nvSpPr>
          <p:cNvPr id="119811"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انتظار می رود پس از مطالعه این گفتار بتوانید اثر رویدادهای مالی را در قالب بدهکار وبستانکار کردن عناصر معادله اساسی حسابداری بیان نمایید. </a:t>
            </a:r>
            <a:endParaRPr lang="en-US" smtClean="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4898" name="Rectangle 2"/>
          <p:cNvSpPr>
            <a:spLocks noGrp="1" noChangeArrowheads="1"/>
          </p:cNvSpPr>
          <p:nvPr>
            <p:ph type="title"/>
          </p:nvPr>
        </p:nvSpPr>
        <p:spPr/>
        <p:txBody>
          <a:bodyPr/>
          <a:lstStyle/>
          <a:p>
            <a:pPr algn="ctr" eaLnBrk="1" hangingPunct="1">
              <a:defRPr/>
            </a:pPr>
            <a:r>
              <a:rPr lang="fa-IR" smtClean="0"/>
              <a:t>مثال </a:t>
            </a:r>
            <a:endParaRPr lang="en-US" smtClean="0"/>
          </a:p>
        </p:txBody>
      </p:sp>
      <p:sp>
        <p:nvSpPr>
          <p:cNvPr id="464899" name="Rectangle 3"/>
          <p:cNvSpPr>
            <a:spLocks noGrp="1" noChangeArrowheads="1"/>
          </p:cNvSpPr>
          <p:nvPr>
            <p:ph type="body" idx="1"/>
          </p:nvPr>
        </p:nvSpPr>
        <p:spPr/>
        <p:txBody>
          <a:bodyPr/>
          <a:lstStyle/>
          <a:p>
            <a:pPr eaLnBrk="1" hangingPunct="1">
              <a:buFontTx/>
              <a:buNone/>
              <a:defRPr/>
            </a:pPr>
            <a:r>
              <a:rPr lang="fa-IR" smtClean="0"/>
              <a:t> آقای احمدی شرکت ( الف ) را تاسیس و مبلغ 600 میلیون ریال به عنوان سرمایه اولیه وارد شرکت نمود. </a:t>
            </a:r>
          </a:p>
          <a:p>
            <a:pPr eaLnBrk="1" hangingPunct="1">
              <a:buFontTx/>
              <a:buNone/>
              <a:defRPr/>
            </a:pPr>
            <a:endParaRPr lang="fa-IR" smtClean="0"/>
          </a:p>
          <a:p>
            <a:pPr eaLnBrk="1" hangingPunct="1">
              <a:buFontTx/>
              <a:buNone/>
              <a:defRPr/>
            </a:pPr>
            <a:r>
              <a:rPr lang="fa-IR" smtClean="0"/>
              <a:t>صندوق   (مبلغ 600000000 ریال افزایش یافته )   بدهکار       </a:t>
            </a:r>
          </a:p>
          <a:p>
            <a:pPr eaLnBrk="1" hangingPunct="1">
              <a:buFontTx/>
              <a:buNone/>
              <a:defRPr/>
            </a:pPr>
            <a:r>
              <a:rPr lang="fa-IR" smtClean="0"/>
              <a:t>سرمایه  ( مبلغ 600000000 ریال افزایش یافته )  بستانکار </a:t>
            </a:r>
            <a:endParaRPr lang="en-US" smtClean="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5922" name="Rectangle 2"/>
          <p:cNvSpPr>
            <a:spLocks noGrp="1" noChangeArrowheads="1"/>
          </p:cNvSpPr>
          <p:nvPr>
            <p:ph type="title"/>
          </p:nvPr>
        </p:nvSpPr>
        <p:spPr/>
        <p:txBody>
          <a:bodyPr/>
          <a:lstStyle/>
          <a:p>
            <a:pPr algn="ctr" eaLnBrk="1" hangingPunct="1">
              <a:defRPr/>
            </a:pPr>
            <a:r>
              <a:rPr lang="fa-IR" smtClean="0"/>
              <a:t>مثال </a:t>
            </a:r>
            <a:endParaRPr lang="en-US" smtClean="0"/>
          </a:p>
        </p:txBody>
      </p:sp>
      <p:sp>
        <p:nvSpPr>
          <p:cNvPr id="465923" name="Rectangle 3"/>
          <p:cNvSpPr>
            <a:spLocks noGrp="1" noChangeArrowheads="1"/>
          </p:cNvSpPr>
          <p:nvPr>
            <p:ph type="body" idx="1"/>
          </p:nvPr>
        </p:nvSpPr>
        <p:spPr/>
        <p:txBody>
          <a:bodyPr/>
          <a:lstStyle/>
          <a:p>
            <a:pPr eaLnBrk="1" hangingPunct="1">
              <a:buFontTx/>
              <a:buNone/>
              <a:defRPr/>
            </a:pPr>
            <a:r>
              <a:rPr lang="fa-IR" smtClean="0"/>
              <a:t>  مقداری اثاثه اداری جمعا“ به مبلغ10 میلیون ریال خریداری و 5 میلیون ریال آن به طور نقد پرداخت شد و برای بقیه یک برگ سفته 4 ماهه تسلیم فروشنده شد. </a:t>
            </a:r>
          </a:p>
          <a:p>
            <a:pPr eaLnBrk="1" hangingPunct="1">
              <a:buFontTx/>
              <a:buNone/>
              <a:defRPr/>
            </a:pPr>
            <a:endParaRPr lang="fa-IR" smtClean="0"/>
          </a:p>
          <a:p>
            <a:pPr eaLnBrk="1" hangingPunct="1">
              <a:buFontTx/>
              <a:buNone/>
              <a:defRPr/>
            </a:pPr>
            <a:r>
              <a:rPr lang="fa-IR" smtClean="0"/>
              <a:t>اثاثه اداری   (مبلغ 10000000 ریال افزایش یافته )  بدهکار </a:t>
            </a:r>
          </a:p>
          <a:p>
            <a:pPr eaLnBrk="1" hangingPunct="1">
              <a:buFontTx/>
              <a:buNone/>
              <a:defRPr/>
            </a:pPr>
            <a:r>
              <a:rPr lang="fa-IR" smtClean="0"/>
              <a:t>صندوق   ( مبلغ 5000000 ریال کاهش یافته )      بستانکار </a:t>
            </a:r>
          </a:p>
          <a:p>
            <a:pPr eaLnBrk="1" hangingPunct="1">
              <a:buFontTx/>
              <a:buNone/>
              <a:defRPr/>
            </a:pPr>
            <a:r>
              <a:rPr lang="fa-IR" smtClean="0"/>
              <a:t>بدهیها(اسناد پرداختنی)  (مبلغ 5000000 ریال افزایش یافته) </a:t>
            </a:r>
            <a:endParaRPr lang="en-US" smtClean="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pPr algn="ctr" eaLnBrk="1" hangingPunct="1">
              <a:defRPr/>
            </a:pPr>
            <a:r>
              <a:rPr lang="fa-IR" smtClean="0"/>
              <a:t>فصل سوم </a:t>
            </a:r>
            <a:endParaRPr lang="en-US" smtClean="0"/>
          </a:p>
        </p:txBody>
      </p:sp>
      <p:sp>
        <p:nvSpPr>
          <p:cNvPr id="120835" name="Rectangle 3"/>
          <p:cNvSpPr>
            <a:spLocks noGrp="1" noChangeArrowheads="1"/>
          </p:cNvSpPr>
          <p:nvPr>
            <p:ph type="body" idx="1"/>
          </p:nvPr>
        </p:nvSpPr>
        <p:spPr/>
        <p:txBody>
          <a:bodyPr/>
          <a:lstStyle/>
          <a:p>
            <a:pPr eaLnBrk="1" hangingPunct="1">
              <a:buFontTx/>
              <a:buNone/>
              <a:defRPr/>
            </a:pPr>
            <a:r>
              <a:rPr lang="fa-IR" smtClean="0"/>
              <a:t>  </a:t>
            </a:r>
          </a:p>
          <a:p>
            <a:pPr algn="ctr" eaLnBrk="1" hangingPunct="1">
              <a:buFontTx/>
              <a:buNone/>
              <a:defRPr/>
            </a:pPr>
            <a:r>
              <a:rPr lang="fa-IR" smtClean="0"/>
              <a:t>ثبت رویدادهای مالی </a:t>
            </a:r>
            <a:endParaRPr lang="en-US" smtClean="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pPr algn="ctr" eaLnBrk="1" hangingPunct="1">
              <a:defRPr/>
            </a:pPr>
            <a:r>
              <a:rPr lang="fa-IR" smtClean="0"/>
              <a:t>هدف کلی </a:t>
            </a:r>
            <a:endParaRPr lang="en-US" smtClean="0"/>
          </a:p>
        </p:txBody>
      </p:sp>
      <p:sp>
        <p:nvSpPr>
          <p:cNvPr id="121859"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آشنایی با تهیه سند حسابداری، ثبت رویدادهای مالی در دفتر روزنامه، انتقال اقلام از دفتر روزنامه به دفتر کل و تهیه ترازآزمایشی. </a:t>
            </a:r>
            <a:endParaRPr lang="en-US" smtClean="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p:txBody>
          <a:bodyPr/>
          <a:lstStyle/>
          <a:p>
            <a:pPr algn="ctr" eaLnBrk="1" hangingPunct="1">
              <a:defRPr/>
            </a:pPr>
            <a:r>
              <a:rPr lang="fa-IR" smtClean="0"/>
              <a:t>گفتار 1 </a:t>
            </a:r>
            <a:endParaRPr lang="en-US" smtClean="0"/>
          </a:p>
        </p:txBody>
      </p:sp>
      <p:sp>
        <p:nvSpPr>
          <p:cNvPr id="122883" name="Rectangle 3"/>
          <p:cNvSpPr>
            <a:spLocks noGrp="1" noChangeArrowheads="1"/>
          </p:cNvSpPr>
          <p:nvPr>
            <p:ph type="body" idx="1"/>
          </p:nvPr>
        </p:nvSpPr>
        <p:spPr/>
        <p:txBody>
          <a:bodyPr/>
          <a:lstStyle/>
          <a:p>
            <a:pPr eaLnBrk="1" hangingPunct="1">
              <a:buFontTx/>
              <a:buNone/>
              <a:defRPr/>
            </a:pPr>
            <a:r>
              <a:rPr lang="fa-IR" smtClean="0"/>
              <a:t>  </a:t>
            </a:r>
          </a:p>
          <a:p>
            <a:pPr algn="ctr" eaLnBrk="1" hangingPunct="1">
              <a:buFontTx/>
              <a:buNone/>
              <a:defRPr/>
            </a:pPr>
            <a:r>
              <a:rPr lang="fa-IR" smtClean="0"/>
              <a:t>کلیات </a:t>
            </a:r>
            <a:endParaRPr lang="en-US" smtClean="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p:txBody>
          <a:bodyPr/>
          <a:lstStyle/>
          <a:p>
            <a:pPr algn="ctr" eaLnBrk="1" hangingPunct="1">
              <a:defRPr/>
            </a:pPr>
            <a:r>
              <a:rPr lang="fa-IR" smtClean="0"/>
              <a:t>هدف </a:t>
            </a:r>
            <a:endParaRPr lang="en-US" smtClean="0"/>
          </a:p>
        </p:txBody>
      </p:sp>
      <p:sp>
        <p:nvSpPr>
          <p:cNvPr id="126979" name="Rectangle 3"/>
          <p:cNvSpPr>
            <a:spLocks noGrp="1" noChangeArrowheads="1"/>
          </p:cNvSpPr>
          <p:nvPr>
            <p:ph type="body" idx="1"/>
          </p:nvPr>
        </p:nvSpPr>
        <p:spPr/>
        <p:txBody>
          <a:bodyPr/>
          <a:lstStyle/>
          <a:p>
            <a:pPr eaLnBrk="1" hangingPunct="1">
              <a:buFontTx/>
              <a:buNone/>
              <a:defRPr/>
            </a:pPr>
            <a:r>
              <a:rPr lang="fa-IR" smtClean="0"/>
              <a:t>  </a:t>
            </a:r>
          </a:p>
          <a:p>
            <a:pPr algn="ctr" eaLnBrk="1" hangingPunct="1">
              <a:buFontTx/>
              <a:buNone/>
              <a:defRPr/>
            </a:pPr>
            <a:r>
              <a:rPr lang="fa-IR" smtClean="0"/>
              <a:t>آشنایی با جریان اطلاعات در سیستم حسابداری </a:t>
            </a:r>
            <a:endParaRPr lang="en-US" smtClean="0"/>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8003" name="Rectangle 3"/>
          <p:cNvSpPr>
            <a:spLocks noGrp="1" noChangeArrowheads="1"/>
          </p:cNvSpPr>
          <p:nvPr>
            <p:ph type="body" idx="1"/>
          </p:nvPr>
        </p:nvSpPr>
        <p:spPr/>
        <p:txBody>
          <a:bodyPr/>
          <a:lstStyle/>
          <a:p>
            <a:pPr algn="ctr" eaLnBrk="1" hangingPunct="1">
              <a:buFontTx/>
              <a:buNone/>
              <a:defRPr/>
            </a:pPr>
            <a:r>
              <a:rPr lang="fa-IR" smtClean="0"/>
              <a:t>  </a:t>
            </a:r>
          </a:p>
          <a:p>
            <a:pPr algn="ctr" eaLnBrk="1" hangingPunct="1">
              <a:buFontTx/>
              <a:buNone/>
              <a:defRPr/>
            </a:pPr>
            <a:r>
              <a:rPr lang="fa-IR" smtClean="0"/>
              <a:t>حسابداران معاملات و عملیات مالی رادر مدارک حسابداری ثبت می کنند. در سیستم حسابداری برای هر کدام از داراییها، بدهیها و سرمایه یک مدرک جداگانه نگهداری میشود. </a:t>
            </a:r>
            <a:endParaRPr lang="en-US" smtClean="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9027" name="Rectangle 3"/>
          <p:cNvSpPr>
            <a:spLocks noGrp="1" noChangeArrowheads="1"/>
          </p:cNvSpPr>
          <p:nvPr>
            <p:ph type="body" idx="1"/>
          </p:nvPr>
        </p:nvSpPr>
        <p:spPr/>
        <p:txBody>
          <a:bodyPr/>
          <a:lstStyle/>
          <a:p>
            <a:pPr eaLnBrk="1" hangingPunct="1">
              <a:buFontTx/>
              <a:buNone/>
              <a:defRPr/>
            </a:pPr>
            <a:r>
              <a:rPr lang="fa-IR" smtClean="0"/>
              <a:t>   </a:t>
            </a:r>
          </a:p>
          <a:p>
            <a:pPr algn="ctr" eaLnBrk="1" hangingPunct="1">
              <a:buFontTx/>
              <a:buNone/>
              <a:defRPr/>
            </a:pPr>
            <a:r>
              <a:rPr lang="fa-IR" smtClean="0"/>
              <a:t>   مدرکی را که برای ثبت افزایشها و کاهشهای هر کدام از داراییها، بدهیها و سرمایه به کار می رود، «حساب» میگویند. </a:t>
            </a:r>
            <a:endParaRPr lang="en-US" smtClean="0"/>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1075"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حساب پایه اصلی هر سیستم حسابداری و وسیله ای است که اطلاعات مربوط به تغییرات هر یک از اقلام دارایی، بدهی و سرمایه در آن جمع آوری می شود. </a:t>
            </a:r>
            <a:endParaRPr lang="en-US"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5" name="Rectangle 3"/>
          <p:cNvSpPr>
            <a:spLocks noGrp="1" noChangeArrowheads="1"/>
          </p:cNvSpPr>
          <p:nvPr>
            <p:ph type="body" idx="1"/>
          </p:nvPr>
        </p:nvSpPr>
        <p:spPr/>
        <p:txBody>
          <a:bodyPr/>
          <a:lstStyle/>
          <a:p>
            <a:pPr algn="ctr" eaLnBrk="1" hangingPunct="1">
              <a:buFontTx/>
              <a:buNone/>
              <a:defRPr/>
            </a:pPr>
            <a:r>
              <a:rPr lang="fa-IR" smtClean="0"/>
              <a:t>  از حسابداری تعاریف مختلفی ارائه شده است .در گذشته عموما“حسابداری را فن شناسایی،ثبت ،طبقه بندی ،تلخیص و گزارشگری رویدادهای مالی می دانستند .</a:t>
            </a:r>
            <a:endParaRPr lang="en-US" smtClean="0"/>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p:txBody>
          <a:bodyPr/>
          <a:lstStyle/>
          <a:p>
            <a:pPr algn="ctr" eaLnBrk="1" hangingPunct="1">
              <a:defRPr/>
            </a:pPr>
            <a:r>
              <a:rPr lang="fa-IR" smtClean="0"/>
              <a:t>جریان اطلاعات در سیستم حسابداری </a:t>
            </a:r>
            <a:endParaRPr lang="en-US" smtClean="0"/>
          </a:p>
        </p:txBody>
      </p:sp>
      <p:sp>
        <p:nvSpPr>
          <p:cNvPr id="132099" name="Rectangle 3"/>
          <p:cNvSpPr>
            <a:spLocks noGrp="1" noChangeArrowheads="1"/>
          </p:cNvSpPr>
          <p:nvPr>
            <p:ph type="body" idx="1"/>
          </p:nvPr>
        </p:nvSpPr>
        <p:spPr/>
        <p:txBody>
          <a:bodyPr/>
          <a:lstStyle/>
          <a:p>
            <a:pPr algn="ctr" eaLnBrk="1" hangingPunct="1">
              <a:buFontTx/>
              <a:buNone/>
              <a:defRPr/>
            </a:pPr>
            <a:r>
              <a:rPr lang="fa-IR" smtClean="0"/>
              <a:t> </a:t>
            </a:r>
          </a:p>
          <a:p>
            <a:pPr algn="ctr" eaLnBrk="1" hangingPunct="1">
              <a:buFontTx/>
              <a:buNone/>
              <a:defRPr/>
            </a:pPr>
            <a:r>
              <a:rPr lang="fa-IR" smtClean="0"/>
              <a:t>   اطلاعات مربوط به رویدادهای مالی پس از ورود به سیستم اطلاعاتی حسابداری و تجزیه و تحلیل و بیان زبان حسابداری (بدهکار و بستانکار) در سند حسابداری ثبت میشوند. </a:t>
            </a:r>
            <a:endParaRPr lang="en-US" smtClean="0"/>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7491" name="Rectangle 3"/>
          <p:cNvSpPr>
            <a:spLocks noGrp="1" noChangeArrowheads="1"/>
          </p:cNvSpPr>
          <p:nvPr>
            <p:ph type="body" idx="1"/>
          </p:nvPr>
        </p:nvSpPr>
        <p:spPr/>
        <p:txBody>
          <a:bodyPr/>
          <a:lstStyle/>
          <a:p>
            <a:pPr algn="ctr" eaLnBrk="1" hangingPunct="1">
              <a:buFontTx/>
              <a:buNone/>
              <a:defRPr/>
            </a:pPr>
            <a:r>
              <a:rPr lang="fa-IR" smtClean="0"/>
              <a:t> پس از سند حسابداری، این اطلاعات در دفترروزنامه ثبت و از آنجا به دفتر کل منتقل می شود. </a:t>
            </a:r>
            <a:endParaRPr lang="en-US" smtClean="0"/>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p:txBody>
          <a:bodyPr/>
          <a:lstStyle/>
          <a:p>
            <a:pPr algn="ctr" eaLnBrk="1" hangingPunct="1">
              <a:defRPr/>
            </a:pPr>
            <a:r>
              <a:rPr lang="fa-IR" sz="4000" smtClean="0"/>
              <a:t>به طور خلاصه جریان اطلاعات در یک سیستم حسابداری به صورت زیر است :</a:t>
            </a:r>
            <a:endParaRPr lang="en-US" sz="4000" smtClean="0"/>
          </a:p>
        </p:txBody>
      </p:sp>
      <p:sp>
        <p:nvSpPr>
          <p:cNvPr id="133123" name="Rectangle 3"/>
          <p:cNvSpPr>
            <a:spLocks noGrp="1" noChangeArrowheads="1"/>
          </p:cNvSpPr>
          <p:nvPr>
            <p:ph type="body" idx="1"/>
          </p:nvPr>
        </p:nvSpPr>
        <p:spPr/>
        <p:txBody>
          <a:bodyPr/>
          <a:lstStyle/>
          <a:p>
            <a:pPr eaLnBrk="1" hangingPunct="1">
              <a:buFontTx/>
              <a:buNone/>
              <a:defRPr/>
            </a:pPr>
            <a:endParaRPr lang="fa-IR" smtClean="0"/>
          </a:p>
          <a:p>
            <a:pPr eaLnBrk="1" hangingPunct="1">
              <a:buFontTx/>
              <a:buNone/>
              <a:defRPr/>
            </a:pPr>
            <a:r>
              <a:rPr lang="fa-IR" smtClean="0"/>
              <a:t> 1- رویدادهای مالی    2- سند حسابداری   3- دفتر روزنامه     4- دفترکل        5- تراز آزمایشی      6- صورتهای مالی </a:t>
            </a:r>
          </a:p>
          <a:p>
            <a:pPr eaLnBrk="1" hangingPunct="1">
              <a:buFontTx/>
              <a:buNone/>
              <a:defRPr/>
            </a:pPr>
            <a:endParaRPr lang="en-US" smtClean="0"/>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p:txBody>
          <a:bodyPr/>
          <a:lstStyle/>
          <a:p>
            <a:pPr algn="ctr" eaLnBrk="1" hangingPunct="1">
              <a:defRPr/>
            </a:pPr>
            <a:r>
              <a:rPr lang="fa-IR" smtClean="0"/>
              <a:t>گفتار 2 </a:t>
            </a:r>
            <a:endParaRPr lang="en-US" smtClean="0"/>
          </a:p>
        </p:txBody>
      </p:sp>
      <p:sp>
        <p:nvSpPr>
          <p:cNvPr id="134147" name="Rectangle 3"/>
          <p:cNvSpPr>
            <a:spLocks noGrp="1" noChangeArrowheads="1"/>
          </p:cNvSpPr>
          <p:nvPr>
            <p:ph type="body" idx="1"/>
          </p:nvPr>
        </p:nvSpPr>
        <p:spPr/>
        <p:txBody>
          <a:bodyPr/>
          <a:lstStyle/>
          <a:p>
            <a:pPr eaLnBrk="1" hangingPunct="1">
              <a:buFontTx/>
              <a:buNone/>
              <a:defRPr/>
            </a:pPr>
            <a:r>
              <a:rPr lang="fa-IR" smtClean="0"/>
              <a:t>  </a:t>
            </a:r>
          </a:p>
          <a:p>
            <a:pPr algn="ctr" eaLnBrk="1" hangingPunct="1">
              <a:buFontTx/>
              <a:buNone/>
              <a:defRPr/>
            </a:pPr>
            <a:r>
              <a:rPr lang="fa-IR" smtClean="0"/>
              <a:t>ثبت رویدادهای مالی در سند حسابداری </a:t>
            </a:r>
            <a:endParaRPr lang="en-US" smtClean="0"/>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p:txBody>
          <a:bodyPr/>
          <a:lstStyle/>
          <a:p>
            <a:pPr algn="ctr" eaLnBrk="1" hangingPunct="1">
              <a:defRPr/>
            </a:pPr>
            <a:r>
              <a:rPr lang="fa-IR" smtClean="0"/>
              <a:t>هدف </a:t>
            </a:r>
            <a:endParaRPr lang="en-US" smtClean="0"/>
          </a:p>
        </p:txBody>
      </p:sp>
      <p:sp>
        <p:nvSpPr>
          <p:cNvPr id="135171"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آشنایی با ثبت رویدادهای مالی در سند حسابداری </a:t>
            </a:r>
            <a:endParaRPr lang="en-US" smtClean="0"/>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6195" name="Rectangle 3"/>
          <p:cNvSpPr>
            <a:spLocks noGrp="1" noChangeArrowheads="1"/>
          </p:cNvSpPr>
          <p:nvPr>
            <p:ph type="body" idx="1"/>
          </p:nvPr>
        </p:nvSpPr>
        <p:spPr/>
        <p:txBody>
          <a:bodyPr/>
          <a:lstStyle/>
          <a:p>
            <a:pPr eaLnBrk="1" hangingPunct="1">
              <a:buFontTx/>
              <a:buNone/>
              <a:defRPr/>
            </a:pPr>
            <a:r>
              <a:rPr lang="fa-IR" smtClean="0"/>
              <a:t>   </a:t>
            </a:r>
          </a:p>
          <a:p>
            <a:pPr algn="ctr" eaLnBrk="1" hangingPunct="1">
              <a:buFontTx/>
              <a:buNone/>
              <a:defRPr/>
            </a:pPr>
            <a:r>
              <a:rPr lang="fa-IR" smtClean="0"/>
              <a:t>برای یک یا چند رویدادمالی که در موسسه اتفاق می افتد حسابداری یا برگه حسابداری تهیه می شود. </a:t>
            </a:r>
            <a:endParaRPr lang="en-US" smtClean="0"/>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7219" name="Rectangle 3"/>
          <p:cNvSpPr>
            <a:spLocks noGrp="1" noChangeArrowheads="1"/>
          </p:cNvSpPr>
          <p:nvPr>
            <p:ph type="body" idx="1"/>
          </p:nvPr>
        </p:nvSpPr>
        <p:spPr/>
        <p:txBody>
          <a:bodyPr/>
          <a:lstStyle/>
          <a:p>
            <a:pPr eaLnBrk="1" hangingPunct="1">
              <a:defRPr/>
            </a:pPr>
            <a:r>
              <a:rPr lang="fa-IR" smtClean="0"/>
              <a:t>سند حسابداری یا برگه حسابداری، نوشته ای است که در آن آثار مالی یک یا چند رویداد مالی نوشته می شود.</a:t>
            </a:r>
          </a:p>
          <a:p>
            <a:pPr eaLnBrk="1" hangingPunct="1">
              <a:defRPr/>
            </a:pPr>
            <a:r>
              <a:rPr lang="fa-IR" smtClean="0"/>
              <a:t> ماده 9 «آئین نامه نحوه تنظیم و تحریر و نگاهداری دفاتر موضوع تبصره یک ماده 95 قانون مالیاتهای مستقیم » سند حسابداری را چنین تعریف می کند </a:t>
            </a:r>
            <a:endParaRPr lang="en-US" smtClean="0"/>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8243" name="Rectangle 3"/>
          <p:cNvSpPr>
            <a:spLocks noGrp="1" noChangeArrowheads="1"/>
          </p:cNvSpPr>
          <p:nvPr>
            <p:ph type="body" idx="1"/>
          </p:nvPr>
        </p:nvSpPr>
        <p:spPr/>
        <p:txBody>
          <a:bodyPr/>
          <a:lstStyle/>
          <a:p>
            <a:pPr algn="ctr" eaLnBrk="1" hangingPunct="1">
              <a:buFontTx/>
              <a:buNone/>
              <a:defRPr/>
            </a:pPr>
            <a:r>
              <a:rPr lang="fa-IR" smtClean="0"/>
              <a:t>  برگه یا مدرک حساب یا سند حسابداری عبارت از نوشته ای است که درآن یک یا چند مورد از عملیات مالی و پولی و محاسباتی انجام شده به حسابهایی که حسب مورد بدهکار یا بستانکار گردیده تجزیه می شود و چنین مدرکی پس از امضاءمرجع ذیصلاح و صدور آن قابل ثبت در دفاتر معین و روزنامه و کل است. </a:t>
            </a:r>
            <a:endParaRPr lang="en-US" smtClean="0"/>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9267" name="Rectangle 3"/>
          <p:cNvSpPr>
            <a:spLocks noGrp="1" noChangeArrowheads="1"/>
          </p:cNvSpPr>
          <p:nvPr>
            <p:ph type="body" idx="1"/>
          </p:nvPr>
        </p:nvSpPr>
        <p:spPr/>
        <p:txBody>
          <a:bodyPr/>
          <a:lstStyle/>
          <a:p>
            <a:pPr eaLnBrk="1" hangingPunct="1">
              <a:buFontTx/>
              <a:buNone/>
              <a:defRPr/>
            </a:pPr>
            <a:r>
              <a:rPr lang="fa-IR" smtClean="0"/>
              <a:t>   برای ثبت معاملات در سند حسابداری باید نام حسابهای بدهکار و بستانکار در هر معامله را تعیین کرد. نام حسابهای بدهکار و بستانکار از فهرست حسابهای موسسه به دست می آید.</a:t>
            </a:r>
            <a:endParaRPr lang="en-US" smtClean="0"/>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p:txBody>
          <a:bodyPr/>
          <a:lstStyle/>
          <a:p>
            <a:pPr algn="ctr" eaLnBrk="1" hangingPunct="1">
              <a:defRPr/>
            </a:pPr>
            <a:r>
              <a:rPr lang="fa-IR" sz="4000" smtClean="0"/>
              <a:t>در تنظیم فهرست حسابها برای یک موسسه باید به نکات زیر توجه شود :</a:t>
            </a:r>
            <a:endParaRPr lang="en-US" sz="4000" smtClean="0"/>
          </a:p>
        </p:txBody>
      </p:sp>
      <p:sp>
        <p:nvSpPr>
          <p:cNvPr id="140291" name="Rectangle 3"/>
          <p:cNvSpPr>
            <a:spLocks noGrp="1" noChangeArrowheads="1"/>
          </p:cNvSpPr>
          <p:nvPr>
            <p:ph type="body" idx="1"/>
          </p:nvPr>
        </p:nvSpPr>
        <p:spPr/>
        <p:txBody>
          <a:bodyPr/>
          <a:lstStyle/>
          <a:p>
            <a:pPr eaLnBrk="1" hangingPunct="1">
              <a:buFontTx/>
              <a:buNone/>
              <a:defRPr/>
            </a:pPr>
            <a:r>
              <a:rPr lang="fa-IR" smtClean="0"/>
              <a:t>1-  نام هر حساب باید ماهیت آن را به روشنی بیان کند. </a:t>
            </a:r>
          </a:p>
          <a:p>
            <a:pPr eaLnBrk="1" hangingPunct="1">
              <a:buFontTx/>
              <a:buNone/>
              <a:defRPr/>
            </a:pPr>
            <a:r>
              <a:rPr lang="fa-IR" smtClean="0"/>
              <a:t>2- تعداد حسابها باید به تناسب نیازهای موسسه انتخاب شود .</a:t>
            </a:r>
          </a:p>
          <a:p>
            <a:pPr eaLnBrk="1" hangingPunct="1">
              <a:buFontTx/>
              <a:buNone/>
              <a:defRPr/>
            </a:pPr>
            <a:r>
              <a:rPr lang="fa-IR" smtClean="0"/>
              <a:t>3- حسابها باید به ترتیبی که در صورتهای مالی انعکاس می یابد در فهرست حسابها مرتب شود. </a:t>
            </a:r>
          </a:p>
          <a:p>
            <a:pPr eaLnBrk="1" hangingPunct="1">
              <a:buFontTx/>
              <a:buNone/>
              <a:defRPr/>
            </a:pPr>
            <a:r>
              <a:rPr lang="fa-IR" smtClean="0"/>
              <a:t>4- حسابها باید به ترتیبی شماره گذاری شود که شماره هر حساب نوع و طبقه بندی آن حساب را مشخص کند. </a:t>
            </a:r>
            <a:endParaRPr lang="en-US"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p:txBody>
          <a:bodyPr/>
          <a:lstStyle/>
          <a:p>
            <a:pPr algn="ctr" eaLnBrk="1" hangingPunct="1">
              <a:buFontTx/>
              <a:buNone/>
              <a:defRPr/>
            </a:pPr>
            <a:r>
              <a:rPr lang="fa-IR" smtClean="0"/>
              <a:t> حسابداری عبارت است از یک سیستم اطلاعاتی که از طریق شناسایی ، ثبت ،طبقه بندی ،تلخیص وگزارشگری رویدادهای مالی ،اطلاعات لازم را در اختیار استفاده کنندگان از اطلاعات حسابداری قرار می دهد .</a:t>
            </a:r>
            <a:endParaRPr lang="en-US" smtClean="0"/>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6946" name="Rectangle 2"/>
          <p:cNvSpPr>
            <a:spLocks noGrp="1" noChangeArrowheads="1"/>
          </p:cNvSpPr>
          <p:nvPr>
            <p:ph type="title"/>
          </p:nvPr>
        </p:nvSpPr>
        <p:spPr/>
        <p:txBody>
          <a:bodyPr/>
          <a:lstStyle/>
          <a:p>
            <a:pPr algn="ctr" eaLnBrk="1" hangingPunct="1">
              <a:defRPr/>
            </a:pPr>
            <a:r>
              <a:rPr lang="fa-IR" smtClean="0"/>
              <a:t>مثال </a:t>
            </a:r>
            <a:endParaRPr lang="en-US" smtClean="0"/>
          </a:p>
        </p:txBody>
      </p:sp>
      <p:sp>
        <p:nvSpPr>
          <p:cNvPr id="466947" name="Rectangle 3"/>
          <p:cNvSpPr>
            <a:spLocks noGrp="1" noChangeArrowheads="1"/>
          </p:cNvSpPr>
          <p:nvPr>
            <p:ph type="body" idx="1"/>
          </p:nvPr>
        </p:nvSpPr>
        <p:spPr>
          <a:xfrm>
            <a:off x="179388" y="1989138"/>
            <a:ext cx="8229600" cy="4114800"/>
          </a:xfrm>
        </p:spPr>
        <p:txBody>
          <a:bodyPr/>
          <a:lstStyle/>
          <a:p>
            <a:pPr eaLnBrk="1" hangingPunct="1">
              <a:buFontTx/>
              <a:buNone/>
              <a:defRPr/>
            </a:pPr>
            <a:r>
              <a:rPr lang="fa-IR" sz="2800" smtClean="0"/>
              <a:t>  </a:t>
            </a:r>
            <a:r>
              <a:rPr lang="fa-IR" sz="2000" smtClean="0"/>
              <a:t>در تاریخ 7 / 2 / 81 آقای پیمان شرکت پیمان را تاسیس و مبلغ 50000000 ریال بابت سرمایه اولیه به صندوق شرکت واریز نمود. </a:t>
            </a:r>
          </a:p>
          <a:p>
            <a:pPr eaLnBrk="1" hangingPunct="1">
              <a:buFontTx/>
              <a:buNone/>
              <a:defRPr/>
            </a:pPr>
            <a:r>
              <a:rPr lang="fa-IR" sz="2000" smtClean="0"/>
              <a:t>                                    سند حسابداری شرکت پیمان </a:t>
            </a:r>
          </a:p>
          <a:p>
            <a:pPr eaLnBrk="1" hangingPunct="1">
              <a:buFontTx/>
              <a:buNone/>
              <a:defRPr/>
            </a:pPr>
            <a:r>
              <a:rPr lang="fa-IR" sz="2000" smtClean="0"/>
              <a:t>شماره : 1 </a:t>
            </a:r>
          </a:p>
          <a:p>
            <a:pPr eaLnBrk="1" hangingPunct="1">
              <a:buFontTx/>
              <a:buNone/>
              <a:defRPr/>
            </a:pPr>
            <a:r>
              <a:rPr lang="fa-IR" sz="2000" smtClean="0"/>
              <a:t>تاریخ 8 / 1 / 1381 </a:t>
            </a:r>
          </a:p>
          <a:p>
            <a:pPr eaLnBrk="1" hangingPunct="1">
              <a:buFontTx/>
              <a:buNone/>
              <a:defRPr/>
            </a:pPr>
            <a:r>
              <a:rPr lang="fa-IR" sz="2000" u="sng" smtClean="0"/>
              <a:t>کد حساب             شرح            مبلغ جزء           بدهکار             بستانکار</a:t>
            </a:r>
          </a:p>
          <a:p>
            <a:pPr eaLnBrk="1" hangingPunct="1">
              <a:buFontTx/>
              <a:buNone/>
              <a:defRPr/>
            </a:pPr>
            <a:r>
              <a:rPr lang="fa-IR" sz="2000" smtClean="0"/>
              <a:t>    10       صندوق                                  50000000</a:t>
            </a:r>
            <a:r>
              <a:rPr lang="fa-IR" sz="2000" u="sng" smtClean="0"/>
              <a:t>   </a:t>
            </a:r>
          </a:p>
          <a:p>
            <a:pPr eaLnBrk="1" hangingPunct="1">
              <a:buFontTx/>
              <a:buNone/>
              <a:defRPr/>
            </a:pPr>
            <a:r>
              <a:rPr lang="fa-IR" sz="2000" u="sng" smtClean="0"/>
              <a:t>   30             سرمایه آقای پیمان                                       50000000</a:t>
            </a:r>
          </a:p>
          <a:p>
            <a:pPr eaLnBrk="1" hangingPunct="1">
              <a:buFontTx/>
              <a:buNone/>
              <a:defRPr/>
            </a:pPr>
            <a:r>
              <a:rPr lang="fa-IR" sz="2000" u="sng" smtClean="0"/>
              <a:t>جمع : ششصد و هشتاد میلیون ریال               50000000         50000000</a:t>
            </a:r>
            <a:r>
              <a:rPr lang="fa-IR" sz="2000" smtClean="0"/>
              <a:t> </a:t>
            </a:r>
          </a:p>
          <a:p>
            <a:pPr eaLnBrk="1" hangingPunct="1">
              <a:buFontTx/>
              <a:buNone/>
              <a:defRPr/>
            </a:pPr>
            <a:r>
              <a:rPr lang="fa-IR" sz="2000" u="sng" smtClean="0"/>
              <a:t>شرح : واریز به حساب صندوق بابت سرمایه اولیه شرکت.   </a:t>
            </a:r>
          </a:p>
          <a:p>
            <a:pPr eaLnBrk="1" hangingPunct="1">
              <a:buFontTx/>
              <a:buNone/>
              <a:defRPr/>
            </a:pPr>
            <a:r>
              <a:rPr lang="fa-IR" sz="2000" u="sng" smtClean="0"/>
              <a:t>تهیه کننده :                      تایید کننده :                  تصویب کننده :                           </a:t>
            </a:r>
            <a:endParaRPr lang="en-US" sz="2000" u="sng" smtClean="0"/>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p:txBody>
          <a:bodyPr/>
          <a:lstStyle/>
          <a:p>
            <a:pPr algn="ctr" eaLnBrk="1" hangingPunct="1">
              <a:defRPr/>
            </a:pPr>
            <a:r>
              <a:rPr lang="fa-IR" smtClean="0"/>
              <a:t>گفتار 3 </a:t>
            </a:r>
            <a:endParaRPr lang="en-US" smtClean="0"/>
          </a:p>
        </p:txBody>
      </p:sp>
      <p:sp>
        <p:nvSpPr>
          <p:cNvPr id="141315" name="Rectangle 3"/>
          <p:cNvSpPr>
            <a:spLocks noGrp="1" noChangeArrowheads="1"/>
          </p:cNvSpPr>
          <p:nvPr>
            <p:ph type="body" idx="1"/>
          </p:nvPr>
        </p:nvSpPr>
        <p:spPr/>
        <p:txBody>
          <a:bodyPr/>
          <a:lstStyle/>
          <a:p>
            <a:pPr algn="ctr" eaLnBrk="1" hangingPunct="1">
              <a:buFontTx/>
              <a:buNone/>
              <a:defRPr/>
            </a:pPr>
            <a:r>
              <a:rPr lang="fa-IR" smtClean="0"/>
              <a:t> ثبت رویدادهای مالی در دفترروزنامه </a:t>
            </a:r>
            <a:endParaRPr lang="en-US" smtClean="0"/>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p:txBody>
          <a:bodyPr/>
          <a:lstStyle/>
          <a:p>
            <a:pPr algn="ctr" eaLnBrk="1" hangingPunct="1">
              <a:defRPr/>
            </a:pPr>
            <a:r>
              <a:rPr lang="fa-IR" smtClean="0"/>
              <a:t>هدف </a:t>
            </a:r>
            <a:endParaRPr lang="en-US" smtClean="0"/>
          </a:p>
        </p:txBody>
      </p:sp>
      <p:sp>
        <p:nvSpPr>
          <p:cNvPr id="142339"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آشنایی با دفتر روزنامه و نحوه ثبت رویدادهای مالی در آن </a:t>
            </a:r>
            <a:endParaRPr lang="en-US" smtClean="0"/>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63" name="Rectangle 3"/>
          <p:cNvSpPr>
            <a:spLocks noGrp="1" noChangeArrowheads="1"/>
          </p:cNvSpPr>
          <p:nvPr>
            <p:ph type="body" idx="1"/>
          </p:nvPr>
        </p:nvSpPr>
        <p:spPr/>
        <p:txBody>
          <a:bodyPr/>
          <a:lstStyle/>
          <a:p>
            <a:pPr algn="ctr" eaLnBrk="1" hangingPunct="1">
              <a:buFontTx/>
              <a:buNone/>
              <a:defRPr/>
            </a:pPr>
            <a:r>
              <a:rPr lang="fa-IR" smtClean="0"/>
              <a:t>  </a:t>
            </a:r>
          </a:p>
          <a:p>
            <a:pPr algn="ctr" eaLnBrk="1" hangingPunct="1">
              <a:buFontTx/>
              <a:buNone/>
              <a:defRPr/>
            </a:pPr>
            <a:r>
              <a:rPr lang="fa-IR" smtClean="0"/>
              <a:t>  پس از اینکه رویداد های مالی در سند حسابداری ثبت شد باید در دفترروزنامه نیز ثبت گردد. دفترروزنامه انواع مختلفی دارد. </a:t>
            </a:r>
            <a:endParaRPr lang="en-US" smtClean="0"/>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4387"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دفترروزنامه ای که کلیه معاملات و عملیات مالی در آن ثبت می شود را دفترروزنامه عمومی می نامند. </a:t>
            </a:r>
            <a:endParaRPr lang="en-US" smtClean="0"/>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5411" name="Rectangle 3"/>
          <p:cNvSpPr>
            <a:spLocks noGrp="1" noChangeArrowheads="1"/>
          </p:cNvSpPr>
          <p:nvPr>
            <p:ph type="body" idx="1"/>
          </p:nvPr>
        </p:nvSpPr>
        <p:spPr/>
        <p:txBody>
          <a:bodyPr/>
          <a:lstStyle/>
          <a:p>
            <a:pPr eaLnBrk="1" hangingPunct="1">
              <a:buFontTx/>
              <a:buNone/>
              <a:defRPr/>
            </a:pPr>
            <a:endParaRPr lang="fa-IR" smtClean="0"/>
          </a:p>
          <a:p>
            <a:pPr algn="ctr" eaLnBrk="1" hangingPunct="1">
              <a:buFontTx/>
              <a:buNone/>
              <a:defRPr/>
            </a:pPr>
            <a:r>
              <a:rPr lang="fa-IR" smtClean="0"/>
              <a:t>   دفتر روزنامه ای که در آن فقط یک نوع خاص از رویدادهای مالی ثبت  می شود دفتر روزنامه اختصاصی خوانده می شود. </a:t>
            </a:r>
            <a:endParaRPr lang="en-US" smtClean="0"/>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pPr algn="ctr" eaLnBrk="1" hangingPunct="1">
              <a:defRPr/>
            </a:pPr>
            <a:r>
              <a:rPr lang="fa-IR" smtClean="0"/>
              <a:t>دفتر روزنامه عمومی </a:t>
            </a:r>
            <a:endParaRPr lang="en-US" smtClean="0"/>
          </a:p>
        </p:txBody>
      </p:sp>
      <p:sp>
        <p:nvSpPr>
          <p:cNvPr id="146435" name="Rectangle 3"/>
          <p:cNvSpPr>
            <a:spLocks noGrp="1" noChangeArrowheads="1"/>
          </p:cNvSpPr>
          <p:nvPr>
            <p:ph type="body" idx="1"/>
          </p:nvPr>
        </p:nvSpPr>
        <p:spPr/>
        <p:txBody>
          <a:bodyPr/>
          <a:lstStyle/>
          <a:p>
            <a:pPr eaLnBrk="1" hangingPunct="1">
              <a:buFontTx/>
              <a:buNone/>
              <a:defRPr/>
            </a:pPr>
            <a:endParaRPr lang="fa-IR" smtClean="0"/>
          </a:p>
          <a:p>
            <a:pPr algn="ctr" eaLnBrk="1" hangingPunct="1">
              <a:buFontTx/>
              <a:buNone/>
              <a:defRPr/>
            </a:pPr>
            <a:r>
              <a:rPr lang="fa-IR" smtClean="0"/>
              <a:t>دفتر روزنامه عمومی دفتری است که کلیه معاملات و عملیات مالی موسسه به ترتیب تاریخ در آن ثبت میشود. </a:t>
            </a:r>
            <a:endParaRPr lang="en-US" smtClean="0"/>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7459" name="Rectangle 3"/>
          <p:cNvSpPr>
            <a:spLocks noGrp="1" noChangeArrowheads="1"/>
          </p:cNvSpPr>
          <p:nvPr>
            <p:ph type="body" idx="1"/>
          </p:nvPr>
        </p:nvSpPr>
        <p:spPr/>
        <p:txBody>
          <a:bodyPr/>
          <a:lstStyle/>
          <a:p>
            <a:pPr eaLnBrk="1" hangingPunct="1">
              <a:buFontTx/>
              <a:buNone/>
              <a:defRPr/>
            </a:pPr>
            <a:r>
              <a:rPr lang="fa-IR" smtClean="0"/>
              <a:t>  بر اساس ماده 7 قانون تجارت، دفتر روزنامه دفتری است که تاجر باید همه روزه مطالبات ، دیون و دادوستد تجارتی و معاملات راجع به اوراق تجارتی و به طور کلی جمیع واردات و صادرات تجارتی خود را به هر اسم و رسمی که باشد و وجوهی را که برای مخارج شخصی خود برداشت می کند در آن ثبت نماید. </a:t>
            </a:r>
            <a:endParaRPr lang="en-US" smtClean="0"/>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8483" name="Rectangle 3"/>
          <p:cNvSpPr>
            <a:spLocks noGrp="1" noChangeArrowheads="1"/>
          </p:cNvSpPr>
          <p:nvPr>
            <p:ph type="body" idx="1"/>
          </p:nvPr>
        </p:nvSpPr>
        <p:spPr/>
        <p:txBody>
          <a:bodyPr/>
          <a:lstStyle/>
          <a:p>
            <a:pPr algn="ctr" eaLnBrk="1" hangingPunct="1">
              <a:buFontTx/>
              <a:buNone/>
              <a:defRPr/>
            </a:pPr>
            <a:r>
              <a:rPr lang="fa-IR" smtClean="0"/>
              <a:t>   دفترروزنامه باید دارای ستونهای مناسب برای انتقال اطلاعات سند حسابداری به آن باشد. بنا براین دفترروزنامه باید حداقل دارای ستونهایی برای درج شماره سند حسابداری، تاریخ، شرح، مبلغ بدهکار و مبلغ بستانکار هر رویداد باشد. </a:t>
            </a:r>
            <a:endParaRPr lang="en-US" smtClean="0"/>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0018" name="Rectangle 2"/>
          <p:cNvSpPr>
            <a:spLocks noGrp="1" noChangeArrowheads="1"/>
          </p:cNvSpPr>
          <p:nvPr>
            <p:ph type="title"/>
          </p:nvPr>
        </p:nvSpPr>
        <p:spPr/>
        <p:txBody>
          <a:bodyPr/>
          <a:lstStyle/>
          <a:p>
            <a:pPr algn="ctr" eaLnBrk="1" hangingPunct="1">
              <a:defRPr/>
            </a:pPr>
            <a:r>
              <a:rPr lang="fa-IR" smtClean="0"/>
              <a:t>مثال </a:t>
            </a:r>
            <a:endParaRPr lang="en-US" smtClean="0"/>
          </a:p>
        </p:txBody>
      </p:sp>
      <p:sp>
        <p:nvSpPr>
          <p:cNvPr id="470019" name="Rectangle 3"/>
          <p:cNvSpPr>
            <a:spLocks noGrp="1" noChangeArrowheads="1"/>
          </p:cNvSpPr>
          <p:nvPr>
            <p:ph type="body" idx="1"/>
          </p:nvPr>
        </p:nvSpPr>
        <p:spPr/>
        <p:txBody>
          <a:bodyPr/>
          <a:lstStyle/>
          <a:p>
            <a:pPr eaLnBrk="1" hangingPunct="1">
              <a:lnSpc>
                <a:spcPct val="90000"/>
              </a:lnSpc>
              <a:buFontTx/>
              <a:buNone/>
              <a:defRPr/>
            </a:pPr>
            <a:r>
              <a:rPr lang="fa-IR" sz="2800" smtClean="0"/>
              <a:t> 1- در تاریخ  25/ 5 / 81 بابت خدماتی که قرار است در ماههای آینده به مشتریان ارائه شود مبلغ 30000000 ریال ( به صورت پیش پرداخت ) دریافت شد. </a:t>
            </a:r>
          </a:p>
          <a:p>
            <a:pPr eaLnBrk="1" hangingPunct="1">
              <a:lnSpc>
                <a:spcPct val="90000"/>
              </a:lnSpc>
              <a:buFontTx/>
              <a:buNone/>
              <a:defRPr/>
            </a:pPr>
            <a:r>
              <a:rPr lang="fa-IR" sz="2800" smtClean="0"/>
              <a:t>2- در تاریخ 28 / 6/ 81 مبلغ 15000000 ریال بابت حق بیمه های آینده پرداخت شد. </a:t>
            </a:r>
          </a:p>
          <a:p>
            <a:pPr eaLnBrk="1" hangingPunct="1">
              <a:lnSpc>
                <a:spcPct val="90000"/>
              </a:lnSpc>
              <a:buFontTx/>
              <a:buNone/>
              <a:defRPr/>
            </a:pPr>
            <a:r>
              <a:rPr lang="fa-IR" sz="2800" smtClean="0"/>
              <a:t>3- در تاریخ 1/7/ 81 آقای بهزاد مبلغ 1400000 ریال بابت مصارف شخصی از صندوق شرکت برداشت نمود. </a:t>
            </a:r>
          </a:p>
          <a:p>
            <a:pPr eaLnBrk="1" hangingPunct="1">
              <a:lnSpc>
                <a:spcPct val="90000"/>
              </a:lnSpc>
              <a:buFontTx/>
              <a:buNone/>
              <a:defRPr/>
            </a:pPr>
            <a:r>
              <a:rPr lang="fa-IR" sz="2800" smtClean="0"/>
              <a:t> 4- در تاریخ 21/7/81 آقای بهزاد وجه برداشت شده را به صندوق عودت داد.  </a:t>
            </a:r>
            <a:endParaRPr lang="en-US" sz="280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lgn="ctr" eaLnBrk="1" hangingPunct="1">
              <a:defRPr/>
            </a:pPr>
            <a:r>
              <a:rPr lang="fa-IR" smtClean="0"/>
              <a:t>گفتار 3 :</a:t>
            </a:r>
            <a:endParaRPr lang="en-US" smtClean="0"/>
          </a:p>
        </p:txBody>
      </p:sp>
      <p:sp>
        <p:nvSpPr>
          <p:cNvPr id="20483" name="Rectangle 3"/>
          <p:cNvSpPr>
            <a:spLocks noGrp="1" noChangeArrowheads="1"/>
          </p:cNvSpPr>
          <p:nvPr>
            <p:ph type="body" idx="1"/>
          </p:nvPr>
        </p:nvSpPr>
        <p:spPr/>
        <p:txBody>
          <a:bodyPr/>
          <a:lstStyle/>
          <a:p>
            <a:pPr eaLnBrk="1" hangingPunct="1">
              <a:buFontTx/>
              <a:buNone/>
              <a:defRPr/>
            </a:pPr>
            <a:r>
              <a:rPr lang="fa-IR" smtClean="0"/>
              <a:t> استفاده کنندگان اطلاعات حسابداری</a:t>
            </a:r>
            <a:endParaRPr lang="en-US" smtClean="0"/>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42" name="Rectangle 2"/>
          <p:cNvSpPr>
            <a:spLocks noGrp="1" noChangeArrowheads="1"/>
          </p:cNvSpPr>
          <p:nvPr>
            <p:ph type="title"/>
          </p:nvPr>
        </p:nvSpPr>
        <p:spPr>
          <a:xfrm>
            <a:off x="457200" y="188913"/>
            <a:ext cx="8147050" cy="503237"/>
          </a:xfrm>
        </p:spPr>
        <p:txBody>
          <a:bodyPr/>
          <a:lstStyle/>
          <a:p>
            <a:pPr algn="ctr" eaLnBrk="1" hangingPunct="1">
              <a:defRPr/>
            </a:pPr>
            <a:r>
              <a:rPr lang="fa-IR" sz="4000" smtClean="0"/>
              <a:t>ادامه مثال </a:t>
            </a:r>
            <a:endParaRPr lang="en-US" sz="4000" smtClean="0"/>
          </a:p>
        </p:txBody>
      </p:sp>
      <p:graphicFrame>
        <p:nvGraphicFramePr>
          <p:cNvPr id="471135" name="Group 95"/>
          <p:cNvGraphicFramePr>
            <a:graphicFrameLocks noGrp="1"/>
          </p:cNvGraphicFramePr>
          <p:nvPr>
            <p:ph idx="1"/>
          </p:nvPr>
        </p:nvGraphicFramePr>
        <p:xfrm>
          <a:off x="900113" y="692150"/>
          <a:ext cx="7848600" cy="6242050"/>
        </p:xfrm>
        <a:graphic>
          <a:graphicData uri="http://schemas.openxmlformats.org/drawingml/2006/table">
            <a:tbl>
              <a:tblPr rtl="1"/>
              <a:tblGrid>
                <a:gridCol w="625475">
                  <a:extLst>
                    <a:ext uri="{9D8B030D-6E8A-4147-A177-3AD203B41FA5}">
                      <a16:colId xmlns:a16="http://schemas.microsoft.com/office/drawing/2014/main" val="20000"/>
                    </a:ext>
                  </a:extLst>
                </a:gridCol>
                <a:gridCol w="1455738">
                  <a:extLst>
                    <a:ext uri="{9D8B030D-6E8A-4147-A177-3AD203B41FA5}">
                      <a16:colId xmlns:a16="http://schemas.microsoft.com/office/drawing/2014/main" val="20001"/>
                    </a:ext>
                  </a:extLst>
                </a:gridCol>
                <a:gridCol w="2565400">
                  <a:extLst>
                    <a:ext uri="{9D8B030D-6E8A-4147-A177-3AD203B41FA5}">
                      <a16:colId xmlns:a16="http://schemas.microsoft.com/office/drawing/2014/main" val="20002"/>
                    </a:ext>
                  </a:extLst>
                </a:gridCol>
                <a:gridCol w="1616075">
                  <a:extLst>
                    <a:ext uri="{9D8B030D-6E8A-4147-A177-3AD203B41FA5}">
                      <a16:colId xmlns:a16="http://schemas.microsoft.com/office/drawing/2014/main" val="20003"/>
                    </a:ext>
                  </a:extLst>
                </a:gridCol>
                <a:gridCol w="1585912">
                  <a:extLst>
                    <a:ext uri="{9D8B030D-6E8A-4147-A177-3AD203B41FA5}">
                      <a16:colId xmlns:a16="http://schemas.microsoft.com/office/drawing/2014/main" val="20004"/>
                    </a:ext>
                  </a:extLst>
                </a:gridCol>
              </a:tblGrid>
              <a:tr h="6242050">
                <a:tc>
                  <a:txBody>
                    <a:body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1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2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3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4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25/5/81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28/6/81</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1/7/ 81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21/7/81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صندوق</a:t>
                      </a:r>
                      <a:r>
                        <a:rPr kumimoji="0" lang="fa-I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a:t>
                      </a: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سرمایه آقای بهزا د</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sng"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بابت پیش پرداخت ازمشتریان</a:t>
                      </a: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پیش پرداخت بیمه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صندوق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sng"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پرداخت حق بیمه ماههای آینده</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برداشت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صندوق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sng"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برداشت شخصی ما لک        </a:t>
                      </a: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صندوق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برداشت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برگشت وجه برداشتی توسط  </a:t>
                      </a:r>
                      <a:endParaRPr kumimoji="0" lang="fa-IR" sz="2000" b="0" i="0" u="sng"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sng"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مالک   </a:t>
                      </a:r>
                      <a:endParaRPr kumimoji="0" lang="fa-IR" sz="2800" b="0" i="0" u="sng"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30000000</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15000000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1400000</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1400000</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30000000</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15000000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1400000</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1400000</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p:txBody>
          <a:bodyPr/>
          <a:lstStyle/>
          <a:p>
            <a:pPr algn="ctr" eaLnBrk="1" hangingPunct="1">
              <a:defRPr/>
            </a:pPr>
            <a:r>
              <a:rPr lang="fa-IR" smtClean="0"/>
              <a:t>گفتار 4</a:t>
            </a:r>
            <a:endParaRPr lang="en-US" smtClean="0"/>
          </a:p>
        </p:txBody>
      </p:sp>
      <p:sp>
        <p:nvSpPr>
          <p:cNvPr id="149507" name="Rectangle 3"/>
          <p:cNvSpPr>
            <a:spLocks noGrp="1" noChangeArrowheads="1"/>
          </p:cNvSpPr>
          <p:nvPr>
            <p:ph type="body" idx="1"/>
          </p:nvPr>
        </p:nvSpPr>
        <p:spPr/>
        <p:txBody>
          <a:bodyPr/>
          <a:lstStyle/>
          <a:p>
            <a:pPr eaLnBrk="1" hangingPunct="1">
              <a:buFontTx/>
              <a:buNone/>
              <a:defRPr/>
            </a:pPr>
            <a:r>
              <a:rPr lang="fa-IR" smtClean="0"/>
              <a:t>  </a:t>
            </a:r>
          </a:p>
          <a:p>
            <a:pPr algn="ctr" eaLnBrk="1" hangingPunct="1">
              <a:buFontTx/>
              <a:buNone/>
              <a:defRPr/>
            </a:pPr>
            <a:r>
              <a:rPr lang="fa-IR" smtClean="0"/>
              <a:t>انتقال اطلاعات از دفتر روزنامه به دفتر کل</a:t>
            </a:r>
            <a:endParaRPr lang="en-US" smtClean="0"/>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pPr algn="ctr" eaLnBrk="1" hangingPunct="1">
              <a:defRPr/>
            </a:pPr>
            <a:r>
              <a:rPr lang="fa-IR" smtClean="0"/>
              <a:t>هدف</a:t>
            </a:r>
            <a:endParaRPr lang="en-US" smtClean="0"/>
          </a:p>
        </p:txBody>
      </p:sp>
      <p:sp>
        <p:nvSpPr>
          <p:cNvPr id="130051"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انتظار میرود پس از مطالعه این گفتار نحوه انتقال اطلاعات از دفتر روزنامه به دفتر کل را بدانید.</a:t>
            </a:r>
            <a:endParaRPr lang="en-US" smtClean="0"/>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8515" name="Rectangle 3"/>
          <p:cNvSpPr>
            <a:spLocks noGrp="1" noChangeArrowheads="1"/>
          </p:cNvSpPr>
          <p:nvPr>
            <p:ph type="body" idx="1"/>
          </p:nvPr>
        </p:nvSpPr>
        <p:spPr/>
        <p:txBody>
          <a:bodyPr/>
          <a:lstStyle/>
          <a:p>
            <a:pPr algn="ctr" eaLnBrk="1" hangingPunct="1">
              <a:buFontTx/>
              <a:buNone/>
              <a:defRPr/>
            </a:pPr>
            <a:endParaRPr lang="fa-IR" smtClean="0"/>
          </a:p>
          <a:p>
            <a:pPr algn="ctr" eaLnBrk="1" hangingPunct="1">
              <a:buFontTx/>
              <a:buNone/>
              <a:defRPr/>
            </a:pPr>
            <a:r>
              <a:rPr lang="fa-IR" smtClean="0"/>
              <a:t>  اصلاعات ثبت شده دردفترروزنامه به نحوی طبقه بندی نشده اند که بتوان از روی آن اطلاعاتی مثل مانده هریک از حسابها را در هر مقطع تعیین کرد. </a:t>
            </a:r>
            <a:endParaRPr lang="en-US" smtClean="0"/>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p:txBody>
          <a:bodyPr/>
          <a:lstStyle/>
          <a:p>
            <a:pPr algn="ctr" eaLnBrk="1" hangingPunct="1">
              <a:defRPr/>
            </a:pPr>
            <a:r>
              <a:rPr lang="fa-IR" smtClean="0"/>
              <a:t>دفتر کل</a:t>
            </a:r>
            <a:endParaRPr lang="en-US" smtClean="0"/>
          </a:p>
        </p:txBody>
      </p:sp>
      <p:sp>
        <p:nvSpPr>
          <p:cNvPr id="150531"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دفتری است که حسابهای یک موسسه به تفکیک در آن نگهداری می شود .</a:t>
            </a:r>
            <a:endParaRPr lang="en-US" smtClean="0"/>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9539" name="Rectangle 3"/>
          <p:cNvSpPr>
            <a:spLocks noGrp="1" noChangeArrowheads="1"/>
          </p:cNvSpPr>
          <p:nvPr>
            <p:ph type="body" idx="1"/>
          </p:nvPr>
        </p:nvSpPr>
        <p:spPr/>
        <p:txBody>
          <a:bodyPr/>
          <a:lstStyle/>
          <a:p>
            <a:pPr algn="ctr" eaLnBrk="1" hangingPunct="1">
              <a:buFontTx/>
              <a:buNone/>
              <a:defRPr/>
            </a:pPr>
            <a:endParaRPr lang="fa-IR" smtClean="0"/>
          </a:p>
          <a:p>
            <a:pPr algn="ctr" eaLnBrk="1" hangingPunct="1">
              <a:buFontTx/>
              <a:buNone/>
              <a:defRPr/>
            </a:pPr>
            <a:r>
              <a:rPr lang="fa-IR" smtClean="0"/>
              <a:t> کلیه معاملات ثبت شده در دفترروزنامه در هر ماه باید حداکثر تا پانزدهم ماه بعد به دفتر کل منتقل شود. </a:t>
            </a:r>
            <a:endParaRPr lang="en-US" smtClean="0"/>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1555"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براساس ماده 8 قانون تجارت ،دفتر کل دفتری است که تاجر باید کلیه معاملات را لااقل هفته ای یک مرتبه از دفتر روزنامه استخراج  و انواع مختلف آن را تشخیص و جدا کند.</a:t>
            </a:r>
            <a:endParaRPr lang="en-US" smtClean="0"/>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2579"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دفتر روزنامه باید دارای ستونهای مناسب برای انتقال اطلاعات دفتر روزنامه به آن باشد.</a:t>
            </a:r>
            <a:endParaRPr lang="en-US" smtClean="0"/>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p:txBody>
          <a:bodyPr/>
          <a:lstStyle/>
          <a:p>
            <a:pPr algn="ctr" eaLnBrk="1" hangingPunct="1">
              <a:defRPr/>
            </a:pPr>
            <a:r>
              <a:rPr lang="fa-IR" smtClean="0"/>
              <a:t>مانده گیری حسابها ی دفتر کل </a:t>
            </a:r>
            <a:endParaRPr lang="en-US" smtClean="0"/>
          </a:p>
        </p:txBody>
      </p:sp>
      <p:sp>
        <p:nvSpPr>
          <p:cNvPr id="153603" name="Rectangle 3"/>
          <p:cNvSpPr>
            <a:spLocks noGrp="1" noChangeArrowheads="1"/>
          </p:cNvSpPr>
          <p:nvPr>
            <p:ph type="body" idx="1"/>
          </p:nvPr>
        </p:nvSpPr>
        <p:spPr/>
        <p:txBody>
          <a:bodyPr/>
          <a:lstStyle/>
          <a:p>
            <a:pPr eaLnBrk="1" hangingPunct="1">
              <a:buFontTx/>
              <a:buNone/>
              <a:defRPr/>
            </a:pPr>
            <a:endParaRPr lang="fa-IR" smtClean="0"/>
          </a:p>
          <a:p>
            <a:pPr eaLnBrk="1" hangingPunct="1">
              <a:buFontTx/>
              <a:buNone/>
              <a:defRPr/>
            </a:pPr>
            <a:r>
              <a:rPr lang="fa-IR" smtClean="0"/>
              <a:t>   برای مانده گیری هر حساب دفتر کل کافی است که مابه التفاوت جمع اقلام بدهکار و بستانکار ثبت شده در آن حساب را تا آن مقطع محاسبه نمود ، این مابه التفاوت مانده حساب نامیده می شود. </a:t>
            </a:r>
            <a:endParaRPr lang="en-US" smtClean="0"/>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1587" name="Rectangle 3"/>
          <p:cNvSpPr>
            <a:spLocks noGrp="1" noChangeArrowheads="1"/>
          </p:cNvSpPr>
          <p:nvPr>
            <p:ph type="body" idx="1"/>
          </p:nvPr>
        </p:nvSpPr>
        <p:spPr/>
        <p:txBody>
          <a:bodyPr/>
          <a:lstStyle/>
          <a:p>
            <a:pPr algn="ctr" eaLnBrk="1" hangingPunct="1">
              <a:buFontTx/>
              <a:buNone/>
              <a:defRPr/>
            </a:pPr>
            <a:r>
              <a:rPr lang="fa-IR" smtClean="0"/>
              <a:t>  اگر جمع اقلام بدهکار از جمع اقلام بستانکار ثبت شده در آن حساب بیشتر باشد، مانده حاصله بدهکار و بالعکس اگر جمع اقلام بستانکار از جمع اقلام بدهکار ثبت شده در آن حساب بیشتر باشد،مانده حاصله بستانکارخواهد بود. </a:t>
            </a:r>
            <a:endParaRPr lang="en-US"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algn="ctr" eaLnBrk="1" hangingPunct="1">
              <a:defRPr/>
            </a:pPr>
            <a:r>
              <a:rPr lang="fa-IR" smtClean="0"/>
              <a:t>هدف :</a:t>
            </a:r>
            <a:endParaRPr lang="en-US" smtClean="0"/>
          </a:p>
        </p:txBody>
      </p:sp>
      <p:sp>
        <p:nvSpPr>
          <p:cNvPr id="21507" name="Rectangle 3"/>
          <p:cNvSpPr>
            <a:spLocks noGrp="1" noChangeArrowheads="1"/>
          </p:cNvSpPr>
          <p:nvPr>
            <p:ph type="body" idx="1"/>
          </p:nvPr>
        </p:nvSpPr>
        <p:spPr/>
        <p:txBody>
          <a:bodyPr/>
          <a:lstStyle/>
          <a:p>
            <a:pPr algn="ctr" eaLnBrk="1" hangingPunct="1">
              <a:buFontTx/>
              <a:buNone/>
              <a:defRPr/>
            </a:pPr>
            <a:r>
              <a:rPr lang="fa-IR" smtClean="0"/>
              <a:t>  انتظار می رود پس از مطالعه این گفتار بتوانید استفاده کنندگان اطلاعات حسابداری را طبقه بندی کنید .</a:t>
            </a:r>
            <a:endParaRPr lang="en-US" smtClean="0"/>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4627" name="Rectangle 3"/>
          <p:cNvSpPr>
            <a:spLocks noGrp="1" noChangeArrowheads="1"/>
          </p:cNvSpPr>
          <p:nvPr>
            <p:ph type="body" idx="1"/>
          </p:nvPr>
        </p:nvSpPr>
        <p:spPr/>
        <p:txBody>
          <a:bodyPr/>
          <a:lstStyle/>
          <a:p>
            <a:pPr eaLnBrk="1" hangingPunct="1">
              <a:buFontTx/>
              <a:buNone/>
              <a:defRPr/>
            </a:pPr>
            <a:r>
              <a:rPr lang="fa-IR" smtClean="0"/>
              <a:t>   معمولا برای مشخص کردن ماهیت بدهکار یا بستانکار مانده حسابهای دفتر کل ،ستونی به نام ستون تشخیص در نظر گرفته می شود.</a:t>
            </a:r>
            <a:endParaRPr lang="en-US" smtClean="0"/>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63" name="Rectangle 3"/>
          <p:cNvSpPr>
            <a:spLocks noGrp="1" noChangeArrowheads="1"/>
          </p:cNvSpPr>
          <p:nvPr>
            <p:ph type="body" idx="1"/>
          </p:nvPr>
        </p:nvSpPr>
        <p:spPr/>
        <p:txBody>
          <a:bodyPr/>
          <a:lstStyle/>
          <a:p>
            <a:pPr algn="ctr" eaLnBrk="1" hangingPunct="1">
              <a:buFontTx/>
              <a:buNone/>
              <a:defRPr/>
            </a:pPr>
            <a:endParaRPr lang="fa-IR" smtClean="0"/>
          </a:p>
          <a:p>
            <a:pPr algn="ctr" eaLnBrk="1" hangingPunct="1">
              <a:buFontTx/>
              <a:buNone/>
              <a:defRPr/>
            </a:pPr>
            <a:r>
              <a:rPr lang="fa-IR" smtClean="0"/>
              <a:t> اگر مانده حاصله بدهکار باشد در ستون تشخیص کلمه بدهکار و اگر مانده حاصله بستانکار باشد در ستون تشخیص کلمه بستانکار نوشته می شود.</a:t>
            </a:r>
            <a:endParaRPr lang="en-US" smtClean="0"/>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p:txBody>
          <a:bodyPr/>
          <a:lstStyle/>
          <a:p>
            <a:pPr algn="ctr" eaLnBrk="1" hangingPunct="1">
              <a:defRPr/>
            </a:pPr>
            <a:r>
              <a:rPr lang="fa-IR" smtClean="0"/>
              <a:t>گفتار 5</a:t>
            </a:r>
            <a:endParaRPr lang="en-US" smtClean="0"/>
          </a:p>
        </p:txBody>
      </p:sp>
      <p:sp>
        <p:nvSpPr>
          <p:cNvPr id="155651" name="Rectangle 3"/>
          <p:cNvSpPr>
            <a:spLocks noGrp="1" noChangeArrowheads="1"/>
          </p:cNvSpPr>
          <p:nvPr>
            <p:ph type="body" idx="1"/>
          </p:nvPr>
        </p:nvSpPr>
        <p:spPr/>
        <p:txBody>
          <a:bodyPr/>
          <a:lstStyle/>
          <a:p>
            <a:pPr eaLnBrk="1" hangingPunct="1">
              <a:buFontTx/>
              <a:buNone/>
              <a:defRPr/>
            </a:pPr>
            <a:r>
              <a:rPr lang="fa-IR" smtClean="0"/>
              <a:t>   </a:t>
            </a:r>
          </a:p>
          <a:p>
            <a:pPr algn="ctr" eaLnBrk="1" hangingPunct="1">
              <a:buFontTx/>
              <a:buNone/>
              <a:defRPr/>
            </a:pPr>
            <a:r>
              <a:rPr lang="fa-IR" smtClean="0"/>
              <a:t>دفتر معین</a:t>
            </a:r>
            <a:endParaRPr lang="en-US" smtClean="0"/>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p:txBody>
          <a:bodyPr/>
          <a:lstStyle/>
          <a:p>
            <a:pPr algn="ctr" eaLnBrk="1" hangingPunct="1">
              <a:defRPr/>
            </a:pPr>
            <a:r>
              <a:rPr lang="fa-IR" smtClean="0"/>
              <a:t>هدف</a:t>
            </a:r>
            <a:endParaRPr lang="en-US" smtClean="0"/>
          </a:p>
        </p:txBody>
      </p:sp>
      <p:sp>
        <p:nvSpPr>
          <p:cNvPr id="156675"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انتظار میرود پس از مطالعه این گفتار نحوه انتقال اطلاعات از سند حسابداری به دفتر معین را بدانید.</a:t>
            </a:r>
            <a:endParaRPr lang="en-US" smtClean="0"/>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7699" name="Rectangle 3"/>
          <p:cNvSpPr>
            <a:spLocks noGrp="1" noChangeArrowheads="1"/>
          </p:cNvSpPr>
          <p:nvPr>
            <p:ph type="body" idx="1"/>
          </p:nvPr>
        </p:nvSpPr>
        <p:spPr/>
        <p:txBody>
          <a:bodyPr/>
          <a:lstStyle/>
          <a:p>
            <a:pPr algn="ctr" eaLnBrk="1" hangingPunct="1">
              <a:buFontTx/>
              <a:buNone/>
              <a:defRPr/>
            </a:pPr>
            <a:endParaRPr lang="fa-IR" smtClean="0"/>
          </a:p>
          <a:p>
            <a:pPr algn="ctr" eaLnBrk="1" hangingPunct="1">
              <a:buFontTx/>
              <a:buNone/>
              <a:defRPr/>
            </a:pPr>
            <a:r>
              <a:rPr lang="fa-IR" smtClean="0"/>
              <a:t>   برای آن دسته از حسابهای دفتر کل که دارایی چندین زیر مجموعه هستند دفتر معین نگهداری می شود.</a:t>
            </a:r>
            <a:endParaRPr lang="en-US" smtClean="0"/>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8723" name="Rectangle 3"/>
          <p:cNvSpPr>
            <a:spLocks noGrp="1" noChangeArrowheads="1"/>
          </p:cNvSpPr>
          <p:nvPr>
            <p:ph type="body" idx="1"/>
          </p:nvPr>
        </p:nvSpPr>
        <p:spPr/>
        <p:txBody>
          <a:bodyPr/>
          <a:lstStyle/>
          <a:p>
            <a:pPr eaLnBrk="1" hangingPunct="1">
              <a:buFontTx/>
              <a:buNone/>
              <a:defRPr/>
            </a:pPr>
            <a:r>
              <a:rPr lang="fa-IR" smtClean="0"/>
              <a:t>  </a:t>
            </a:r>
          </a:p>
          <a:p>
            <a:pPr algn="ctr" eaLnBrk="1" hangingPunct="1">
              <a:buFontTx/>
              <a:buNone/>
              <a:defRPr/>
            </a:pPr>
            <a:r>
              <a:rPr lang="fa-IR" smtClean="0"/>
              <a:t> اگر به چندین شرکت و شخص دیگر هم بدهی می داشتیم همه آنها در همین حساب دفتر کل یعنی «حسابها ی پرداختنی » ثبت می شدند.</a:t>
            </a:r>
            <a:endParaRPr lang="en-US" smtClean="0"/>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9747"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به طور کلی برای آن دسته ازحسابهای دفتر کل که دارای چندین زیر مجموعه هستند، دفتر معین نگهداری میشود.</a:t>
            </a:r>
            <a:endParaRPr lang="en-US" smtClean="0"/>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0771" name="Rectangle 3"/>
          <p:cNvSpPr>
            <a:spLocks noGrp="1" noChangeArrowheads="1"/>
          </p:cNvSpPr>
          <p:nvPr>
            <p:ph type="body" idx="1"/>
          </p:nvPr>
        </p:nvSpPr>
        <p:spPr/>
        <p:txBody>
          <a:bodyPr/>
          <a:lstStyle/>
          <a:p>
            <a:pPr eaLnBrk="1" hangingPunct="1">
              <a:buFontTx/>
              <a:buNone/>
              <a:defRPr/>
            </a:pPr>
            <a:endParaRPr lang="fa-IR" smtClean="0"/>
          </a:p>
          <a:p>
            <a:pPr algn="ctr" eaLnBrk="1" hangingPunct="1">
              <a:buFontTx/>
              <a:buNone/>
              <a:defRPr/>
            </a:pPr>
            <a:r>
              <a:rPr lang="fa-IR" smtClean="0"/>
              <a:t>   به طور کلی برای آن دسته از حسابهای دفتر کل که دارای چندین زیر مجموعه هستند،دفتر معین نگهداری میشود.</a:t>
            </a:r>
            <a:endParaRPr lang="en-US" smtClean="0"/>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2611" name="Rectangle 3"/>
          <p:cNvSpPr>
            <a:spLocks noGrp="1" noChangeArrowheads="1"/>
          </p:cNvSpPr>
          <p:nvPr>
            <p:ph type="body" idx="1"/>
          </p:nvPr>
        </p:nvSpPr>
        <p:spPr/>
        <p:txBody>
          <a:bodyPr/>
          <a:lstStyle/>
          <a:p>
            <a:pPr algn="ctr" eaLnBrk="1" hangingPunct="1">
              <a:buFontTx/>
              <a:buNone/>
              <a:defRPr/>
            </a:pPr>
            <a:endParaRPr lang="fa-IR" smtClean="0"/>
          </a:p>
          <a:p>
            <a:pPr algn="ctr" eaLnBrk="1" hangingPunct="1">
              <a:buFontTx/>
              <a:buNone/>
              <a:defRPr/>
            </a:pPr>
            <a:r>
              <a:rPr lang="fa-IR" smtClean="0"/>
              <a:t> در صورتی که برای حساب، دفتر معین نگهداری شود به دفتر کل آن ”حساب کنترل“ گفته می شود. </a:t>
            </a:r>
            <a:endParaRPr lang="en-US" smtClean="0"/>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p:txBody>
          <a:bodyPr/>
          <a:lstStyle/>
          <a:p>
            <a:pPr algn="ctr" eaLnBrk="1" hangingPunct="1">
              <a:defRPr/>
            </a:pPr>
            <a:r>
              <a:rPr lang="fa-IR" smtClean="0"/>
              <a:t>گفتار 6 </a:t>
            </a:r>
            <a:endParaRPr lang="en-US" smtClean="0"/>
          </a:p>
        </p:txBody>
      </p:sp>
      <p:sp>
        <p:nvSpPr>
          <p:cNvPr id="161795" name="Rectangle 3"/>
          <p:cNvSpPr>
            <a:spLocks noGrp="1" noChangeArrowheads="1"/>
          </p:cNvSpPr>
          <p:nvPr>
            <p:ph type="body" idx="1"/>
          </p:nvPr>
        </p:nvSpPr>
        <p:spPr/>
        <p:txBody>
          <a:bodyPr/>
          <a:lstStyle/>
          <a:p>
            <a:pPr eaLnBrk="1" hangingPunct="1">
              <a:buFontTx/>
              <a:buNone/>
              <a:defRPr/>
            </a:pPr>
            <a:endParaRPr lang="fa-IR" smtClean="0"/>
          </a:p>
          <a:p>
            <a:pPr algn="ctr" eaLnBrk="1" hangingPunct="1">
              <a:buFontTx/>
              <a:buNone/>
              <a:defRPr/>
            </a:pPr>
            <a:r>
              <a:rPr lang="fa-IR" smtClean="0"/>
              <a:t> تهیه ترازآزمایشی </a:t>
            </a:r>
            <a:endParaRPr lang="en-US"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1" name="Rectangle 3"/>
          <p:cNvSpPr>
            <a:spLocks noGrp="1" noChangeArrowheads="1"/>
          </p:cNvSpPr>
          <p:nvPr>
            <p:ph type="body" idx="1"/>
          </p:nvPr>
        </p:nvSpPr>
        <p:spPr/>
        <p:txBody>
          <a:bodyPr/>
          <a:lstStyle/>
          <a:p>
            <a:pPr eaLnBrk="1" hangingPunct="1">
              <a:buFontTx/>
              <a:buNone/>
              <a:defRPr/>
            </a:pPr>
            <a:r>
              <a:rPr lang="fa-IR" smtClean="0"/>
              <a:t>  استفاده کنندگان از اطلاعات حسابداری ،طیف وسیعی را تشکیل می دهند وبه طور کلی آنها را می توان به دو دسته تقسیم نمود :</a:t>
            </a:r>
          </a:p>
          <a:p>
            <a:pPr eaLnBrk="1" hangingPunct="1">
              <a:buFontTx/>
              <a:buNone/>
              <a:defRPr/>
            </a:pPr>
            <a:r>
              <a:rPr lang="fa-IR" smtClean="0"/>
              <a:t>  (1)تصمیم گیرندگان درون سازمان</a:t>
            </a:r>
          </a:p>
          <a:p>
            <a:pPr eaLnBrk="1" hangingPunct="1">
              <a:buFontTx/>
              <a:buNone/>
              <a:defRPr/>
            </a:pPr>
            <a:r>
              <a:rPr lang="fa-IR" smtClean="0"/>
              <a:t>  (2)تصمیم گیرندگان برون سازمان  </a:t>
            </a:r>
            <a:endParaRPr lang="en-US" smtClean="0"/>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p:txBody>
          <a:bodyPr/>
          <a:lstStyle/>
          <a:p>
            <a:pPr algn="ctr" eaLnBrk="1" hangingPunct="1">
              <a:defRPr/>
            </a:pPr>
            <a:r>
              <a:rPr lang="fa-IR" smtClean="0"/>
              <a:t>هدف </a:t>
            </a:r>
            <a:endParaRPr lang="en-US" smtClean="0"/>
          </a:p>
        </p:txBody>
      </p:sp>
      <p:sp>
        <p:nvSpPr>
          <p:cNvPr id="162819" name="Rectangle 3"/>
          <p:cNvSpPr>
            <a:spLocks noGrp="1" noChangeArrowheads="1"/>
          </p:cNvSpPr>
          <p:nvPr>
            <p:ph type="body" idx="1"/>
          </p:nvPr>
        </p:nvSpPr>
        <p:spPr/>
        <p:txBody>
          <a:bodyPr/>
          <a:lstStyle/>
          <a:p>
            <a:pPr eaLnBrk="1" hangingPunct="1">
              <a:buFontTx/>
              <a:buNone/>
              <a:defRPr/>
            </a:pPr>
            <a:endParaRPr lang="fa-IR" smtClean="0"/>
          </a:p>
          <a:p>
            <a:pPr eaLnBrk="1" hangingPunct="1">
              <a:buFontTx/>
              <a:buNone/>
              <a:defRPr/>
            </a:pPr>
            <a:r>
              <a:rPr lang="fa-IR" smtClean="0"/>
              <a:t>   انتظار می رود پس از مطالعه این گفتار نحوه تهیه ترازآزمایشی را بدانید. </a:t>
            </a:r>
            <a:endParaRPr lang="en-US" smtClean="0"/>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43" name="Rectangle 3"/>
          <p:cNvSpPr>
            <a:spLocks noGrp="1" noChangeArrowheads="1"/>
          </p:cNvSpPr>
          <p:nvPr>
            <p:ph type="body" idx="1"/>
          </p:nvPr>
        </p:nvSpPr>
        <p:spPr/>
        <p:txBody>
          <a:bodyPr/>
          <a:lstStyle/>
          <a:p>
            <a:pPr eaLnBrk="1" hangingPunct="1">
              <a:buFontTx/>
              <a:buNone/>
              <a:defRPr/>
            </a:pPr>
            <a:r>
              <a:rPr lang="fa-IR" smtClean="0"/>
              <a:t>   در سیستم حسابداری دوطرفه، هر معامله به مبلغ بدهکار و بستانکار مساوی در دفتر ثبت می شود و اگر درست مانده گیری شده باشند جمع مانده های بدهکار حسابهای دفتر کل باید با جمع ماندهای بستانکار مساوی باشد. </a:t>
            </a:r>
            <a:endParaRPr lang="en-US" smtClean="0"/>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4867"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یکی از وسایلی که حسابداران برای آزمون صحت مدارک حسابداری مورد استفاده قرار می دهند،ترازآزمایشی است.</a:t>
            </a:r>
            <a:endParaRPr lang="en-US" smtClean="0"/>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5891" name="Rectangle 3"/>
          <p:cNvSpPr>
            <a:spLocks noGrp="1" noChangeArrowheads="1"/>
          </p:cNvSpPr>
          <p:nvPr>
            <p:ph type="body" idx="1"/>
          </p:nvPr>
        </p:nvSpPr>
        <p:spPr/>
        <p:txBody>
          <a:bodyPr/>
          <a:lstStyle/>
          <a:p>
            <a:pPr eaLnBrk="1" hangingPunct="1">
              <a:buFontTx/>
              <a:buNone/>
              <a:defRPr/>
            </a:pPr>
            <a:endParaRPr lang="fa-IR" smtClean="0"/>
          </a:p>
          <a:p>
            <a:pPr algn="ctr" eaLnBrk="1" hangingPunct="1">
              <a:buFontTx/>
              <a:buNone/>
              <a:defRPr/>
            </a:pPr>
            <a:r>
              <a:rPr lang="fa-IR" smtClean="0"/>
              <a:t>   ترازآزمایشی فهرستی است از مانده حسابهای دفتر کل که معمولا“ در پایان هر ماه تهیه می شود. </a:t>
            </a:r>
            <a:endParaRPr lang="en-US" smtClean="0"/>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3635" name="Rectangle 3"/>
          <p:cNvSpPr>
            <a:spLocks noGrp="1" noChangeArrowheads="1"/>
          </p:cNvSpPr>
          <p:nvPr>
            <p:ph type="body" idx="1"/>
          </p:nvPr>
        </p:nvSpPr>
        <p:spPr/>
        <p:txBody>
          <a:bodyPr/>
          <a:lstStyle/>
          <a:p>
            <a:pPr algn="ctr" eaLnBrk="1" hangingPunct="1">
              <a:buFontTx/>
              <a:buNone/>
              <a:defRPr/>
            </a:pPr>
            <a:endParaRPr lang="fa-IR" smtClean="0"/>
          </a:p>
          <a:p>
            <a:pPr algn="ctr" eaLnBrk="1" hangingPunct="1">
              <a:buFontTx/>
              <a:buNone/>
              <a:defRPr/>
            </a:pPr>
            <a:r>
              <a:rPr lang="fa-IR" smtClean="0"/>
              <a:t> تهیه ترازآزمایشی به حسابداران امکان می دهد که از تساوی خمع مانده های بدهکار با جمع مانده های بستانکار اطمینان حاصل نمایند. </a:t>
            </a:r>
            <a:endParaRPr lang="en-US" smtClean="0"/>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6915" name="Rectangle 3"/>
          <p:cNvSpPr>
            <a:spLocks noGrp="1" noChangeArrowheads="1"/>
          </p:cNvSpPr>
          <p:nvPr>
            <p:ph type="body" idx="1"/>
          </p:nvPr>
        </p:nvSpPr>
        <p:spPr/>
        <p:txBody>
          <a:bodyPr/>
          <a:lstStyle/>
          <a:p>
            <a:pPr algn="ctr" eaLnBrk="1" hangingPunct="1">
              <a:buFontTx/>
              <a:buNone/>
              <a:defRPr/>
            </a:pPr>
            <a:r>
              <a:rPr lang="fa-IR" smtClean="0"/>
              <a:t>ترازآزمایشی یک جدول دو ستونی است که مانده های حسابهای دفتر کل در آن نوشته می شود. </a:t>
            </a:r>
            <a:endParaRPr lang="en-US" smtClean="0"/>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7939" name="Rectangle 3"/>
          <p:cNvSpPr>
            <a:spLocks noGrp="1" noChangeArrowheads="1"/>
          </p:cNvSpPr>
          <p:nvPr>
            <p:ph type="body" idx="1"/>
          </p:nvPr>
        </p:nvSpPr>
        <p:spPr/>
        <p:txBody>
          <a:bodyPr/>
          <a:lstStyle/>
          <a:p>
            <a:pPr eaLnBrk="1" hangingPunct="1">
              <a:buFontTx/>
              <a:buNone/>
              <a:defRPr/>
            </a:pPr>
            <a:r>
              <a:rPr lang="fa-IR" smtClean="0"/>
              <a:t>ترازآزمایشی دو هدف کلی زیر را تامین می کند :</a:t>
            </a:r>
          </a:p>
          <a:p>
            <a:pPr eaLnBrk="1" hangingPunct="1">
              <a:buFontTx/>
              <a:buNone/>
              <a:defRPr/>
            </a:pPr>
            <a:r>
              <a:rPr lang="fa-IR" smtClean="0"/>
              <a:t>الف ) اثبات تساوی اقلام بدهکار و بستانکار دفتر کل.</a:t>
            </a:r>
          </a:p>
          <a:p>
            <a:pPr eaLnBrk="1" hangingPunct="1">
              <a:buFontTx/>
              <a:buNone/>
              <a:defRPr/>
            </a:pPr>
            <a:r>
              <a:rPr lang="fa-IR" smtClean="0"/>
              <a:t> ب ) فراهم کردن اطلاعات لازم برای تهیه گزارشهای مالی پایان دوره. </a:t>
            </a:r>
            <a:endParaRPr lang="en-US" smtClean="0"/>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4659" name="Rectangle 3"/>
          <p:cNvSpPr>
            <a:spLocks noGrp="1" noChangeArrowheads="1"/>
          </p:cNvSpPr>
          <p:nvPr>
            <p:ph type="body" idx="1"/>
          </p:nvPr>
        </p:nvSpPr>
        <p:spPr/>
        <p:txBody>
          <a:bodyPr/>
          <a:lstStyle/>
          <a:p>
            <a:pPr algn="ctr" eaLnBrk="1" hangingPunct="1">
              <a:buFontTx/>
              <a:buNone/>
              <a:defRPr/>
            </a:pPr>
            <a:r>
              <a:rPr lang="fa-IR" smtClean="0"/>
              <a:t> </a:t>
            </a:r>
          </a:p>
          <a:p>
            <a:pPr algn="ctr" eaLnBrk="1" hangingPunct="1">
              <a:buFontTx/>
              <a:buNone/>
              <a:defRPr/>
            </a:pPr>
            <a:r>
              <a:rPr lang="fa-IR" smtClean="0"/>
              <a:t>تهیه ترازآزمایشی چهار ستونی در رفع برخی اشتباهات ، موثر ودر رفع برخی از اشتباهات دیگر ناموثر است </a:t>
            </a:r>
            <a:endParaRPr lang="en-US" smtClean="0"/>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8962" name="Rectangle 2"/>
          <p:cNvSpPr>
            <a:spLocks noGrp="1" noChangeArrowheads="1"/>
          </p:cNvSpPr>
          <p:nvPr>
            <p:ph type="title"/>
          </p:nvPr>
        </p:nvSpPr>
        <p:spPr/>
        <p:txBody>
          <a:bodyPr/>
          <a:lstStyle/>
          <a:p>
            <a:pPr algn="ctr" eaLnBrk="1" hangingPunct="1">
              <a:defRPr/>
            </a:pPr>
            <a:r>
              <a:rPr lang="fa-IR" smtClean="0"/>
              <a:t>فصل چهارم </a:t>
            </a:r>
            <a:endParaRPr lang="en-US" smtClean="0"/>
          </a:p>
        </p:txBody>
      </p:sp>
      <p:sp>
        <p:nvSpPr>
          <p:cNvPr id="168963" name="Rectangle 3"/>
          <p:cNvSpPr>
            <a:spLocks noGrp="1" noChangeArrowheads="1"/>
          </p:cNvSpPr>
          <p:nvPr>
            <p:ph type="body" idx="1"/>
          </p:nvPr>
        </p:nvSpPr>
        <p:spPr/>
        <p:txBody>
          <a:bodyPr/>
          <a:lstStyle/>
          <a:p>
            <a:pPr eaLnBrk="1" hangingPunct="1">
              <a:buFontTx/>
              <a:buNone/>
              <a:defRPr/>
            </a:pPr>
            <a:endParaRPr lang="fa-IR" smtClean="0"/>
          </a:p>
          <a:p>
            <a:pPr algn="ctr" eaLnBrk="1" hangingPunct="1">
              <a:buFontTx/>
              <a:buNone/>
              <a:defRPr/>
            </a:pPr>
            <a:r>
              <a:rPr lang="fa-IR" smtClean="0"/>
              <a:t> بسط معادله اساسی حسابداری </a:t>
            </a:r>
            <a:endParaRPr lang="en-US" smtClean="0"/>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p:txBody>
          <a:bodyPr/>
          <a:lstStyle/>
          <a:p>
            <a:pPr algn="ctr" eaLnBrk="1" hangingPunct="1">
              <a:defRPr/>
            </a:pPr>
            <a:r>
              <a:rPr lang="fa-IR" smtClean="0"/>
              <a:t>هدف کلی </a:t>
            </a:r>
            <a:endParaRPr lang="en-US" smtClean="0"/>
          </a:p>
        </p:txBody>
      </p:sp>
      <p:sp>
        <p:nvSpPr>
          <p:cNvPr id="169987" name="Rectangle 3"/>
          <p:cNvSpPr>
            <a:spLocks noGrp="1" noChangeArrowheads="1"/>
          </p:cNvSpPr>
          <p:nvPr>
            <p:ph type="body" idx="1"/>
          </p:nvPr>
        </p:nvSpPr>
        <p:spPr/>
        <p:txBody>
          <a:bodyPr/>
          <a:lstStyle/>
          <a:p>
            <a:pPr eaLnBrk="1" hangingPunct="1">
              <a:buFontTx/>
              <a:buNone/>
              <a:defRPr/>
            </a:pPr>
            <a:endParaRPr lang="fa-IR" smtClean="0"/>
          </a:p>
          <a:p>
            <a:pPr eaLnBrk="1" hangingPunct="1">
              <a:buFontTx/>
              <a:buNone/>
              <a:defRPr/>
            </a:pPr>
            <a:r>
              <a:rPr lang="fa-IR" smtClean="0"/>
              <a:t>آشنایی با ثبت درآمدها و هزینه ها و برداشت صاحب سرمایه و همچنین اصلاح و تعدیل حسابها در پایان سال مالی </a:t>
            </a:r>
            <a:endParaRPr lang="en-US"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5" name="Rectangle 3"/>
          <p:cNvSpPr>
            <a:spLocks noGrp="1" noChangeArrowheads="1"/>
          </p:cNvSpPr>
          <p:nvPr>
            <p:ph type="body" idx="1"/>
          </p:nvPr>
        </p:nvSpPr>
        <p:spPr/>
        <p:txBody>
          <a:bodyPr/>
          <a:lstStyle/>
          <a:p>
            <a:pPr algn="ctr" eaLnBrk="1" hangingPunct="1">
              <a:buFontTx/>
              <a:buNone/>
              <a:defRPr/>
            </a:pPr>
            <a:r>
              <a:rPr lang="fa-IR" smtClean="0"/>
              <a:t> تصمیم گیرندگان درون سازمان شامل مدیران اجرایی  میباشند که اطلاعات حسابداری را برای برنامه ریزی،    کنترل ، هماهنگی وتصمیم گیری لازم درباره عملیات موسسه مورد استفاه قرار می دهند .</a:t>
            </a:r>
            <a:endParaRPr lang="en-US" smtClean="0"/>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p:txBody>
          <a:bodyPr/>
          <a:lstStyle/>
          <a:p>
            <a:pPr algn="ctr" eaLnBrk="1" hangingPunct="1">
              <a:defRPr/>
            </a:pPr>
            <a:r>
              <a:rPr lang="fa-IR" smtClean="0"/>
              <a:t>گفتار1 </a:t>
            </a:r>
            <a:endParaRPr lang="en-US" smtClean="0"/>
          </a:p>
        </p:txBody>
      </p:sp>
      <p:sp>
        <p:nvSpPr>
          <p:cNvPr id="171011" name="Rectangle 3"/>
          <p:cNvSpPr>
            <a:spLocks noGrp="1" noChangeArrowheads="1"/>
          </p:cNvSpPr>
          <p:nvPr>
            <p:ph type="body" idx="1"/>
          </p:nvPr>
        </p:nvSpPr>
        <p:spPr/>
        <p:txBody>
          <a:bodyPr/>
          <a:lstStyle/>
          <a:p>
            <a:pPr eaLnBrk="1" hangingPunct="1">
              <a:buFontTx/>
              <a:buNone/>
              <a:defRPr/>
            </a:pPr>
            <a:endParaRPr lang="fa-IR" smtClean="0"/>
          </a:p>
          <a:p>
            <a:pPr eaLnBrk="1" hangingPunct="1">
              <a:buFontTx/>
              <a:buNone/>
              <a:defRPr/>
            </a:pPr>
            <a:r>
              <a:rPr lang="fa-IR" smtClean="0"/>
              <a:t>  سرمایه گذاری مجدد و برداشت مجدد و برداشت صاحب واحد تجاری </a:t>
            </a:r>
            <a:endParaRPr lang="en-US" smtClean="0"/>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p:txBody>
          <a:bodyPr/>
          <a:lstStyle/>
          <a:p>
            <a:pPr algn="ctr" eaLnBrk="1" hangingPunct="1">
              <a:defRPr/>
            </a:pPr>
            <a:r>
              <a:rPr lang="fa-IR" smtClean="0"/>
              <a:t>هدف : </a:t>
            </a:r>
            <a:endParaRPr lang="en-US" smtClean="0"/>
          </a:p>
        </p:txBody>
      </p:sp>
      <p:sp>
        <p:nvSpPr>
          <p:cNvPr id="175107"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انتظار می رود پس از مطالعه این گفتار نحوه سرمایه ثبت سرمایه گذاری مجدد و برداشت صاحب واحد تجاری را در دفترروزنامه بدانید. </a:t>
            </a:r>
            <a:endParaRPr lang="en-US" smtClean="0"/>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5683" name="Rectangle 3"/>
          <p:cNvSpPr>
            <a:spLocks noGrp="1" noChangeArrowheads="1"/>
          </p:cNvSpPr>
          <p:nvPr>
            <p:ph type="body" idx="1"/>
          </p:nvPr>
        </p:nvSpPr>
        <p:spPr/>
        <p:txBody>
          <a:bodyPr/>
          <a:lstStyle/>
          <a:p>
            <a:pPr algn="ctr" eaLnBrk="1" hangingPunct="1">
              <a:buFontTx/>
              <a:buNone/>
              <a:defRPr/>
            </a:pPr>
            <a:endParaRPr lang="fa-IR" smtClean="0"/>
          </a:p>
          <a:p>
            <a:pPr algn="ctr" eaLnBrk="1" hangingPunct="1">
              <a:buFontTx/>
              <a:buNone/>
              <a:defRPr/>
            </a:pPr>
            <a:r>
              <a:rPr lang="fa-IR" smtClean="0"/>
              <a:t>از جمله رویدادهایی که منجر به تغییر حق مالی صاحب سرمایه می شود سرمایه گذاری مجدد و برداشت صاحب واحد تجاری است. </a:t>
            </a:r>
            <a:endParaRPr lang="en-US" smtClean="0"/>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6130" name="Rectangle 2"/>
          <p:cNvSpPr>
            <a:spLocks noGrp="1" noChangeArrowheads="1"/>
          </p:cNvSpPr>
          <p:nvPr>
            <p:ph type="title"/>
          </p:nvPr>
        </p:nvSpPr>
        <p:spPr/>
        <p:txBody>
          <a:bodyPr/>
          <a:lstStyle/>
          <a:p>
            <a:pPr algn="ctr" eaLnBrk="1" hangingPunct="1">
              <a:defRPr/>
            </a:pPr>
            <a:r>
              <a:rPr lang="fa-IR" smtClean="0"/>
              <a:t>سرمایه گذاری مجدد </a:t>
            </a:r>
            <a:endParaRPr lang="en-US" smtClean="0"/>
          </a:p>
        </p:txBody>
      </p:sp>
      <p:sp>
        <p:nvSpPr>
          <p:cNvPr id="176131" name="Rectangle 3"/>
          <p:cNvSpPr>
            <a:spLocks noGrp="1" noChangeArrowheads="1"/>
          </p:cNvSpPr>
          <p:nvPr>
            <p:ph type="body" idx="1"/>
          </p:nvPr>
        </p:nvSpPr>
        <p:spPr/>
        <p:txBody>
          <a:bodyPr/>
          <a:lstStyle/>
          <a:p>
            <a:pPr eaLnBrk="1" hangingPunct="1">
              <a:buFontTx/>
              <a:buNone/>
              <a:defRPr/>
            </a:pPr>
            <a:r>
              <a:rPr lang="fa-IR" smtClean="0"/>
              <a:t>   سرمایه گذاری مجدد به معنای آن است که صاحب موسسه با آوردن پول یا مال دیگری، دارائی موسسه متعلق به خود را افزایش دهد. سرمایه گذاری مجدد، دارائی یک موسسه را افزایش می دهد در مقابل.فدر طرف دیکر معادله حسابداری،افزایش می یابد. </a:t>
            </a:r>
            <a:endParaRPr lang="en-US" smtClean="0"/>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p:txBody>
          <a:bodyPr/>
          <a:lstStyle/>
          <a:p>
            <a:pPr algn="ctr" eaLnBrk="1" hangingPunct="1">
              <a:defRPr/>
            </a:pPr>
            <a:r>
              <a:rPr lang="fa-IR" smtClean="0"/>
              <a:t>برداشت </a:t>
            </a:r>
            <a:endParaRPr lang="en-US" smtClean="0"/>
          </a:p>
        </p:txBody>
      </p:sp>
      <p:sp>
        <p:nvSpPr>
          <p:cNvPr id="177155"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برداشت به معنای آن است که صاحب یک موسسه برای مصارف شخصی پول یا مال دیگری را از  دارائیهای موسسه متعلق به خود را از محل وجوه نقد موسسه پرداخت کند. </a:t>
            </a:r>
            <a:endParaRPr lang="en-US" smtClean="0"/>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6707" name="Rectangle 3"/>
          <p:cNvSpPr>
            <a:spLocks noGrp="1" noChangeArrowheads="1"/>
          </p:cNvSpPr>
          <p:nvPr>
            <p:ph type="body" idx="1"/>
          </p:nvPr>
        </p:nvSpPr>
        <p:spPr/>
        <p:txBody>
          <a:bodyPr/>
          <a:lstStyle/>
          <a:p>
            <a:pPr algn="ctr" eaLnBrk="1" hangingPunct="1">
              <a:buFontTx/>
              <a:buNone/>
              <a:defRPr/>
            </a:pPr>
            <a:endParaRPr lang="fa-IR" smtClean="0"/>
          </a:p>
          <a:p>
            <a:pPr algn="ctr" eaLnBrk="1" hangingPunct="1">
              <a:buFontTx/>
              <a:buNone/>
              <a:defRPr/>
            </a:pPr>
            <a:r>
              <a:rPr lang="fa-IR" smtClean="0"/>
              <a:t> از آنجا که برداشت باغث کاهش سرمایه می شود، قواعد بدهکار وبستانکار کردن آن عکس حساب سرمایه می باشد.</a:t>
            </a:r>
            <a:endParaRPr lang="en-US" smtClean="0"/>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8178" name="Rectangle 2"/>
          <p:cNvSpPr>
            <a:spLocks noGrp="1" noChangeArrowheads="1"/>
          </p:cNvSpPr>
          <p:nvPr>
            <p:ph type="title"/>
          </p:nvPr>
        </p:nvSpPr>
        <p:spPr/>
        <p:txBody>
          <a:bodyPr/>
          <a:lstStyle/>
          <a:p>
            <a:pPr algn="ctr" eaLnBrk="1" hangingPunct="1">
              <a:defRPr/>
            </a:pPr>
            <a:r>
              <a:rPr lang="fa-IR" smtClean="0"/>
              <a:t>گفتار 2 </a:t>
            </a:r>
            <a:endParaRPr lang="en-US" smtClean="0"/>
          </a:p>
        </p:txBody>
      </p:sp>
      <p:sp>
        <p:nvSpPr>
          <p:cNvPr id="178179" name="Rectangle 3"/>
          <p:cNvSpPr>
            <a:spLocks noGrp="1" noChangeArrowheads="1"/>
          </p:cNvSpPr>
          <p:nvPr>
            <p:ph type="body" idx="1"/>
          </p:nvPr>
        </p:nvSpPr>
        <p:spPr/>
        <p:txBody>
          <a:bodyPr/>
          <a:lstStyle/>
          <a:p>
            <a:pPr eaLnBrk="1" hangingPunct="1">
              <a:buFontTx/>
              <a:buNone/>
              <a:defRPr/>
            </a:pPr>
            <a:r>
              <a:rPr lang="fa-IR" smtClean="0"/>
              <a:t> </a:t>
            </a:r>
          </a:p>
          <a:p>
            <a:pPr algn="ctr" eaLnBrk="1" hangingPunct="1">
              <a:buFontTx/>
              <a:buNone/>
              <a:defRPr/>
            </a:pPr>
            <a:r>
              <a:rPr lang="fa-IR" smtClean="0"/>
              <a:t>  درآمد و هزینه </a:t>
            </a:r>
            <a:endParaRPr lang="en-US" smtClean="0"/>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9202" name="Rectangle 2"/>
          <p:cNvSpPr>
            <a:spLocks noGrp="1" noChangeArrowheads="1"/>
          </p:cNvSpPr>
          <p:nvPr>
            <p:ph type="title"/>
          </p:nvPr>
        </p:nvSpPr>
        <p:spPr/>
        <p:txBody>
          <a:bodyPr/>
          <a:lstStyle/>
          <a:p>
            <a:pPr algn="ctr" eaLnBrk="1" hangingPunct="1">
              <a:defRPr/>
            </a:pPr>
            <a:r>
              <a:rPr lang="fa-IR" smtClean="0"/>
              <a:t>هدف </a:t>
            </a:r>
            <a:endParaRPr lang="en-US" smtClean="0"/>
          </a:p>
        </p:txBody>
      </p:sp>
      <p:sp>
        <p:nvSpPr>
          <p:cNvPr id="179203" name="Rectangle 3"/>
          <p:cNvSpPr>
            <a:spLocks noGrp="1" noChangeArrowheads="1"/>
          </p:cNvSpPr>
          <p:nvPr>
            <p:ph type="body" idx="1"/>
          </p:nvPr>
        </p:nvSpPr>
        <p:spPr/>
        <p:txBody>
          <a:bodyPr/>
          <a:lstStyle/>
          <a:p>
            <a:pPr eaLnBrk="1" hangingPunct="1">
              <a:buFontTx/>
              <a:buNone/>
              <a:defRPr/>
            </a:pPr>
            <a:r>
              <a:rPr lang="fa-IR" smtClean="0"/>
              <a:t>  انتظار میرود پس از مطالعه این گفتار مفهوم درآمد و هزینه و نحوه ثبت آنها در دفتر روزنامه را بدانید. همچنین انتظار می رود در مورد مفاهیم پیش دریافت و پیش پرداخت و اصول حسابداری حاکم برشناخت درآمد و هزینه آگاهی داشته باشید. </a:t>
            </a:r>
            <a:endParaRPr lang="en-US" smtClean="0"/>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p:txBody>
          <a:bodyPr/>
          <a:lstStyle/>
          <a:p>
            <a:pPr algn="ctr" eaLnBrk="1" hangingPunct="1">
              <a:defRPr/>
            </a:pPr>
            <a:r>
              <a:rPr lang="fa-IR" smtClean="0"/>
              <a:t>مفهوم درآمد </a:t>
            </a:r>
            <a:endParaRPr lang="en-US" smtClean="0"/>
          </a:p>
        </p:txBody>
      </p:sp>
      <p:sp>
        <p:nvSpPr>
          <p:cNvPr id="183299" name="Rectangle 3"/>
          <p:cNvSpPr>
            <a:spLocks noGrp="1" noChangeArrowheads="1"/>
          </p:cNvSpPr>
          <p:nvPr>
            <p:ph type="body" idx="1"/>
          </p:nvPr>
        </p:nvSpPr>
        <p:spPr/>
        <p:txBody>
          <a:bodyPr/>
          <a:lstStyle/>
          <a:p>
            <a:pPr eaLnBrk="1" hangingPunct="1">
              <a:buFontTx/>
              <a:buNone/>
              <a:defRPr/>
            </a:pPr>
            <a:r>
              <a:rPr lang="fa-IR" smtClean="0"/>
              <a:t>   درآمد، بهای کالای فروش رفته ویا خدمات انجام شده است. هنگامی که موسسه ای خدماتی را انجام یا کالایی را به مشتریان تحویل می دهد،پول یا دارایی دیگری از آنان دریافت می کند. ورود این پول یا دارایی را به موسسه درآمد میگویند. مبلغ درآمد در هر معامله ای از طریق ارزش دارایی یا دارائیهای که در ازای آن به دست می آید.  </a:t>
            </a:r>
            <a:endParaRPr lang="en-US" smtClean="0"/>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23" name="Rectangle 3"/>
          <p:cNvSpPr>
            <a:spLocks noGrp="1" noChangeArrowheads="1"/>
          </p:cNvSpPr>
          <p:nvPr>
            <p:ph type="body" idx="1"/>
          </p:nvPr>
        </p:nvSpPr>
        <p:spPr/>
        <p:txBody>
          <a:bodyPr/>
          <a:lstStyle/>
          <a:p>
            <a:pPr algn="ctr" eaLnBrk="1" hangingPunct="1">
              <a:buFontTx/>
              <a:buNone/>
              <a:defRPr/>
            </a:pPr>
            <a:r>
              <a:rPr lang="fa-IR" smtClean="0"/>
              <a:t>   درآمد موجب افزایش سرمایه می شود. ورود پول یا ایجاد مطالبات ناشی از انجام خدمات،جمع دارائی یک موسسه را افزایش می دهد، در طرف دیگر معادله حسابداری، بدهی را تغییر نمی دهد اما سرمایه را به مبلغی معادل افزایش حاصل در جمع دارئی، بالا می برد. </a:t>
            </a:r>
            <a:endParaRPr lang="en-US"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9" name="Rectangle 3"/>
          <p:cNvSpPr>
            <a:spLocks noGrp="1" noChangeArrowheads="1"/>
          </p:cNvSpPr>
          <p:nvPr>
            <p:ph type="body" idx="1"/>
          </p:nvPr>
        </p:nvSpPr>
        <p:spPr>
          <a:xfrm>
            <a:off x="468313" y="1844675"/>
            <a:ext cx="8229600" cy="4114800"/>
          </a:xfrm>
        </p:spPr>
        <p:txBody>
          <a:bodyPr/>
          <a:lstStyle/>
          <a:p>
            <a:pPr algn="ctr" eaLnBrk="1" hangingPunct="1">
              <a:buFontTx/>
              <a:buNone/>
              <a:defRPr/>
            </a:pPr>
            <a:r>
              <a:rPr lang="fa-IR" smtClean="0"/>
              <a:t> استفاده کنندگان برون سازمانی شامل طیف گسترده ای میباشد که ازجمله آنها می توان سهامداران ،سرمایه گذاران بالقوه، بستانکاران، بانکها وموسسات اعتباری ، تحلیل گران مالی واقتصادی ،اتحادیه کارگری و مراجع مالی واقتصادی دولتی رانام برد . </a:t>
            </a:r>
            <a:endParaRPr lang="en-US" smtClean="0"/>
          </a:p>
        </p:txBody>
      </p:sp>
    </p:spTree>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6371" name="Rectangle 3"/>
          <p:cNvSpPr>
            <a:spLocks noGrp="1" noChangeArrowheads="1"/>
          </p:cNvSpPr>
          <p:nvPr>
            <p:ph type="body" idx="1"/>
          </p:nvPr>
        </p:nvSpPr>
        <p:spPr/>
        <p:txBody>
          <a:bodyPr/>
          <a:lstStyle/>
          <a:p>
            <a:pPr algn="ctr" eaLnBrk="1" hangingPunct="1">
              <a:buFontTx/>
              <a:buNone/>
              <a:defRPr/>
            </a:pPr>
            <a:r>
              <a:rPr lang="fa-IR" smtClean="0"/>
              <a:t>   درآمد عبارت است از افزایش ناخالص در سرمایه که ناشی از فعالیتهای انتفاعی باشد. برای هر یک از منابع درآمد باید حسابی جداگانه در دفتر کل افتتاح شود و عنوان هر حساب باید حاکی از منبع درآمد باشد. </a:t>
            </a:r>
            <a:endParaRPr lang="en-US" smtClean="0"/>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p:txBody>
          <a:bodyPr/>
          <a:lstStyle/>
          <a:p>
            <a:pPr algn="ctr" eaLnBrk="1" hangingPunct="1">
              <a:defRPr/>
            </a:pPr>
            <a:r>
              <a:rPr lang="fa-IR" smtClean="0"/>
              <a:t>نحوه ثبت درآمد </a:t>
            </a:r>
            <a:endParaRPr lang="en-US" smtClean="0"/>
          </a:p>
        </p:txBody>
      </p:sp>
      <p:sp>
        <p:nvSpPr>
          <p:cNvPr id="187395"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چون درآمد موجب افزایش سرمایه می گردد، نحوه ثبت افزایش و کاهش آن مثل حساب سرمایه است. یعنی زمانی که درآمد افزایش پیدا می کند، حساب درآمد بستانکار میشود.</a:t>
            </a:r>
            <a:endParaRPr lang="en-US" smtClean="0"/>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p:txBody>
          <a:bodyPr/>
          <a:lstStyle/>
          <a:p>
            <a:pPr algn="ctr" eaLnBrk="1" hangingPunct="1">
              <a:defRPr/>
            </a:pPr>
            <a:r>
              <a:rPr lang="fa-IR" smtClean="0"/>
              <a:t>مفهوم هزینه </a:t>
            </a:r>
            <a:endParaRPr lang="en-US" smtClean="0"/>
          </a:p>
        </p:txBody>
      </p:sp>
      <p:sp>
        <p:nvSpPr>
          <p:cNvPr id="188419"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هزینه، بهای تمام شده کالای فروش رفته و خدمات انجام شده به منظور کسب درآمد است.</a:t>
            </a:r>
          </a:p>
          <a:p>
            <a:pPr eaLnBrk="1" hangingPunct="1">
              <a:buFontTx/>
              <a:buNone/>
              <a:defRPr/>
            </a:pPr>
            <a:endParaRPr lang="en-US" smtClean="0"/>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9443" name="Rectangle 3"/>
          <p:cNvSpPr>
            <a:spLocks noGrp="1" noChangeArrowheads="1"/>
          </p:cNvSpPr>
          <p:nvPr>
            <p:ph type="body" idx="1"/>
          </p:nvPr>
        </p:nvSpPr>
        <p:spPr/>
        <p:txBody>
          <a:bodyPr/>
          <a:lstStyle/>
          <a:p>
            <a:pPr eaLnBrk="1" hangingPunct="1">
              <a:buFontTx/>
              <a:buNone/>
              <a:defRPr/>
            </a:pPr>
            <a:r>
              <a:rPr lang="fa-IR" smtClean="0"/>
              <a:t>   هزینه مخارجی است که برای درآمد، پرداخت یا واقع شده است واز طریق بهای تمام شده دارائیها یا خدماتی که در یک دوره مالی به مصرف می رسد ویا مورد استفاده قرار می گیرد، اندازه گیری ودر مدارک حسابداری ثبت می شود. </a:t>
            </a:r>
            <a:endParaRPr lang="en-US" smtClean="0"/>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8754" name="Rectangle 2"/>
          <p:cNvSpPr>
            <a:spLocks noGrp="1" noChangeArrowheads="1"/>
          </p:cNvSpPr>
          <p:nvPr>
            <p:ph type="title"/>
          </p:nvPr>
        </p:nvSpPr>
        <p:spPr/>
        <p:txBody>
          <a:bodyPr/>
          <a:lstStyle/>
          <a:p>
            <a:pPr algn="ctr" eaLnBrk="1" hangingPunct="1">
              <a:defRPr/>
            </a:pPr>
            <a:r>
              <a:rPr lang="fa-IR" smtClean="0"/>
              <a:t>نحوه ثبت هزینه </a:t>
            </a:r>
            <a:endParaRPr lang="en-US" smtClean="0"/>
          </a:p>
        </p:txBody>
      </p:sp>
      <p:sp>
        <p:nvSpPr>
          <p:cNvPr id="458755" name="Rectangle 3"/>
          <p:cNvSpPr>
            <a:spLocks noGrp="1" noChangeArrowheads="1"/>
          </p:cNvSpPr>
          <p:nvPr>
            <p:ph type="body" idx="1"/>
          </p:nvPr>
        </p:nvSpPr>
        <p:spPr/>
        <p:txBody>
          <a:bodyPr/>
          <a:lstStyle/>
          <a:p>
            <a:pPr eaLnBrk="1" hangingPunct="1">
              <a:buFontTx/>
              <a:buNone/>
              <a:defRPr/>
            </a:pPr>
            <a:endParaRPr lang="fa-IR" smtClean="0"/>
          </a:p>
          <a:p>
            <a:pPr algn="ctr" eaLnBrk="1" hangingPunct="1">
              <a:buFontTx/>
              <a:buNone/>
              <a:defRPr/>
            </a:pPr>
            <a:r>
              <a:rPr lang="fa-IR" smtClean="0"/>
              <a:t>چون هزینه موجب کاهش سرمایه می گردد،نحوه ثبت افزایش و کاهش آن عکس حساب سرمایه است. </a:t>
            </a:r>
            <a:endParaRPr lang="en-US" smtClean="0"/>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7426" name="Rectangle 2"/>
          <p:cNvSpPr>
            <a:spLocks noGrp="1" noChangeArrowheads="1"/>
          </p:cNvSpPr>
          <p:nvPr>
            <p:ph type="title"/>
          </p:nvPr>
        </p:nvSpPr>
        <p:spPr/>
        <p:txBody>
          <a:bodyPr/>
          <a:lstStyle/>
          <a:p>
            <a:pPr algn="ctr" eaLnBrk="1" hangingPunct="1">
              <a:defRPr/>
            </a:pPr>
            <a:r>
              <a:rPr lang="fa-IR" smtClean="0"/>
              <a:t>مثال </a:t>
            </a:r>
            <a:endParaRPr lang="en-US" smtClean="0"/>
          </a:p>
        </p:txBody>
      </p:sp>
      <p:sp>
        <p:nvSpPr>
          <p:cNvPr id="487427" name="Rectangle 3"/>
          <p:cNvSpPr>
            <a:spLocks noGrp="1" noChangeArrowheads="1"/>
          </p:cNvSpPr>
          <p:nvPr>
            <p:ph type="body" idx="1"/>
          </p:nvPr>
        </p:nvSpPr>
        <p:spPr/>
        <p:txBody>
          <a:bodyPr/>
          <a:lstStyle/>
          <a:p>
            <a:pPr eaLnBrk="1" hangingPunct="1">
              <a:lnSpc>
                <a:spcPct val="90000"/>
              </a:lnSpc>
              <a:buFontTx/>
              <a:buNone/>
              <a:defRPr/>
            </a:pPr>
            <a:r>
              <a:rPr lang="fa-IR" sz="2800" smtClean="0"/>
              <a:t>   شرکت الف در تاریخ 2/10/ 81 صورتحسابی به مبلغ 8000000 ریال بابت هزینه تعمیر ماشین آلات شرکت دریافت نمود که وجه آن هنوز پرداخت نشده است. نحوه ثبت این رویداد در دفترروزنامه به صورت زیر است : </a:t>
            </a:r>
          </a:p>
          <a:p>
            <a:pPr eaLnBrk="1" hangingPunct="1">
              <a:lnSpc>
                <a:spcPct val="90000"/>
              </a:lnSpc>
              <a:buFontTx/>
              <a:buNone/>
              <a:defRPr/>
            </a:pPr>
            <a:r>
              <a:rPr lang="fa-IR" sz="2800" smtClean="0"/>
              <a:t> </a:t>
            </a:r>
            <a:r>
              <a:rPr lang="fa-IR" sz="2800" u="sng" smtClean="0"/>
              <a:t>تاریخ             شرح                     بدهکار      بستانکار </a:t>
            </a:r>
          </a:p>
          <a:p>
            <a:pPr eaLnBrk="1" hangingPunct="1">
              <a:lnSpc>
                <a:spcPct val="90000"/>
              </a:lnSpc>
              <a:buFontTx/>
              <a:buNone/>
              <a:defRPr/>
            </a:pPr>
            <a:r>
              <a:rPr lang="fa-IR" sz="2800" smtClean="0"/>
              <a:t>2/10/81    هزینه تعمیرات          8000000        </a:t>
            </a:r>
          </a:p>
          <a:p>
            <a:pPr eaLnBrk="1" hangingPunct="1">
              <a:lnSpc>
                <a:spcPct val="90000"/>
              </a:lnSpc>
              <a:buFontTx/>
              <a:buNone/>
              <a:defRPr/>
            </a:pPr>
            <a:r>
              <a:rPr lang="fa-IR" sz="2800" smtClean="0"/>
              <a:t>                     حسابهای پرداختنی               8000000 </a:t>
            </a:r>
          </a:p>
          <a:p>
            <a:pPr eaLnBrk="1" hangingPunct="1">
              <a:lnSpc>
                <a:spcPct val="90000"/>
              </a:lnSpc>
              <a:buFontTx/>
              <a:buNone/>
              <a:defRPr/>
            </a:pPr>
            <a:r>
              <a:rPr lang="fa-IR" sz="2800" smtClean="0"/>
              <a:t>           بابت دریافت صورتحساب تعمیر </a:t>
            </a:r>
          </a:p>
          <a:p>
            <a:pPr eaLnBrk="1" hangingPunct="1">
              <a:lnSpc>
                <a:spcPct val="90000"/>
              </a:lnSpc>
              <a:buFontTx/>
              <a:buNone/>
              <a:defRPr/>
            </a:pPr>
            <a:r>
              <a:rPr lang="fa-IR" sz="2800" smtClean="0"/>
              <a:t>                  ماشین آلات شرکت </a:t>
            </a:r>
            <a:endParaRPr lang="en-US" sz="2800" smtClean="0"/>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8450" name="Rectangle 2"/>
          <p:cNvSpPr>
            <a:spLocks noGrp="1" noChangeArrowheads="1"/>
          </p:cNvSpPr>
          <p:nvPr>
            <p:ph type="title"/>
          </p:nvPr>
        </p:nvSpPr>
        <p:spPr/>
        <p:txBody>
          <a:bodyPr/>
          <a:lstStyle/>
          <a:p>
            <a:pPr algn="ctr" eaLnBrk="1" hangingPunct="1">
              <a:defRPr/>
            </a:pPr>
            <a:r>
              <a:rPr lang="fa-IR" smtClean="0"/>
              <a:t>مثال </a:t>
            </a:r>
            <a:endParaRPr lang="en-US" smtClean="0"/>
          </a:p>
        </p:txBody>
      </p:sp>
      <p:sp>
        <p:nvSpPr>
          <p:cNvPr id="488451" name="Rectangle 3"/>
          <p:cNvSpPr>
            <a:spLocks noGrp="1" noChangeArrowheads="1"/>
          </p:cNvSpPr>
          <p:nvPr>
            <p:ph type="body" idx="1"/>
          </p:nvPr>
        </p:nvSpPr>
        <p:spPr/>
        <p:txBody>
          <a:bodyPr/>
          <a:lstStyle/>
          <a:p>
            <a:pPr eaLnBrk="1" hangingPunct="1">
              <a:lnSpc>
                <a:spcPct val="80000"/>
              </a:lnSpc>
              <a:buFontTx/>
              <a:buNone/>
              <a:defRPr/>
            </a:pPr>
            <a:r>
              <a:rPr lang="fa-IR" sz="2800" smtClean="0"/>
              <a:t>   هزینه حقوق دی ماه کارکنان شرکت آلفا 50000000 ریال است که در تلریخ 30/10/81 مبلغ 45000000 ریال آن پرداخت شد و بقیه هنوز پرداخت نشده است. نحوه ثبت این رویداد طرفنظر از مالیات و بیمه در دفترروزنامه به صورت زیر است : </a:t>
            </a:r>
          </a:p>
          <a:p>
            <a:pPr eaLnBrk="1" hangingPunct="1">
              <a:lnSpc>
                <a:spcPct val="80000"/>
              </a:lnSpc>
              <a:buFontTx/>
              <a:buNone/>
              <a:defRPr/>
            </a:pPr>
            <a:r>
              <a:rPr lang="fa-IR" sz="2800" u="sng" smtClean="0"/>
              <a:t>تاریخ                شرح                       بدهکار           بستانکار  </a:t>
            </a:r>
          </a:p>
          <a:p>
            <a:pPr eaLnBrk="1" hangingPunct="1">
              <a:lnSpc>
                <a:spcPct val="80000"/>
              </a:lnSpc>
              <a:buFontTx/>
              <a:buNone/>
              <a:defRPr/>
            </a:pPr>
            <a:r>
              <a:rPr lang="fa-IR" sz="2800" smtClean="0"/>
              <a:t>2/10/81      هزینه حقوق               50000000  </a:t>
            </a:r>
          </a:p>
          <a:p>
            <a:pPr eaLnBrk="1" hangingPunct="1">
              <a:lnSpc>
                <a:spcPct val="80000"/>
              </a:lnSpc>
              <a:buFontTx/>
              <a:buNone/>
              <a:defRPr/>
            </a:pPr>
            <a:r>
              <a:rPr lang="fa-IR" sz="2800" smtClean="0"/>
              <a:t>                       صندوق                                 45000000 </a:t>
            </a:r>
          </a:p>
          <a:p>
            <a:pPr eaLnBrk="1" hangingPunct="1">
              <a:lnSpc>
                <a:spcPct val="80000"/>
              </a:lnSpc>
              <a:buFontTx/>
              <a:buNone/>
              <a:defRPr/>
            </a:pPr>
            <a:r>
              <a:rPr lang="fa-IR" sz="2800" smtClean="0"/>
              <a:t>                     حسابهای پرداختنی                        5000000 </a:t>
            </a:r>
          </a:p>
          <a:p>
            <a:pPr eaLnBrk="1" hangingPunct="1">
              <a:lnSpc>
                <a:spcPct val="80000"/>
              </a:lnSpc>
              <a:buFontTx/>
              <a:buNone/>
              <a:defRPr/>
            </a:pPr>
            <a:r>
              <a:rPr lang="fa-IR" sz="2800" smtClean="0"/>
              <a:t>         بابت هزینه حقوق دی ماه کارکنان شرکت. </a:t>
            </a:r>
          </a:p>
          <a:p>
            <a:pPr eaLnBrk="1" hangingPunct="1">
              <a:lnSpc>
                <a:spcPct val="80000"/>
              </a:lnSpc>
              <a:buFontTx/>
              <a:buNone/>
              <a:defRPr/>
            </a:pPr>
            <a:r>
              <a:rPr lang="fa-IR" sz="2800" smtClean="0"/>
              <a:t>                   </a:t>
            </a:r>
            <a:endParaRPr lang="en-US" sz="2800" smtClean="0"/>
          </a:p>
        </p:txBody>
      </p:sp>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6162" name="Rectangle 2"/>
          <p:cNvSpPr>
            <a:spLocks noGrp="1" noChangeArrowheads="1"/>
          </p:cNvSpPr>
          <p:nvPr>
            <p:ph type="title"/>
          </p:nvPr>
        </p:nvSpPr>
        <p:spPr/>
        <p:txBody>
          <a:bodyPr/>
          <a:lstStyle/>
          <a:p>
            <a:pPr algn="ctr" eaLnBrk="1" hangingPunct="1">
              <a:defRPr/>
            </a:pPr>
            <a:r>
              <a:rPr lang="fa-IR" smtClean="0"/>
              <a:t>مثال </a:t>
            </a:r>
            <a:endParaRPr lang="en-US" smtClean="0"/>
          </a:p>
        </p:txBody>
      </p:sp>
      <p:sp>
        <p:nvSpPr>
          <p:cNvPr id="476163" name="Rectangle 3"/>
          <p:cNvSpPr>
            <a:spLocks noGrp="1" noChangeArrowheads="1"/>
          </p:cNvSpPr>
          <p:nvPr>
            <p:ph type="body" idx="1"/>
          </p:nvPr>
        </p:nvSpPr>
        <p:spPr/>
        <p:txBody>
          <a:bodyPr/>
          <a:lstStyle/>
          <a:p>
            <a:pPr eaLnBrk="1" hangingPunct="1">
              <a:lnSpc>
                <a:spcPct val="80000"/>
              </a:lnSpc>
              <a:buFontTx/>
              <a:buNone/>
              <a:defRPr/>
            </a:pPr>
            <a:r>
              <a:rPr lang="fa-IR" sz="2800" smtClean="0"/>
              <a:t>    شرکت الف در تاریخ 12/11/81 بابت هزینه تعمیر وسایل نقلیه شرکت صورتحسابی به مبلغ 5000000 ریال دریافت کرد که بابت آن یک فقره سفته 3ماهه تسلیم تعمیرکار نمود. نحوه ثبت این رویداد دردفترروزنامه به صورت زیر است: </a:t>
            </a:r>
          </a:p>
          <a:p>
            <a:pPr eaLnBrk="1" hangingPunct="1">
              <a:lnSpc>
                <a:spcPct val="80000"/>
              </a:lnSpc>
              <a:buFontTx/>
              <a:buNone/>
              <a:defRPr/>
            </a:pPr>
            <a:r>
              <a:rPr lang="fa-IR" sz="2800" smtClean="0"/>
              <a:t> </a:t>
            </a:r>
          </a:p>
          <a:p>
            <a:pPr eaLnBrk="1" hangingPunct="1">
              <a:lnSpc>
                <a:spcPct val="80000"/>
              </a:lnSpc>
              <a:buFontTx/>
              <a:buNone/>
              <a:defRPr/>
            </a:pPr>
            <a:r>
              <a:rPr lang="fa-IR" sz="2800" u="sng" smtClean="0"/>
              <a:t>  تاریخ            شرح                     بدهکار              بستانکار</a:t>
            </a:r>
          </a:p>
          <a:p>
            <a:pPr eaLnBrk="1" hangingPunct="1">
              <a:lnSpc>
                <a:spcPct val="80000"/>
              </a:lnSpc>
              <a:buFontTx/>
              <a:buNone/>
              <a:defRPr/>
            </a:pPr>
            <a:r>
              <a:rPr lang="fa-IR" sz="2400" smtClean="0"/>
              <a:t>12/11 /81     هزینه تعمیرات                   5000000</a:t>
            </a:r>
          </a:p>
          <a:p>
            <a:pPr eaLnBrk="1" hangingPunct="1">
              <a:lnSpc>
                <a:spcPct val="80000"/>
              </a:lnSpc>
              <a:buFontTx/>
              <a:buNone/>
              <a:defRPr/>
            </a:pPr>
            <a:r>
              <a:rPr lang="fa-IR" sz="2400" smtClean="0"/>
              <a:t>                                 اسناد پرداختنی                              5000000</a:t>
            </a:r>
          </a:p>
          <a:p>
            <a:pPr eaLnBrk="1" hangingPunct="1">
              <a:lnSpc>
                <a:spcPct val="80000"/>
              </a:lnSpc>
              <a:buFontTx/>
              <a:buNone/>
              <a:defRPr/>
            </a:pPr>
            <a:r>
              <a:rPr lang="fa-IR" sz="2400" smtClean="0"/>
              <a:t>              بابت هزینه تعمیر وسایل نقلیه شرکت و</a:t>
            </a:r>
          </a:p>
          <a:p>
            <a:pPr eaLnBrk="1" hangingPunct="1">
              <a:lnSpc>
                <a:spcPct val="80000"/>
              </a:lnSpc>
              <a:buFontTx/>
              <a:buNone/>
              <a:defRPr/>
            </a:pPr>
            <a:r>
              <a:rPr lang="fa-IR" sz="2400" smtClean="0"/>
              <a:t>              تسلیم یک فقره سفته 3ماهه به تعمیرکار </a:t>
            </a:r>
            <a:endParaRPr lang="en-US" sz="2400" smtClean="0"/>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0466" name="Rectangle 2"/>
          <p:cNvSpPr>
            <a:spLocks noGrp="1" noChangeArrowheads="1"/>
          </p:cNvSpPr>
          <p:nvPr>
            <p:ph type="title"/>
          </p:nvPr>
        </p:nvSpPr>
        <p:spPr/>
        <p:txBody>
          <a:bodyPr/>
          <a:lstStyle/>
          <a:p>
            <a:pPr algn="ctr" eaLnBrk="1" hangingPunct="1">
              <a:defRPr/>
            </a:pPr>
            <a:r>
              <a:rPr lang="fa-IR" smtClean="0"/>
              <a:t>تشریح فرض تعهدی </a:t>
            </a:r>
            <a:endParaRPr lang="en-US" smtClean="0"/>
          </a:p>
        </p:txBody>
      </p:sp>
      <p:sp>
        <p:nvSpPr>
          <p:cNvPr id="190467" name="Rectangle 3"/>
          <p:cNvSpPr>
            <a:spLocks noGrp="1" noChangeArrowheads="1"/>
          </p:cNvSpPr>
          <p:nvPr>
            <p:ph type="body" idx="1"/>
          </p:nvPr>
        </p:nvSpPr>
        <p:spPr/>
        <p:txBody>
          <a:bodyPr/>
          <a:lstStyle/>
          <a:p>
            <a:pPr eaLnBrk="1" hangingPunct="1">
              <a:buFontTx/>
              <a:buNone/>
              <a:defRPr/>
            </a:pPr>
            <a:r>
              <a:rPr lang="fa-IR" smtClean="0"/>
              <a:t> </a:t>
            </a:r>
          </a:p>
          <a:p>
            <a:pPr algn="ctr" eaLnBrk="1" hangingPunct="1">
              <a:buFontTx/>
              <a:buNone/>
              <a:defRPr/>
            </a:pPr>
            <a:r>
              <a:rPr lang="fa-IR" smtClean="0"/>
              <a:t> فرض تعهدی ناظر بر نحوه شناخت درآمدها و هزینه ها و به تبع آن ناظر بر اصل تحقق درآمد و اصل مقابله با درآمدها با هزینه ها ( اصل تطابق )  می باشد. </a:t>
            </a:r>
            <a:endParaRPr lang="en-US" smtClean="0"/>
          </a:p>
        </p:txBody>
      </p:sp>
    </p:spTree>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2515" name="Rectangle 3"/>
          <p:cNvSpPr>
            <a:spLocks noGrp="1" noChangeArrowheads="1"/>
          </p:cNvSpPr>
          <p:nvPr>
            <p:ph type="body" idx="1"/>
          </p:nvPr>
        </p:nvSpPr>
        <p:spPr/>
        <p:txBody>
          <a:bodyPr/>
          <a:lstStyle/>
          <a:p>
            <a:pPr eaLnBrk="1" hangingPunct="1">
              <a:buFontTx/>
              <a:buNone/>
              <a:defRPr/>
            </a:pPr>
            <a:r>
              <a:rPr lang="fa-IR" smtClean="0"/>
              <a:t>   براساس فرض تعهدی اگر وجه نقد وصول شده باشد ولی درآمد تحقق نیافته باشد، نمی توان درآمد را شناسایی کرد. همچنین براساس این فرض اگر وجه پرداخت شده باشد اما هزینه تحمیل نشده باشد، نمی توان هزینه را در دفاتر ثبت نمود. </a:t>
            </a:r>
            <a:endParaRPr lang="en-US"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1827" name="Rectangle 3"/>
          <p:cNvSpPr>
            <a:spLocks noGrp="1" noChangeArrowheads="1"/>
          </p:cNvSpPr>
          <p:nvPr>
            <p:ph type="body" idx="1"/>
          </p:nvPr>
        </p:nvSpPr>
        <p:spPr/>
        <p:txBody>
          <a:bodyPr/>
          <a:lstStyle/>
          <a:p>
            <a:pPr algn="ctr" eaLnBrk="1" hangingPunct="1">
              <a:buFontTx/>
              <a:buNone/>
              <a:defRPr/>
            </a:pPr>
            <a:endParaRPr lang="fa-IR" smtClean="0"/>
          </a:p>
          <a:p>
            <a:pPr algn="ctr" eaLnBrk="1" hangingPunct="1">
              <a:buFontTx/>
              <a:buNone/>
              <a:defRPr/>
            </a:pPr>
            <a:r>
              <a:rPr lang="fa-IR" smtClean="0"/>
              <a:t> نهادهای قانونی و انجمن های حرفه ای حسابداری جهت حمایت از منافع آنها ضوابط ومقررات حسابداری مالی را با دقت فراوان وضع می نمایند. </a:t>
            </a:r>
            <a:endParaRPr lang="en-US" smtClean="0"/>
          </a:p>
        </p:txBody>
      </p:sp>
    </p:spTree>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p:txBody>
          <a:bodyPr/>
          <a:lstStyle/>
          <a:p>
            <a:pPr algn="ctr" eaLnBrk="1" hangingPunct="1">
              <a:defRPr/>
            </a:pPr>
            <a:r>
              <a:rPr lang="fa-IR" smtClean="0"/>
              <a:t>اصل تحقق درآمد </a:t>
            </a:r>
            <a:endParaRPr lang="en-US" smtClean="0"/>
          </a:p>
        </p:txBody>
      </p:sp>
      <p:sp>
        <p:nvSpPr>
          <p:cNvPr id="193539"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براساس اصل تحقق درآمد، زمانی می توانیم درآمد را شناسایی و ثبت کنیم که درآمد تحقق یافته یا عاید شده باشد. </a:t>
            </a:r>
            <a:endParaRPr lang="en-US" smtClean="0"/>
          </a:p>
        </p:txBody>
      </p:sp>
    </p:spTree>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63" name="Rectangle 3"/>
          <p:cNvSpPr>
            <a:spLocks noGrp="1" noChangeArrowheads="1"/>
          </p:cNvSpPr>
          <p:nvPr>
            <p:ph type="body" idx="1"/>
          </p:nvPr>
        </p:nvSpPr>
        <p:spPr/>
        <p:txBody>
          <a:bodyPr/>
          <a:lstStyle/>
          <a:p>
            <a:pPr algn="ctr" eaLnBrk="1" hangingPunct="1">
              <a:buFontTx/>
              <a:buNone/>
              <a:defRPr/>
            </a:pPr>
            <a:r>
              <a:rPr lang="fa-IR" smtClean="0"/>
              <a:t>  فرایند کسب سود عبارت از مجموعه ای از عملیات است که از خرید مواد اولیه و سایر عوامل تولید تا تبدیل آنها به کالای ساخته شده و نهایتا“ فروش محصولات و دریافت وجه آنها را در بر می گیرد. </a:t>
            </a:r>
            <a:endParaRPr lang="en-US" smtClean="0"/>
          </a:p>
        </p:txBody>
      </p:sp>
    </p:spTree>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5587" name="Rectangle 3"/>
          <p:cNvSpPr>
            <a:spLocks noGrp="1" noChangeArrowheads="1"/>
          </p:cNvSpPr>
          <p:nvPr>
            <p:ph type="body" idx="1"/>
          </p:nvPr>
        </p:nvSpPr>
        <p:spPr/>
        <p:txBody>
          <a:bodyPr/>
          <a:lstStyle/>
          <a:p>
            <a:pPr algn="ctr" eaLnBrk="1" hangingPunct="1">
              <a:buFontTx/>
              <a:buNone/>
              <a:defRPr/>
            </a:pPr>
            <a:r>
              <a:rPr lang="fa-IR" smtClean="0"/>
              <a:t>   بنابراین در هر زمانی قبل از فروش محصول چنانچه وجهی دریافت شود، نمی توان آن را به عنوان درآمد ثبت نمود. بلکه این گونه دریافتها نوعی بدهی است که تحت عنوان پیش دریافت ثبت میشود. </a:t>
            </a:r>
            <a:endParaRPr lang="en-US" smtClean="0"/>
          </a:p>
        </p:txBody>
      </p:sp>
    </p:spTree>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6610" name="Rectangle 2"/>
          <p:cNvSpPr>
            <a:spLocks noGrp="1" noChangeArrowheads="1"/>
          </p:cNvSpPr>
          <p:nvPr>
            <p:ph type="title"/>
          </p:nvPr>
        </p:nvSpPr>
        <p:spPr/>
        <p:txBody>
          <a:bodyPr/>
          <a:lstStyle/>
          <a:p>
            <a:pPr eaLnBrk="1" hangingPunct="1">
              <a:defRPr/>
            </a:pPr>
            <a:r>
              <a:rPr lang="fa-IR" smtClean="0"/>
              <a:t>اصل مقابله درآمد با هزینه ها یا اصل تطابق</a:t>
            </a:r>
            <a:endParaRPr lang="en-US" smtClean="0"/>
          </a:p>
        </p:txBody>
      </p:sp>
      <p:sp>
        <p:nvSpPr>
          <p:cNvPr id="196611"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هر موسسه ای به منظور کسب درآمد هزینه هایی را در طول دوره مالی متحمل میشود. برای تعیین سود و زیان خالص باید هزینه های انجام شده در یک دوره مالی از درآمد تحقق یافته در همان دوره کسر شود.</a:t>
            </a:r>
            <a:endParaRPr lang="en-US" smtClean="0"/>
          </a:p>
        </p:txBody>
      </p:sp>
    </p:spTree>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7635" name="Rectangle 3"/>
          <p:cNvSpPr>
            <a:spLocks noGrp="1" noChangeArrowheads="1"/>
          </p:cNvSpPr>
          <p:nvPr>
            <p:ph type="body" idx="1"/>
          </p:nvPr>
        </p:nvSpPr>
        <p:spPr/>
        <p:txBody>
          <a:bodyPr/>
          <a:lstStyle/>
          <a:p>
            <a:pPr algn="ctr" eaLnBrk="1" hangingPunct="1">
              <a:buClr>
                <a:schemeClr val="tx1"/>
              </a:buClr>
              <a:buFontTx/>
              <a:buNone/>
              <a:defRPr/>
            </a:pPr>
            <a:r>
              <a:rPr lang="fa-IR" smtClean="0"/>
              <a:t>   طبق اصل مقابله هزینه ها با درآمد یا اصل وضع هزینه هایی یک دوره از درآمد همان دوره ، هنگامی که یک رویداد معین هم بر درآمد و هم بر هزینه اثر می گذاری هر دو جنبه این رویداد باید در همان دوره مالی شناسایی و ثبت شود.</a:t>
            </a:r>
            <a:endParaRPr lang="en-US" smtClean="0"/>
          </a:p>
        </p:txBody>
      </p:sp>
    </p:spTree>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8658" name="Rectangle 2"/>
          <p:cNvSpPr>
            <a:spLocks noGrp="1" noChangeArrowheads="1"/>
          </p:cNvSpPr>
          <p:nvPr>
            <p:ph type="title"/>
          </p:nvPr>
        </p:nvSpPr>
        <p:spPr/>
        <p:txBody>
          <a:bodyPr/>
          <a:lstStyle/>
          <a:p>
            <a:pPr algn="ctr" eaLnBrk="1" hangingPunct="1">
              <a:defRPr/>
            </a:pPr>
            <a:r>
              <a:rPr lang="fa-IR" smtClean="0"/>
              <a:t>پیش دریافت درآمد </a:t>
            </a:r>
            <a:endParaRPr lang="en-US" smtClean="0"/>
          </a:p>
        </p:txBody>
      </p:sp>
      <p:sp>
        <p:nvSpPr>
          <p:cNvPr id="198659" name="Rectangle 3"/>
          <p:cNvSpPr>
            <a:spLocks noGrp="1" noChangeArrowheads="1"/>
          </p:cNvSpPr>
          <p:nvPr>
            <p:ph type="body" idx="1"/>
          </p:nvPr>
        </p:nvSpPr>
        <p:spPr/>
        <p:txBody>
          <a:bodyPr/>
          <a:lstStyle/>
          <a:p>
            <a:pPr eaLnBrk="1" hangingPunct="1">
              <a:buFontTx/>
              <a:buNone/>
              <a:defRPr/>
            </a:pPr>
            <a:r>
              <a:rPr lang="fa-IR" smtClean="0"/>
              <a:t>  زمانی میتوان درآمد را شناسایی کرد که فرایند کسب سود تکمیل شده باشد .همچنین بیان گردید که معمولا موقع فروش کالا یا اجرای خدمات فرایند کسب سود را تکمیل شده فرض می کنند.</a:t>
            </a:r>
            <a:endParaRPr lang="en-US" smtClean="0"/>
          </a:p>
        </p:txBody>
      </p:sp>
    </p:spTree>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9683" name="Rectangle 3"/>
          <p:cNvSpPr>
            <a:spLocks noGrp="1" noChangeArrowheads="1"/>
          </p:cNvSpPr>
          <p:nvPr>
            <p:ph type="body" idx="1"/>
          </p:nvPr>
        </p:nvSpPr>
        <p:spPr/>
        <p:txBody>
          <a:bodyPr/>
          <a:lstStyle/>
          <a:p>
            <a:pPr eaLnBrk="1" hangingPunct="1">
              <a:buFontTx/>
              <a:buNone/>
              <a:defRPr/>
            </a:pPr>
            <a:r>
              <a:rPr lang="fa-IR" smtClean="0"/>
              <a:t>   بنابراین در هر زمانی قبل از فروش محصول یا اجرای خدمات چنانچه وجهی در یافت شود نمی توان آن را به عنوان درآمدثبت نمود بلکه این گونه در یافتها نوعی بدهی هستند که در حسابی به نام «پیش دریافت» ثبت می شوند.</a:t>
            </a:r>
            <a:endParaRPr lang="en-US" smtClean="0"/>
          </a:p>
        </p:txBody>
      </p:sp>
    </p:spTree>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p:txBody>
          <a:bodyPr/>
          <a:lstStyle/>
          <a:p>
            <a:pPr algn="ctr" eaLnBrk="1" hangingPunct="1">
              <a:defRPr/>
            </a:pPr>
            <a:r>
              <a:rPr lang="fa-IR" smtClean="0"/>
              <a:t>پیش پرداخت هزینه</a:t>
            </a:r>
            <a:endParaRPr lang="en-US" smtClean="0"/>
          </a:p>
        </p:txBody>
      </p:sp>
      <p:sp>
        <p:nvSpPr>
          <p:cNvPr id="200707" name="Rectangle 3"/>
          <p:cNvSpPr>
            <a:spLocks noGrp="1" noChangeArrowheads="1"/>
          </p:cNvSpPr>
          <p:nvPr>
            <p:ph type="body" idx="1"/>
          </p:nvPr>
        </p:nvSpPr>
        <p:spPr/>
        <p:txBody>
          <a:bodyPr/>
          <a:lstStyle/>
          <a:p>
            <a:pPr eaLnBrk="1" hangingPunct="1">
              <a:buClr>
                <a:schemeClr val="tx1"/>
              </a:buClr>
              <a:buFontTx/>
              <a:buNone/>
              <a:defRPr/>
            </a:pPr>
            <a:endParaRPr lang="fa-IR" smtClean="0"/>
          </a:p>
          <a:p>
            <a:pPr eaLnBrk="1" hangingPunct="1">
              <a:buClr>
                <a:schemeClr val="tx1"/>
              </a:buClr>
              <a:buFontTx/>
              <a:buNone/>
              <a:defRPr/>
            </a:pPr>
            <a:r>
              <a:rPr lang="fa-IR" smtClean="0"/>
              <a:t>   چنانچه وجوه پرداختی مربوط به مخارجی باشد که منفعت حاصل از آن به دوره های آتی تسری پیدا کند تحت عنوان یک دارائی به نام پیش پرداخت ثبت خواهند شد.</a:t>
            </a:r>
            <a:endParaRPr lang="en-US" smtClean="0"/>
          </a:p>
        </p:txBody>
      </p:sp>
    </p:spTree>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1731" name="Rectangle 3"/>
          <p:cNvSpPr>
            <a:spLocks noGrp="1" noChangeArrowheads="1"/>
          </p:cNvSpPr>
          <p:nvPr>
            <p:ph type="body" idx="1"/>
          </p:nvPr>
        </p:nvSpPr>
        <p:spPr/>
        <p:txBody>
          <a:bodyPr/>
          <a:lstStyle/>
          <a:p>
            <a:pPr eaLnBrk="1" hangingPunct="1">
              <a:buFontTx/>
              <a:buNone/>
              <a:defRPr/>
            </a:pPr>
            <a:r>
              <a:rPr lang="fa-IR" smtClean="0"/>
              <a:t>  </a:t>
            </a:r>
          </a:p>
          <a:p>
            <a:pPr algn="ctr" eaLnBrk="1" hangingPunct="1">
              <a:buFontTx/>
              <a:buNone/>
              <a:defRPr/>
            </a:pPr>
            <a:r>
              <a:rPr lang="fa-IR" smtClean="0"/>
              <a:t>   پیش پرداخت ها معرف مخارج انجام شده ای است که مورد استفاده قرار نگرفته است.</a:t>
            </a:r>
            <a:endParaRPr lang="en-US" smtClean="0"/>
          </a:p>
        </p:txBody>
      </p:sp>
    </p:spTree>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p:txBody>
          <a:bodyPr/>
          <a:lstStyle/>
          <a:p>
            <a:pPr algn="ctr" eaLnBrk="1" hangingPunct="1">
              <a:defRPr/>
            </a:pPr>
            <a:r>
              <a:rPr lang="fa-IR" smtClean="0"/>
              <a:t>گفتار 3</a:t>
            </a:r>
            <a:endParaRPr lang="en-US" smtClean="0"/>
          </a:p>
        </p:txBody>
      </p:sp>
      <p:sp>
        <p:nvSpPr>
          <p:cNvPr id="202755" name="Rectangle 3"/>
          <p:cNvSpPr>
            <a:spLocks noGrp="1" noChangeArrowheads="1"/>
          </p:cNvSpPr>
          <p:nvPr>
            <p:ph type="body" idx="1"/>
          </p:nvPr>
        </p:nvSpPr>
        <p:spPr/>
        <p:txBody>
          <a:bodyPr/>
          <a:lstStyle/>
          <a:p>
            <a:pPr eaLnBrk="1" hangingPunct="1">
              <a:buFontTx/>
              <a:buNone/>
              <a:defRPr/>
            </a:pPr>
            <a:r>
              <a:rPr lang="fa-IR" smtClean="0"/>
              <a:t> </a:t>
            </a:r>
          </a:p>
          <a:p>
            <a:pPr algn="ctr" eaLnBrk="1" hangingPunct="1">
              <a:buFontTx/>
              <a:buNone/>
              <a:defRPr/>
            </a:pPr>
            <a:r>
              <a:rPr lang="fa-IR" smtClean="0"/>
              <a:t>اصلاح وتعدیل حسابها</a:t>
            </a:r>
            <a:endParaRPr lang="en-US"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defRPr/>
            </a:pPr>
            <a:r>
              <a:rPr lang="fa-IR" dirty="0" smtClean="0"/>
              <a:t>اصول حسابداری 1 </a:t>
            </a:r>
            <a:endParaRPr lang="en-US" dirty="0" smtClean="0"/>
          </a:p>
        </p:txBody>
      </p:sp>
      <p:sp>
        <p:nvSpPr>
          <p:cNvPr id="2051" name="Rectangle 3"/>
          <p:cNvSpPr>
            <a:spLocks noGrp="1" noChangeArrowheads="1"/>
          </p:cNvSpPr>
          <p:nvPr>
            <p:ph type="subTitle" idx="1"/>
          </p:nvPr>
        </p:nvSpPr>
        <p:spPr/>
        <p:txBody>
          <a:bodyPr/>
          <a:lstStyle/>
          <a:p>
            <a:pPr eaLnBrk="1" hangingPunct="1">
              <a:defRPr/>
            </a:pPr>
            <a:r>
              <a:rPr lang="fa-IR" dirty="0" smtClean="0"/>
              <a:t>تالیف : </a:t>
            </a:r>
          </a:p>
          <a:p>
            <a:pPr eaLnBrk="1" hangingPunct="1">
              <a:defRPr/>
            </a:pPr>
            <a:r>
              <a:rPr lang="fa-IR" dirty="0" smtClean="0"/>
              <a:t>عبدالکریم مقدم    علی شفیع زاده </a:t>
            </a:r>
          </a:p>
          <a:p>
            <a:pPr eaLnBrk="1" hangingPunct="1">
              <a:defRPr/>
            </a:pPr>
            <a:r>
              <a:rPr lang="fa-IR" dirty="0" smtClean="0"/>
              <a:t>تهيه كننده :علي اصغر ترابي</a:t>
            </a:r>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algn="ctr" eaLnBrk="1" hangingPunct="1">
              <a:defRPr/>
            </a:pPr>
            <a:r>
              <a:rPr lang="fa-IR" smtClean="0"/>
              <a:t>گفتار 4 :</a:t>
            </a:r>
            <a:endParaRPr lang="en-US" smtClean="0"/>
          </a:p>
        </p:txBody>
      </p:sp>
      <p:sp>
        <p:nvSpPr>
          <p:cNvPr id="25603" name="Rectangle 3"/>
          <p:cNvSpPr>
            <a:spLocks noGrp="1" noChangeArrowheads="1"/>
          </p:cNvSpPr>
          <p:nvPr>
            <p:ph type="body" idx="1"/>
          </p:nvPr>
        </p:nvSpPr>
        <p:spPr/>
        <p:txBody>
          <a:bodyPr/>
          <a:lstStyle/>
          <a:p>
            <a:pPr eaLnBrk="1" hangingPunct="1">
              <a:buFontTx/>
              <a:buNone/>
              <a:defRPr/>
            </a:pPr>
            <a:r>
              <a:rPr lang="fa-IR" smtClean="0"/>
              <a:t>  مفاهیم اساسی حسابداری و گزارشگری مالی </a:t>
            </a:r>
            <a:endParaRPr lang="en-US" smtClean="0"/>
          </a:p>
        </p:txBody>
      </p:sp>
    </p:spTree>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3778" name="Rectangle 2"/>
          <p:cNvSpPr>
            <a:spLocks noGrp="1" noChangeArrowheads="1"/>
          </p:cNvSpPr>
          <p:nvPr>
            <p:ph type="title"/>
          </p:nvPr>
        </p:nvSpPr>
        <p:spPr/>
        <p:txBody>
          <a:bodyPr/>
          <a:lstStyle/>
          <a:p>
            <a:pPr algn="ctr" eaLnBrk="1" hangingPunct="1">
              <a:defRPr/>
            </a:pPr>
            <a:r>
              <a:rPr lang="fa-IR" smtClean="0"/>
              <a:t>هدف</a:t>
            </a:r>
            <a:endParaRPr lang="en-US" smtClean="0"/>
          </a:p>
        </p:txBody>
      </p:sp>
      <p:sp>
        <p:nvSpPr>
          <p:cNvPr id="203779"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انتظار میرود پس از مطالعه این گفتار بتوانید انواع مختلف ثبتهای اصلاحی را در دفاتر ثبت کنید.</a:t>
            </a:r>
            <a:endParaRPr lang="en-US" smtClean="0"/>
          </a:p>
        </p:txBody>
      </p:sp>
    </p:spTree>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7874" name="Rectangle 2"/>
          <p:cNvSpPr>
            <a:spLocks noGrp="1" noChangeArrowheads="1"/>
          </p:cNvSpPr>
          <p:nvPr>
            <p:ph type="title"/>
          </p:nvPr>
        </p:nvSpPr>
        <p:spPr/>
        <p:txBody>
          <a:bodyPr/>
          <a:lstStyle/>
          <a:p>
            <a:pPr algn="ctr" eaLnBrk="1" hangingPunct="1">
              <a:defRPr/>
            </a:pPr>
            <a:r>
              <a:rPr lang="fa-IR" smtClean="0"/>
              <a:t>حسابهای موقت :</a:t>
            </a:r>
            <a:endParaRPr lang="en-US" smtClean="0"/>
          </a:p>
        </p:txBody>
      </p:sp>
      <p:sp>
        <p:nvSpPr>
          <p:cNvPr id="207875"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شامل حسابهای درآمد و هزینه و برداشت که در پایان دوره مالی بسته می شوند. این حسابها را به استثنای برداشت ، حسابهای سود و زیانی نیز می گویند. </a:t>
            </a:r>
            <a:endParaRPr lang="en-US" smtClean="0"/>
          </a:p>
        </p:txBody>
      </p:sp>
    </p:spTree>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02" name="Rectangle 2"/>
          <p:cNvSpPr>
            <a:spLocks noGrp="1" noChangeArrowheads="1"/>
          </p:cNvSpPr>
          <p:nvPr>
            <p:ph type="title"/>
          </p:nvPr>
        </p:nvSpPr>
        <p:spPr>
          <a:xfrm>
            <a:off x="395288" y="2565400"/>
            <a:ext cx="8229600" cy="1143000"/>
          </a:xfrm>
        </p:spPr>
        <p:txBody>
          <a:bodyPr/>
          <a:lstStyle/>
          <a:p>
            <a:pPr algn="ctr" eaLnBrk="1" hangingPunct="1">
              <a:defRPr/>
            </a:pPr>
            <a:r>
              <a:rPr lang="fa-IR" sz="4000" smtClean="0"/>
              <a:t>حسابهای دفتر کل را می توان به دو دسته کلی تقسیم کرد :</a:t>
            </a:r>
            <a:br>
              <a:rPr lang="fa-IR" sz="4000" smtClean="0"/>
            </a:br>
            <a:r>
              <a:rPr lang="fa-IR" sz="4000" smtClean="0"/>
              <a:t>1- حسابهای دائمی </a:t>
            </a:r>
            <a:br>
              <a:rPr lang="fa-IR" sz="4000" smtClean="0"/>
            </a:br>
            <a:r>
              <a:rPr lang="fa-IR" sz="4000" smtClean="0"/>
              <a:t>2- حسابهای موقت </a:t>
            </a:r>
            <a:endParaRPr lang="en-US" sz="4000" smtClean="0"/>
          </a:p>
        </p:txBody>
      </p:sp>
    </p:spTree>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826" name="Rectangle 2"/>
          <p:cNvSpPr>
            <a:spLocks noGrp="1" noChangeArrowheads="1"/>
          </p:cNvSpPr>
          <p:nvPr>
            <p:ph type="title"/>
          </p:nvPr>
        </p:nvSpPr>
        <p:spPr/>
        <p:txBody>
          <a:bodyPr/>
          <a:lstStyle/>
          <a:p>
            <a:pPr algn="ctr" eaLnBrk="1" hangingPunct="1">
              <a:defRPr/>
            </a:pPr>
            <a:r>
              <a:rPr lang="fa-IR" smtClean="0"/>
              <a:t>حسابهای دائمی </a:t>
            </a:r>
            <a:endParaRPr lang="en-US" smtClean="0"/>
          </a:p>
        </p:txBody>
      </p:sp>
      <p:sp>
        <p:nvSpPr>
          <p:cNvPr id="205827"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شامل حسابهای دارایی ، بدهی وسرمایه که مانده آنها به دوره مالی بعد نقل میشود. این حسابها را حسابهای ترازنامه ای نیز می گویند . </a:t>
            </a:r>
            <a:endParaRPr lang="en-US" smtClean="0"/>
          </a:p>
        </p:txBody>
      </p:sp>
    </p:spTree>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8899" name="Rectangle 3"/>
          <p:cNvSpPr>
            <a:spLocks noGrp="1" noChangeArrowheads="1"/>
          </p:cNvSpPr>
          <p:nvPr>
            <p:ph type="body" idx="1"/>
          </p:nvPr>
        </p:nvSpPr>
        <p:spPr/>
        <p:txBody>
          <a:bodyPr/>
          <a:lstStyle/>
          <a:p>
            <a:pPr eaLnBrk="1" hangingPunct="1">
              <a:buFontTx/>
              <a:buNone/>
              <a:defRPr/>
            </a:pPr>
            <a:r>
              <a:rPr lang="fa-IR" smtClean="0"/>
              <a:t>  اصلاح و تعدیل حسابهای دفتر کل در پایان دوره مالی و به منظور اصلاح ، تعدیل و به هنگام کردن( به روز رساندن) </a:t>
            </a:r>
          </a:p>
          <a:p>
            <a:pPr algn="ctr" eaLnBrk="1" hangingPunct="1">
              <a:buFontTx/>
              <a:buNone/>
              <a:defRPr/>
            </a:pPr>
            <a:r>
              <a:rPr lang="fa-IR" smtClean="0"/>
              <a:t>   مدارک حسابداری انجام میشود. </a:t>
            </a:r>
            <a:endParaRPr lang="en-US" smtClean="0"/>
          </a:p>
        </p:txBody>
      </p:sp>
    </p:spTree>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9923" name="Rectangle 3"/>
          <p:cNvSpPr>
            <a:spLocks noGrp="1" noChangeArrowheads="1"/>
          </p:cNvSpPr>
          <p:nvPr>
            <p:ph type="body" idx="1"/>
          </p:nvPr>
        </p:nvSpPr>
        <p:spPr/>
        <p:txBody>
          <a:bodyPr/>
          <a:lstStyle/>
          <a:p>
            <a:pPr algn="ctr" eaLnBrk="1" hangingPunct="1">
              <a:buFontTx/>
              <a:buNone/>
              <a:defRPr/>
            </a:pPr>
            <a:r>
              <a:rPr lang="fa-IR" smtClean="0"/>
              <a:t>  ثبت های اصلاحی معمولا“ در پایان دوره مالی ثبت میشوند و شامل موارد زیر می باشد :</a:t>
            </a:r>
          </a:p>
          <a:p>
            <a:pPr eaLnBrk="1" hangingPunct="1">
              <a:buFontTx/>
              <a:buNone/>
              <a:defRPr/>
            </a:pPr>
            <a:r>
              <a:rPr lang="fa-IR" smtClean="0"/>
              <a:t>1- اصلاح پیش دریافتهای درآمد </a:t>
            </a:r>
          </a:p>
          <a:p>
            <a:pPr eaLnBrk="1" hangingPunct="1">
              <a:buFontTx/>
              <a:buNone/>
              <a:defRPr/>
            </a:pPr>
            <a:r>
              <a:rPr lang="fa-IR" smtClean="0"/>
              <a:t>2- اصلاح پیش پرداخت های هزینه </a:t>
            </a:r>
          </a:p>
          <a:p>
            <a:pPr eaLnBrk="1" hangingPunct="1">
              <a:buFontTx/>
              <a:buNone/>
              <a:defRPr/>
            </a:pPr>
            <a:r>
              <a:rPr lang="fa-IR" smtClean="0"/>
              <a:t>3- ثبت درآمدهای و هزینه های تحقق یافته ثبت نشده تا پایان سال مالی  </a:t>
            </a:r>
          </a:p>
          <a:p>
            <a:pPr eaLnBrk="1" hangingPunct="1">
              <a:buFontTx/>
              <a:buNone/>
              <a:defRPr/>
            </a:pPr>
            <a:r>
              <a:rPr lang="fa-IR" smtClean="0"/>
              <a:t>4- ثبت هزینه استهلاک دارائی </a:t>
            </a:r>
            <a:endParaRPr lang="en-US" smtClean="0"/>
          </a:p>
        </p:txBody>
      </p:sp>
    </p:spTree>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0946" name="Rectangle 2"/>
          <p:cNvSpPr>
            <a:spLocks noGrp="1" noChangeArrowheads="1"/>
          </p:cNvSpPr>
          <p:nvPr>
            <p:ph type="title"/>
          </p:nvPr>
        </p:nvSpPr>
        <p:spPr/>
        <p:txBody>
          <a:bodyPr/>
          <a:lstStyle/>
          <a:p>
            <a:pPr algn="ctr" eaLnBrk="1" hangingPunct="1">
              <a:defRPr/>
            </a:pPr>
            <a:r>
              <a:rPr lang="fa-IR" smtClean="0"/>
              <a:t>اصلاح پیش پرداخت های هزینه </a:t>
            </a:r>
            <a:endParaRPr lang="en-US" smtClean="0"/>
          </a:p>
        </p:txBody>
      </p:sp>
      <p:sp>
        <p:nvSpPr>
          <p:cNvPr id="210947" name="Rectangle 3"/>
          <p:cNvSpPr>
            <a:spLocks noGrp="1" noChangeArrowheads="1"/>
          </p:cNvSpPr>
          <p:nvPr>
            <p:ph type="body" idx="1"/>
          </p:nvPr>
        </p:nvSpPr>
        <p:spPr/>
        <p:txBody>
          <a:bodyPr/>
          <a:lstStyle/>
          <a:p>
            <a:pPr eaLnBrk="1" hangingPunct="1">
              <a:buFontTx/>
              <a:buNone/>
              <a:defRPr/>
            </a:pPr>
            <a:endParaRPr lang="fa-IR" smtClean="0"/>
          </a:p>
          <a:p>
            <a:pPr eaLnBrk="1" hangingPunct="1">
              <a:buFontTx/>
              <a:buNone/>
              <a:defRPr/>
            </a:pPr>
            <a:r>
              <a:rPr lang="fa-IR" smtClean="0"/>
              <a:t>  از آنجا که ممکن است بخشی از مبالغی که تحت عنوان پیش پرداخت ثبت شده اند تا پایان سال مالی به هزینه تبدیل شوند، در پایان هر دوره مالی باید بابت این قسمت از پیش پرداخت ها که به هزینه تبدیل شده اند اصلاحات لازم در حسابها به عمل آید.</a:t>
            </a:r>
            <a:endParaRPr lang="en-US" smtClean="0"/>
          </a:p>
        </p:txBody>
      </p:sp>
    </p:spTree>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1970" name="Rectangle 2"/>
          <p:cNvSpPr>
            <a:spLocks noGrp="1" noChangeArrowheads="1"/>
          </p:cNvSpPr>
          <p:nvPr>
            <p:ph type="title"/>
          </p:nvPr>
        </p:nvSpPr>
        <p:spPr/>
        <p:txBody>
          <a:bodyPr/>
          <a:lstStyle/>
          <a:p>
            <a:pPr algn="ctr" eaLnBrk="1" hangingPunct="1">
              <a:defRPr/>
            </a:pPr>
            <a:r>
              <a:rPr lang="fa-IR" sz="4000" smtClean="0"/>
              <a:t>ثبت درآمدهای تحقق یافته ثبت نشده تا پایان دوره مالی </a:t>
            </a:r>
            <a:endParaRPr lang="en-US" sz="4000" smtClean="0"/>
          </a:p>
        </p:txBody>
      </p:sp>
      <p:sp>
        <p:nvSpPr>
          <p:cNvPr id="211971" name="Rectangle 3"/>
          <p:cNvSpPr>
            <a:spLocks noGrp="1" noChangeArrowheads="1"/>
          </p:cNvSpPr>
          <p:nvPr>
            <p:ph type="body" idx="1"/>
          </p:nvPr>
        </p:nvSpPr>
        <p:spPr/>
        <p:txBody>
          <a:bodyPr/>
          <a:lstStyle/>
          <a:p>
            <a:pPr eaLnBrk="1" hangingPunct="1">
              <a:buFontTx/>
              <a:buNone/>
              <a:defRPr/>
            </a:pPr>
            <a:endParaRPr lang="fa-IR" smtClean="0"/>
          </a:p>
          <a:p>
            <a:pPr eaLnBrk="1" hangingPunct="1">
              <a:buFontTx/>
              <a:buNone/>
              <a:defRPr/>
            </a:pPr>
            <a:r>
              <a:rPr lang="fa-IR" smtClean="0"/>
              <a:t>  در پایان دوره مالی ممکن است درآمدهایی تحقق یافته باشند ولی ثبتی از بابت آنها در دفاتر به عمل نیامده باشد. </a:t>
            </a:r>
            <a:endParaRPr lang="en-US" smtClean="0"/>
          </a:p>
        </p:txBody>
      </p:sp>
    </p:spTree>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7186" name="Rectangle 2"/>
          <p:cNvSpPr>
            <a:spLocks noGrp="1" noChangeArrowheads="1"/>
          </p:cNvSpPr>
          <p:nvPr>
            <p:ph type="title"/>
          </p:nvPr>
        </p:nvSpPr>
        <p:spPr/>
        <p:txBody>
          <a:bodyPr/>
          <a:lstStyle/>
          <a:p>
            <a:pPr algn="ctr" eaLnBrk="1" hangingPunct="1">
              <a:defRPr/>
            </a:pPr>
            <a:r>
              <a:rPr lang="fa-IR" smtClean="0"/>
              <a:t>مثال  </a:t>
            </a:r>
            <a:endParaRPr lang="en-US" smtClean="0"/>
          </a:p>
        </p:txBody>
      </p:sp>
      <p:sp>
        <p:nvSpPr>
          <p:cNvPr id="477187" name="Rectangle 3"/>
          <p:cNvSpPr>
            <a:spLocks noGrp="1" noChangeArrowheads="1"/>
          </p:cNvSpPr>
          <p:nvPr>
            <p:ph type="body" idx="1"/>
          </p:nvPr>
        </p:nvSpPr>
        <p:spPr>
          <a:xfrm>
            <a:off x="468313" y="1916113"/>
            <a:ext cx="8229600" cy="4114800"/>
          </a:xfrm>
        </p:spPr>
        <p:txBody>
          <a:bodyPr/>
          <a:lstStyle/>
          <a:p>
            <a:pPr eaLnBrk="1" hangingPunct="1">
              <a:buFontTx/>
              <a:buNone/>
              <a:defRPr/>
            </a:pPr>
            <a:r>
              <a:rPr lang="fa-IR" sz="2800" smtClean="0"/>
              <a:t>   شرکت آلفا در اسفند 1381 ماشین آلات شرکت چناران را تعمیر نمود. ارزش این خدمات معادل 3000000 ریال میباشد که دراین تاریخ (منظور 29/12/81 است) ثبتی بابت آن در حسابها به عمل نیامده است. ثبت اصلاحی در پایان سال 81 به صورت زیر میباشد. </a:t>
            </a:r>
          </a:p>
          <a:p>
            <a:pPr eaLnBrk="1" hangingPunct="1">
              <a:buFontTx/>
              <a:buNone/>
              <a:defRPr/>
            </a:pPr>
            <a:r>
              <a:rPr lang="fa-IR" sz="2800" u="sng" smtClean="0"/>
              <a:t>  تاریخ             شرح               بدهکار           بستانکار</a:t>
            </a:r>
          </a:p>
          <a:p>
            <a:pPr eaLnBrk="1" hangingPunct="1">
              <a:buFontTx/>
              <a:buNone/>
              <a:defRPr/>
            </a:pPr>
            <a:r>
              <a:rPr lang="fa-IR" sz="2000" smtClean="0"/>
              <a:t> 29/12/81 </a:t>
            </a:r>
            <a:r>
              <a:rPr lang="fa-IR" sz="2800" smtClean="0"/>
              <a:t>   </a:t>
            </a:r>
            <a:r>
              <a:rPr lang="fa-IR" sz="2000" smtClean="0"/>
              <a:t>حسابهای دریافتنی              3000000 </a:t>
            </a:r>
          </a:p>
          <a:p>
            <a:pPr eaLnBrk="1" hangingPunct="1">
              <a:buFontTx/>
              <a:buNone/>
              <a:defRPr/>
            </a:pPr>
            <a:r>
              <a:rPr lang="fa-IR" sz="2000" smtClean="0"/>
              <a:t>                             درآمد تعمیرات                                  3000000</a:t>
            </a:r>
          </a:p>
          <a:p>
            <a:pPr eaLnBrk="1" hangingPunct="1">
              <a:buFontTx/>
              <a:buNone/>
              <a:defRPr/>
            </a:pPr>
            <a:r>
              <a:rPr lang="fa-IR" sz="2000" smtClean="0"/>
              <a:t>                بابت ارائه خدمات به شرکت چناران .     </a:t>
            </a:r>
            <a:endParaRPr lang="en-US" sz="2000" smtClean="0"/>
          </a:p>
        </p:txBody>
      </p:sp>
    </p:spTree>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2994" name="Rectangle 2"/>
          <p:cNvSpPr>
            <a:spLocks noGrp="1" noChangeArrowheads="1"/>
          </p:cNvSpPr>
          <p:nvPr>
            <p:ph type="title"/>
          </p:nvPr>
        </p:nvSpPr>
        <p:spPr/>
        <p:txBody>
          <a:bodyPr/>
          <a:lstStyle/>
          <a:p>
            <a:pPr algn="ctr" eaLnBrk="1" hangingPunct="1">
              <a:defRPr/>
            </a:pPr>
            <a:r>
              <a:rPr lang="fa-IR" sz="4000" smtClean="0"/>
              <a:t>ثبت هزینه های تحمیل یافته ثبت نشده تا پایان دوره مالی </a:t>
            </a:r>
            <a:endParaRPr lang="en-US" sz="4000" smtClean="0"/>
          </a:p>
        </p:txBody>
      </p:sp>
      <p:sp>
        <p:nvSpPr>
          <p:cNvPr id="212995" name="Rectangle 3"/>
          <p:cNvSpPr>
            <a:spLocks noGrp="1" noChangeArrowheads="1"/>
          </p:cNvSpPr>
          <p:nvPr>
            <p:ph type="body" idx="1"/>
          </p:nvPr>
        </p:nvSpPr>
        <p:spPr/>
        <p:txBody>
          <a:bodyPr/>
          <a:lstStyle/>
          <a:p>
            <a:pPr eaLnBrk="1" hangingPunct="1">
              <a:buFontTx/>
              <a:buNone/>
              <a:defRPr/>
            </a:pPr>
            <a:endParaRPr lang="fa-IR" smtClean="0"/>
          </a:p>
          <a:p>
            <a:pPr eaLnBrk="1" hangingPunct="1">
              <a:buFontTx/>
              <a:buNone/>
              <a:defRPr/>
            </a:pPr>
            <a:r>
              <a:rPr lang="fa-IR" smtClean="0"/>
              <a:t>   معمولا“ در پایان دوره مالی هزینه هایی وجود دارند که ثبت نشده اند.از جله هزینه تلفن ، آ ب ، برق این گونه هزینه ها را هزینه های معوق نیز می گویند.  </a:t>
            </a:r>
            <a:endParaRPr lang="en-US"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algn="ctr" eaLnBrk="1" hangingPunct="1">
              <a:defRPr/>
            </a:pPr>
            <a:r>
              <a:rPr lang="fa-IR" smtClean="0"/>
              <a:t>هدف :</a:t>
            </a:r>
            <a:endParaRPr lang="en-US" smtClean="0"/>
          </a:p>
        </p:txBody>
      </p:sp>
      <p:sp>
        <p:nvSpPr>
          <p:cNvPr id="26627" name="Rectangle 3"/>
          <p:cNvSpPr>
            <a:spLocks noGrp="1" noChangeArrowheads="1"/>
          </p:cNvSpPr>
          <p:nvPr>
            <p:ph type="body" idx="1"/>
          </p:nvPr>
        </p:nvSpPr>
        <p:spPr/>
        <p:txBody>
          <a:bodyPr/>
          <a:lstStyle/>
          <a:p>
            <a:pPr eaLnBrk="1" hangingPunct="1">
              <a:buFontTx/>
              <a:buNone/>
              <a:defRPr/>
            </a:pPr>
            <a:r>
              <a:rPr lang="fa-IR" smtClean="0"/>
              <a:t> انتظار می رود پس ازمطالعه این گفتار بتوانید مفروضات ،</a:t>
            </a:r>
          </a:p>
          <a:p>
            <a:pPr eaLnBrk="1" hangingPunct="1">
              <a:buFontTx/>
              <a:buNone/>
              <a:defRPr/>
            </a:pPr>
            <a:r>
              <a:rPr lang="fa-IR" smtClean="0"/>
              <a:t> اصول و میثاقهای حسابداری رانام برده  وهر کدام را شرح دهید .</a:t>
            </a:r>
            <a:endParaRPr lang="en-US" smtClean="0"/>
          </a:p>
        </p:txBody>
      </p:sp>
    </p:spTree>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9779" name="Rectangle 3"/>
          <p:cNvSpPr>
            <a:spLocks noGrp="1" noChangeArrowheads="1"/>
          </p:cNvSpPr>
          <p:nvPr>
            <p:ph type="body" idx="1"/>
          </p:nvPr>
        </p:nvSpPr>
        <p:spPr/>
        <p:txBody>
          <a:bodyPr/>
          <a:lstStyle/>
          <a:p>
            <a:pPr algn="ctr" eaLnBrk="1" hangingPunct="1">
              <a:buFontTx/>
              <a:buNone/>
              <a:defRPr/>
            </a:pPr>
            <a:endParaRPr lang="fa-IR" smtClean="0"/>
          </a:p>
          <a:p>
            <a:pPr algn="ctr" eaLnBrk="1" hangingPunct="1">
              <a:buFontTx/>
              <a:buNone/>
              <a:defRPr/>
            </a:pPr>
            <a:r>
              <a:rPr lang="fa-IR" smtClean="0"/>
              <a:t> به منظور به کارگیری صحیح اصل تطابق در پایان سال باید این گونه هزینه ها را در دفاتر ثبت نمود.</a:t>
            </a:r>
            <a:endParaRPr lang="en-US" smtClean="0"/>
          </a:p>
        </p:txBody>
      </p:sp>
    </p:spTree>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4018" name="Rectangle 2"/>
          <p:cNvSpPr>
            <a:spLocks noGrp="1" noChangeArrowheads="1"/>
          </p:cNvSpPr>
          <p:nvPr>
            <p:ph type="title"/>
          </p:nvPr>
        </p:nvSpPr>
        <p:spPr/>
        <p:txBody>
          <a:bodyPr/>
          <a:lstStyle/>
          <a:p>
            <a:pPr algn="ctr" eaLnBrk="1" hangingPunct="1">
              <a:defRPr/>
            </a:pPr>
            <a:r>
              <a:rPr lang="fa-IR" sz="4000" smtClean="0"/>
              <a:t>ثبت هزینه استهلاک دارائیهای بلند مدت استهلاک پذیر </a:t>
            </a:r>
            <a:endParaRPr lang="en-US" sz="4000" smtClean="0"/>
          </a:p>
        </p:txBody>
      </p:sp>
      <p:sp>
        <p:nvSpPr>
          <p:cNvPr id="214019"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دارائیهای که عمر مفید آنها بیشتر از یک سال باشد، به عنوان دارائی بلندمدت یا ثابت در دفاتر ثبت میشوند به غیر از زمین تمامی دارائیهای بلندمدت دیگر دارای عمر مفید محدود می باشند. </a:t>
            </a:r>
            <a:endParaRPr lang="en-US" smtClean="0"/>
          </a:p>
        </p:txBody>
      </p:sp>
    </p:spTree>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42" name="Rectangle 2"/>
          <p:cNvSpPr>
            <a:spLocks noGrp="1" noChangeArrowheads="1"/>
          </p:cNvSpPr>
          <p:nvPr>
            <p:ph type="title"/>
          </p:nvPr>
        </p:nvSpPr>
        <p:spPr/>
        <p:txBody>
          <a:bodyPr/>
          <a:lstStyle/>
          <a:p>
            <a:pPr algn="ctr" eaLnBrk="1" hangingPunct="1">
              <a:defRPr/>
            </a:pPr>
            <a:r>
              <a:rPr lang="fa-IR" smtClean="0"/>
              <a:t>نحوه محاسبه هزینه استهلاک :</a:t>
            </a:r>
            <a:endParaRPr lang="en-US" smtClean="0"/>
          </a:p>
        </p:txBody>
      </p:sp>
      <p:sp>
        <p:nvSpPr>
          <p:cNvPr id="215043" name="Rectangle 3"/>
          <p:cNvSpPr>
            <a:spLocks noGrp="1" noChangeArrowheads="1"/>
          </p:cNvSpPr>
          <p:nvPr>
            <p:ph type="body" idx="1"/>
          </p:nvPr>
        </p:nvSpPr>
        <p:spPr/>
        <p:txBody>
          <a:bodyPr/>
          <a:lstStyle/>
          <a:p>
            <a:pPr eaLnBrk="1" hangingPunct="1">
              <a:buFontTx/>
              <a:buNone/>
              <a:defRPr/>
            </a:pPr>
            <a:r>
              <a:rPr lang="fa-IR" smtClean="0"/>
              <a:t>  </a:t>
            </a:r>
          </a:p>
          <a:p>
            <a:pPr algn="ctr" eaLnBrk="1" hangingPunct="1">
              <a:buFontTx/>
              <a:buNone/>
              <a:defRPr/>
            </a:pPr>
            <a:r>
              <a:rPr lang="fa-IR" smtClean="0"/>
              <a:t> ارزش اسقاط  -  بهای تمام شده  ÷ عمر مفید = هزینه استهلاک </a:t>
            </a:r>
            <a:endParaRPr lang="en-US" smtClean="0"/>
          </a:p>
        </p:txBody>
      </p:sp>
    </p:spTree>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6066" name="Rectangle 2"/>
          <p:cNvSpPr>
            <a:spLocks noGrp="1" noChangeArrowheads="1"/>
          </p:cNvSpPr>
          <p:nvPr>
            <p:ph type="title"/>
          </p:nvPr>
        </p:nvSpPr>
        <p:spPr/>
        <p:txBody>
          <a:bodyPr/>
          <a:lstStyle/>
          <a:p>
            <a:pPr algn="ctr" eaLnBrk="1" hangingPunct="1">
              <a:defRPr/>
            </a:pPr>
            <a:r>
              <a:rPr lang="fa-IR" smtClean="0"/>
              <a:t>اصلاح حساب موجودی ملزومات </a:t>
            </a:r>
            <a:endParaRPr lang="en-US" smtClean="0"/>
          </a:p>
        </p:txBody>
      </p:sp>
      <p:sp>
        <p:nvSpPr>
          <p:cNvPr id="216067" name="Rectangle 3"/>
          <p:cNvSpPr>
            <a:spLocks noGrp="1" noChangeArrowheads="1"/>
          </p:cNvSpPr>
          <p:nvPr>
            <p:ph type="body" idx="1"/>
          </p:nvPr>
        </p:nvSpPr>
        <p:spPr/>
        <p:txBody>
          <a:bodyPr/>
          <a:lstStyle/>
          <a:p>
            <a:pPr eaLnBrk="1" hangingPunct="1">
              <a:lnSpc>
                <a:spcPct val="90000"/>
              </a:lnSpc>
              <a:buFontTx/>
              <a:buNone/>
              <a:defRPr/>
            </a:pPr>
            <a:r>
              <a:rPr lang="fa-IR" smtClean="0"/>
              <a:t>  </a:t>
            </a:r>
          </a:p>
          <a:p>
            <a:pPr eaLnBrk="1" hangingPunct="1">
              <a:lnSpc>
                <a:spcPct val="90000"/>
              </a:lnSpc>
              <a:buFontTx/>
              <a:buNone/>
              <a:defRPr/>
            </a:pPr>
            <a:r>
              <a:rPr lang="fa-IR" smtClean="0"/>
              <a:t>  برای حسابداری ملزومات دو روش وجود دارد :</a:t>
            </a:r>
          </a:p>
          <a:p>
            <a:pPr eaLnBrk="1" hangingPunct="1">
              <a:lnSpc>
                <a:spcPct val="90000"/>
              </a:lnSpc>
              <a:buFontTx/>
              <a:buNone/>
              <a:defRPr/>
            </a:pPr>
            <a:r>
              <a:rPr lang="fa-IR" smtClean="0"/>
              <a:t>  روش اول : در این روش هنگام خرید ملزومات، حساب موجودی ملزومات، بدهکار وحساب صندوق یا حسابهای پرداختنی بستانکار می شود. </a:t>
            </a:r>
          </a:p>
          <a:p>
            <a:pPr eaLnBrk="1" hangingPunct="1">
              <a:lnSpc>
                <a:spcPct val="90000"/>
              </a:lnSpc>
              <a:buFontTx/>
              <a:buNone/>
              <a:defRPr/>
            </a:pPr>
            <a:r>
              <a:rPr lang="fa-IR" smtClean="0"/>
              <a:t>   روش دوم : در این روش هنگام خرید ملزومات حساب هزینه ملزومات، بدهکار و حساب صندوق یا حسابهای پرداختنی ، بستانکار میشود. </a:t>
            </a:r>
            <a:endParaRPr lang="en-US" smtClean="0"/>
          </a:p>
        </p:txBody>
      </p:sp>
    </p:spTree>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p:txBody>
          <a:bodyPr/>
          <a:lstStyle/>
          <a:p>
            <a:pPr algn="ctr" eaLnBrk="1" hangingPunct="1">
              <a:defRPr/>
            </a:pPr>
            <a:r>
              <a:rPr lang="fa-IR" smtClean="0"/>
              <a:t>تهیه ترازآزمایشی اصلاح شده </a:t>
            </a:r>
            <a:endParaRPr lang="en-US" smtClean="0"/>
          </a:p>
        </p:txBody>
      </p:sp>
      <p:sp>
        <p:nvSpPr>
          <p:cNvPr id="217091"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پس از انجام تمامی ثبتهای اصلاحی انتقال آنها از دفتر روزنامه به دفتر کل ،مانده حسابهای دفتر کل تعیین و ترازآزمایشی دیگری تهیه می شود. </a:t>
            </a:r>
            <a:endParaRPr lang="en-US" smtClean="0"/>
          </a:p>
        </p:txBody>
      </p:sp>
    </p:spTree>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8115" name="Rectangle 3"/>
          <p:cNvSpPr>
            <a:spLocks noGrp="1" noChangeArrowheads="1"/>
          </p:cNvSpPr>
          <p:nvPr>
            <p:ph type="body" idx="1"/>
          </p:nvPr>
        </p:nvSpPr>
        <p:spPr/>
        <p:txBody>
          <a:bodyPr/>
          <a:lstStyle/>
          <a:p>
            <a:pPr eaLnBrk="1" hangingPunct="1">
              <a:buFontTx/>
              <a:buNone/>
              <a:defRPr/>
            </a:pPr>
            <a:r>
              <a:rPr lang="fa-IR" smtClean="0"/>
              <a:t>   ترازآزمایشی را که پس از انجام ثبتهای اصلاحی تهیه میکنند، ترازآزمایشی اصلاح شده می گویند. ترازآزمایشی اصلاح شده مبنای تهیه صورت سود وزیان و ترازنامه قرار می گیرد. </a:t>
            </a:r>
            <a:endParaRPr lang="en-US" smtClean="0"/>
          </a:p>
        </p:txBody>
      </p:sp>
    </p:spTree>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9138" name="Rectangle 2"/>
          <p:cNvSpPr>
            <a:spLocks noGrp="1" noChangeArrowheads="1"/>
          </p:cNvSpPr>
          <p:nvPr>
            <p:ph type="title"/>
          </p:nvPr>
        </p:nvSpPr>
        <p:spPr/>
        <p:txBody>
          <a:bodyPr/>
          <a:lstStyle/>
          <a:p>
            <a:pPr algn="ctr" eaLnBrk="1" hangingPunct="1">
              <a:defRPr/>
            </a:pPr>
            <a:r>
              <a:rPr lang="fa-IR" smtClean="0"/>
              <a:t>فصل پنجم  </a:t>
            </a:r>
            <a:endParaRPr lang="en-US" smtClean="0"/>
          </a:p>
        </p:txBody>
      </p:sp>
      <p:sp>
        <p:nvSpPr>
          <p:cNvPr id="219139" name="Rectangle 3"/>
          <p:cNvSpPr>
            <a:spLocks noGrp="1" noChangeArrowheads="1"/>
          </p:cNvSpPr>
          <p:nvPr>
            <p:ph type="body" idx="1"/>
          </p:nvPr>
        </p:nvSpPr>
        <p:spPr/>
        <p:txBody>
          <a:bodyPr/>
          <a:lstStyle/>
          <a:p>
            <a:pPr eaLnBrk="1" hangingPunct="1">
              <a:buFontTx/>
              <a:buNone/>
              <a:defRPr/>
            </a:pPr>
            <a:endParaRPr lang="fa-IR" smtClean="0"/>
          </a:p>
          <a:p>
            <a:pPr algn="ctr" eaLnBrk="1" hangingPunct="1">
              <a:buFontTx/>
              <a:buNone/>
              <a:defRPr/>
            </a:pPr>
            <a:r>
              <a:rPr lang="fa-IR" smtClean="0"/>
              <a:t>  تکمیل چرخه حسابداری ( گزارشگری مالی ) </a:t>
            </a:r>
            <a:endParaRPr lang="en-US" smtClean="0"/>
          </a:p>
        </p:txBody>
      </p:sp>
    </p:spTree>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0162" name="Rectangle 2"/>
          <p:cNvSpPr>
            <a:spLocks noGrp="1" noChangeArrowheads="1"/>
          </p:cNvSpPr>
          <p:nvPr>
            <p:ph type="title"/>
          </p:nvPr>
        </p:nvSpPr>
        <p:spPr/>
        <p:txBody>
          <a:bodyPr/>
          <a:lstStyle/>
          <a:p>
            <a:pPr algn="ctr" eaLnBrk="1" hangingPunct="1">
              <a:defRPr/>
            </a:pPr>
            <a:r>
              <a:rPr lang="fa-IR" smtClean="0"/>
              <a:t>هدف کلی </a:t>
            </a:r>
            <a:endParaRPr lang="en-US" smtClean="0"/>
          </a:p>
        </p:txBody>
      </p:sp>
      <p:sp>
        <p:nvSpPr>
          <p:cNvPr id="220163" name="Rectangle 3"/>
          <p:cNvSpPr>
            <a:spLocks noGrp="1" noChangeArrowheads="1"/>
          </p:cNvSpPr>
          <p:nvPr>
            <p:ph type="body" idx="1"/>
          </p:nvPr>
        </p:nvSpPr>
        <p:spPr/>
        <p:txBody>
          <a:bodyPr/>
          <a:lstStyle/>
          <a:p>
            <a:pPr eaLnBrk="1" hangingPunct="1">
              <a:buFontTx/>
              <a:buNone/>
              <a:defRPr/>
            </a:pPr>
            <a:endParaRPr lang="fa-IR" smtClean="0"/>
          </a:p>
          <a:p>
            <a:pPr eaLnBrk="1" hangingPunct="1">
              <a:buFontTx/>
              <a:buNone/>
              <a:defRPr/>
            </a:pPr>
            <a:r>
              <a:rPr lang="fa-IR" smtClean="0"/>
              <a:t>  تکمیل چرخه حسابداری و آشنایی با تهیه صورتهای مالی </a:t>
            </a:r>
            <a:endParaRPr lang="en-US" smtClean="0"/>
          </a:p>
        </p:txBody>
      </p:sp>
    </p:spTree>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p:txBody>
          <a:bodyPr/>
          <a:lstStyle/>
          <a:p>
            <a:pPr algn="ctr" eaLnBrk="1" hangingPunct="1">
              <a:defRPr/>
            </a:pPr>
            <a:r>
              <a:rPr lang="fa-IR" smtClean="0"/>
              <a:t>گفتار 1 </a:t>
            </a:r>
            <a:endParaRPr lang="en-US" smtClean="0"/>
          </a:p>
        </p:txBody>
      </p:sp>
      <p:sp>
        <p:nvSpPr>
          <p:cNvPr id="221187" name="Rectangle 3"/>
          <p:cNvSpPr>
            <a:spLocks noGrp="1" noChangeArrowheads="1"/>
          </p:cNvSpPr>
          <p:nvPr>
            <p:ph type="body" idx="1"/>
          </p:nvPr>
        </p:nvSpPr>
        <p:spPr/>
        <p:txBody>
          <a:bodyPr/>
          <a:lstStyle/>
          <a:p>
            <a:pPr eaLnBrk="1" hangingPunct="1">
              <a:buFontTx/>
              <a:buNone/>
              <a:defRPr/>
            </a:pPr>
            <a:r>
              <a:rPr lang="fa-IR" smtClean="0"/>
              <a:t> </a:t>
            </a:r>
          </a:p>
          <a:p>
            <a:pPr algn="ctr" eaLnBrk="1" hangingPunct="1">
              <a:buFontTx/>
              <a:buNone/>
              <a:defRPr/>
            </a:pPr>
            <a:r>
              <a:rPr lang="fa-IR" smtClean="0"/>
              <a:t>  توالی مراحل حسابداری </a:t>
            </a:r>
            <a:endParaRPr lang="en-US" smtClean="0"/>
          </a:p>
        </p:txBody>
      </p:sp>
    </p:spTree>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p:txBody>
          <a:bodyPr/>
          <a:lstStyle/>
          <a:p>
            <a:pPr algn="ctr" eaLnBrk="1" hangingPunct="1">
              <a:defRPr/>
            </a:pPr>
            <a:r>
              <a:rPr lang="fa-IR" smtClean="0"/>
              <a:t>هدف </a:t>
            </a:r>
            <a:endParaRPr lang="en-US" smtClean="0"/>
          </a:p>
        </p:txBody>
      </p:sp>
      <p:sp>
        <p:nvSpPr>
          <p:cNvPr id="222211"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انتظار می رود پس از مطالعه این گفتار عملیاتی که طی یک دوره مالی انجام می گیرد را بدانید. </a:t>
            </a:r>
            <a:endParaRPr lang="en-US"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algn="ctr" eaLnBrk="1" hangingPunct="1">
              <a:defRPr/>
            </a:pPr>
            <a:r>
              <a:rPr lang="fa-IR" smtClean="0"/>
              <a:t>الف) مفروضات حسابداری </a:t>
            </a:r>
            <a:endParaRPr lang="en-US" smtClean="0"/>
          </a:p>
        </p:txBody>
      </p:sp>
      <p:sp>
        <p:nvSpPr>
          <p:cNvPr id="27651" name="Rectangle 3"/>
          <p:cNvSpPr>
            <a:spLocks noGrp="1" noChangeArrowheads="1"/>
          </p:cNvSpPr>
          <p:nvPr>
            <p:ph type="body" idx="1"/>
          </p:nvPr>
        </p:nvSpPr>
        <p:spPr/>
        <p:txBody>
          <a:bodyPr/>
          <a:lstStyle/>
          <a:p>
            <a:pPr eaLnBrk="1" hangingPunct="1">
              <a:defRPr/>
            </a:pPr>
            <a:r>
              <a:rPr lang="fa-IR" smtClean="0"/>
              <a:t>تفکیک شخصیت </a:t>
            </a:r>
          </a:p>
          <a:p>
            <a:pPr eaLnBrk="1" hangingPunct="1">
              <a:defRPr/>
            </a:pPr>
            <a:r>
              <a:rPr lang="fa-IR" smtClean="0"/>
              <a:t>تداوم فعالیت دوره مالی </a:t>
            </a:r>
          </a:p>
          <a:p>
            <a:pPr eaLnBrk="1" hangingPunct="1">
              <a:defRPr/>
            </a:pPr>
            <a:r>
              <a:rPr lang="fa-IR" smtClean="0"/>
              <a:t>مبنای تعهدی </a:t>
            </a:r>
          </a:p>
          <a:p>
            <a:pPr eaLnBrk="1" hangingPunct="1">
              <a:defRPr/>
            </a:pPr>
            <a:r>
              <a:rPr lang="fa-IR" smtClean="0"/>
              <a:t>واحد پول </a:t>
            </a:r>
            <a:endParaRPr lang="en-US" smtClean="0"/>
          </a:p>
        </p:txBody>
      </p:sp>
    </p:spTree>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3235"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سیستم حسابداری باید تمامی اطلاعات مالی موسسه را شناسایی، اندازه گیری، ثبت، طبقه بندی و در قالب صورتهای مالی تلخیص نموده تا اطلاعات مفیدی را برای استفاده کنندگان اطلاعات حسابداری فراهم نماید. </a:t>
            </a:r>
            <a:endParaRPr lang="en-US" smtClean="0"/>
          </a:p>
        </p:txBody>
      </p:sp>
    </p:spTree>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4259"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فرایند عملیات حسابداری شامل یک سری عملیاتی است که به طور پیاپی در هر دوره مالی تکرار می شود. این عملیات پیاپی را چرخه حسابداری می گویند. </a:t>
            </a:r>
            <a:endParaRPr lang="en-US" smtClean="0"/>
          </a:p>
        </p:txBody>
      </p:sp>
    </p:spTree>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283" name="Rectangle 3"/>
          <p:cNvSpPr>
            <a:spLocks noGrp="1" noChangeArrowheads="1"/>
          </p:cNvSpPr>
          <p:nvPr>
            <p:ph type="body" idx="1"/>
          </p:nvPr>
        </p:nvSpPr>
        <p:spPr/>
        <p:txBody>
          <a:bodyPr/>
          <a:lstStyle/>
          <a:p>
            <a:pPr eaLnBrk="1" hangingPunct="1">
              <a:buFontTx/>
              <a:buNone/>
              <a:defRPr/>
            </a:pPr>
            <a:r>
              <a:rPr lang="fa-IR" smtClean="0"/>
              <a:t> در طول دوره مالی عملیات زیر به طور مستمر و بدون وقفه انجام می گیرد :</a:t>
            </a:r>
          </a:p>
          <a:p>
            <a:pPr eaLnBrk="1" hangingPunct="1">
              <a:buFontTx/>
              <a:buNone/>
              <a:defRPr/>
            </a:pPr>
            <a:r>
              <a:rPr lang="fa-IR" smtClean="0"/>
              <a:t>1- جمع آوری اطلاعات مالی </a:t>
            </a:r>
          </a:p>
          <a:p>
            <a:pPr eaLnBrk="1" hangingPunct="1">
              <a:buFontTx/>
              <a:buNone/>
              <a:defRPr/>
            </a:pPr>
            <a:r>
              <a:rPr lang="fa-IR" smtClean="0"/>
              <a:t>2- تجزیه و تحلیل معاملات و عملیات مالی </a:t>
            </a:r>
          </a:p>
          <a:p>
            <a:pPr eaLnBrk="1" hangingPunct="1">
              <a:buFontTx/>
              <a:buNone/>
              <a:defRPr/>
            </a:pPr>
            <a:r>
              <a:rPr lang="fa-IR" smtClean="0"/>
              <a:t>3- ثبت معاملات و عملیات مالی در دفتر روزنامه </a:t>
            </a:r>
          </a:p>
          <a:p>
            <a:pPr eaLnBrk="1" hangingPunct="1">
              <a:buFontTx/>
              <a:buNone/>
              <a:defRPr/>
            </a:pPr>
            <a:r>
              <a:rPr lang="fa-IR" smtClean="0"/>
              <a:t>4- نقل اقلام از دفترروزنامه به دفتر کل </a:t>
            </a:r>
            <a:endParaRPr lang="en-US" smtClean="0"/>
          </a:p>
        </p:txBody>
      </p:sp>
    </p:spTree>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6307" name="Rectangle 3"/>
          <p:cNvSpPr>
            <a:spLocks noGrp="1" noChangeArrowheads="1"/>
          </p:cNvSpPr>
          <p:nvPr>
            <p:ph type="body" idx="1"/>
          </p:nvPr>
        </p:nvSpPr>
        <p:spPr/>
        <p:txBody>
          <a:bodyPr/>
          <a:lstStyle/>
          <a:p>
            <a:pPr eaLnBrk="1" hangingPunct="1">
              <a:lnSpc>
                <a:spcPct val="90000"/>
              </a:lnSpc>
              <a:buFontTx/>
              <a:buNone/>
              <a:defRPr/>
            </a:pPr>
            <a:r>
              <a:rPr lang="fa-IR" smtClean="0"/>
              <a:t> در پایان دوره مالی برای تهیه صورتهای مالی عملیات زیر انجام می گیرد :</a:t>
            </a:r>
          </a:p>
          <a:p>
            <a:pPr eaLnBrk="1" hangingPunct="1">
              <a:lnSpc>
                <a:spcPct val="90000"/>
              </a:lnSpc>
              <a:buFontTx/>
              <a:buNone/>
              <a:defRPr/>
            </a:pPr>
            <a:r>
              <a:rPr lang="fa-IR" smtClean="0"/>
              <a:t>1- تهیه ترازآزمایشی </a:t>
            </a:r>
          </a:p>
          <a:p>
            <a:pPr eaLnBrk="1" hangingPunct="1">
              <a:lnSpc>
                <a:spcPct val="90000"/>
              </a:lnSpc>
              <a:buFontTx/>
              <a:buNone/>
              <a:defRPr/>
            </a:pPr>
            <a:r>
              <a:rPr lang="fa-IR" smtClean="0"/>
              <a:t>2- اصلاح و تعدیل حسابهای دفتر کل </a:t>
            </a:r>
          </a:p>
          <a:p>
            <a:pPr eaLnBrk="1" hangingPunct="1">
              <a:lnSpc>
                <a:spcPct val="90000"/>
              </a:lnSpc>
              <a:buFontTx/>
              <a:buNone/>
              <a:defRPr/>
            </a:pPr>
            <a:r>
              <a:rPr lang="fa-IR" smtClean="0"/>
              <a:t>3- تهیه صورت سود وزیان و صورت تغییرات سرمایه </a:t>
            </a:r>
          </a:p>
          <a:p>
            <a:pPr eaLnBrk="1" hangingPunct="1">
              <a:lnSpc>
                <a:spcPct val="90000"/>
              </a:lnSpc>
              <a:buFontTx/>
              <a:buNone/>
              <a:defRPr/>
            </a:pPr>
            <a:r>
              <a:rPr lang="fa-IR" smtClean="0"/>
              <a:t>4- بستن حسابهای موقت </a:t>
            </a:r>
          </a:p>
          <a:p>
            <a:pPr eaLnBrk="1" hangingPunct="1">
              <a:lnSpc>
                <a:spcPct val="90000"/>
              </a:lnSpc>
              <a:buFontTx/>
              <a:buNone/>
              <a:defRPr/>
            </a:pPr>
            <a:r>
              <a:rPr lang="fa-IR" smtClean="0"/>
              <a:t>5- تهیه ترازآزمایشی اختتامی </a:t>
            </a:r>
          </a:p>
          <a:p>
            <a:pPr eaLnBrk="1" hangingPunct="1">
              <a:lnSpc>
                <a:spcPct val="90000"/>
              </a:lnSpc>
              <a:buFontTx/>
              <a:buNone/>
              <a:defRPr/>
            </a:pPr>
            <a:r>
              <a:rPr lang="fa-IR" smtClean="0"/>
              <a:t>6- تهیه ترازنامه </a:t>
            </a:r>
            <a:endParaRPr lang="en-US" smtClean="0"/>
          </a:p>
        </p:txBody>
      </p:sp>
    </p:spTree>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7330" name="Rectangle 2"/>
          <p:cNvSpPr>
            <a:spLocks noGrp="1" noChangeArrowheads="1"/>
          </p:cNvSpPr>
          <p:nvPr>
            <p:ph type="title"/>
          </p:nvPr>
        </p:nvSpPr>
        <p:spPr/>
        <p:txBody>
          <a:bodyPr/>
          <a:lstStyle/>
          <a:p>
            <a:pPr algn="ctr" eaLnBrk="1" hangingPunct="1">
              <a:defRPr/>
            </a:pPr>
            <a:r>
              <a:rPr lang="fa-IR" smtClean="0"/>
              <a:t>گفتار 2 </a:t>
            </a:r>
            <a:endParaRPr lang="en-US" smtClean="0"/>
          </a:p>
        </p:txBody>
      </p:sp>
      <p:sp>
        <p:nvSpPr>
          <p:cNvPr id="227331" name="Rectangle 3"/>
          <p:cNvSpPr>
            <a:spLocks noGrp="1" noChangeArrowheads="1"/>
          </p:cNvSpPr>
          <p:nvPr>
            <p:ph type="body" idx="1"/>
          </p:nvPr>
        </p:nvSpPr>
        <p:spPr/>
        <p:txBody>
          <a:bodyPr/>
          <a:lstStyle/>
          <a:p>
            <a:pPr eaLnBrk="1" hangingPunct="1">
              <a:buFontTx/>
              <a:buNone/>
              <a:defRPr/>
            </a:pPr>
            <a:r>
              <a:rPr lang="fa-IR" smtClean="0"/>
              <a:t> </a:t>
            </a:r>
          </a:p>
          <a:p>
            <a:pPr algn="ctr" eaLnBrk="1" hangingPunct="1">
              <a:buFontTx/>
              <a:buNone/>
              <a:defRPr/>
            </a:pPr>
            <a:r>
              <a:rPr lang="fa-IR" smtClean="0"/>
              <a:t> تهیه صورتهای مالی </a:t>
            </a:r>
            <a:endParaRPr lang="en-US" smtClean="0"/>
          </a:p>
        </p:txBody>
      </p:sp>
    </p:spTree>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8354" name="Rectangle 2"/>
          <p:cNvSpPr>
            <a:spLocks noGrp="1" noChangeArrowheads="1"/>
          </p:cNvSpPr>
          <p:nvPr>
            <p:ph type="title"/>
          </p:nvPr>
        </p:nvSpPr>
        <p:spPr/>
        <p:txBody>
          <a:bodyPr/>
          <a:lstStyle/>
          <a:p>
            <a:pPr algn="ctr" eaLnBrk="1" hangingPunct="1">
              <a:defRPr/>
            </a:pPr>
            <a:r>
              <a:rPr lang="fa-IR" smtClean="0"/>
              <a:t>هدف </a:t>
            </a:r>
            <a:endParaRPr lang="en-US" smtClean="0"/>
          </a:p>
        </p:txBody>
      </p:sp>
      <p:sp>
        <p:nvSpPr>
          <p:cNvPr id="228355" name="Rectangle 3"/>
          <p:cNvSpPr>
            <a:spLocks noGrp="1" noChangeArrowheads="1"/>
          </p:cNvSpPr>
          <p:nvPr>
            <p:ph type="body" idx="1"/>
          </p:nvPr>
        </p:nvSpPr>
        <p:spPr/>
        <p:txBody>
          <a:bodyPr/>
          <a:lstStyle/>
          <a:p>
            <a:pPr eaLnBrk="1" hangingPunct="1">
              <a:buFontTx/>
              <a:buNone/>
              <a:defRPr/>
            </a:pPr>
            <a:endParaRPr lang="fa-IR" smtClean="0"/>
          </a:p>
          <a:p>
            <a:pPr eaLnBrk="1" hangingPunct="1">
              <a:buFontTx/>
              <a:buNone/>
              <a:defRPr/>
            </a:pPr>
            <a:r>
              <a:rPr lang="fa-IR" smtClean="0"/>
              <a:t>   انتظار می رود پس از مطالعه این گفتار نحوه تهیه صورت سود و زیان ، ترازنامه و صورتحساب سرمایه را بدانید. </a:t>
            </a:r>
            <a:endParaRPr lang="en-US" smtClean="0"/>
          </a:p>
        </p:txBody>
      </p:sp>
    </p:spTree>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9379" name="Rectangle 3"/>
          <p:cNvSpPr>
            <a:spLocks noGrp="1" noChangeArrowheads="1"/>
          </p:cNvSpPr>
          <p:nvPr>
            <p:ph type="body" idx="1"/>
          </p:nvPr>
        </p:nvSpPr>
        <p:spPr/>
        <p:txBody>
          <a:bodyPr/>
          <a:lstStyle/>
          <a:p>
            <a:pPr algn="ctr" eaLnBrk="1" hangingPunct="1">
              <a:buFontTx/>
              <a:buNone/>
              <a:defRPr/>
            </a:pPr>
            <a:r>
              <a:rPr lang="fa-IR" smtClean="0"/>
              <a:t>   تهیه صورتهای مالی به عنوان مهمترین محصول سیستم اطلاعاتی حسابداری، یکی از اصل ترین وظایف حسابداران است. نتیجه و خلاصه تمام عملیات حسابداری در پایان هر دوره مالی در قالب صورتهای مالی اساسی ارائه می شود. </a:t>
            </a:r>
            <a:endParaRPr lang="en-US" smtClean="0"/>
          </a:p>
        </p:txBody>
      </p:sp>
    </p:spTree>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0402" name="Rectangle 2"/>
          <p:cNvSpPr>
            <a:spLocks noGrp="1" noChangeArrowheads="1"/>
          </p:cNvSpPr>
          <p:nvPr>
            <p:ph type="title"/>
          </p:nvPr>
        </p:nvSpPr>
        <p:spPr/>
        <p:txBody>
          <a:bodyPr/>
          <a:lstStyle/>
          <a:p>
            <a:pPr algn="ctr" eaLnBrk="1" hangingPunct="1">
              <a:defRPr/>
            </a:pPr>
            <a:r>
              <a:rPr lang="fa-IR" smtClean="0"/>
              <a:t>صورتهای مالی اساسی عبارت اند از :</a:t>
            </a:r>
            <a:endParaRPr lang="en-US" smtClean="0"/>
          </a:p>
        </p:txBody>
      </p:sp>
      <p:sp>
        <p:nvSpPr>
          <p:cNvPr id="230403" name="Rectangle 3"/>
          <p:cNvSpPr>
            <a:spLocks noGrp="1" noChangeArrowheads="1"/>
          </p:cNvSpPr>
          <p:nvPr>
            <p:ph type="body" idx="1"/>
          </p:nvPr>
        </p:nvSpPr>
        <p:spPr/>
        <p:txBody>
          <a:bodyPr/>
          <a:lstStyle/>
          <a:p>
            <a:pPr eaLnBrk="1" hangingPunct="1">
              <a:buFontTx/>
              <a:buNone/>
              <a:defRPr/>
            </a:pPr>
            <a:endParaRPr lang="fa-IR" smtClean="0"/>
          </a:p>
          <a:p>
            <a:pPr eaLnBrk="1" hangingPunct="1">
              <a:buFontTx/>
              <a:buNone/>
              <a:defRPr/>
            </a:pPr>
            <a:r>
              <a:rPr lang="fa-IR" smtClean="0"/>
              <a:t>1- ترازنامه </a:t>
            </a:r>
          </a:p>
          <a:p>
            <a:pPr eaLnBrk="1" hangingPunct="1">
              <a:buFontTx/>
              <a:buNone/>
              <a:defRPr/>
            </a:pPr>
            <a:r>
              <a:rPr lang="fa-IR" smtClean="0"/>
              <a:t>2- صورت سود وزیان و صورت سود (زیان) انباشته  </a:t>
            </a:r>
          </a:p>
          <a:p>
            <a:pPr eaLnBrk="1" hangingPunct="1">
              <a:buFontTx/>
              <a:buNone/>
              <a:defRPr/>
            </a:pPr>
            <a:r>
              <a:rPr lang="fa-IR" smtClean="0"/>
              <a:t>3- صورت گردش وجوه نقد </a:t>
            </a:r>
          </a:p>
          <a:p>
            <a:pPr eaLnBrk="1" hangingPunct="1">
              <a:buFontTx/>
              <a:buNone/>
              <a:defRPr/>
            </a:pPr>
            <a:r>
              <a:rPr lang="fa-IR" smtClean="0"/>
              <a:t>4- صورت تغییرات سرمایه </a:t>
            </a:r>
            <a:endParaRPr lang="en-US" smtClean="0"/>
          </a:p>
        </p:txBody>
      </p:sp>
    </p:spTree>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1426" name="Rectangle 2"/>
          <p:cNvSpPr>
            <a:spLocks noGrp="1" noChangeArrowheads="1"/>
          </p:cNvSpPr>
          <p:nvPr>
            <p:ph type="title"/>
          </p:nvPr>
        </p:nvSpPr>
        <p:spPr/>
        <p:txBody>
          <a:bodyPr/>
          <a:lstStyle/>
          <a:p>
            <a:pPr algn="ctr" eaLnBrk="1" hangingPunct="1">
              <a:defRPr/>
            </a:pPr>
            <a:r>
              <a:rPr lang="fa-IR" smtClean="0"/>
              <a:t>صورت سود و زیان </a:t>
            </a:r>
            <a:endParaRPr lang="en-US" smtClean="0"/>
          </a:p>
        </p:txBody>
      </p:sp>
      <p:sp>
        <p:nvSpPr>
          <p:cNvPr id="231427"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صورت سود وزیان بیانگر نتایج عملیات موسسه طی یک دوره مالی می باشد. برای اندازه گیری نتایج عملیات یک موسسه درآمدها و هزینه های یک دوره مالی با هم مقابله شوند.  </a:t>
            </a:r>
            <a:endParaRPr lang="en-US" smtClean="0"/>
          </a:p>
        </p:txBody>
      </p:sp>
    </p:spTree>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2451"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گزارشی که مقابله درآمدها و هزینه های یک دوره مالی در آن صورت می گیرد را صورت سود وزیان می نامند. </a:t>
            </a:r>
            <a:endParaRPr lang="en-US"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algn="ctr" eaLnBrk="1" hangingPunct="1">
              <a:defRPr/>
            </a:pPr>
            <a:r>
              <a:rPr lang="fa-IR" smtClean="0"/>
              <a:t>ب) اصول حسابداری </a:t>
            </a:r>
            <a:endParaRPr lang="en-US" smtClean="0"/>
          </a:p>
        </p:txBody>
      </p:sp>
      <p:sp>
        <p:nvSpPr>
          <p:cNvPr id="28675" name="Rectangle 3"/>
          <p:cNvSpPr>
            <a:spLocks noGrp="1" noChangeArrowheads="1"/>
          </p:cNvSpPr>
          <p:nvPr>
            <p:ph type="body" idx="1"/>
          </p:nvPr>
        </p:nvSpPr>
        <p:spPr/>
        <p:txBody>
          <a:bodyPr/>
          <a:lstStyle/>
          <a:p>
            <a:pPr eaLnBrk="1" hangingPunct="1">
              <a:defRPr/>
            </a:pPr>
            <a:r>
              <a:rPr lang="fa-IR" smtClean="0"/>
              <a:t>بهای تمام شده تاریخی </a:t>
            </a:r>
          </a:p>
          <a:p>
            <a:pPr eaLnBrk="1" hangingPunct="1">
              <a:defRPr/>
            </a:pPr>
            <a:r>
              <a:rPr lang="fa-IR" smtClean="0"/>
              <a:t>تحقق درآمد </a:t>
            </a:r>
          </a:p>
          <a:p>
            <a:pPr eaLnBrk="1" hangingPunct="1">
              <a:defRPr/>
            </a:pPr>
            <a:r>
              <a:rPr lang="fa-IR" smtClean="0"/>
              <a:t>تطابق هزینه ها با درآمد ها </a:t>
            </a:r>
          </a:p>
          <a:p>
            <a:pPr eaLnBrk="1" hangingPunct="1">
              <a:defRPr/>
            </a:pPr>
            <a:r>
              <a:rPr lang="fa-IR" smtClean="0"/>
              <a:t>افشاء </a:t>
            </a:r>
            <a:endParaRPr lang="en-US" smtClean="0"/>
          </a:p>
        </p:txBody>
      </p:sp>
    </p:spTree>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3475" name="Rectangle 3"/>
          <p:cNvSpPr>
            <a:spLocks noGrp="1" noChangeArrowheads="1"/>
          </p:cNvSpPr>
          <p:nvPr>
            <p:ph type="body" idx="1"/>
          </p:nvPr>
        </p:nvSpPr>
        <p:spPr/>
        <p:txBody>
          <a:bodyPr/>
          <a:lstStyle/>
          <a:p>
            <a:pPr eaLnBrk="1" hangingPunct="1">
              <a:buFontTx/>
              <a:buNone/>
              <a:defRPr/>
            </a:pPr>
            <a:endParaRPr lang="fa-IR" smtClean="0"/>
          </a:p>
          <a:p>
            <a:pPr eaLnBrk="1" hangingPunct="1">
              <a:buFontTx/>
              <a:buNone/>
              <a:defRPr/>
            </a:pPr>
            <a:r>
              <a:rPr lang="fa-IR" smtClean="0"/>
              <a:t>   صورت سود وزیان از روی ترازآزمایشی اصلاح شده تهیه می شود. در صورت سود و زیان ابتدا درآمدها نوشته میشود و سپس هزینه ها از آنها کسر می گردد؛ با کسر هزینه ها از درآمدها، سود موسسه به دست می آید. </a:t>
            </a:r>
            <a:endParaRPr lang="en-US" smtClean="0"/>
          </a:p>
        </p:txBody>
      </p:sp>
    </p:spTree>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9619" name="Rectangle 3"/>
          <p:cNvSpPr>
            <a:spLocks noGrp="1" noChangeArrowheads="1"/>
          </p:cNvSpPr>
          <p:nvPr>
            <p:ph type="body" idx="1"/>
          </p:nvPr>
        </p:nvSpPr>
        <p:spPr/>
        <p:txBody>
          <a:bodyPr/>
          <a:lstStyle/>
          <a:p>
            <a:pPr eaLnBrk="1" hangingPunct="1">
              <a:buFontTx/>
              <a:buNone/>
              <a:defRPr/>
            </a:pPr>
            <a:endParaRPr lang="fa-IR" smtClean="0"/>
          </a:p>
          <a:p>
            <a:pPr algn="ctr" eaLnBrk="1" hangingPunct="1">
              <a:buFontTx/>
              <a:buNone/>
              <a:defRPr/>
            </a:pPr>
            <a:r>
              <a:rPr lang="fa-IR" smtClean="0"/>
              <a:t> درمتن صورت سود و زیان نیز ابتدا درآمدها و بعد هزینه ها نوشته می شود.</a:t>
            </a:r>
            <a:endParaRPr lang="en-US" smtClean="0"/>
          </a:p>
        </p:txBody>
      </p:sp>
    </p:spTree>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p:txBody>
          <a:bodyPr/>
          <a:lstStyle/>
          <a:p>
            <a:pPr algn="ctr" eaLnBrk="1" hangingPunct="1">
              <a:defRPr/>
            </a:pPr>
            <a:r>
              <a:rPr lang="fa-IR" smtClean="0"/>
              <a:t>بستن حسابهای موقت </a:t>
            </a:r>
            <a:endParaRPr lang="en-US" smtClean="0"/>
          </a:p>
        </p:txBody>
      </p:sp>
      <p:sp>
        <p:nvSpPr>
          <p:cNvPr id="235523" name="Rectangle 3"/>
          <p:cNvSpPr>
            <a:spLocks noGrp="1" noChangeArrowheads="1"/>
          </p:cNvSpPr>
          <p:nvPr>
            <p:ph type="body" idx="1"/>
          </p:nvPr>
        </p:nvSpPr>
        <p:spPr/>
        <p:txBody>
          <a:bodyPr/>
          <a:lstStyle/>
          <a:p>
            <a:pPr eaLnBrk="1" hangingPunct="1">
              <a:buFontTx/>
              <a:buNone/>
              <a:defRPr/>
            </a:pPr>
            <a:r>
              <a:rPr lang="fa-IR" smtClean="0"/>
              <a:t>  همان گونه که قبلا“ بیان گردید برای تهیه ترازنامه ابتا باید حسابهای موقت بسته شوند. اما حسابهای موقت چه حسابهایی هستند ؟ حسابها را از نظر انتقال یا عدم انتقال مانده آنها به دوره مالی بعد، به دو دسته تقسیم میکنند:</a:t>
            </a:r>
          </a:p>
          <a:p>
            <a:pPr eaLnBrk="1" hangingPunct="1">
              <a:buFontTx/>
              <a:buNone/>
              <a:defRPr/>
            </a:pPr>
            <a:r>
              <a:rPr lang="fa-IR" smtClean="0"/>
              <a:t>   1- حسابهای موقت </a:t>
            </a:r>
          </a:p>
          <a:p>
            <a:pPr eaLnBrk="1" hangingPunct="1">
              <a:buFontTx/>
              <a:buNone/>
              <a:defRPr/>
            </a:pPr>
            <a:r>
              <a:rPr lang="fa-IR" smtClean="0"/>
              <a:t>   2- حسابهای دائمی </a:t>
            </a:r>
            <a:endParaRPr lang="en-US" smtClean="0"/>
          </a:p>
        </p:txBody>
      </p:sp>
    </p:spTree>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6546" name="Rectangle 2"/>
          <p:cNvSpPr>
            <a:spLocks noGrp="1" noChangeArrowheads="1"/>
          </p:cNvSpPr>
          <p:nvPr>
            <p:ph type="title"/>
          </p:nvPr>
        </p:nvSpPr>
        <p:spPr/>
        <p:txBody>
          <a:bodyPr/>
          <a:lstStyle/>
          <a:p>
            <a:pPr algn="ctr" eaLnBrk="1" hangingPunct="1">
              <a:defRPr/>
            </a:pPr>
            <a:r>
              <a:rPr lang="fa-IR" smtClean="0"/>
              <a:t>حسابهای موقت </a:t>
            </a:r>
            <a:endParaRPr lang="en-US" smtClean="0"/>
          </a:p>
        </p:txBody>
      </p:sp>
      <p:sp>
        <p:nvSpPr>
          <p:cNvPr id="236547"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حسابهایی هستند که مانده آنها به دوره بعد منتقل نمی شود. حسابهای موقت شامل حسابهای زیر می شود :           الف ) حسابهای صورت سود وزیان اعم از درآمدها و هزینه ها </a:t>
            </a:r>
          </a:p>
          <a:p>
            <a:pPr eaLnBrk="1" hangingPunct="1">
              <a:buFontTx/>
              <a:buNone/>
              <a:defRPr/>
            </a:pPr>
            <a:r>
              <a:rPr lang="fa-IR" smtClean="0"/>
              <a:t>   ب ) حساب برداشت </a:t>
            </a:r>
            <a:endParaRPr lang="en-US" smtClean="0"/>
          </a:p>
        </p:txBody>
      </p:sp>
    </p:spTree>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7570" name="Rectangle 2"/>
          <p:cNvSpPr>
            <a:spLocks noGrp="1" noChangeArrowheads="1"/>
          </p:cNvSpPr>
          <p:nvPr>
            <p:ph type="title"/>
          </p:nvPr>
        </p:nvSpPr>
        <p:spPr/>
        <p:txBody>
          <a:bodyPr/>
          <a:lstStyle/>
          <a:p>
            <a:pPr algn="ctr" eaLnBrk="1" hangingPunct="1">
              <a:defRPr/>
            </a:pPr>
            <a:r>
              <a:rPr lang="fa-IR" smtClean="0"/>
              <a:t>حسابهای دائمی </a:t>
            </a:r>
            <a:endParaRPr lang="en-US" smtClean="0"/>
          </a:p>
        </p:txBody>
      </p:sp>
      <p:sp>
        <p:nvSpPr>
          <p:cNvPr id="237571"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حسابهایی هستند که مانده آنها به دوره مالی بعد منتقل میشود.حسابهای دائمی شامل حسابهای ترازنامه اعم از(الف) دارائیها، (ب) بدهیها و(ج) سرمایه  میشود .</a:t>
            </a:r>
            <a:endParaRPr lang="en-US" smtClean="0"/>
          </a:p>
        </p:txBody>
      </p:sp>
    </p:spTree>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8595" name="Rectangle 3"/>
          <p:cNvSpPr>
            <a:spLocks noGrp="1" noChangeArrowheads="1"/>
          </p:cNvSpPr>
          <p:nvPr>
            <p:ph type="body" idx="1"/>
          </p:nvPr>
        </p:nvSpPr>
        <p:spPr/>
        <p:txBody>
          <a:bodyPr/>
          <a:lstStyle/>
          <a:p>
            <a:pPr eaLnBrk="1" hangingPunct="1">
              <a:buFontTx/>
              <a:buNone/>
              <a:defRPr/>
            </a:pPr>
            <a:r>
              <a:rPr lang="fa-IR" smtClean="0"/>
              <a:t>   طی دوره مالی ممکن است بخشی از یک حساب دائمی و بخش دیگر آن موقت باشد.این گونه حسابها راحسابهای مختاط یا مخلوط می گویند. مثلا“ حساب پیش پرداخت و پیش دریافت، قبل از اصلاحات از جمله حسابهای مختلط هستند. </a:t>
            </a:r>
            <a:endParaRPr lang="en-US" smtClean="0"/>
          </a:p>
        </p:txBody>
      </p:sp>
    </p:spTree>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03" name="Rectangle 3"/>
          <p:cNvSpPr>
            <a:spLocks noGrp="1" noChangeArrowheads="1"/>
          </p:cNvSpPr>
          <p:nvPr>
            <p:ph type="body" idx="1"/>
          </p:nvPr>
        </p:nvSpPr>
        <p:spPr/>
        <p:txBody>
          <a:bodyPr/>
          <a:lstStyle/>
          <a:p>
            <a:pPr algn="ctr" eaLnBrk="1" hangingPunct="1">
              <a:buFontTx/>
              <a:buNone/>
              <a:defRPr/>
            </a:pPr>
            <a:endParaRPr lang="fa-IR" smtClean="0"/>
          </a:p>
          <a:p>
            <a:pPr algn="ctr" eaLnBrk="1" hangingPunct="1">
              <a:buFontTx/>
              <a:buNone/>
              <a:defRPr/>
            </a:pPr>
            <a:r>
              <a:rPr lang="fa-IR" smtClean="0"/>
              <a:t> با انجام ثبت های اصلاحی قسمت دائمی و قسمت موقتی حسابهای مختاط از هم تفکیک می شود. </a:t>
            </a:r>
            <a:endParaRPr lang="en-US" smtClean="0"/>
          </a:p>
        </p:txBody>
      </p:sp>
    </p:spTree>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0643" name="Rectangle 3"/>
          <p:cNvSpPr>
            <a:spLocks noGrp="1" noChangeArrowheads="1"/>
          </p:cNvSpPr>
          <p:nvPr>
            <p:ph type="body" idx="1"/>
          </p:nvPr>
        </p:nvSpPr>
        <p:spPr/>
        <p:txBody>
          <a:bodyPr/>
          <a:lstStyle/>
          <a:p>
            <a:pPr eaLnBrk="1" hangingPunct="1">
              <a:buFontTx/>
              <a:buNone/>
              <a:defRPr/>
            </a:pPr>
            <a:r>
              <a:rPr lang="fa-IR" smtClean="0"/>
              <a:t>  </a:t>
            </a:r>
          </a:p>
          <a:p>
            <a:pPr algn="ctr" eaLnBrk="1" hangingPunct="1">
              <a:buFontTx/>
              <a:buNone/>
              <a:defRPr/>
            </a:pPr>
            <a:r>
              <a:rPr lang="fa-IR" smtClean="0"/>
              <a:t>   درپایان سال مالی برای بستن حساب درآمدها و هزینه ها از یک حساب واسط به نام ”حساب خلاصه سود وزیان“ استفاده می کنیم. </a:t>
            </a:r>
            <a:endParaRPr lang="en-US" smtClean="0"/>
          </a:p>
        </p:txBody>
      </p:sp>
    </p:spTree>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p:txBody>
          <a:bodyPr/>
          <a:lstStyle/>
          <a:p>
            <a:pPr algn="ctr" eaLnBrk="1" hangingPunct="1">
              <a:defRPr/>
            </a:pPr>
            <a:r>
              <a:rPr lang="fa-IR" smtClean="0"/>
              <a:t>مراحل بستن حسابهای موقت </a:t>
            </a:r>
            <a:endParaRPr lang="en-US" smtClean="0"/>
          </a:p>
        </p:txBody>
      </p:sp>
      <p:sp>
        <p:nvSpPr>
          <p:cNvPr id="241667" name="Rectangle 3"/>
          <p:cNvSpPr>
            <a:spLocks noGrp="1" noChangeArrowheads="1"/>
          </p:cNvSpPr>
          <p:nvPr>
            <p:ph type="body" idx="1"/>
          </p:nvPr>
        </p:nvSpPr>
        <p:spPr/>
        <p:txBody>
          <a:bodyPr/>
          <a:lstStyle/>
          <a:p>
            <a:pPr eaLnBrk="1" hangingPunct="1">
              <a:lnSpc>
                <a:spcPct val="90000"/>
              </a:lnSpc>
              <a:buFontTx/>
              <a:buNone/>
              <a:defRPr/>
            </a:pPr>
            <a:r>
              <a:rPr lang="fa-IR" smtClean="0"/>
              <a:t> 1- حساب درآمدها را بدهکار وحساب خلاصه سودوزیان را بستانکار می کنیم . </a:t>
            </a:r>
          </a:p>
          <a:p>
            <a:pPr eaLnBrk="1" hangingPunct="1">
              <a:lnSpc>
                <a:spcPct val="90000"/>
              </a:lnSpc>
              <a:buFontTx/>
              <a:buNone/>
              <a:defRPr/>
            </a:pPr>
            <a:r>
              <a:rPr lang="fa-IR" smtClean="0"/>
              <a:t> 2- حساب خلاصه سودوزیان رامعادل جمع هزینه ها بدهکار وتک تک حسابهای مربوط به هزینه ها را بستانکار میکنیم</a:t>
            </a:r>
          </a:p>
          <a:p>
            <a:pPr eaLnBrk="1" hangingPunct="1">
              <a:lnSpc>
                <a:spcPct val="90000"/>
              </a:lnSpc>
              <a:buFontTx/>
              <a:buNone/>
              <a:defRPr/>
            </a:pPr>
            <a:r>
              <a:rPr lang="fa-IR" smtClean="0"/>
              <a:t> 3- حساب خلاصه سودوزیان را مانده گیری نموده و در صورتی که مانده آن بستانکار باشد آن را معادل مبلغ مانده آن بدهکار و حساب سرمایه را بستانکارمی کنیم. </a:t>
            </a:r>
          </a:p>
          <a:p>
            <a:pPr eaLnBrk="1" hangingPunct="1">
              <a:lnSpc>
                <a:spcPct val="90000"/>
              </a:lnSpc>
              <a:buFontTx/>
              <a:buNone/>
              <a:defRPr/>
            </a:pPr>
            <a:r>
              <a:rPr lang="fa-IR" smtClean="0"/>
              <a:t>4- حساب سرمایه را بدهکار و حساب برداشت را بستانکار می کنیم. </a:t>
            </a:r>
            <a:endParaRPr lang="en-US" smtClean="0"/>
          </a:p>
        </p:txBody>
      </p:sp>
    </p:spTree>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2690" name="Rectangle 2"/>
          <p:cNvSpPr>
            <a:spLocks noGrp="1" noChangeArrowheads="1"/>
          </p:cNvSpPr>
          <p:nvPr>
            <p:ph type="title"/>
          </p:nvPr>
        </p:nvSpPr>
        <p:spPr/>
        <p:txBody>
          <a:bodyPr/>
          <a:lstStyle/>
          <a:p>
            <a:pPr algn="ctr" eaLnBrk="1" hangingPunct="1">
              <a:defRPr/>
            </a:pPr>
            <a:r>
              <a:rPr lang="fa-IR" smtClean="0"/>
              <a:t>تهیه ترازآزمایشی اختتامی </a:t>
            </a:r>
            <a:endParaRPr lang="en-US" smtClean="0"/>
          </a:p>
        </p:txBody>
      </p:sp>
      <p:sp>
        <p:nvSpPr>
          <p:cNvPr id="242691"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پس از انجام ثبتهای مربوط به بستن حسابهای موقت و انتقال آنها به دفتر کل ، مانده این حسابها در دفتر کل صفر میشود از مانده حسابهای دفتر کل یک ترازآزمایش تهیه می شود این ترازآزمایشی راکه پس از بستن حسابهای موقت تهیه می شود وفقط شامل حسابهای دائمی میباشد ترازآزمایشی اختتامی می نامند. </a:t>
            </a:r>
            <a:endParaRPr lang="en-US"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algn="ctr" eaLnBrk="1" hangingPunct="1">
              <a:defRPr/>
            </a:pPr>
            <a:r>
              <a:rPr lang="fa-IR" smtClean="0"/>
              <a:t>ج) اصول یا میثاقهای محدود کننده </a:t>
            </a:r>
            <a:endParaRPr lang="en-US" smtClean="0"/>
          </a:p>
        </p:txBody>
      </p:sp>
      <p:sp>
        <p:nvSpPr>
          <p:cNvPr id="29699" name="Rectangle 3"/>
          <p:cNvSpPr>
            <a:spLocks noGrp="1" noChangeArrowheads="1"/>
          </p:cNvSpPr>
          <p:nvPr>
            <p:ph type="body" idx="1"/>
          </p:nvPr>
        </p:nvSpPr>
        <p:spPr/>
        <p:txBody>
          <a:bodyPr/>
          <a:lstStyle/>
          <a:p>
            <a:pPr eaLnBrk="1" hangingPunct="1">
              <a:defRPr/>
            </a:pPr>
            <a:r>
              <a:rPr lang="fa-IR" smtClean="0"/>
              <a:t>فزونی منابع بر مخارج </a:t>
            </a:r>
          </a:p>
          <a:p>
            <a:pPr eaLnBrk="1" hangingPunct="1">
              <a:defRPr/>
            </a:pPr>
            <a:r>
              <a:rPr lang="fa-IR" smtClean="0"/>
              <a:t>اهمیت </a:t>
            </a:r>
          </a:p>
          <a:p>
            <a:pPr eaLnBrk="1" hangingPunct="1">
              <a:defRPr/>
            </a:pPr>
            <a:r>
              <a:rPr lang="fa-IR" smtClean="0"/>
              <a:t>خصوصیات صنعت </a:t>
            </a:r>
          </a:p>
          <a:p>
            <a:pPr eaLnBrk="1" hangingPunct="1">
              <a:defRPr/>
            </a:pPr>
            <a:r>
              <a:rPr lang="fa-IR" smtClean="0"/>
              <a:t>محافظه کاری </a:t>
            </a:r>
            <a:endParaRPr lang="en-US" smtClean="0"/>
          </a:p>
        </p:txBody>
      </p:sp>
    </p:spTree>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p:txBody>
          <a:bodyPr/>
          <a:lstStyle/>
          <a:p>
            <a:pPr algn="ctr" eaLnBrk="1" hangingPunct="1">
              <a:defRPr/>
            </a:pPr>
            <a:r>
              <a:rPr lang="fa-IR" smtClean="0"/>
              <a:t>ترازنامه (صورت وضعیت مالی )</a:t>
            </a:r>
            <a:endParaRPr lang="en-US" smtClean="0"/>
          </a:p>
        </p:txBody>
      </p:sp>
      <p:sp>
        <p:nvSpPr>
          <p:cNvPr id="243715" name="Rectangle 3"/>
          <p:cNvSpPr>
            <a:spLocks noGrp="1" noChangeArrowheads="1"/>
          </p:cNvSpPr>
          <p:nvPr>
            <p:ph type="body" idx="1"/>
          </p:nvPr>
        </p:nvSpPr>
        <p:spPr/>
        <p:txBody>
          <a:bodyPr/>
          <a:lstStyle/>
          <a:p>
            <a:pPr eaLnBrk="1" hangingPunct="1">
              <a:buFontTx/>
              <a:buNone/>
              <a:defRPr/>
            </a:pPr>
            <a:endParaRPr lang="en-US" smtClean="0"/>
          </a:p>
          <a:p>
            <a:pPr eaLnBrk="1" hangingPunct="1">
              <a:buFontTx/>
              <a:buNone/>
              <a:defRPr/>
            </a:pPr>
            <a:r>
              <a:rPr lang="en-US" smtClean="0"/>
              <a:t>   </a:t>
            </a:r>
            <a:r>
              <a:rPr lang="fa-IR" smtClean="0"/>
              <a:t>ترازنامه صورتی است که اطلاعات مربوط به منابع اقتصادی، تعهدات اقتصادی و حق مالی صاحب سرمایه را از طریق گزارش دارئیها، بدهیها و سرمایه واحد تجاری در یک زمان مشخص فراهم می کند. </a:t>
            </a:r>
            <a:r>
              <a:rPr lang="en-US" smtClean="0"/>
              <a:t>  </a:t>
            </a:r>
          </a:p>
        </p:txBody>
      </p:sp>
    </p:spTree>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4739" name="Rectangle 3"/>
          <p:cNvSpPr>
            <a:spLocks noGrp="1" noChangeArrowheads="1"/>
          </p:cNvSpPr>
          <p:nvPr>
            <p:ph type="body" idx="1"/>
          </p:nvPr>
        </p:nvSpPr>
        <p:spPr/>
        <p:txBody>
          <a:bodyPr/>
          <a:lstStyle/>
          <a:p>
            <a:pPr eaLnBrk="1" hangingPunct="1">
              <a:buFontTx/>
              <a:buNone/>
              <a:defRPr/>
            </a:pPr>
            <a:r>
              <a:rPr lang="fa-IR" smtClean="0"/>
              <a:t>  از آنجا که ترازنامه معرف وضعیت مالی واحد تجاری در یک مقطع زمانی معین است،آن را صورت وضعیت مالی نیز می نامند. </a:t>
            </a:r>
            <a:endParaRPr lang="en-US" smtClean="0"/>
          </a:p>
        </p:txBody>
      </p:sp>
    </p:spTree>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63" name="Rectangle 3"/>
          <p:cNvSpPr>
            <a:spLocks noGrp="1" noChangeArrowheads="1"/>
          </p:cNvSpPr>
          <p:nvPr>
            <p:ph type="body" idx="1"/>
          </p:nvPr>
        </p:nvSpPr>
        <p:spPr/>
        <p:txBody>
          <a:bodyPr/>
          <a:lstStyle/>
          <a:p>
            <a:pPr algn="ctr" eaLnBrk="1" hangingPunct="1">
              <a:buFontTx/>
              <a:buNone/>
              <a:defRPr/>
            </a:pPr>
            <a:r>
              <a:rPr lang="fa-IR" smtClean="0"/>
              <a:t>  اقلام ترازنامه غالبا“ بر اساس ویژگیهای مشترک آنها طبقه بندی می شوند. نوع طبقه بندی،عناوین هر یک از طبقات و تعداد اقلام هر طبقه به اندازه واحد تجاری،ماهیت عملیات آن و گستردگی و حدود استفاده از صورتهای مالی بستگی دارد. </a:t>
            </a:r>
            <a:endParaRPr lang="en-US" smtClean="0"/>
          </a:p>
        </p:txBody>
      </p:sp>
    </p:spTree>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6787" name="Rectangle 3"/>
          <p:cNvSpPr>
            <a:spLocks noGrp="1" noChangeArrowheads="1"/>
          </p:cNvSpPr>
          <p:nvPr>
            <p:ph type="body" idx="1"/>
          </p:nvPr>
        </p:nvSpPr>
        <p:spPr/>
        <p:txBody>
          <a:bodyPr/>
          <a:lstStyle/>
          <a:p>
            <a:pPr eaLnBrk="1" hangingPunct="1">
              <a:buFontTx/>
              <a:buNone/>
              <a:defRPr/>
            </a:pPr>
            <a:r>
              <a:rPr lang="fa-IR" smtClean="0"/>
              <a:t>  ترازنامه به اشکال مختلفی ارائه می شود. یکی از اشکال رایج ” شکل افقی “ یا ”شکل حساب </a:t>
            </a:r>
            <a:r>
              <a:rPr lang="en-US" smtClean="0"/>
              <a:t>t</a:t>
            </a:r>
            <a:r>
              <a:rPr lang="fa-IR" smtClean="0"/>
              <a:t> “ است.</a:t>
            </a:r>
            <a:endParaRPr lang="en-US" smtClean="0"/>
          </a:p>
        </p:txBody>
      </p:sp>
    </p:spTree>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7810" name="Rectangle 2"/>
          <p:cNvSpPr>
            <a:spLocks noGrp="1" noChangeArrowheads="1"/>
          </p:cNvSpPr>
          <p:nvPr>
            <p:ph type="title"/>
          </p:nvPr>
        </p:nvSpPr>
        <p:spPr/>
        <p:txBody>
          <a:bodyPr/>
          <a:lstStyle/>
          <a:p>
            <a:pPr algn="ctr" eaLnBrk="1" hangingPunct="1">
              <a:defRPr/>
            </a:pPr>
            <a:r>
              <a:rPr lang="fa-IR" smtClean="0"/>
              <a:t>دارائیهای جاری </a:t>
            </a:r>
            <a:endParaRPr lang="en-US" smtClean="0"/>
          </a:p>
        </p:txBody>
      </p:sp>
      <p:sp>
        <p:nvSpPr>
          <p:cNvPr id="247811" name="Rectangle 3"/>
          <p:cNvSpPr>
            <a:spLocks noGrp="1" noChangeArrowheads="1"/>
          </p:cNvSpPr>
          <p:nvPr>
            <p:ph type="body" idx="1"/>
          </p:nvPr>
        </p:nvSpPr>
        <p:spPr/>
        <p:txBody>
          <a:bodyPr/>
          <a:lstStyle/>
          <a:p>
            <a:pPr algn="ctr" eaLnBrk="1" hangingPunct="1">
              <a:buFontTx/>
              <a:buNone/>
              <a:defRPr/>
            </a:pPr>
            <a:endParaRPr lang="fa-IR" smtClean="0"/>
          </a:p>
          <a:p>
            <a:pPr algn="ctr" eaLnBrk="1" hangingPunct="1">
              <a:buFontTx/>
              <a:buNone/>
              <a:defRPr/>
            </a:pPr>
            <a:r>
              <a:rPr lang="fa-IR" smtClean="0"/>
              <a:t> دارائیهای جاری عبارت است از موجودی نقد و سایر دارائیهایی که به طور معقول انتظار می رود طی چرخه عادی عملیات یا ظرف یک سال،هر کدام طولانی تر است، به وجه نقد تبدیل شود، به فروش رود یا به مصرف برسد. </a:t>
            </a:r>
            <a:endParaRPr lang="en-US" smtClean="0"/>
          </a:p>
        </p:txBody>
      </p:sp>
    </p:spTree>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8835" name="Rectangle 3"/>
          <p:cNvSpPr>
            <a:spLocks noGrp="1" noChangeArrowheads="1"/>
          </p:cNvSpPr>
          <p:nvPr>
            <p:ph type="body" idx="1"/>
          </p:nvPr>
        </p:nvSpPr>
        <p:spPr/>
        <p:txBody>
          <a:bodyPr/>
          <a:lstStyle/>
          <a:p>
            <a:pPr algn="ctr" eaLnBrk="1" hangingPunct="1">
              <a:buFontTx/>
              <a:buNone/>
              <a:defRPr/>
            </a:pPr>
            <a:r>
              <a:rPr lang="fa-IR" smtClean="0"/>
              <a:t> موجودی نقد، سرمایه گذاریهای کوتاه مدت، حسابهای دریافتنی،اسناد دریافتی کوتاه مدت، موجودیهای کالا و پیش پرداختها نمونه هایی از اقلام دارائیهای جاری هستند.  </a:t>
            </a:r>
            <a:endParaRPr lang="en-US" smtClean="0"/>
          </a:p>
        </p:txBody>
      </p:sp>
    </p:spTree>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9858" name="Rectangle 2"/>
          <p:cNvSpPr>
            <a:spLocks noGrp="1" noChangeArrowheads="1"/>
          </p:cNvSpPr>
          <p:nvPr>
            <p:ph type="title"/>
          </p:nvPr>
        </p:nvSpPr>
        <p:spPr/>
        <p:txBody>
          <a:bodyPr/>
          <a:lstStyle/>
          <a:p>
            <a:pPr algn="ctr" eaLnBrk="1" hangingPunct="1">
              <a:defRPr/>
            </a:pPr>
            <a:r>
              <a:rPr lang="fa-IR" smtClean="0"/>
              <a:t>دارائیهای غیر جاری </a:t>
            </a:r>
            <a:endParaRPr lang="en-US" smtClean="0"/>
          </a:p>
        </p:txBody>
      </p:sp>
      <p:sp>
        <p:nvSpPr>
          <p:cNvPr id="249859" name="Rectangle 3"/>
          <p:cNvSpPr>
            <a:spLocks noGrp="1" noChangeArrowheads="1"/>
          </p:cNvSpPr>
          <p:nvPr>
            <p:ph type="body" idx="1"/>
          </p:nvPr>
        </p:nvSpPr>
        <p:spPr/>
        <p:txBody>
          <a:bodyPr/>
          <a:lstStyle/>
          <a:p>
            <a:pPr eaLnBrk="1" hangingPunct="1">
              <a:buFontTx/>
              <a:buNone/>
              <a:defRPr/>
            </a:pPr>
            <a:r>
              <a:rPr lang="fa-IR" smtClean="0"/>
              <a:t>   دارائیهای بلند مدت به اقلامی از دارائی گفته می شود که موسسه قصد نگهداری و استفاده از آنها برای سالهای متمادی دارد : مانند زمین، ساختمان، اثاثه اداری، وسایل نقلیه و اسناد پرداختنی بلند مدت. دارائیهای بلند مدت را دارائیهای ثابت نیز می گویند. </a:t>
            </a:r>
            <a:endParaRPr lang="en-US" smtClean="0"/>
          </a:p>
        </p:txBody>
      </p:sp>
    </p:spTree>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0882" name="Rectangle 2"/>
          <p:cNvSpPr>
            <a:spLocks noGrp="1" noChangeArrowheads="1"/>
          </p:cNvSpPr>
          <p:nvPr>
            <p:ph type="title"/>
          </p:nvPr>
        </p:nvSpPr>
        <p:spPr/>
        <p:txBody>
          <a:bodyPr/>
          <a:lstStyle/>
          <a:p>
            <a:pPr algn="ctr" eaLnBrk="1" hangingPunct="1">
              <a:defRPr/>
            </a:pPr>
            <a:r>
              <a:rPr lang="fa-IR" smtClean="0"/>
              <a:t>بدهیهای جاری </a:t>
            </a:r>
            <a:endParaRPr lang="en-US" smtClean="0"/>
          </a:p>
        </p:txBody>
      </p:sp>
      <p:sp>
        <p:nvSpPr>
          <p:cNvPr id="250883" name="Rectangle 3"/>
          <p:cNvSpPr>
            <a:spLocks noGrp="1" noChangeArrowheads="1"/>
          </p:cNvSpPr>
          <p:nvPr>
            <p:ph type="body" idx="1"/>
          </p:nvPr>
        </p:nvSpPr>
        <p:spPr/>
        <p:txBody>
          <a:bodyPr/>
          <a:lstStyle/>
          <a:p>
            <a:pPr algn="ctr" eaLnBrk="1" hangingPunct="1">
              <a:buFontTx/>
              <a:buNone/>
              <a:defRPr/>
            </a:pPr>
            <a:endParaRPr lang="fa-IR" smtClean="0"/>
          </a:p>
          <a:p>
            <a:pPr algn="ctr" eaLnBrk="1" hangingPunct="1">
              <a:buFontTx/>
              <a:buNone/>
              <a:defRPr/>
            </a:pPr>
            <a:r>
              <a:rPr lang="fa-IR" smtClean="0"/>
              <a:t>  بدهیهای جاری تعهداتی هستند که انتظار می رود حداکثر طی یک سال از محل دارائیهای جاری یا ایجاد بدهی جاری دیگر تسویه یا بازپرداخت شوند.</a:t>
            </a:r>
            <a:endParaRPr lang="en-US" smtClean="0"/>
          </a:p>
        </p:txBody>
      </p:sp>
    </p:spTree>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1907" name="Rectangle 3"/>
          <p:cNvSpPr>
            <a:spLocks noGrp="1" noChangeArrowheads="1"/>
          </p:cNvSpPr>
          <p:nvPr>
            <p:ph type="body" idx="1"/>
          </p:nvPr>
        </p:nvSpPr>
        <p:spPr/>
        <p:txBody>
          <a:bodyPr/>
          <a:lstStyle/>
          <a:p>
            <a:pPr algn="ctr" eaLnBrk="1" hangingPunct="1">
              <a:buFontTx/>
              <a:buNone/>
              <a:defRPr/>
            </a:pPr>
            <a:endParaRPr lang="fa-IR" smtClean="0"/>
          </a:p>
          <a:p>
            <a:pPr algn="ctr" eaLnBrk="1" hangingPunct="1">
              <a:buFontTx/>
              <a:buNone/>
              <a:defRPr/>
            </a:pPr>
            <a:r>
              <a:rPr lang="fa-IR" smtClean="0"/>
              <a:t>  حسابهای پرداختنی، اسناد پرداختنی کوتاه مدت، پیش دریافتها و مالیات پرداختنی نمونه هایی از بدهیهای جاری هستند. </a:t>
            </a:r>
            <a:endParaRPr lang="en-US" smtClean="0"/>
          </a:p>
        </p:txBody>
      </p:sp>
    </p:spTree>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2930" name="Rectangle 2"/>
          <p:cNvSpPr>
            <a:spLocks noGrp="1" noChangeArrowheads="1"/>
          </p:cNvSpPr>
          <p:nvPr>
            <p:ph type="title"/>
          </p:nvPr>
        </p:nvSpPr>
        <p:spPr/>
        <p:txBody>
          <a:bodyPr/>
          <a:lstStyle/>
          <a:p>
            <a:pPr algn="ctr" eaLnBrk="1" hangingPunct="1">
              <a:defRPr/>
            </a:pPr>
            <a:r>
              <a:rPr lang="fa-IR" smtClean="0"/>
              <a:t>بدهیهای بلندمدت </a:t>
            </a:r>
            <a:endParaRPr lang="en-US" smtClean="0"/>
          </a:p>
        </p:txBody>
      </p:sp>
      <p:sp>
        <p:nvSpPr>
          <p:cNvPr id="252931" name="Rectangle 3"/>
          <p:cNvSpPr>
            <a:spLocks noGrp="1" noChangeArrowheads="1"/>
          </p:cNvSpPr>
          <p:nvPr>
            <p:ph type="body" idx="1"/>
          </p:nvPr>
        </p:nvSpPr>
        <p:spPr/>
        <p:txBody>
          <a:bodyPr/>
          <a:lstStyle/>
          <a:p>
            <a:pPr eaLnBrk="1" hangingPunct="1">
              <a:buFontTx/>
              <a:buNone/>
              <a:defRPr/>
            </a:pPr>
            <a:r>
              <a:rPr lang="fa-IR" smtClean="0"/>
              <a:t>   بدهیهای بلندمدت تعهداتی هستند که انتظار نمی رود طی یک سال از محل دارائیهای جاری یا ایجاد بدهی جاری دیگر تسویه یا بازپرداخت شوند. اوراق قرضه پرداختنی و اسناد پرداختنی بلندمدت نمونهایی از بدهیهای بلند مدت هستند. </a:t>
            </a:r>
            <a:endParaRPr lang="en-US"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algn="ctr" eaLnBrk="1" hangingPunct="1">
              <a:defRPr/>
            </a:pPr>
            <a:r>
              <a:rPr lang="fa-IR" smtClean="0"/>
              <a:t>الف )مفروضات حسابداری</a:t>
            </a:r>
            <a:endParaRPr lang="en-US" smtClean="0"/>
          </a:p>
        </p:txBody>
      </p:sp>
      <p:sp>
        <p:nvSpPr>
          <p:cNvPr id="30723" name="Rectangle 3"/>
          <p:cNvSpPr>
            <a:spLocks noGrp="1" noChangeArrowheads="1"/>
          </p:cNvSpPr>
          <p:nvPr>
            <p:ph type="body" idx="1"/>
          </p:nvPr>
        </p:nvSpPr>
        <p:spPr/>
        <p:txBody>
          <a:bodyPr/>
          <a:lstStyle/>
          <a:p>
            <a:pPr eaLnBrk="1" hangingPunct="1">
              <a:buFontTx/>
              <a:buNone/>
              <a:defRPr/>
            </a:pPr>
            <a:r>
              <a:rPr lang="fa-IR" smtClean="0"/>
              <a:t>   مفروضات حسابداری منشا و شالوده اصول حسابداری و مبنای تهیه و تنظیم صورتهای مالی واحدهای اقتصادی را تشکیل می دهند .هر کدام از مفروضات حسابداری میتواند منشاء یک یا چند اصل حسابداری باشد .</a:t>
            </a:r>
            <a:endParaRPr lang="en-US" smtClean="0"/>
          </a:p>
        </p:txBody>
      </p:sp>
    </p:spTree>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3954" name="Rectangle 2"/>
          <p:cNvSpPr>
            <a:spLocks noGrp="1" noChangeArrowheads="1"/>
          </p:cNvSpPr>
          <p:nvPr>
            <p:ph type="title"/>
          </p:nvPr>
        </p:nvSpPr>
        <p:spPr/>
        <p:txBody>
          <a:bodyPr/>
          <a:lstStyle/>
          <a:p>
            <a:pPr algn="ctr" eaLnBrk="1" hangingPunct="1">
              <a:defRPr/>
            </a:pPr>
            <a:r>
              <a:rPr lang="fa-IR" smtClean="0"/>
              <a:t>صورت تغییرات سرمایه </a:t>
            </a:r>
            <a:endParaRPr lang="en-US" smtClean="0"/>
          </a:p>
        </p:txBody>
      </p:sp>
      <p:sp>
        <p:nvSpPr>
          <p:cNvPr id="253955"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صورت تغییرات سرمایه صورتی است که تغییرات سرمایه موسسه طی دوره مالی را نشان می دهد. </a:t>
            </a:r>
            <a:endParaRPr lang="en-US" smtClean="0"/>
          </a:p>
        </p:txBody>
      </p:sp>
    </p:spTree>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4978" name="Rectangle 2"/>
          <p:cNvSpPr>
            <a:spLocks noGrp="1" noChangeArrowheads="1"/>
          </p:cNvSpPr>
          <p:nvPr>
            <p:ph type="title"/>
          </p:nvPr>
        </p:nvSpPr>
        <p:spPr/>
        <p:txBody>
          <a:bodyPr/>
          <a:lstStyle/>
          <a:p>
            <a:pPr algn="ctr" eaLnBrk="1" hangingPunct="1">
              <a:defRPr/>
            </a:pPr>
            <a:r>
              <a:rPr lang="fa-IR" smtClean="0"/>
              <a:t>فصل  ششم </a:t>
            </a:r>
            <a:endParaRPr lang="en-US" smtClean="0"/>
          </a:p>
        </p:txBody>
      </p:sp>
      <p:sp>
        <p:nvSpPr>
          <p:cNvPr id="254979" name="Rectangle 3"/>
          <p:cNvSpPr>
            <a:spLocks noGrp="1" noChangeArrowheads="1"/>
          </p:cNvSpPr>
          <p:nvPr>
            <p:ph type="body" idx="1"/>
          </p:nvPr>
        </p:nvSpPr>
        <p:spPr/>
        <p:txBody>
          <a:bodyPr/>
          <a:lstStyle/>
          <a:p>
            <a:pPr eaLnBrk="1" hangingPunct="1">
              <a:buFontTx/>
              <a:buNone/>
              <a:defRPr/>
            </a:pPr>
            <a:endParaRPr lang="fa-IR" smtClean="0"/>
          </a:p>
          <a:p>
            <a:pPr algn="ctr" eaLnBrk="1" hangingPunct="1">
              <a:buFontTx/>
              <a:buNone/>
              <a:defRPr/>
            </a:pPr>
            <a:r>
              <a:rPr lang="fa-IR" smtClean="0"/>
              <a:t> عملیات حسابداری در موسسات بازرگانی </a:t>
            </a:r>
            <a:endParaRPr lang="en-US" smtClean="0"/>
          </a:p>
        </p:txBody>
      </p:sp>
    </p:spTree>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02" name="Rectangle 2"/>
          <p:cNvSpPr>
            <a:spLocks noGrp="1" noChangeArrowheads="1"/>
          </p:cNvSpPr>
          <p:nvPr>
            <p:ph type="title"/>
          </p:nvPr>
        </p:nvSpPr>
        <p:spPr/>
        <p:txBody>
          <a:bodyPr/>
          <a:lstStyle/>
          <a:p>
            <a:pPr algn="ctr" eaLnBrk="1" hangingPunct="1">
              <a:defRPr/>
            </a:pPr>
            <a:r>
              <a:rPr lang="fa-IR" smtClean="0"/>
              <a:t>هدف کلی </a:t>
            </a:r>
            <a:endParaRPr lang="en-US" smtClean="0"/>
          </a:p>
        </p:txBody>
      </p:sp>
      <p:sp>
        <p:nvSpPr>
          <p:cNvPr id="256003" name="Rectangle 3"/>
          <p:cNvSpPr>
            <a:spLocks noGrp="1" noChangeArrowheads="1"/>
          </p:cNvSpPr>
          <p:nvPr>
            <p:ph type="body" idx="1"/>
          </p:nvPr>
        </p:nvSpPr>
        <p:spPr/>
        <p:txBody>
          <a:bodyPr/>
          <a:lstStyle/>
          <a:p>
            <a:pPr eaLnBrk="1" hangingPunct="1">
              <a:buFontTx/>
              <a:buNone/>
              <a:defRPr/>
            </a:pPr>
            <a:r>
              <a:rPr lang="fa-IR" smtClean="0"/>
              <a:t> </a:t>
            </a:r>
          </a:p>
          <a:p>
            <a:pPr algn="ctr" eaLnBrk="1" hangingPunct="1">
              <a:buFontTx/>
              <a:buNone/>
              <a:defRPr/>
            </a:pPr>
            <a:r>
              <a:rPr lang="fa-IR" smtClean="0"/>
              <a:t>  آشنایی با ثبت رویدادهای مالی و صورت سود و زیان در موسساتی که به خرید و فروش کالا اشتغال دارند. </a:t>
            </a:r>
            <a:endParaRPr lang="en-US" smtClean="0"/>
          </a:p>
        </p:txBody>
      </p:sp>
    </p:spTree>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7026" name="Rectangle 2"/>
          <p:cNvSpPr>
            <a:spLocks noGrp="1" noChangeArrowheads="1"/>
          </p:cNvSpPr>
          <p:nvPr>
            <p:ph type="title"/>
          </p:nvPr>
        </p:nvSpPr>
        <p:spPr/>
        <p:txBody>
          <a:bodyPr/>
          <a:lstStyle/>
          <a:p>
            <a:pPr algn="ctr" eaLnBrk="1" hangingPunct="1">
              <a:defRPr/>
            </a:pPr>
            <a:r>
              <a:rPr lang="fa-IR" smtClean="0"/>
              <a:t>گفتار 1  </a:t>
            </a:r>
            <a:endParaRPr lang="en-US" smtClean="0"/>
          </a:p>
        </p:txBody>
      </p:sp>
      <p:sp>
        <p:nvSpPr>
          <p:cNvPr id="257027" name="Rectangle 3"/>
          <p:cNvSpPr>
            <a:spLocks noGrp="1" noChangeArrowheads="1"/>
          </p:cNvSpPr>
          <p:nvPr>
            <p:ph type="body" idx="1"/>
          </p:nvPr>
        </p:nvSpPr>
        <p:spPr/>
        <p:txBody>
          <a:bodyPr/>
          <a:lstStyle/>
          <a:p>
            <a:pPr eaLnBrk="1" hangingPunct="1">
              <a:buFontTx/>
              <a:buNone/>
              <a:defRPr/>
            </a:pPr>
            <a:r>
              <a:rPr lang="fa-IR" smtClean="0"/>
              <a:t> </a:t>
            </a:r>
          </a:p>
          <a:p>
            <a:pPr algn="ctr" eaLnBrk="1" hangingPunct="1">
              <a:buFontTx/>
              <a:buNone/>
              <a:defRPr/>
            </a:pPr>
            <a:r>
              <a:rPr lang="fa-IR" smtClean="0"/>
              <a:t> طبقه بندی انواع موسسات از نظر نوع فعالیت </a:t>
            </a:r>
            <a:endParaRPr lang="en-US" smtClean="0"/>
          </a:p>
        </p:txBody>
      </p:sp>
    </p:spTree>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p:txBody>
          <a:bodyPr/>
          <a:lstStyle/>
          <a:p>
            <a:pPr algn="ctr" eaLnBrk="1" hangingPunct="1">
              <a:defRPr/>
            </a:pPr>
            <a:r>
              <a:rPr lang="fa-IR" smtClean="0"/>
              <a:t>هدف</a:t>
            </a:r>
            <a:endParaRPr lang="en-US" smtClean="0"/>
          </a:p>
        </p:txBody>
      </p:sp>
      <p:sp>
        <p:nvSpPr>
          <p:cNvPr id="258051" name="Rectangle 3"/>
          <p:cNvSpPr>
            <a:spLocks noGrp="1" noChangeArrowheads="1"/>
          </p:cNvSpPr>
          <p:nvPr>
            <p:ph type="body" idx="1"/>
          </p:nvPr>
        </p:nvSpPr>
        <p:spPr/>
        <p:txBody>
          <a:bodyPr/>
          <a:lstStyle/>
          <a:p>
            <a:pPr eaLnBrk="1" hangingPunct="1">
              <a:buFontTx/>
              <a:buNone/>
              <a:defRPr/>
            </a:pPr>
            <a:endParaRPr lang="fa-IR" smtClean="0"/>
          </a:p>
          <a:p>
            <a:pPr algn="ctr" eaLnBrk="1" hangingPunct="1">
              <a:buFontTx/>
              <a:buNone/>
              <a:defRPr/>
            </a:pPr>
            <a:r>
              <a:rPr lang="fa-IR" smtClean="0"/>
              <a:t> انتظار می رود پس از مطالعه این گفتار بتوانید انواع موسسات را از نظر نوع فعالیت طبقه بندی کنید.</a:t>
            </a:r>
            <a:endParaRPr lang="en-US" smtClean="0"/>
          </a:p>
        </p:txBody>
      </p:sp>
    </p:spTree>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9075" name="Rectangle 3"/>
          <p:cNvSpPr>
            <a:spLocks noGrp="1" noChangeArrowheads="1"/>
          </p:cNvSpPr>
          <p:nvPr>
            <p:ph type="body" idx="1"/>
          </p:nvPr>
        </p:nvSpPr>
        <p:spPr/>
        <p:txBody>
          <a:bodyPr/>
          <a:lstStyle/>
          <a:p>
            <a:pPr algn="ctr" eaLnBrk="1" hangingPunct="1">
              <a:buFontTx/>
              <a:buNone/>
              <a:defRPr/>
            </a:pPr>
            <a:r>
              <a:rPr lang="en-US" smtClean="0"/>
              <a:t>    </a:t>
            </a:r>
            <a:r>
              <a:rPr lang="fa-IR" smtClean="0"/>
              <a:t> واحدهای اقتصادی را از نظر نوع فعالیت در سه دسته              می توان طبقه بندی کرد :    </a:t>
            </a:r>
          </a:p>
          <a:p>
            <a:pPr eaLnBrk="1" hangingPunct="1">
              <a:buFontTx/>
              <a:buNone/>
              <a:defRPr/>
            </a:pPr>
            <a:r>
              <a:rPr lang="fa-IR" smtClean="0"/>
              <a:t>  الف ) موسات خدماتی </a:t>
            </a:r>
          </a:p>
          <a:p>
            <a:pPr eaLnBrk="1" hangingPunct="1">
              <a:buFontTx/>
              <a:buNone/>
              <a:defRPr/>
            </a:pPr>
            <a:r>
              <a:rPr lang="fa-IR" smtClean="0"/>
              <a:t>   ب ) موسسات بازرگانی </a:t>
            </a:r>
          </a:p>
          <a:p>
            <a:pPr eaLnBrk="1" hangingPunct="1">
              <a:buFontTx/>
              <a:buNone/>
              <a:defRPr/>
            </a:pPr>
            <a:r>
              <a:rPr lang="fa-IR" smtClean="0"/>
              <a:t>   ج ) موسسات تولیدی </a:t>
            </a:r>
            <a:endParaRPr lang="en-US" smtClean="0"/>
          </a:p>
        </p:txBody>
      </p:sp>
    </p:spTree>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0098" name="Rectangle 2"/>
          <p:cNvSpPr>
            <a:spLocks noGrp="1" noChangeArrowheads="1"/>
          </p:cNvSpPr>
          <p:nvPr>
            <p:ph type="title"/>
          </p:nvPr>
        </p:nvSpPr>
        <p:spPr/>
        <p:txBody>
          <a:bodyPr/>
          <a:lstStyle/>
          <a:p>
            <a:pPr algn="ctr" eaLnBrk="1" hangingPunct="1">
              <a:defRPr/>
            </a:pPr>
            <a:r>
              <a:rPr lang="fa-IR" smtClean="0"/>
              <a:t>الف ) موسات خدماتی </a:t>
            </a:r>
            <a:endParaRPr lang="en-US" smtClean="0"/>
          </a:p>
        </p:txBody>
      </p:sp>
      <p:sp>
        <p:nvSpPr>
          <p:cNvPr id="260099" name="Rectangle 3"/>
          <p:cNvSpPr>
            <a:spLocks noGrp="1" noChangeArrowheads="1"/>
          </p:cNvSpPr>
          <p:nvPr>
            <p:ph type="body" idx="1"/>
          </p:nvPr>
        </p:nvSpPr>
        <p:spPr/>
        <p:txBody>
          <a:bodyPr/>
          <a:lstStyle/>
          <a:p>
            <a:pPr algn="ctr" eaLnBrk="1" hangingPunct="1">
              <a:buFontTx/>
              <a:buNone/>
              <a:defRPr/>
            </a:pPr>
            <a:endParaRPr lang="fa-IR" smtClean="0"/>
          </a:p>
          <a:p>
            <a:pPr algn="ctr" eaLnBrk="1" hangingPunct="1">
              <a:buFontTx/>
              <a:buNone/>
              <a:defRPr/>
            </a:pPr>
            <a:r>
              <a:rPr lang="fa-IR" smtClean="0"/>
              <a:t>  شامل موسساتی نظیر تعمیرگاهها، هتل ها، درمانگاها وآموزشگاهها می باشند که خدماتی را به مشتریان ارائه می کنند. </a:t>
            </a:r>
            <a:endParaRPr lang="en-US" smtClean="0"/>
          </a:p>
        </p:txBody>
      </p:sp>
    </p:spTree>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1122" name="Rectangle 2"/>
          <p:cNvSpPr>
            <a:spLocks noGrp="1" noChangeArrowheads="1"/>
          </p:cNvSpPr>
          <p:nvPr>
            <p:ph type="title"/>
          </p:nvPr>
        </p:nvSpPr>
        <p:spPr/>
        <p:txBody>
          <a:bodyPr/>
          <a:lstStyle/>
          <a:p>
            <a:pPr algn="ctr" eaLnBrk="1" hangingPunct="1">
              <a:defRPr/>
            </a:pPr>
            <a:r>
              <a:rPr lang="fa-IR" smtClean="0"/>
              <a:t>ب ) موسسات بازرگانی </a:t>
            </a:r>
            <a:endParaRPr lang="en-US" smtClean="0"/>
          </a:p>
        </p:txBody>
      </p:sp>
      <p:sp>
        <p:nvSpPr>
          <p:cNvPr id="261123"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موسساتی هستند که کالا را خریداری کرده و بدون آنکه تغییر شکلی در آنها بدهند آنها را می فروشند. موسسات بازرگانی شامل عمده فروشان یا بنکداران و خرده فروشان  می باشند. </a:t>
            </a:r>
            <a:endParaRPr lang="en-US" smtClean="0"/>
          </a:p>
        </p:txBody>
      </p:sp>
    </p:spTree>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2146" name="Rectangle 2"/>
          <p:cNvSpPr>
            <a:spLocks noGrp="1" noChangeArrowheads="1"/>
          </p:cNvSpPr>
          <p:nvPr>
            <p:ph type="title"/>
          </p:nvPr>
        </p:nvSpPr>
        <p:spPr/>
        <p:txBody>
          <a:bodyPr/>
          <a:lstStyle/>
          <a:p>
            <a:pPr algn="ctr" eaLnBrk="1" hangingPunct="1">
              <a:defRPr/>
            </a:pPr>
            <a:r>
              <a:rPr lang="fa-IR" smtClean="0"/>
              <a:t>ج ) موسسات تولیدی </a:t>
            </a:r>
            <a:endParaRPr lang="en-US" smtClean="0"/>
          </a:p>
        </p:txBody>
      </p:sp>
      <p:sp>
        <p:nvSpPr>
          <p:cNvPr id="262147" name="Rectangle 3"/>
          <p:cNvSpPr>
            <a:spLocks noGrp="1" noChangeArrowheads="1"/>
          </p:cNvSpPr>
          <p:nvPr>
            <p:ph type="body" idx="1"/>
          </p:nvPr>
        </p:nvSpPr>
        <p:spPr/>
        <p:txBody>
          <a:bodyPr/>
          <a:lstStyle/>
          <a:p>
            <a:pPr eaLnBrk="1" hangingPunct="1">
              <a:buFontTx/>
              <a:buNone/>
              <a:defRPr/>
            </a:pPr>
            <a:r>
              <a:rPr lang="fa-IR" smtClean="0"/>
              <a:t> </a:t>
            </a:r>
          </a:p>
          <a:p>
            <a:pPr algn="ctr" eaLnBrk="1" hangingPunct="1">
              <a:buFontTx/>
              <a:buNone/>
              <a:defRPr/>
            </a:pPr>
            <a:r>
              <a:rPr lang="fa-IR" smtClean="0"/>
              <a:t>  موسساتی هستند که مواد اولیه و کالاهایی را خریداری وآنها را تغییر شکل می دهند ویا به کالای دیگری تبدیل می کنند وبه فروش می رسانند.  </a:t>
            </a:r>
            <a:endParaRPr lang="en-US" smtClean="0"/>
          </a:p>
        </p:txBody>
      </p:sp>
    </p:spTree>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3170" name="Rectangle 2"/>
          <p:cNvSpPr>
            <a:spLocks noGrp="1" noChangeArrowheads="1"/>
          </p:cNvSpPr>
          <p:nvPr>
            <p:ph type="title"/>
          </p:nvPr>
        </p:nvSpPr>
        <p:spPr/>
        <p:txBody>
          <a:bodyPr/>
          <a:lstStyle/>
          <a:p>
            <a:pPr algn="ctr" eaLnBrk="1" hangingPunct="1">
              <a:defRPr/>
            </a:pPr>
            <a:r>
              <a:rPr lang="fa-IR" smtClean="0"/>
              <a:t>گفتار 2 </a:t>
            </a:r>
            <a:endParaRPr lang="en-US" smtClean="0"/>
          </a:p>
        </p:txBody>
      </p:sp>
      <p:sp>
        <p:nvSpPr>
          <p:cNvPr id="263171"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عملیات حسابداری در موسسات بازرگانی </a:t>
            </a:r>
            <a:endParaRPr lang="en-US"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algn="ctr" eaLnBrk="1" hangingPunct="1">
              <a:defRPr/>
            </a:pPr>
            <a:r>
              <a:rPr lang="fa-IR" smtClean="0"/>
              <a:t>1. فرض تفکیک شخصیت </a:t>
            </a:r>
            <a:endParaRPr lang="en-US" smtClean="0"/>
          </a:p>
        </p:txBody>
      </p:sp>
      <p:sp>
        <p:nvSpPr>
          <p:cNvPr id="31747" name="Rectangle 3"/>
          <p:cNvSpPr>
            <a:spLocks noGrp="1" noChangeArrowheads="1"/>
          </p:cNvSpPr>
          <p:nvPr>
            <p:ph type="body" idx="1"/>
          </p:nvPr>
        </p:nvSpPr>
        <p:spPr/>
        <p:txBody>
          <a:bodyPr/>
          <a:lstStyle/>
          <a:p>
            <a:pPr eaLnBrk="1" hangingPunct="1">
              <a:buFontTx/>
              <a:buNone/>
              <a:defRPr/>
            </a:pPr>
            <a:r>
              <a:rPr lang="fa-IR" smtClean="0"/>
              <a:t>  بر اساس فرض تفکیک شخصیت ، برای هر موسسه شخصیتی مستقل از مالک (مالکان )  آن و همچنین مستقل از سایر موسسات موجود در جامعه در نظر گرفته میشود .</a:t>
            </a:r>
            <a:endParaRPr lang="en-US" smtClean="0"/>
          </a:p>
        </p:txBody>
      </p:sp>
    </p:spTree>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4194" name="Rectangle 2"/>
          <p:cNvSpPr>
            <a:spLocks noGrp="1" noChangeArrowheads="1"/>
          </p:cNvSpPr>
          <p:nvPr>
            <p:ph type="title"/>
          </p:nvPr>
        </p:nvSpPr>
        <p:spPr/>
        <p:txBody>
          <a:bodyPr/>
          <a:lstStyle/>
          <a:p>
            <a:pPr algn="ctr" eaLnBrk="1" hangingPunct="1">
              <a:defRPr/>
            </a:pPr>
            <a:r>
              <a:rPr lang="fa-IR" smtClean="0"/>
              <a:t>هدف </a:t>
            </a:r>
            <a:endParaRPr lang="en-US" smtClean="0"/>
          </a:p>
        </p:txBody>
      </p:sp>
      <p:sp>
        <p:nvSpPr>
          <p:cNvPr id="264195" name="Rectangle 3"/>
          <p:cNvSpPr>
            <a:spLocks noGrp="1" noChangeArrowheads="1"/>
          </p:cNvSpPr>
          <p:nvPr>
            <p:ph type="body" idx="1"/>
          </p:nvPr>
        </p:nvSpPr>
        <p:spPr/>
        <p:txBody>
          <a:bodyPr/>
          <a:lstStyle/>
          <a:p>
            <a:pPr eaLnBrk="1" hangingPunct="1">
              <a:buFontTx/>
              <a:buNone/>
              <a:defRPr/>
            </a:pPr>
            <a:r>
              <a:rPr lang="fa-IR" smtClean="0"/>
              <a:t> </a:t>
            </a:r>
          </a:p>
          <a:p>
            <a:pPr algn="ctr" eaLnBrk="1" hangingPunct="1">
              <a:buFontTx/>
              <a:buNone/>
              <a:defRPr/>
            </a:pPr>
            <a:r>
              <a:rPr lang="fa-IR" smtClean="0"/>
              <a:t>انتظار می رود پس از مطالعه این گفتار بتوانید انواع رویدادهای مالی مربوط به خرید و فروش کالا را در دفترروزنامه ثبت کنید. </a:t>
            </a:r>
            <a:endParaRPr lang="en-US" smtClean="0"/>
          </a:p>
        </p:txBody>
      </p:sp>
    </p:spTree>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5219" name="Rectangle 3"/>
          <p:cNvSpPr>
            <a:spLocks noGrp="1" noChangeArrowheads="1"/>
          </p:cNvSpPr>
          <p:nvPr>
            <p:ph type="body" idx="1"/>
          </p:nvPr>
        </p:nvSpPr>
        <p:spPr/>
        <p:txBody>
          <a:bodyPr/>
          <a:lstStyle/>
          <a:p>
            <a:pPr eaLnBrk="1" hangingPunct="1">
              <a:buFontTx/>
              <a:buNone/>
              <a:defRPr/>
            </a:pPr>
            <a:r>
              <a:rPr lang="fa-IR" smtClean="0"/>
              <a:t> از سیستم حسابداری موسسات بازرگانی باید شرایط زیر استخراج شود. </a:t>
            </a:r>
          </a:p>
          <a:p>
            <a:pPr eaLnBrk="1" hangingPunct="1">
              <a:buFontTx/>
              <a:buNone/>
              <a:defRPr/>
            </a:pPr>
            <a:r>
              <a:rPr lang="fa-IR" smtClean="0"/>
              <a:t>  1- میزان فروش </a:t>
            </a:r>
          </a:p>
          <a:p>
            <a:pPr eaLnBrk="1" hangingPunct="1">
              <a:buFontTx/>
              <a:buNone/>
              <a:defRPr/>
            </a:pPr>
            <a:r>
              <a:rPr lang="fa-IR" smtClean="0"/>
              <a:t>  2- بهای تمام شده کالای خریداری شده </a:t>
            </a:r>
          </a:p>
          <a:p>
            <a:pPr eaLnBrk="1" hangingPunct="1">
              <a:buFontTx/>
              <a:buNone/>
              <a:defRPr/>
            </a:pPr>
            <a:r>
              <a:rPr lang="fa-IR" smtClean="0"/>
              <a:t>  3- میزان موجودی کالا </a:t>
            </a:r>
          </a:p>
          <a:p>
            <a:pPr eaLnBrk="1" hangingPunct="1">
              <a:buFontTx/>
              <a:buNone/>
              <a:defRPr/>
            </a:pPr>
            <a:r>
              <a:rPr lang="fa-IR" smtClean="0"/>
              <a:t>  4- بهای تمام شده کالای فروش رفته </a:t>
            </a:r>
            <a:endParaRPr lang="en-US" smtClean="0"/>
          </a:p>
        </p:txBody>
      </p:sp>
    </p:spTree>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8210" name="Rectangle 2"/>
          <p:cNvSpPr>
            <a:spLocks noGrp="1" noChangeArrowheads="1"/>
          </p:cNvSpPr>
          <p:nvPr>
            <p:ph type="title"/>
          </p:nvPr>
        </p:nvSpPr>
        <p:spPr/>
        <p:txBody>
          <a:bodyPr/>
          <a:lstStyle/>
          <a:p>
            <a:pPr algn="ctr" eaLnBrk="1" hangingPunct="1">
              <a:defRPr/>
            </a:pPr>
            <a:r>
              <a:rPr lang="fa-IR" smtClean="0"/>
              <a:t>مثال </a:t>
            </a:r>
            <a:endParaRPr lang="en-US" smtClean="0"/>
          </a:p>
        </p:txBody>
      </p:sp>
      <p:sp>
        <p:nvSpPr>
          <p:cNvPr id="478211" name="Rectangle 3"/>
          <p:cNvSpPr>
            <a:spLocks noGrp="1" noChangeArrowheads="1"/>
          </p:cNvSpPr>
          <p:nvPr>
            <p:ph type="body" idx="1"/>
          </p:nvPr>
        </p:nvSpPr>
        <p:spPr/>
        <p:txBody>
          <a:bodyPr/>
          <a:lstStyle/>
          <a:p>
            <a:pPr eaLnBrk="1" hangingPunct="1">
              <a:lnSpc>
                <a:spcPct val="90000"/>
              </a:lnSpc>
              <a:buFontTx/>
              <a:buNone/>
              <a:defRPr/>
            </a:pPr>
            <a:r>
              <a:rPr lang="fa-IR" smtClean="0"/>
              <a:t>      موسسه بازرگانی حمیدی در تاریخ 8/2/81 مبلغ 100000000ریال کالا به صورت نقد خریداری کرد.</a:t>
            </a:r>
          </a:p>
          <a:p>
            <a:pPr eaLnBrk="1" hangingPunct="1">
              <a:lnSpc>
                <a:spcPct val="90000"/>
              </a:lnSpc>
              <a:buFontTx/>
              <a:buNone/>
              <a:defRPr/>
            </a:pPr>
            <a:r>
              <a:rPr lang="fa-IR" smtClean="0"/>
              <a:t>  نحوه ثبت رویداد فوق در دفترروزنامه موسسه حمیدی به صورت زیر است  :  </a:t>
            </a:r>
          </a:p>
          <a:p>
            <a:pPr eaLnBrk="1" hangingPunct="1">
              <a:lnSpc>
                <a:spcPct val="90000"/>
              </a:lnSpc>
              <a:buFontTx/>
              <a:buNone/>
              <a:defRPr/>
            </a:pPr>
            <a:r>
              <a:rPr lang="fa-IR" smtClean="0"/>
              <a:t>  </a:t>
            </a:r>
            <a:r>
              <a:rPr lang="fa-IR" u="sng" smtClean="0"/>
              <a:t>تاریخ             شرح                بدهکار          بستانکار</a:t>
            </a:r>
          </a:p>
          <a:p>
            <a:pPr eaLnBrk="1" hangingPunct="1">
              <a:lnSpc>
                <a:spcPct val="90000"/>
              </a:lnSpc>
              <a:buFontTx/>
              <a:buNone/>
              <a:defRPr/>
            </a:pPr>
            <a:r>
              <a:rPr lang="fa-IR" sz="2400" smtClean="0"/>
              <a:t>8 /2/81                 خرید                      100000000 </a:t>
            </a:r>
          </a:p>
          <a:p>
            <a:pPr eaLnBrk="1" hangingPunct="1">
              <a:lnSpc>
                <a:spcPct val="90000"/>
              </a:lnSpc>
              <a:buFontTx/>
              <a:buNone/>
              <a:defRPr/>
            </a:pPr>
            <a:r>
              <a:rPr lang="fa-IR" sz="2400" smtClean="0"/>
              <a:t>                                 صندوق                                    100000000</a:t>
            </a:r>
            <a:endParaRPr lang="fa-IR" smtClean="0"/>
          </a:p>
          <a:p>
            <a:pPr eaLnBrk="1" hangingPunct="1">
              <a:lnSpc>
                <a:spcPct val="90000"/>
              </a:lnSpc>
              <a:buFontTx/>
              <a:buNone/>
              <a:defRPr/>
            </a:pPr>
            <a:r>
              <a:rPr lang="fa-IR" smtClean="0"/>
              <a:t>             </a:t>
            </a:r>
            <a:r>
              <a:rPr lang="fa-IR" sz="2800" smtClean="0"/>
              <a:t>بابت خرید کالا به صورت نقد   </a:t>
            </a:r>
            <a:endParaRPr lang="en-US" sz="2800" smtClean="0"/>
          </a:p>
        </p:txBody>
      </p:sp>
    </p:spTree>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9234" name="Rectangle 2"/>
          <p:cNvSpPr>
            <a:spLocks noGrp="1" noChangeArrowheads="1"/>
          </p:cNvSpPr>
          <p:nvPr>
            <p:ph type="title"/>
          </p:nvPr>
        </p:nvSpPr>
        <p:spPr/>
        <p:txBody>
          <a:bodyPr/>
          <a:lstStyle/>
          <a:p>
            <a:pPr algn="ctr" eaLnBrk="1" hangingPunct="1">
              <a:defRPr/>
            </a:pPr>
            <a:r>
              <a:rPr lang="fa-IR" smtClean="0"/>
              <a:t>مثال </a:t>
            </a:r>
            <a:endParaRPr lang="en-US" smtClean="0"/>
          </a:p>
        </p:txBody>
      </p:sp>
      <p:sp>
        <p:nvSpPr>
          <p:cNvPr id="479235" name="Rectangle 3"/>
          <p:cNvSpPr>
            <a:spLocks noGrp="1" noChangeArrowheads="1"/>
          </p:cNvSpPr>
          <p:nvPr>
            <p:ph type="body" idx="1"/>
          </p:nvPr>
        </p:nvSpPr>
        <p:spPr/>
        <p:txBody>
          <a:bodyPr/>
          <a:lstStyle/>
          <a:p>
            <a:pPr algn="ctr" eaLnBrk="1" hangingPunct="1">
              <a:buFontTx/>
              <a:buNone/>
              <a:defRPr/>
            </a:pPr>
            <a:r>
              <a:rPr lang="fa-IR" sz="2800" smtClean="0"/>
              <a:t>   موسسه بازرگانی حمیدی درتاریخ 25/2/81 مبلغ 600000 ریال ازکالای خریداری شده در تاریخ 24/2/81 را به فروشنده برگشت داد. نحوه ثبت رویداد فوق در دفترروزنامه موسسه حمیدی به صورت زیر است :</a:t>
            </a:r>
          </a:p>
          <a:p>
            <a:pPr algn="ctr" eaLnBrk="1" hangingPunct="1">
              <a:buFontTx/>
              <a:buNone/>
              <a:defRPr/>
            </a:pPr>
            <a:endParaRPr lang="fa-IR" sz="2800" smtClean="0"/>
          </a:p>
          <a:p>
            <a:pPr eaLnBrk="1" hangingPunct="1">
              <a:buFontTx/>
              <a:buNone/>
              <a:defRPr/>
            </a:pPr>
            <a:r>
              <a:rPr lang="fa-IR" sz="2800" smtClean="0"/>
              <a:t>   </a:t>
            </a:r>
            <a:r>
              <a:rPr lang="fa-IR" sz="2800" u="sng" smtClean="0"/>
              <a:t>تاریخ              شرح                بدهکار        بستانکار</a:t>
            </a:r>
          </a:p>
          <a:p>
            <a:pPr eaLnBrk="1" hangingPunct="1">
              <a:buFontTx/>
              <a:buNone/>
              <a:defRPr/>
            </a:pPr>
            <a:r>
              <a:rPr lang="fa-IR" sz="2000" smtClean="0"/>
              <a:t>26/2/81          حسابهای پرداختنی                  600000         </a:t>
            </a:r>
          </a:p>
          <a:p>
            <a:pPr eaLnBrk="1" hangingPunct="1">
              <a:buFontTx/>
              <a:buNone/>
              <a:defRPr/>
            </a:pPr>
            <a:r>
              <a:rPr lang="fa-IR" sz="2000" smtClean="0"/>
              <a:t>                           برگشت از خرید و تخفیفات                        600000</a:t>
            </a:r>
          </a:p>
          <a:p>
            <a:pPr eaLnBrk="1" hangingPunct="1">
              <a:buFontTx/>
              <a:buNone/>
              <a:defRPr/>
            </a:pPr>
            <a:r>
              <a:rPr lang="fa-IR" sz="2000" smtClean="0"/>
              <a:t>                   بابت برگشت قسمتی از کالای خریداری شده.</a:t>
            </a:r>
            <a:endParaRPr lang="en-US" sz="2800" smtClean="0"/>
          </a:p>
        </p:txBody>
      </p:sp>
    </p:spTree>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43" name="Rectangle 3"/>
          <p:cNvSpPr>
            <a:spLocks noGrp="1" noChangeArrowheads="1"/>
          </p:cNvSpPr>
          <p:nvPr>
            <p:ph type="body" idx="1"/>
          </p:nvPr>
        </p:nvSpPr>
        <p:spPr/>
        <p:txBody>
          <a:bodyPr/>
          <a:lstStyle/>
          <a:p>
            <a:pPr algn="ctr" eaLnBrk="1" hangingPunct="1">
              <a:buFontTx/>
              <a:buNone/>
              <a:defRPr/>
            </a:pPr>
            <a:r>
              <a:rPr lang="fa-IR" smtClean="0"/>
              <a:t>  تخفیف تجاری تخفیفی است که معمولا“ بابت خرید عمده   به خریداران داده می شود. در صورتی که خریدار مشمول این تخفیف شود، مبلغ خرید به صورت خالص ثبت می شود. </a:t>
            </a:r>
            <a:endParaRPr lang="en-US" smtClean="0"/>
          </a:p>
        </p:txBody>
      </p:sp>
    </p:spTree>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7266" name="Rectangle 2"/>
          <p:cNvSpPr>
            <a:spLocks noGrp="1" noChangeArrowheads="1"/>
          </p:cNvSpPr>
          <p:nvPr>
            <p:ph type="title"/>
          </p:nvPr>
        </p:nvSpPr>
        <p:spPr/>
        <p:txBody>
          <a:bodyPr/>
          <a:lstStyle/>
          <a:p>
            <a:pPr algn="ctr" eaLnBrk="1" hangingPunct="1">
              <a:defRPr/>
            </a:pPr>
            <a:r>
              <a:rPr lang="fa-IR" smtClean="0"/>
              <a:t>عملیات حسابداری فروش کالا </a:t>
            </a:r>
            <a:endParaRPr lang="en-US" smtClean="0"/>
          </a:p>
        </p:txBody>
      </p:sp>
      <p:sp>
        <p:nvSpPr>
          <p:cNvPr id="267267" name="Rectangle 3"/>
          <p:cNvSpPr>
            <a:spLocks noGrp="1" noChangeArrowheads="1"/>
          </p:cNvSpPr>
          <p:nvPr>
            <p:ph type="body" idx="1"/>
          </p:nvPr>
        </p:nvSpPr>
        <p:spPr/>
        <p:txBody>
          <a:bodyPr/>
          <a:lstStyle/>
          <a:p>
            <a:pPr eaLnBrk="1" hangingPunct="1">
              <a:buFontTx/>
              <a:buNone/>
              <a:defRPr/>
            </a:pPr>
            <a:r>
              <a:rPr lang="fa-IR" smtClean="0"/>
              <a:t> </a:t>
            </a:r>
          </a:p>
          <a:p>
            <a:pPr algn="ctr" eaLnBrk="1" hangingPunct="1">
              <a:buFontTx/>
              <a:buNone/>
              <a:defRPr/>
            </a:pPr>
            <a:r>
              <a:rPr lang="fa-IR" smtClean="0"/>
              <a:t>   در روش ادواری هنگام فروش کالا اگر فروش نسیه باشد، حسابهای دریافتنی واگر فروش نقدی باشد، حساب صندوق بدهکار و حساب فروش بستانکار می شود.  </a:t>
            </a:r>
            <a:endParaRPr lang="en-US" smtClean="0"/>
          </a:p>
        </p:txBody>
      </p:sp>
    </p:spTree>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8290" name="Rectangle 2"/>
          <p:cNvSpPr>
            <a:spLocks noGrp="1" noChangeArrowheads="1"/>
          </p:cNvSpPr>
          <p:nvPr>
            <p:ph type="title"/>
          </p:nvPr>
        </p:nvSpPr>
        <p:spPr/>
        <p:txBody>
          <a:bodyPr/>
          <a:lstStyle/>
          <a:p>
            <a:pPr algn="ctr" eaLnBrk="1" hangingPunct="1">
              <a:defRPr/>
            </a:pPr>
            <a:r>
              <a:rPr lang="fa-IR" smtClean="0"/>
              <a:t>گفتار 3</a:t>
            </a:r>
            <a:endParaRPr lang="en-US" smtClean="0"/>
          </a:p>
        </p:txBody>
      </p:sp>
      <p:sp>
        <p:nvSpPr>
          <p:cNvPr id="268291" name="Rectangle 3"/>
          <p:cNvSpPr>
            <a:spLocks noGrp="1" noChangeArrowheads="1"/>
          </p:cNvSpPr>
          <p:nvPr>
            <p:ph type="body" idx="1"/>
          </p:nvPr>
        </p:nvSpPr>
        <p:spPr/>
        <p:txBody>
          <a:bodyPr/>
          <a:lstStyle/>
          <a:p>
            <a:pPr eaLnBrk="1" hangingPunct="1">
              <a:buFontTx/>
              <a:buNone/>
              <a:defRPr/>
            </a:pPr>
            <a:endParaRPr lang="fa-IR" smtClean="0"/>
          </a:p>
          <a:p>
            <a:pPr algn="ctr" eaLnBrk="1" hangingPunct="1">
              <a:buFontTx/>
              <a:buNone/>
              <a:defRPr/>
            </a:pPr>
            <a:r>
              <a:rPr lang="fa-IR" smtClean="0"/>
              <a:t> تهیه صورت سود و زیان در موسسات بازرگانی </a:t>
            </a:r>
            <a:endParaRPr lang="en-US" smtClean="0"/>
          </a:p>
        </p:txBody>
      </p:sp>
    </p:spTree>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9314" name="Rectangle 2"/>
          <p:cNvSpPr>
            <a:spLocks noGrp="1" noChangeArrowheads="1"/>
          </p:cNvSpPr>
          <p:nvPr>
            <p:ph type="title"/>
          </p:nvPr>
        </p:nvSpPr>
        <p:spPr/>
        <p:txBody>
          <a:bodyPr/>
          <a:lstStyle/>
          <a:p>
            <a:pPr algn="ctr" eaLnBrk="1" hangingPunct="1">
              <a:defRPr/>
            </a:pPr>
            <a:r>
              <a:rPr lang="fa-IR" smtClean="0"/>
              <a:t>هدف </a:t>
            </a:r>
            <a:endParaRPr lang="en-US" smtClean="0"/>
          </a:p>
        </p:txBody>
      </p:sp>
      <p:sp>
        <p:nvSpPr>
          <p:cNvPr id="269315" name="Rectangle 3"/>
          <p:cNvSpPr>
            <a:spLocks noGrp="1" noChangeArrowheads="1"/>
          </p:cNvSpPr>
          <p:nvPr>
            <p:ph type="body" idx="1"/>
          </p:nvPr>
        </p:nvSpPr>
        <p:spPr/>
        <p:txBody>
          <a:bodyPr/>
          <a:lstStyle/>
          <a:p>
            <a:pPr eaLnBrk="1" hangingPunct="1">
              <a:buFontTx/>
              <a:buNone/>
              <a:defRPr/>
            </a:pPr>
            <a:r>
              <a:rPr lang="fa-IR" smtClean="0"/>
              <a:t> </a:t>
            </a:r>
          </a:p>
          <a:p>
            <a:pPr algn="ctr" eaLnBrk="1" hangingPunct="1">
              <a:buFontTx/>
              <a:buNone/>
              <a:defRPr/>
            </a:pPr>
            <a:r>
              <a:rPr lang="fa-IR" smtClean="0"/>
              <a:t> انتظار می رود پس از مطالعه این گفتار بتوانید صورت سود وزیان موسسات بازرگانی را تهیه کنید. </a:t>
            </a:r>
            <a:endParaRPr lang="en-US" smtClean="0"/>
          </a:p>
        </p:txBody>
      </p:sp>
    </p:spTree>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0339" name="Rectangle 3"/>
          <p:cNvSpPr>
            <a:spLocks noGrp="1" noChangeArrowheads="1"/>
          </p:cNvSpPr>
          <p:nvPr>
            <p:ph type="body" idx="1"/>
          </p:nvPr>
        </p:nvSpPr>
        <p:spPr/>
        <p:txBody>
          <a:bodyPr/>
          <a:lstStyle/>
          <a:p>
            <a:pPr eaLnBrk="1" hangingPunct="1">
              <a:lnSpc>
                <a:spcPct val="90000"/>
              </a:lnSpc>
              <a:buFontTx/>
              <a:buNone/>
              <a:defRPr/>
            </a:pPr>
            <a:r>
              <a:rPr lang="fa-IR" smtClean="0"/>
              <a:t> صورت سود وزیان موسسات بازرگانی حداقل باید حاوی اطلاعات زیر باشد : </a:t>
            </a:r>
          </a:p>
          <a:p>
            <a:pPr eaLnBrk="1" hangingPunct="1">
              <a:lnSpc>
                <a:spcPct val="90000"/>
              </a:lnSpc>
              <a:buFontTx/>
              <a:buNone/>
              <a:defRPr/>
            </a:pPr>
            <a:r>
              <a:rPr lang="fa-IR" smtClean="0"/>
              <a:t>1- فروش خالص </a:t>
            </a:r>
          </a:p>
          <a:p>
            <a:pPr eaLnBrk="1" hangingPunct="1">
              <a:lnSpc>
                <a:spcPct val="90000"/>
              </a:lnSpc>
              <a:buFontTx/>
              <a:buNone/>
              <a:defRPr/>
            </a:pPr>
            <a:r>
              <a:rPr lang="fa-IR" smtClean="0"/>
              <a:t>2- بهای تمام شده کالای فروش رفته </a:t>
            </a:r>
          </a:p>
          <a:p>
            <a:pPr eaLnBrk="1" hangingPunct="1">
              <a:lnSpc>
                <a:spcPct val="90000"/>
              </a:lnSpc>
              <a:buFontTx/>
              <a:buNone/>
              <a:defRPr/>
            </a:pPr>
            <a:r>
              <a:rPr lang="fa-IR" smtClean="0"/>
              <a:t>3- سود یا زیان ناخالص</a:t>
            </a:r>
          </a:p>
          <a:p>
            <a:pPr eaLnBrk="1" hangingPunct="1">
              <a:lnSpc>
                <a:spcPct val="90000"/>
              </a:lnSpc>
              <a:buFontTx/>
              <a:buNone/>
              <a:defRPr/>
            </a:pPr>
            <a:r>
              <a:rPr lang="fa-IR" smtClean="0"/>
              <a:t>4- هزینه های عملیاتی</a:t>
            </a:r>
          </a:p>
          <a:p>
            <a:pPr eaLnBrk="1" hangingPunct="1">
              <a:lnSpc>
                <a:spcPct val="90000"/>
              </a:lnSpc>
              <a:buFontTx/>
              <a:buNone/>
              <a:defRPr/>
            </a:pPr>
            <a:r>
              <a:rPr lang="fa-IR" smtClean="0"/>
              <a:t>5- سود یا زیان خالص  </a:t>
            </a:r>
          </a:p>
          <a:p>
            <a:pPr eaLnBrk="1" hangingPunct="1">
              <a:lnSpc>
                <a:spcPct val="90000"/>
              </a:lnSpc>
              <a:buFontTx/>
              <a:buNone/>
              <a:defRPr/>
            </a:pPr>
            <a:r>
              <a:rPr lang="fa-IR" smtClean="0"/>
              <a:t> </a:t>
            </a:r>
            <a:endParaRPr lang="en-US" smtClean="0"/>
          </a:p>
        </p:txBody>
      </p:sp>
    </p:spTree>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0258" name="Rectangle 2"/>
          <p:cNvSpPr>
            <a:spLocks noGrp="1" noChangeArrowheads="1"/>
          </p:cNvSpPr>
          <p:nvPr>
            <p:ph type="title"/>
          </p:nvPr>
        </p:nvSpPr>
        <p:spPr/>
        <p:txBody>
          <a:bodyPr/>
          <a:lstStyle/>
          <a:p>
            <a:pPr algn="ctr" eaLnBrk="1" hangingPunct="1">
              <a:defRPr/>
            </a:pPr>
            <a:r>
              <a:rPr lang="fa-IR" sz="2400" smtClean="0"/>
              <a:t/>
            </a:r>
            <a:br>
              <a:rPr lang="fa-IR" sz="2400" smtClean="0"/>
            </a:br>
            <a:r>
              <a:rPr lang="fa-IR" sz="2400" smtClean="0"/>
              <a:t/>
            </a:r>
            <a:br>
              <a:rPr lang="fa-IR" sz="2400" smtClean="0"/>
            </a:br>
            <a:r>
              <a:rPr lang="fa-IR" sz="3200" smtClean="0"/>
              <a:t>برای تهیه صورت سود وزیان موسسه حمیدی اطلاعات زیر از ترازآزمایشی اصلاح شده موسسه در تاریخ 29/12/81 استخراج شده:</a:t>
            </a:r>
            <a:r>
              <a:rPr lang="fa-IR" sz="4000" smtClean="0"/>
              <a:t> </a:t>
            </a:r>
            <a:endParaRPr lang="en-US" sz="4000" smtClean="0"/>
          </a:p>
        </p:txBody>
      </p:sp>
      <p:sp>
        <p:nvSpPr>
          <p:cNvPr id="480259" name="Rectangle 3"/>
          <p:cNvSpPr>
            <a:spLocks noGrp="1" noChangeArrowheads="1"/>
          </p:cNvSpPr>
          <p:nvPr>
            <p:ph type="body" idx="1"/>
          </p:nvPr>
        </p:nvSpPr>
        <p:spPr/>
        <p:txBody>
          <a:bodyPr/>
          <a:lstStyle/>
          <a:p>
            <a:pPr algn="ctr" eaLnBrk="1" hangingPunct="1">
              <a:buFontTx/>
              <a:buNone/>
              <a:defRPr/>
            </a:pPr>
            <a:r>
              <a:rPr lang="fa-IR" sz="2800" smtClean="0"/>
              <a:t>     </a:t>
            </a:r>
          </a:p>
          <a:p>
            <a:pPr algn="ctr" eaLnBrk="1" hangingPunct="1">
              <a:buFontTx/>
              <a:buNone/>
              <a:defRPr/>
            </a:pPr>
            <a:endParaRPr lang="fa-IR" sz="2800" smtClean="0"/>
          </a:p>
          <a:p>
            <a:pPr algn="ctr" eaLnBrk="1" hangingPunct="1">
              <a:buFontTx/>
              <a:buNone/>
              <a:defRPr/>
            </a:pPr>
            <a:r>
              <a:rPr lang="fa-IR" sz="2800" smtClean="0"/>
              <a:t>  در ضمن موجودی کالای پایان دوره موسسه در تاریخ 29/12/81 بالغ بر 11500000 ریال است و60 درصد   هزینه های حقوق، اجاره و آب وبرق جزء هزینه های عمومی و اداری و40 درصد آن جزء هزینه های فروش می باشد. </a:t>
            </a:r>
            <a:r>
              <a:rPr lang="en-US" sz="2800" smtClean="0"/>
              <a:t>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algn="ctr" eaLnBrk="1" hangingPunct="1">
              <a:defRPr/>
            </a:pPr>
            <a:r>
              <a:rPr lang="fa-IR" smtClean="0"/>
              <a:t>2- فرض تداوم فعالیت </a:t>
            </a:r>
            <a:endParaRPr lang="en-US" smtClean="0"/>
          </a:p>
        </p:txBody>
      </p:sp>
      <p:sp>
        <p:nvSpPr>
          <p:cNvPr id="32771" name="Rectangle 3"/>
          <p:cNvSpPr>
            <a:spLocks noGrp="1" noChangeArrowheads="1"/>
          </p:cNvSpPr>
          <p:nvPr>
            <p:ph type="body" idx="1"/>
          </p:nvPr>
        </p:nvSpPr>
        <p:spPr/>
        <p:txBody>
          <a:bodyPr/>
          <a:lstStyle/>
          <a:p>
            <a:pPr eaLnBrk="1" hangingPunct="1">
              <a:buFontTx/>
              <a:buNone/>
              <a:defRPr/>
            </a:pPr>
            <a:r>
              <a:rPr lang="fa-IR" smtClean="0"/>
              <a:t>  فرض تداوم فعالیت بدین معنی است که عملیات موسسه در آینده قابل پیش بینی تداوم خواهد یافت و قصد انحلال یا توقف فعالیت آن وجود ندارد.</a:t>
            </a:r>
            <a:endParaRPr lang="en-US" smtClean="0"/>
          </a:p>
        </p:txBody>
      </p:sp>
    </p:spTree>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82354" name="Group 50"/>
          <p:cNvGraphicFramePr>
            <a:graphicFrameLocks noGrp="1"/>
          </p:cNvGraphicFramePr>
          <p:nvPr>
            <p:ph idx="1"/>
          </p:nvPr>
        </p:nvGraphicFramePr>
        <p:xfrm>
          <a:off x="468313" y="188913"/>
          <a:ext cx="8362950" cy="6662737"/>
        </p:xfrm>
        <a:graphic>
          <a:graphicData uri="http://schemas.openxmlformats.org/drawingml/2006/table">
            <a:tbl>
              <a:tblPr rtl="1"/>
              <a:tblGrid>
                <a:gridCol w="3960813">
                  <a:extLst>
                    <a:ext uri="{9D8B030D-6E8A-4147-A177-3AD203B41FA5}">
                      <a16:colId xmlns:a16="http://schemas.microsoft.com/office/drawing/2014/main" val="20000"/>
                    </a:ext>
                  </a:extLst>
                </a:gridCol>
                <a:gridCol w="2303462">
                  <a:extLst>
                    <a:ext uri="{9D8B030D-6E8A-4147-A177-3AD203B41FA5}">
                      <a16:colId xmlns:a16="http://schemas.microsoft.com/office/drawing/2014/main" val="20001"/>
                    </a:ext>
                  </a:extLst>
                </a:gridCol>
                <a:gridCol w="2098675">
                  <a:extLst>
                    <a:ext uri="{9D8B030D-6E8A-4147-A177-3AD203B41FA5}">
                      <a16:colId xmlns:a16="http://schemas.microsoft.com/office/drawing/2014/main" val="20002"/>
                    </a:ext>
                  </a:extLst>
                </a:gridCol>
              </a:tblGrid>
              <a:tr h="6662737">
                <a:tc>
                  <a:txBody>
                    <a:body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400" b="0" i="0" u="sng"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a:t>
                      </a:r>
                      <a:r>
                        <a:rPr kumimoji="0" lang="fa-IR" sz="2800" b="0" i="0" u="sng"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نام حساب</a:t>
                      </a:r>
                      <a:r>
                        <a:rPr kumimoji="0" lang="fa-IR" sz="2400" b="0" i="0" u="sng"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موجودی کالای اول دوره </a:t>
                      </a:r>
                      <a:endParaRPr kumimoji="0" lang="fa-IR" sz="2400" b="0" i="0" u="sng"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خرید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برگشت از خرید و تخفیفات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تخفیفات نقدی خرید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فروش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برگشت از فروش و تخفیفات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تخفیفات نقدی فروش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هزینه حمل کالای خریداری شده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هزینه حقوق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هزینه اجاره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هزینه آب وبرق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برداشت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a:t>
                      </a:r>
                      <a:r>
                        <a:rPr kumimoji="0" lang="fa-IR" sz="2400" b="0" i="0" u="sng"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a:t>
                      </a:r>
                      <a:endParaRPr kumimoji="0" lang="en-US" sz="2400" b="0" i="0" u="sng"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marT="45718" marB="4571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400" b="0" i="0" u="sng"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a:t>
                      </a:r>
                      <a:r>
                        <a:rPr kumimoji="0" lang="fa-IR" sz="2800" b="0" i="0" u="sng"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مانده  بدهکار</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8000000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120000000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5000000</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4000000</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4500000</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12000000</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9500000</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8500000</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5000000</a:t>
                      </a: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marT="45718" marB="4571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800" b="0" i="0" u="sng"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مانده بستانکار </a:t>
                      </a:r>
                      <a:endParaRPr kumimoji="0" lang="fa-IR"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2500000</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1500000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185000000    </a:t>
                      </a:r>
                      <a:endParaRPr kumimoji="0" lang="en-US"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marT="45718" marB="4571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6402" name="Rectangle 2"/>
          <p:cNvSpPr>
            <a:spLocks noGrp="1" noChangeArrowheads="1"/>
          </p:cNvSpPr>
          <p:nvPr>
            <p:ph type="title"/>
          </p:nvPr>
        </p:nvSpPr>
        <p:spPr>
          <a:xfrm>
            <a:off x="468313" y="0"/>
            <a:ext cx="8229600" cy="1384300"/>
          </a:xfrm>
        </p:spPr>
        <p:txBody>
          <a:bodyPr/>
          <a:lstStyle/>
          <a:p>
            <a:pPr algn="ctr" eaLnBrk="1" hangingPunct="1">
              <a:defRPr/>
            </a:pPr>
            <a:r>
              <a:rPr lang="fa-IR" sz="3200" smtClean="0"/>
              <a:t>با توجه به اطلاعات فوق صورت سود وزیان موسسه برای سال منتهی به 29/12/81 به صورت زیر است :   </a:t>
            </a:r>
            <a:endParaRPr lang="en-US" sz="3200" smtClean="0"/>
          </a:p>
        </p:txBody>
      </p:sp>
      <p:sp>
        <p:nvSpPr>
          <p:cNvPr id="486403" name="Rectangle 3"/>
          <p:cNvSpPr>
            <a:spLocks noGrp="1" noChangeArrowheads="1"/>
          </p:cNvSpPr>
          <p:nvPr>
            <p:ph type="body" idx="1"/>
          </p:nvPr>
        </p:nvSpPr>
        <p:spPr>
          <a:xfrm>
            <a:off x="539750" y="1268413"/>
            <a:ext cx="8229600" cy="4114800"/>
          </a:xfrm>
        </p:spPr>
        <p:txBody>
          <a:bodyPr/>
          <a:lstStyle/>
          <a:p>
            <a:pPr eaLnBrk="1" hangingPunct="1">
              <a:buFontTx/>
              <a:buNone/>
              <a:defRPr/>
            </a:pPr>
            <a:r>
              <a:rPr lang="fa-IR" sz="2800" smtClean="0"/>
              <a:t>                                موسسه حمیدی  </a:t>
            </a:r>
          </a:p>
          <a:p>
            <a:pPr algn="ctr" eaLnBrk="1" hangingPunct="1">
              <a:buFontTx/>
              <a:buNone/>
              <a:defRPr/>
            </a:pPr>
            <a:r>
              <a:rPr lang="fa-IR" sz="2800" u="sng" smtClean="0"/>
              <a:t>صورت سود وزیان برای دوره مالی منتهی به 29/12/81</a:t>
            </a:r>
          </a:p>
          <a:p>
            <a:pPr eaLnBrk="1" hangingPunct="1">
              <a:buFontTx/>
              <a:buNone/>
              <a:defRPr/>
            </a:pPr>
            <a:r>
              <a:rPr lang="fa-IR" sz="2000" smtClean="0"/>
              <a:t>فروش                                                                                        185000000 </a:t>
            </a:r>
          </a:p>
          <a:p>
            <a:pPr eaLnBrk="1" hangingPunct="1">
              <a:buFontTx/>
              <a:buNone/>
              <a:defRPr/>
            </a:pPr>
            <a:r>
              <a:rPr lang="fa-IR" sz="2000" smtClean="0"/>
              <a:t>کسر می شود :</a:t>
            </a:r>
          </a:p>
          <a:p>
            <a:pPr eaLnBrk="1" hangingPunct="1">
              <a:buFontTx/>
              <a:buNone/>
              <a:defRPr/>
            </a:pPr>
            <a:r>
              <a:rPr lang="fa-IR" sz="2000" smtClean="0"/>
              <a:t>برگشت از فروش و تخفیفات                                              5000000</a:t>
            </a:r>
          </a:p>
          <a:p>
            <a:pPr eaLnBrk="1" hangingPunct="1">
              <a:buFontTx/>
              <a:buNone/>
              <a:defRPr/>
            </a:pPr>
            <a:r>
              <a:rPr lang="fa-IR" sz="2000" smtClean="0"/>
              <a:t>تخفیفات نقدی فروش                                                       </a:t>
            </a:r>
            <a:r>
              <a:rPr lang="fa-IR" sz="2000" u="sng" smtClean="0"/>
              <a:t>4000000   </a:t>
            </a:r>
            <a:r>
              <a:rPr lang="fa-IR" sz="2000" smtClean="0"/>
              <a:t>  </a:t>
            </a:r>
            <a:r>
              <a:rPr lang="fa-IR" sz="2000" u="sng" smtClean="0"/>
              <a:t>( 9000000) </a:t>
            </a:r>
          </a:p>
          <a:p>
            <a:pPr eaLnBrk="1" hangingPunct="1">
              <a:buFontTx/>
              <a:buNone/>
              <a:defRPr/>
            </a:pPr>
            <a:r>
              <a:rPr lang="fa-IR" sz="2000" smtClean="0"/>
              <a:t>فروش خالص                                                                                 176000000 </a:t>
            </a:r>
          </a:p>
          <a:p>
            <a:pPr eaLnBrk="1" hangingPunct="1">
              <a:buFontTx/>
              <a:buNone/>
              <a:defRPr/>
            </a:pPr>
            <a:r>
              <a:rPr lang="fa-IR" sz="2000" smtClean="0"/>
              <a:t>کسر می شود : بهای تمام شده کالای فروش رفته </a:t>
            </a:r>
          </a:p>
          <a:p>
            <a:pPr eaLnBrk="1" hangingPunct="1">
              <a:buFontTx/>
              <a:buNone/>
              <a:defRPr/>
            </a:pPr>
            <a:r>
              <a:rPr lang="fa-IR" sz="2000" smtClean="0"/>
              <a:t>موجودی کالای اول دوره                                                 8000000 </a:t>
            </a:r>
          </a:p>
          <a:p>
            <a:pPr eaLnBrk="1" hangingPunct="1">
              <a:buFontTx/>
              <a:buNone/>
              <a:defRPr/>
            </a:pPr>
            <a:r>
              <a:rPr lang="fa-IR" sz="2000" smtClean="0"/>
              <a:t>خرید طی دوره                                             120000000 </a:t>
            </a:r>
          </a:p>
          <a:p>
            <a:pPr eaLnBrk="1" hangingPunct="1">
              <a:buFontTx/>
              <a:buNone/>
              <a:defRPr/>
            </a:pPr>
            <a:r>
              <a:rPr lang="fa-IR" sz="2000" smtClean="0"/>
              <a:t>کسر می شود :</a:t>
            </a:r>
          </a:p>
          <a:p>
            <a:pPr eaLnBrk="1" hangingPunct="1">
              <a:buFontTx/>
              <a:buNone/>
              <a:defRPr/>
            </a:pPr>
            <a:r>
              <a:rPr lang="fa-IR" sz="2000" smtClean="0"/>
              <a:t>برگشت ازخرید و تخفیفات                  2500000 </a:t>
            </a:r>
          </a:p>
          <a:p>
            <a:pPr eaLnBrk="1" hangingPunct="1">
              <a:buFontTx/>
              <a:buNone/>
              <a:defRPr/>
            </a:pPr>
            <a:r>
              <a:rPr lang="fa-IR" sz="2000" smtClean="0"/>
              <a:t>تخفیفات نقدی خرید                          </a:t>
            </a:r>
            <a:r>
              <a:rPr lang="fa-IR" sz="2000" u="sng" smtClean="0"/>
              <a:t>1500000</a:t>
            </a:r>
            <a:r>
              <a:rPr lang="fa-IR" sz="2000" smtClean="0"/>
              <a:t>  (</a:t>
            </a:r>
            <a:r>
              <a:rPr lang="fa-IR" sz="2000" u="sng" smtClean="0"/>
              <a:t>4000000) </a:t>
            </a:r>
          </a:p>
          <a:p>
            <a:pPr eaLnBrk="1" hangingPunct="1">
              <a:buFontTx/>
              <a:buNone/>
              <a:defRPr/>
            </a:pPr>
            <a:r>
              <a:rPr lang="fa-IR" sz="2000" smtClean="0"/>
              <a:t>خرید خالص                                                 116000000 </a:t>
            </a:r>
          </a:p>
          <a:p>
            <a:pPr eaLnBrk="1" hangingPunct="1">
              <a:buFontTx/>
              <a:buNone/>
              <a:defRPr/>
            </a:pPr>
            <a:endParaRPr lang="fa-IR" sz="2000" smtClean="0"/>
          </a:p>
          <a:p>
            <a:pPr eaLnBrk="1" hangingPunct="1">
              <a:buFontTx/>
              <a:buNone/>
              <a:defRPr/>
            </a:pPr>
            <a:r>
              <a:rPr lang="fa-IR" sz="2000" smtClean="0"/>
              <a:t>  </a:t>
            </a:r>
            <a:endParaRPr lang="en-US" sz="2000" smtClean="0"/>
          </a:p>
        </p:txBody>
      </p:sp>
    </p:spTree>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4594" name="Rectangle 2"/>
          <p:cNvSpPr>
            <a:spLocks noGrp="1" noChangeArrowheads="1"/>
          </p:cNvSpPr>
          <p:nvPr>
            <p:ph type="title"/>
          </p:nvPr>
        </p:nvSpPr>
        <p:spPr/>
        <p:txBody>
          <a:bodyPr/>
          <a:lstStyle/>
          <a:p>
            <a:pPr algn="ctr" eaLnBrk="1" hangingPunct="1">
              <a:defRPr/>
            </a:pPr>
            <a:r>
              <a:rPr lang="fa-IR" smtClean="0"/>
              <a:t>ادامه صورت سود و زیان </a:t>
            </a:r>
            <a:endParaRPr lang="en-US" smtClean="0"/>
          </a:p>
        </p:txBody>
      </p:sp>
      <p:sp>
        <p:nvSpPr>
          <p:cNvPr id="494595" name="Rectangle 3"/>
          <p:cNvSpPr>
            <a:spLocks noGrp="1" noChangeArrowheads="1"/>
          </p:cNvSpPr>
          <p:nvPr>
            <p:ph type="body" idx="1"/>
          </p:nvPr>
        </p:nvSpPr>
        <p:spPr/>
        <p:txBody>
          <a:bodyPr/>
          <a:lstStyle/>
          <a:p>
            <a:pPr eaLnBrk="1" hangingPunct="1">
              <a:buFontTx/>
              <a:buNone/>
              <a:defRPr/>
            </a:pPr>
            <a:r>
              <a:rPr lang="fa-IR" sz="2000" smtClean="0"/>
              <a:t>اضافه می شود: هزینه حمل کالای خریداری شده       </a:t>
            </a:r>
            <a:r>
              <a:rPr lang="fa-IR" sz="2000" u="sng" smtClean="0"/>
              <a:t>4500000</a:t>
            </a:r>
            <a:r>
              <a:rPr lang="fa-IR" sz="2000" smtClean="0"/>
              <a:t>    </a:t>
            </a:r>
            <a:r>
              <a:rPr lang="fa-IR" sz="2000" u="sng" smtClean="0"/>
              <a:t>120500000</a:t>
            </a:r>
            <a:r>
              <a:rPr lang="fa-IR" sz="2000" smtClean="0"/>
              <a:t> </a:t>
            </a:r>
          </a:p>
          <a:p>
            <a:pPr eaLnBrk="1" hangingPunct="1">
              <a:buFontTx/>
              <a:buNone/>
              <a:defRPr/>
            </a:pPr>
            <a:r>
              <a:rPr lang="fa-IR" sz="2000" smtClean="0"/>
              <a:t>بهای تمام شده کالای خریداری شده طی دوره                             128500000 </a:t>
            </a:r>
          </a:p>
          <a:p>
            <a:pPr eaLnBrk="1" hangingPunct="1">
              <a:buFontTx/>
              <a:buNone/>
              <a:defRPr/>
            </a:pPr>
            <a:r>
              <a:rPr lang="fa-IR" sz="2000" smtClean="0"/>
              <a:t>موجودی کالای آماده برای فروش                                          </a:t>
            </a:r>
            <a:r>
              <a:rPr lang="fa-IR" sz="2000" u="sng" smtClean="0"/>
              <a:t>(11500000) </a:t>
            </a:r>
          </a:p>
          <a:p>
            <a:pPr eaLnBrk="1" hangingPunct="1">
              <a:buFontTx/>
              <a:buNone/>
              <a:defRPr/>
            </a:pPr>
            <a:r>
              <a:rPr lang="fa-IR" sz="2000" smtClean="0"/>
              <a:t>بهای تمام شده کالای فروش رفته                                                        </a:t>
            </a:r>
            <a:r>
              <a:rPr lang="fa-IR" sz="2000" u="sng" smtClean="0"/>
              <a:t>(117000000) </a:t>
            </a:r>
          </a:p>
          <a:p>
            <a:pPr eaLnBrk="1" hangingPunct="1">
              <a:buFontTx/>
              <a:buNone/>
              <a:defRPr/>
            </a:pPr>
            <a:r>
              <a:rPr lang="fa-IR" sz="2000" smtClean="0"/>
              <a:t>سود خالص                                                                                     5900000 </a:t>
            </a:r>
          </a:p>
          <a:p>
            <a:pPr eaLnBrk="1" hangingPunct="1">
              <a:buFontTx/>
              <a:buNone/>
              <a:defRPr/>
            </a:pPr>
            <a:r>
              <a:rPr lang="fa-IR" sz="2000" smtClean="0"/>
              <a:t>کسر می شود هزینه های عملیاتی : </a:t>
            </a:r>
          </a:p>
          <a:p>
            <a:pPr eaLnBrk="1" hangingPunct="1">
              <a:buFontTx/>
              <a:buNone/>
              <a:defRPr/>
            </a:pPr>
            <a:r>
              <a:rPr lang="fa-IR" sz="2000" smtClean="0"/>
              <a:t>هزینه های عمومی و اداری                                               18000000 </a:t>
            </a:r>
          </a:p>
          <a:p>
            <a:pPr eaLnBrk="1" hangingPunct="1">
              <a:buFontTx/>
              <a:buNone/>
              <a:defRPr/>
            </a:pPr>
            <a:r>
              <a:rPr lang="fa-IR" sz="2000" smtClean="0"/>
              <a:t>هزینه های فروش                                                          </a:t>
            </a:r>
            <a:r>
              <a:rPr lang="fa-IR" sz="2000" u="sng" smtClean="0"/>
              <a:t>12000000 </a:t>
            </a:r>
            <a:r>
              <a:rPr lang="fa-IR" sz="2000" smtClean="0"/>
              <a:t>     </a:t>
            </a:r>
            <a:r>
              <a:rPr lang="fa-IR" sz="2000" u="sng" smtClean="0"/>
              <a:t>30000000 </a:t>
            </a:r>
          </a:p>
          <a:p>
            <a:pPr eaLnBrk="1" hangingPunct="1">
              <a:buFontTx/>
              <a:buNone/>
              <a:defRPr/>
            </a:pPr>
            <a:r>
              <a:rPr lang="fa-IR" sz="2000" u="sng" smtClean="0"/>
              <a:t> </a:t>
            </a:r>
            <a:r>
              <a:rPr lang="fa-IR" sz="2000" smtClean="0"/>
              <a:t>سود خالص                                                                                     29000000  </a:t>
            </a:r>
            <a:endParaRPr lang="en-US" sz="2000" smtClean="0"/>
          </a:p>
        </p:txBody>
      </p:sp>
    </p:spTree>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1362" name="Rectangle 2"/>
          <p:cNvSpPr>
            <a:spLocks noGrp="1" noChangeArrowheads="1"/>
          </p:cNvSpPr>
          <p:nvPr>
            <p:ph type="title"/>
          </p:nvPr>
        </p:nvSpPr>
        <p:spPr/>
        <p:txBody>
          <a:bodyPr/>
          <a:lstStyle/>
          <a:p>
            <a:pPr algn="ctr" eaLnBrk="1" hangingPunct="1">
              <a:defRPr/>
            </a:pPr>
            <a:r>
              <a:rPr lang="fa-IR" smtClean="0"/>
              <a:t>گفتار 4</a:t>
            </a:r>
            <a:endParaRPr lang="en-US" smtClean="0"/>
          </a:p>
        </p:txBody>
      </p:sp>
      <p:sp>
        <p:nvSpPr>
          <p:cNvPr id="271363" name="Rectangle 3"/>
          <p:cNvSpPr>
            <a:spLocks noGrp="1" noChangeArrowheads="1"/>
          </p:cNvSpPr>
          <p:nvPr>
            <p:ph type="body" idx="1"/>
          </p:nvPr>
        </p:nvSpPr>
        <p:spPr/>
        <p:txBody>
          <a:bodyPr/>
          <a:lstStyle/>
          <a:p>
            <a:pPr eaLnBrk="1" hangingPunct="1">
              <a:buFontTx/>
              <a:buNone/>
              <a:defRPr/>
            </a:pPr>
            <a:endParaRPr lang="fa-IR" smtClean="0"/>
          </a:p>
          <a:p>
            <a:pPr algn="ctr" eaLnBrk="1" hangingPunct="1">
              <a:buFontTx/>
              <a:buNone/>
              <a:defRPr/>
            </a:pPr>
            <a:r>
              <a:rPr lang="fa-IR" smtClean="0"/>
              <a:t> بستن حسابهای موقت در موسسات بازرگانی </a:t>
            </a:r>
            <a:endParaRPr lang="en-US" smtClean="0"/>
          </a:p>
        </p:txBody>
      </p:sp>
    </p:spTree>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2386" name="Rectangle 2"/>
          <p:cNvSpPr>
            <a:spLocks noGrp="1" noChangeArrowheads="1"/>
          </p:cNvSpPr>
          <p:nvPr>
            <p:ph type="title"/>
          </p:nvPr>
        </p:nvSpPr>
        <p:spPr/>
        <p:txBody>
          <a:bodyPr/>
          <a:lstStyle/>
          <a:p>
            <a:pPr algn="ctr" eaLnBrk="1" hangingPunct="1">
              <a:defRPr/>
            </a:pPr>
            <a:r>
              <a:rPr lang="fa-IR" smtClean="0"/>
              <a:t>هدف </a:t>
            </a:r>
            <a:endParaRPr lang="en-US" smtClean="0"/>
          </a:p>
        </p:txBody>
      </p:sp>
      <p:sp>
        <p:nvSpPr>
          <p:cNvPr id="272387" name="Rectangle 3"/>
          <p:cNvSpPr>
            <a:spLocks noGrp="1" noChangeArrowheads="1"/>
          </p:cNvSpPr>
          <p:nvPr>
            <p:ph type="body" idx="1"/>
          </p:nvPr>
        </p:nvSpPr>
        <p:spPr/>
        <p:txBody>
          <a:bodyPr/>
          <a:lstStyle/>
          <a:p>
            <a:pPr algn="ctr" eaLnBrk="1" hangingPunct="1">
              <a:buFontTx/>
              <a:buNone/>
              <a:defRPr/>
            </a:pPr>
            <a:endParaRPr lang="fa-IR" smtClean="0"/>
          </a:p>
          <a:p>
            <a:pPr algn="ctr" eaLnBrk="1" hangingPunct="1">
              <a:buFontTx/>
              <a:buNone/>
              <a:defRPr/>
            </a:pPr>
            <a:r>
              <a:rPr lang="fa-IR" smtClean="0"/>
              <a:t> انتظار می رود پس از مطالعه این گفتار نحوه بستن حسابهای موقت در موسسات بازرگانی را بدانید. </a:t>
            </a:r>
            <a:endParaRPr lang="en-US" smtClean="0"/>
          </a:p>
        </p:txBody>
      </p:sp>
    </p:spTree>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6851" name="Rectangle 3"/>
          <p:cNvSpPr>
            <a:spLocks noGrp="1" noChangeArrowheads="1"/>
          </p:cNvSpPr>
          <p:nvPr>
            <p:ph type="body" idx="1"/>
          </p:nvPr>
        </p:nvSpPr>
        <p:spPr/>
        <p:txBody>
          <a:bodyPr/>
          <a:lstStyle/>
          <a:p>
            <a:pPr eaLnBrk="1" hangingPunct="1">
              <a:buFontTx/>
              <a:buNone/>
              <a:defRPr/>
            </a:pPr>
            <a:endParaRPr lang="en-US" smtClean="0"/>
          </a:p>
          <a:p>
            <a:pPr algn="ctr" eaLnBrk="1" hangingPunct="1">
              <a:buFontTx/>
              <a:buNone/>
              <a:defRPr/>
            </a:pPr>
            <a:r>
              <a:rPr lang="en-US" smtClean="0"/>
              <a:t>  </a:t>
            </a:r>
            <a:r>
              <a:rPr lang="fa-IR" smtClean="0"/>
              <a:t> اصول کلی بستن حسابداری موقت در موسسات بازرگانی شبیه بستن حسابهای موقت در موسسات خدماتی است. </a:t>
            </a:r>
            <a:endParaRPr lang="en-US" smtClean="0"/>
          </a:p>
        </p:txBody>
      </p:sp>
    </p:spTree>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5458" name="Rectangle 2"/>
          <p:cNvSpPr>
            <a:spLocks noGrp="1" noChangeArrowheads="1"/>
          </p:cNvSpPr>
          <p:nvPr>
            <p:ph type="title"/>
          </p:nvPr>
        </p:nvSpPr>
        <p:spPr/>
        <p:txBody>
          <a:bodyPr/>
          <a:lstStyle/>
          <a:p>
            <a:pPr algn="ctr" eaLnBrk="1" hangingPunct="1">
              <a:defRPr/>
            </a:pPr>
            <a:r>
              <a:rPr lang="fa-IR" sz="4000" smtClean="0"/>
              <a:t>پاره گفتار : روشهای ادواری و دائمی در ثبت عملیات حسابداری </a:t>
            </a:r>
            <a:endParaRPr lang="en-US" sz="4000" smtClean="0"/>
          </a:p>
        </p:txBody>
      </p:sp>
      <p:sp>
        <p:nvSpPr>
          <p:cNvPr id="275459" name="Rectangle 3"/>
          <p:cNvSpPr>
            <a:spLocks noGrp="1" noChangeArrowheads="1"/>
          </p:cNvSpPr>
          <p:nvPr>
            <p:ph type="body" idx="1"/>
          </p:nvPr>
        </p:nvSpPr>
        <p:spPr/>
        <p:txBody>
          <a:bodyPr/>
          <a:lstStyle/>
          <a:p>
            <a:pPr eaLnBrk="1" hangingPunct="1">
              <a:buFontTx/>
              <a:buNone/>
              <a:defRPr/>
            </a:pPr>
            <a:endParaRPr lang="fa-IR" smtClean="0"/>
          </a:p>
          <a:p>
            <a:pPr algn="ctr" eaLnBrk="1" hangingPunct="1">
              <a:buFontTx/>
              <a:buNone/>
              <a:defRPr/>
            </a:pPr>
            <a:r>
              <a:rPr lang="fa-IR" smtClean="0"/>
              <a:t> برای ثبت عملیات مالی در موسسات بازرگانی می توان یکی از روشهای ادواری یا دائمی را مورد استفاده قرار داد. </a:t>
            </a:r>
            <a:endParaRPr lang="en-US" smtClean="0"/>
          </a:p>
        </p:txBody>
      </p:sp>
    </p:spTree>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483" name="Rectangle 3"/>
          <p:cNvSpPr>
            <a:spLocks noGrp="1" noChangeArrowheads="1"/>
          </p:cNvSpPr>
          <p:nvPr>
            <p:ph type="body" idx="1"/>
          </p:nvPr>
        </p:nvSpPr>
        <p:spPr/>
        <p:txBody>
          <a:bodyPr/>
          <a:lstStyle/>
          <a:p>
            <a:pPr algn="ctr" eaLnBrk="1" hangingPunct="1">
              <a:buFontTx/>
              <a:buNone/>
              <a:defRPr/>
            </a:pPr>
            <a:r>
              <a:rPr lang="fa-IR" smtClean="0"/>
              <a:t> در روش ثبت دائمی، کالاهای خریداری شده در طول دوره مالی به حساب موجودی کالا بدهکار و هنگامی که کالایی فروخته شد، قیمت تمام شده آن از حساب موجودی کالا خارج می شود. </a:t>
            </a:r>
            <a:endParaRPr lang="en-US" smtClean="0"/>
          </a:p>
        </p:txBody>
      </p:sp>
    </p:spTree>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7507" name="Rectangle 3"/>
          <p:cNvSpPr>
            <a:spLocks noGrp="1" noChangeArrowheads="1"/>
          </p:cNvSpPr>
          <p:nvPr>
            <p:ph type="body" idx="1"/>
          </p:nvPr>
        </p:nvSpPr>
        <p:spPr/>
        <p:txBody>
          <a:bodyPr/>
          <a:lstStyle/>
          <a:p>
            <a:pPr eaLnBrk="1" hangingPunct="1">
              <a:buFontTx/>
              <a:buNone/>
              <a:defRPr/>
            </a:pPr>
            <a:endParaRPr lang="fa-IR" smtClean="0"/>
          </a:p>
          <a:p>
            <a:pPr algn="ctr" eaLnBrk="1" hangingPunct="1">
              <a:buFontTx/>
              <a:buNone/>
              <a:defRPr/>
            </a:pPr>
            <a:r>
              <a:rPr lang="fa-IR" smtClean="0"/>
              <a:t>  در روش ثبت ادواری،کالاهای خریداری شده در طول دوره مالی به حساب خرید، بدهکار وکالاهای فروخته شده به حساب فروش بستانکار می شود. </a:t>
            </a:r>
            <a:endParaRPr lang="en-US" smtClean="0"/>
          </a:p>
        </p:txBody>
      </p:sp>
    </p:spTree>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8530" name="Rectangle 2"/>
          <p:cNvSpPr>
            <a:spLocks noGrp="1" noChangeArrowheads="1"/>
          </p:cNvSpPr>
          <p:nvPr>
            <p:ph type="title"/>
          </p:nvPr>
        </p:nvSpPr>
        <p:spPr/>
        <p:txBody>
          <a:bodyPr/>
          <a:lstStyle/>
          <a:p>
            <a:pPr algn="ctr" eaLnBrk="1" hangingPunct="1">
              <a:defRPr/>
            </a:pPr>
            <a:r>
              <a:rPr lang="fa-IR" smtClean="0"/>
              <a:t>فصل هفتم </a:t>
            </a:r>
            <a:endParaRPr lang="en-US" smtClean="0"/>
          </a:p>
        </p:txBody>
      </p:sp>
      <p:sp>
        <p:nvSpPr>
          <p:cNvPr id="278531" name="Rectangle 3"/>
          <p:cNvSpPr>
            <a:spLocks noGrp="1" noChangeArrowheads="1"/>
          </p:cNvSpPr>
          <p:nvPr>
            <p:ph type="body" idx="1"/>
          </p:nvPr>
        </p:nvSpPr>
        <p:spPr/>
        <p:txBody>
          <a:bodyPr/>
          <a:lstStyle/>
          <a:p>
            <a:pPr eaLnBrk="1" hangingPunct="1">
              <a:buFontTx/>
              <a:buNone/>
              <a:defRPr/>
            </a:pPr>
            <a:r>
              <a:rPr lang="fa-IR" smtClean="0"/>
              <a:t> </a:t>
            </a:r>
          </a:p>
          <a:p>
            <a:pPr algn="ctr" eaLnBrk="1" hangingPunct="1">
              <a:buFontTx/>
              <a:buNone/>
              <a:defRPr/>
            </a:pPr>
            <a:r>
              <a:rPr lang="fa-IR" smtClean="0"/>
              <a:t>تهیه صورتهای مالی با استفاده از کار برگ </a:t>
            </a:r>
            <a:endParaRPr lang="en-US"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algn="ctr" eaLnBrk="1" hangingPunct="1">
              <a:defRPr/>
            </a:pPr>
            <a:r>
              <a:rPr lang="fa-IR" smtClean="0"/>
              <a:t>3- فرض دوره مالی</a:t>
            </a:r>
            <a:endParaRPr lang="en-US" smtClean="0"/>
          </a:p>
        </p:txBody>
      </p:sp>
      <p:sp>
        <p:nvSpPr>
          <p:cNvPr id="33795" name="Rectangle 3"/>
          <p:cNvSpPr>
            <a:spLocks noGrp="1" noChangeArrowheads="1"/>
          </p:cNvSpPr>
          <p:nvPr>
            <p:ph type="body" idx="1"/>
          </p:nvPr>
        </p:nvSpPr>
        <p:spPr/>
        <p:txBody>
          <a:bodyPr/>
          <a:lstStyle/>
          <a:p>
            <a:pPr eaLnBrk="1" hangingPunct="1">
              <a:buFontTx/>
              <a:buNone/>
              <a:defRPr/>
            </a:pPr>
            <a:r>
              <a:rPr lang="fa-IR" smtClean="0"/>
              <a:t>   نتایج واقعی عملیات موسسه را فقط میتوان در پایان اجرای عملیات آن و پس از وصول مطالبات ، فروش دارائیها و اجرای تعهدات و پرداخت بدهیها ،به طور دقیق و قطعی تعیین کرد .</a:t>
            </a:r>
          </a:p>
          <a:p>
            <a:pPr eaLnBrk="1" hangingPunct="1">
              <a:defRPr/>
            </a:pPr>
            <a:endParaRPr lang="en-US" smtClean="0"/>
          </a:p>
        </p:txBody>
      </p:sp>
    </p:spTree>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0578" name="Rectangle 2"/>
          <p:cNvSpPr>
            <a:spLocks noGrp="1" noChangeArrowheads="1"/>
          </p:cNvSpPr>
          <p:nvPr>
            <p:ph type="title"/>
          </p:nvPr>
        </p:nvSpPr>
        <p:spPr/>
        <p:txBody>
          <a:bodyPr/>
          <a:lstStyle/>
          <a:p>
            <a:pPr algn="ctr" eaLnBrk="1" hangingPunct="1">
              <a:defRPr/>
            </a:pPr>
            <a:r>
              <a:rPr lang="fa-IR" smtClean="0"/>
              <a:t>هدف کلی </a:t>
            </a:r>
            <a:endParaRPr lang="en-US" smtClean="0"/>
          </a:p>
        </p:txBody>
      </p:sp>
      <p:sp>
        <p:nvSpPr>
          <p:cNvPr id="280579" name="Rectangle 3"/>
          <p:cNvSpPr>
            <a:spLocks noGrp="1" noChangeArrowheads="1"/>
          </p:cNvSpPr>
          <p:nvPr>
            <p:ph type="body" idx="1"/>
          </p:nvPr>
        </p:nvSpPr>
        <p:spPr/>
        <p:txBody>
          <a:bodyPr/>
          <a:lstStyle/>
          <a:p>
            <a:pPr algn="ctr" eaLnBrk="1" hangingPunct="1">
              <a:buFontTx/>
              <a:buNone/>
              <a:defRPr/>
            </a:pPr>
            <a:endParaRPr lang="fa-IR" smtClean="0"/>
          </a:p>
          <a:p>
            <a:pPr algn="ctr" eaLnBrk="1" hangingPunct="1">
              <a:buFontTx/>
              <a:buNone/>
              <a:defRPr/>
            </a:pPr>
            <a:r>
              <a:rPr lang="fa-IR" smtClean="0"/>
              <a:t>  آشنایی با کاربرگ و نحوه انجام اصلاحات و تهیه صورتهای مالی با استفاده از کاربرگ</a:t>
            </a:r>
            <a:endParaRPr lang="en-US" smtClean="0"/>
          </a:p>
        </p:txBody>
      </p:sp>
    </p:spTree>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9554" name="Rectangle 2"/>
          <p:cNvSpPr>
            <a:spLocks noGrp="1" noChangeArrowheads="1"/>
          </p:cNvSpPr>
          <p:nvPr>
            <p:ph type="title"/>
          </p:nvPr>
        </p:nvSpPr>
        <p:spPr/>
        <p:txBody>
          <a:bodyPr/>
          <a:lstStyle/>
          <a:p>
            <a:pPr algn="ctr" eaLnBrk="1" hangingPunct="1">
              <a:defRPr/>
            </a:pPr>
            <a:r>
              <a:rPr lang="fa-IR" smtClean="0"/>
              <a:t>گفتار 1 </a:t>
            </a:r>
            <a:endParaRPr lang="en-US" smtClean="0"/>
          </a:p>
        </p:txBody>
      </p:sp>
      <p:sp>
        <p:nvSpPr>
          <p:cNvPr id="279555" name="Rectangle 3"/>
          <p:cNvSpPr>
            <a:spLocks noGrp="1" noChangeArrowheads="1"/>
          </p:cNvSpPr>
          <p:nvPr>
            <p:ph type="body" idx="1"/>
          </p:nvPr>
        </p:nvSpPr>
        <p:spPr/>
        <p:txBody>
          <a:bodyPr/>
          <a:lstStyle/>
          <a:p>
            <a:pPr algn="ctr" eaLnBrk="1" hangingPunct="1">
              <a:buFontTx/>
              <a:buNone/>
              <a:defRPr/>
            </a:pPr>
            <a:r>
              <a:rPr lang="fa-IR" smtClean="0"/>
              <a:t> </a:t>
            </a:r>
          </a:p>
          <a:p>
            <a:pPr algn="ctr" eaLnBrk="1" hangingPunct="1">
              <a:buFontTx/>
              <a:buNone/>
              <a:defRPr/>
            </a:pPr>
            <a:r>
              <a:rPr lang="fa-IR" smtClean="0"/>
              <a:t> مفهوم کاربرگ </a:t>
            </a:r>
            <a:endParaRPr lang="en-US" smtClean="0"/>
          </a:p>
        </p:txBody>
      </p:sp>
    </p:spTree>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1602" name="Rectangle 2"/>
          <p:cNvSpPr>
            <a:spLocks noGrp="1" noChangeArrowheads="1"/>
          </p:cNvSpPr>
          <p:nvPr>
            <p:ph type="title"/>
          </p:nvPr>
        </p:nvSpPr>
        <p:spPr/>
        <p:txBody>
          <a:bodyPr/>
          <a:lstStyle/>
          <a:p>
            <a:pPr algn="ctr" eaLnBrk="1" hangingPunct="1">
              <a:defRPr/>
            </a:pPr>
            <a:r>
              <a:rPr lang="fa-IR" smtClean="0"/>
              <a:t>هدف </a:t>
            </a:r>
            <a:endParaRPr lang="en-US" smtClean="0"/>
          </a:p>
        </p:txBody>
      </p:sp>
      <p:sp>
        <p:nvSpPr>
          <p:cNvPr id="281603" name="Rectangle 3"/>
          <p:cNvSpPr>
            <a:spLocks noGrp="1" noChangeArrowheads="1"/>
          </p:cNvSpPr>
          <p:nvPr>
            <p:ph type="body" idx="1"/>
          </p:nvPr>
        </p:nvSpPr>
        <p:spPr/>
        <p:txBody>
          <a:bodyPr/>
          <a:lstStyle/>
          <a:p>
            <a:pPr eaLnBrk="1" hangingPunct="1">
              <a:buFontTx/>
              <a:buNone/>
              <a:defRPr/>
            </a:pPr>
            <a:r>
              <a:rPr lang="fa-IR" smtClean="0"/>
              <a:t> </a:t>
            </a:r>
          </a:p>
          <a:p>
            <a:pPr algn="ctr" eaLnBrk="1" hangingPunct="1">
              <a:buFontTx/>
              <a:buNone/>
              <a:defRPr/>
            </a:pPr>
            <a:r>
              <a:rPr lang="fa-IR" smtClean="0"/>
              <a:t>انتظار می رود پس از مطالعه این گفتار مفهوم کاربرگ و مورد استفاده و موارد استفاده آن را بدانید. </a:t>
            </a:r>
            <a:endParaRPr lang="en-US" smtClean="0"/>
          </a:p>
        </p:txBody>
      </p:sp>
    </p:spTree>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2627" name="Rectangle 3"/>
          <p:cNvSpPr>
            <a:spLocks noGrp="1" noChangeArrowheads="1"/>
          </p:cNvSpPr>
          <p:nvPr>
            <p:ph type="body" idx="1"/>
          </p:nvPr>
        </p:nvSpPr>
        <p:spPr/>
        <p:txBody>
          <a:bodyPr/>
          <a:lstStyle/>
          <a:p>
            <a:pPr algn="ctr" eaLnBrk="1" hangingPunct="1">
              <a:buFontTx/>
              <a:buNone/>
              <a:defRPr/>
            </a:pPr>
            <a:r>
              <a:rPr lang="fa-IR" smtClean="0"/>
              <a:t>  کاربرگ ورقه ستون بندی شده ای است که به منظور فراهم آوردن اطلاعات لازم برای اصلاح حسابها، تنظیم صورتهای مالی و بستن حسابها در پایان سال مالی تهیه  می شود. </a:t>
            </a:r>
            <a:endParaRPr lang="en-US" smtClean="0"/>
          </a:p>
        </p:txBody>
      </p:sp>
    </p:spTree>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3651" name="Rectangle 3"/>
          <p:cNvSpPr>
            <a:spLocks noGrp="1" noChangeArrowheads="1"/>
          </p:cNvSpPr>
          <p:nvPr>
            <p:ph type="body" idx="1"/>
          </p:nvPr>
        </p:nvSpPr>
        <p:spPr/>
        <p:txBody>
          <a:bodyPr/>
          <a:lstStyle/>
          <a:p>
            <a:pPr algn="ctr" eaLnBrk="1" hangingPunct="1">
              <a:buFontTx/>
              <a:buNone/>
              <a:defRPr/>
            </a:pPr>
            <a:r>
              <a:rPr lang="fa-IR" smtClean="0"/>
              <a:t> کاربرگ جایگزین صورتهای مالی نیست و به عنوان نتیجه نهایی کار حسابداران نیز ارائه نمی شود بلکه وسیله ای است که جمع آوری اطلاعات لازم را برای تهیه صورتهای مالی و ثبت عملیات مربوط به اصلاح و بستن حسابها تسهیل می کند. </a:t>
            </a:r>
            <a:endParaRPr lang="en-US" smtClean="0"/>
          </a:p>
        </p:txBody>
      </p:sp>
    </p:spTree>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4675" name="Rectangle 3"/>
          <p:cNvSpPr>
            <a:spLocks noGrp="1" noChangeArrowheads="1"/>
          </p:cNvSpPr>
          <p:nvPr>
            <p:ph type="body" idx="1"/>
          </p:nvPr>
        </p:nvSpPr>
        <p:spPr/>
        <p:txBody>
          <a:bodyPr/>
          <a:lstStyle/>
          <a:p>
            <a:pPr algn="ctr" eaLnBrk="1" hangingPunct="1">
              <a:buFontTx/>
              <a:buNone/>
              <a:defRPr/>
            </a:pPr>
            <a:r>
              <a:rPr lang="fa-IR" smtClean="0"/>
              <a:t> کاربرگ جزء مدارک رسمی یا دائمی حسابداری به شمار نمی آید و معمولا“ با مداد نوشته می شود. بنابراین، هر اشتباهی را در آن می توان قبل از تهیه صورتهای مالی پایان دوره ، به آسانی اصلاح و برطرف کرد. </a:t>
            </a:r>
            <a:endParaRPr lang="en-US" smtClean="0"/>
          </a:p>
        </p:txBody>
      </p:sp>
    </p:spTree>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5699" name="Rectangle 3"/>
          <p:cNvSpPr>
            <a:spLocks noGrp="1" noChangeArrowheads="1"/>
          </p:cNvSpPr>
          <p:nvPr>
            <p:ph type="body" idx="1"/>
          </p:nvPr>
        </p:nvSpPr>
        <p:spPr/>
        <p:txBody>
          <a:bodyPr/>
          <a:lstStyle/>
          <a:p>
            <a:pPr algn="ctr" eaLnBrk="1" hangingPunct="1">
              <a:buFontTx/>
              <a:buNone/>
              <a:defRPr/>
            </a:pPr>
            <a:r>
              <a:rPr lang="fa-IR" smtClean="0"/>
              <a:t>  کاربرگ ورقه ستون بندی شده ای است که به منظور فراهم آوردن اطلاعات لازم برای اصلاح (تعدیل) حسابها ، تهیه صورتهای مالی و بستن حسابها در پایان سال مالی تهیه  می شود. </a:t>
            </a:r>
            <a:endParaRPr lang="en-US" smtClean="0"/>
          </a:p>
        </p:txBody>
      </p:sp>
    </p:spTree>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22" name="Rectangle 2"/>
          <p:cNvSpPr>
            <a:spLocks noGrp="1" noChangeArrowheads="1"/>
          </p:cNvSpPr>
          <p:nvPr>
            <p:ph type="title"/>
          </p:nvPr>
        </p:nvSpPr>
        <p:spPr/>
        <p:txBody>
          <a:bodyPr/>
          <a:lstStyle/>
          <a:p>
            <a:pPr algn="ctr" eaLnBrk="1" hangingPunct="1">
              <a:defRPr/>
            </a:pPr>
            <a:r>
              <a:rPr lang="fa-IR" smtClean="0"/>
              <a:t>کاربرگ به بخشهای زیر تقسیم می شود :</a:t>
            </a:r>
            <a:endParaRPr lang="en-US" smtClean="0"/>
          </a:p>
        </p:txBody>
      </p:sp>
      <p:sp>
        <p:nvSpPr>
          <p:cNvPr id="286723" name="Rectangle 3"/>
          <p:cNvSpPr>
            <a:spLocks noGrp="1" noChangeArrowheads="1"/>
          </p:cNvSpPr>
          <p:nvPr>
            <p:ph type="body" idx="1"/>
          </p:nvPr>
        </p:nvSpPr>
        <p:spPr/>
        <p:txBody>
          <a:bodyPr/>
          <a:lstStyle/>
          <a:p>
            <a:pPr eaLnBrk="1" hangingPunct="1">
              <a:buFontTx/>
              <a:buNone/>
              <a:defRPr/>
            </a:pPr>
            <a:endParaRPr lang="fa-IR" smtClean="0"/>
          </a:p>
          <a:p>
            <a:pPr eaLnBrk="1" hangingPunct="1">
              <a:buFontTx/>
              <a:buNone/>
              <a:defRPr/>
            </a:pPr>
            <a:r>
              <a:rPr lang="fa-IR" smtClean="0"/>
              <a:t> الف) ترازآزمایشی </a:t>
            </a:r>
          </a:p>
          <a:p>
            <a:pPr eaLnBrk="1" hangingPunct="1">
              <a:buFontTx/>
              <a:buNone/>
              <a:defRPr/>
            </a:pPr>
            <a:r>
              <a:rPr lang="fa-IR" smtClean="0"/>
              <a:t> ب) اصلاحات </a:t>
            </a:r>
          </a:p>
          <a:p>
            <a:pPr eaLnBrk="1" hangingPunct="1">
              <a:buFontTx/>
              <a:buNone/>
              <a:defRPr/>
            </a:pPr>
            <a:r>
              <a:rPr lang="fa-IR" smtClean="0"/>
              <a:t> ج) ترازآزمایشی اصلاح شده </a:t>
            </a:r>
          </a:p>
          <a:p>
            <a:pPr eaLnBrk="1" hangingPunct="1">
              <a:buFontTx/>
              <a:buNone/>
              <a:defRPr/>
            </a:pPr>
            <a:r>
              <a:rPr lang="fa-IR" smtClean="0"/>
              <a:t> ه ) ترازنامه </a:t>
            </a:r>
            <a:endParaRPr lang="en-US" smtClean="0"/>
          </a:p>
        </p:txBody>
      </p:sp>
    </p:spTree>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7746" name="Rectangle 2"/>
          <p:cNvSpPr>
            <a:spLocks noGrp="1" noChangeArrowheads="1"/>
          </p:cNvSpPr>
          <p:nvPr>
            <p:ph type="title"/>
          </p:nvPr>
        </p:nvSpPr>
        <p:spPr/>
        <p:txBody>
          <a:bodyPr/>
          <a:lstStyle/>
          <a:p>
            <a:pPr algn="ctr" eaLnBrk="1" hangingPunct="1">
              <a:defRPr/>
            </a:pPr>
            <a:r>
              <a:rPr lang="fa-IR" smtClean="0"/>
              <a:t>گفتار 2 </a:t>
            </a:r>
            <a:endParaRPr lang="en-US" smtClean="0"/>
          </a:p>
        </p:txBody>
      </p:sp>
      <p:sp>
        <p:nvSpPr>
          <p:cNvPr id="287747" name="Rectangle 3"/>
          <p:cNvSpPr>
            <a:spLocks noGrp="1" noChangeArrowheads="1"/>
          </p:cNvSpPr>
          <p:nvPr>
            <p:ph type="body" idx="1"/>
          </p:nvPr>
        </p:nvSpPr>
        <p:spPr/>
        <p:txBody>
          <a:bodyPr/>
          <a:lstStyle/>
          <a:p>
            <a:pPr algn="ctr" eaLnBrk="1" hangingPunct="1">
              <a:buFontTx/>
              <a:buNone/>
              <a:defRPr/>
            </a:pPr>
            <a:endParaRPr lang="fa-IR" smtClean="0"/>
          </a:p>
          <a:p>
            <a:pPr algn="ctr" eaLnBrk="1" hangingPunct="1">
              <a:buFontTx/>
              <a:buNone/>
              <a:defRPr/>
            </a:pPr>
            <a:r>
              <a:rPr lang="fa-IR" smtClean="0"/>
              <a:t> مراحل تهیه کاربرگ</a:t>
            </a:r>
            <a:endParaRPr lang="en-US" smtClean="0"/>
          </a:p>
        </p:txBody>
      </p:sp>
    </p:spTree>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p:txBody>
          <a:bodyPr/>
          <a:lstStyle/>
          <a:p>
            <a:pPr algn="ctr" eaLnBrk="1" hangingPunct="1">
              <a:defRPr/>
            </a:pPr>
            <a:r>
              <a:rPr lang="fa-IR" smtClean="0"/>
              <a:t>هدف </a:t>
            </a:r>
            <a:endParaRPr lang="en-US" smtClean="0"/>
          </a:p>
        </p:txBody>
      </p:sp>
      <p:sp>
        <p:nvSpPr>
          <p:cNvPr id="288771" name="Rectangle 3"/>
          <p:cNvSpPr>
            <a:spLocks noGrp="1" noChangeArrowheads="1"/>
          </p:cNvSpPr>
          <p:nvPr>
            <p:ph type="body" idx="1"/>
          </p:nvPr>
        </p:nvSpPr>
        <p:spPr/>
        <p:txBody>
          <a:bodyPr/>
          <a:lstStyle/>
          <a:p>
            <a:pPr eaLnBrk="1" hangingPunct="1">
              <a:buFontTx/>
              <a:buNone/>
              <a:defRPr/>
            </a:pPr>
            <a:endParaRPr lang="fa-IR" smtClean="0"/>
          </a:p>
          <a:p>
            <a:pPr algn="ctr" eaLnBrk="1" hangingPunct="1">
              <a:buFontTx/>
              <a:buNone/>
              <a:defRPr/>
            </a:pPr>
            <a:r>
              <a:rPr lang="fa-IR" smtClean="0"/>
              <a:t> انتظار می رود پس از مطالعه این گفتار نحوه تهیه و مراحل مختلف تهیه کاربرگ را بدانید. </a:t>
            </a:r>
            <a:endParaRPr lang="en-US"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defRPr/>
            </a:pPr>
            <a:r>
              <a:rPr lang="fa-IR" sz="4000" smtClean="0"/>
              <a:t/>
            </a:r>
            <a:br>
              <a:rPr lang="fa-IR" sz="4000" smtClean="0"/>
            </a:br>
            <a:endParaRPr lang="en-US" sz="4000" smtClean="0"/>
          </a:p>
        </p:txBody>
      </p:sp>
      <p:sp>
        <p:nvSpPr>
          <p:cNvPr id="34819" name="Rectangle 3"/>
          <p:cNvSpPr>
            <a:spLocks noGrp="1" noChangeArrowheads="1"/>
          </p:cNvSpPr>
          <p:nvPr>
            <p:ph type="body" idx="1"/>
          </p:nvPr>
        </p:nvSpPr>
        <p:spPr/>
        <p:txBody>
          <a:bodyPr/>
          <a:lstStyle/>
          <a:p>
            <a:pPr eaLnBrk="1" hangingPunct="1">
              <a:buClr>
                <a:schemeClr val="tx1"/>
              </a:buClr>
              <a:buFontTx/>
              <a:buNone/>
              <a:defRPr/>
            </a:pPr>
            <a:r>
              <a:rPr lang="fa-IR" smtClean="0"/>
              <a:t>  استفاده کنندگان از اطلاعات مالی نمی توانند برای دریافت اطلاعات تا آن زمان تامل کنند. بنا براین عمر طولانی یک موسسه به دوره های زمانی مساوی کوتاه تر، معمولا“ یکساله ، تقسیم می شود وبرای هر دوره گزارشهای مالی جداگانه ای ارائه می گردد.</a:t>
            </a:r>
          </a:p>
          <a:p>
            <a:pPr eaLnBrk="1" hangingPunct="1">
              <a:buClr>
                <a:schemeClr val="tx1"/>
              </a:buClr>
              <a:buFontTx/>
              <a:buNone/>
              <a:defRPr/>
            </a:pPr>
            <a:r>
              <a:rPr lang="fa-IR" smtClean="0"/>
              <a:t> </a:t>
            </a:r>
            <a:endParaRPr lang="en-US" smtClean="0"/>
          </a:p>
        </p:txBody>
      </p:sp>
    </p:spTree>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9794" name="Rectangle 2"/>
          <p:cNvSpPr>
            <a:spLocks noGrp="1" noChangeArrowheads="1"/>
          </p:cNvSpPr>
          <p:nvPr>
            <p:ph type="title"/>
          </p:nvPr>
        </p:nvSpPr>
        <p:spPr/>
        <p:txBody>
          <a:bodyPr/>
          <a:lstStyle/>
          <a:p>
            <a:pPr algn="ctr" eaLnBrk="1" hangingPunct="1">
              <a:defRPr/>
            </a:pPr>
            <a:r>
              <a:rPr lang="fa-IR" smtClean="0"/>
              <a:t> نوشتن عنوان </a:t>
            </a:r>
            <a:endParaRPr lang="en-US" smtClean="0"/>
          </a:p>
        </p:txBody>
      </p:sp>
      <p:sp>
        <p:nvSpPr>
          <p:cNvPr id="289795" name="Rectangle 3"/>
          <p:cNvSpPr>
            <a:spLocks noGrp="1" noChangeArrowheads="1"/>
          </p:cNvSpPr>
          <p:nvPr>
            <p:ph type="body" idx="1"/>
          </p:nvPr>
        </p:nvSpPr>
        <p:spPr/>
        <p:txBody>
          <a:bodyPr/>
          <a:lstStyle/>
          <a:p>
            <a:pPr algn="ctr" eaLnBrk="1" hangingPunct="1">
              <a:buFontTx/>
              <a:buNone/>
              <a:defRPr/>
            </a:pPr>
            <a:r>
              <a:rPr lang="fa-IR" smtClean="0"/>
              <a:t>عنوان کاربرگ شامل موارد زیر است که به ترتیب در سه سطر نوشته می شود : </a:t>
            </a:r>
          </a:p>
          <a:p>
            <a:pPr eaLnBrk="1" hangingPunct="1">
              <a:buFontTx/>
              <a:buNone/>
              <a:defRPr/>
            </a:pPr>
            <a:r>
              <a:rPr lang="fa-IR" smtClean="0"/>
              <a:t>نام شرکت : شرکت کاکتوس </a:t>
            </a:r>
          </a:p>
          <a:p>
            <a:pPr eaLnBrk="1" hangingPunct="1">
              <a:buFontTx/>
              <a:buNone/>
              <a:defRPr/>
            </a:pPr>
            <a:r>
              <a:rPr lang="fa-IR" smtClean="0"/>
              <a:t>نام فرم : کاربرگ </a:t>
            </a:r>
          </a:p>
          <a:p>
            <a:pPr eaLnBrk="1" hangingPunct="1">
              <a:buFontTx/>
              <a:buNone/>
              <a:defRPr/>
            </a:pPr>
            <a:r>
              <a:rPr lang="fa-IR" smtClean="0"/>
              <a:t>دوره زمانی که کاربرگ برای آن مدت تهیه می شود . </a:t>
            </a:r>
            <a:endParaRPr lang="en-US" smtClean="0"/>
          </a:p>
        </p:txBody>
      </p:sp>
    </p:spTree>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97730" name="Group 66"/>
          <p:cNvGraphicFramePr>
            <a:graphicFrameLocks noGrp="1"/>
          </p:cNvGraphicFramePr>
          <p:nvPr>
            <p:ph idx="1"/>
          </p:nvPr>
        </p:nvGraphicFramePr>
        <p:xfrm>
          <a:off x="107950" y="404813"/>
          <a:ext cx="8712200" cy="6613525"/>
        </p:xfrm>
        <a:graphic>
          <a:graphicData uri="http://schemas.openxmlformats.org/drawingml/2006/table">
            <a:tbl>
              <a:tblPr rtl="1"/>
              <a:tblGrid>
                <a:gridCol w="719137">
                  <a:extLst>
                    <a:ext uri="{9D8B030D-6E8A-4147-A177-3AD203B41FA5}">
                      <a16:colId xmlns:a16="http://schemas.microsoft.com/office/drawing/2014/main" val="20000"/>
                    </a:ext>
                  </a:extLst>
                </a:gridCol>
                <a:gridCol w="1657350">
                  <a:extLst>
                    <a:ext uri="{9D8B030D-6E8A-4147-A177-3AD203B41FA5}">
                      <a16:colId xmlns:a16="http://schemas.microsoft.com/office/drawing/2014/main" val="20001"/>
                    </a:ext>
                  </a:extLst>
                </a:gridCol>
                <a:gridCol w="719138">
                  <a:extLst>
                    <a:ext uri="{9D8B030D-6E8A-4147-A177-3AD203B41FA5}">
                      <a16:colId xmlns:a16="http://schemas.microsoft.com/office/drawing/2014/main" val="20002"/>
                    </a:ext>
                  </a:extLst>
                </a:gridCol>
                <a:gridCol w="1296987">
                  <a:extLst>
                    <a:ext uri="{9D8B030D-6E8A-4147-A177-3AD203B41FA5}">
                      <a16:colId xmlns:a16="http://schemas.microsoft.com/office/drawing/2014/main" val="20003"/>
                    </a:ext>
                  </a:extLst>
                </a:gridCol>
                <a:gridCol w="1008063">
                  <a:extLst>
                    <a:ext uri="{9D8B030D-6E8A-4147-A177-3AD203B41FA5}">
                      <a16:colId xmlns:a16="http://schemas.microsoft.com/office/drawing/2014/main" val="20004"/>
                    </a:ext>
                  </a:extLst>
                </a:gridCol>
                <a:gridCol w="1150937">
                  <a:extLst>
                    <a:ext uri="{9D8B030D-6E8A-4147-A177-3AD203B41FA5}">
                      <a16:colId xmlns:a16="http://schemas.microsoft.com/office/drawing/2014/main" val="20005"/>
                    </a:ext>
                  </a:extLst>
                </a:gridCol>
                <a:gridCol w="1081088">
                  <a:extLst>
                    <a:ext uri="{9D8B030D-6E8A-4147-A177-3AD203B41FA5}">
                      <a16:colId xmlns:a16="http://schemas.microsoft.com/office/drawing/2014/main" val="20006"/>
                    </a:ext>
                  </a:extLst>
                </a:gridCol>
                <a:gridCol w="1079500">
                  <a:extLst>
                    <a:ext uri="{9D8B030D-6E8A-4147-A177-3AD203B41FA5}">
                      <a16:colId xmlns:a16="http://schemas.microsoft.com/office/drawing/2014/main" val="20007"/>
                    </a:ext>
                  </a:extLst>
                </a:gridCol>
              </a:tblGrid>
              <a:tr h="6613525">
                <a:tc>
                  <a:txBody>
                    <a:body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ردیف</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1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2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3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4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5</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6</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7</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8</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9</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10</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11</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12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13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14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15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نام حساب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صندوق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حسابهای دریافتنی</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موجودی کالا</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پیش پرداخت بیمه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زمین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ساختمان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ماشین آلات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اثاه اداری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حسابهای پرداختنی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سرمایه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فروش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کالای آخر دوره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خرید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هزینه حقوق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هزینه تعمیرات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هزینه بیمه </a:t>
                      </a: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شماره حساب</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ترازآزمایشی</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بد       بس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اصلاحات</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بد    بس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ترازآزمایشی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ااصلاح شده</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بد       بس   </a:t>
                      </a:r>
                      <a:endParaRPr kumimoji="0" lang="en-US"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1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سود و زیان</a:t>
                      </a: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بد    بس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marT="45712" marB="4571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تراز نامه </a:t>
                      </a: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endPar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r" defTabSz="914400" rtl="1" eaLnBrk="1" fontAlgn="base" latinLnBrk="0" hangingPunct="1">
                        <a:lnSpc>
                          <a:spcPct val="100000"/>
                        </a:lnSpc>
                        <a:spcBef>
                          <a:spcPct val="20000"/>
                        </a:spcBef>
                        <a:spcAft>
                          <a:spcPct val="0"/>
                        </a:spcAft>
                        <a:buClr>
                          <a:schemeClr val="hlink"/>
                        </a:buClr>
                        <a:buSzPct val="120000"/>
                        <a:buFontTx/>
                        <a:buNone/>
                        <a:tabLst/>
                      </a:pPr>
                      <a:r>
                        <a:rPr kumimoji="0" lang="fa-IR"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بد   بس </a:t>
                      </a:r>
                      <a:endParaRPr kumimoji="0" lang="en-US" sz="20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300054" name="Line 51"/>
          <p:cNvSpPr>
            <a:spLocks noChangeShapeType="1"/>
          </p:cNvSpPr>
          <p:nvPr/>
        </p:nvSpPr>
        <p:spPr bwMode="auto">
          <a:xfrm flipH="1">
            <a:off x="250825" y="1125538"/>
            <a:ext cx="83534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300055" name="Line 52"/>
          <p:cNvSpPr>
            <a:spLocks noChangeShapeType="1"/>
          </p:cNvSpPr>
          <p:nvPr/>
        </p:nvSpPr>
        <p:spPr bwMode="auto">
          <a:xfrm flipH="1">
            <a:off x="5003800" y="1125538"/>
            <a:ext cx="73025" cy="48958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300056" name="Line 53"/>
          <p:cNvSpPr>
            <a:spLocks noChangeShapeType="1"/>
          </p:cNvSpPr>
          <p:nvPr/>
        </p:nvSpPr>
        <p:spPr bwMode="auto">
          <a:xfrm>
            <a:off x="3924300" y="1125538"/>
            <a:ext cx="0" cy="48958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300057" name="Line 54"/>
          <p:cNvSpPr>
            <a:spLocks noChangeShapeType="1"/>
          </p:cNvSpPr>
          <p:nvPr/>
        </p:nvSpPr>
        <p:spPr bwMode="auto">
          <a:xfrm flipH="1">
            <a:off x="2771775" y="1125538"/>
            <a:ext cx="71438" cy="48958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300058" name="Line 55"/>
          <p:cNvSpPr>
            <a:spLocks noChangeShapeType="1"/>
          </p:cNvSpPr>
          <p:nvPr/>
        </p:nvSpPr>
        <p:spPr bwMode="auto">
          <a:xfrm>
            <a:off x="1692275" y="1125538"/>
            <a:ext cx="0" cy="48958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300059" name="Line 56"/>
          <p:cNvSpPr>
            <a:spLocks noChangeShapeType="1"/>
          </p:cNvSpPr>
          <p:nvPr/>
        </p:nvSpPr>
        <p:spPr bwMode="auto">
          <a:xfrm>
            <a:off x="611188" y="1125538"/>
            <a:ext cx="0" cy="48958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300060" name="Line 58"/>
          <p:cNvSpPr>
            <a:spLocks noChangeShapeType="1"/>
          </p:cNvSpPr>
          <p:nvPr/>
        </p:nvSpPr>
        <p:spPr bwMode="auto">
          <a:xfrm flipH="1">
            <a:off x="250825" y="1412875"/>
            <a:ext cx="8675688" cy="714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300061" name="Line 67"/>
          <p:cNvSpPr>
            <a:spLocks noChangeShapeType="1"/>
          </p:cNvSpPr>
          <p:nvPr/>
        </p:nvSpPr>
        <p:spPr bwMode="auto">
          <a:xfrm>
            <a:off x="8604250" y="1125538"/>
            <a:ext cx="3603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300062" name="Line 68"/>
          <p:cNvSpPr>
            <a:spLocks noChangeShapeType="1"/>
          </p:cNvSpPr>
          <p:nvPr/>
        </p:nvSpPr>
        <p:spPr bwMode="auto">
          <a:xfrm>
            <a:off x="5003800" y="5876925"/>
            <a:ext cx="0" cy="9810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300063" name="Line 69"/>
          <p:cNvSpPr>
            <a:spLocks noChangeShapeType="1"/>
          </p:cNvSpPr>
          <p:nvPr/>
        </p:nvSpPr>
        <p:spPr bwMode="auto">
          <a:xfrm>
            <a:off x="3924300" y="6021388"/>
            <a:ext cx="0" cy="10795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300064" name="Line 70"/>
          <p:cNvSpPr>
            <a:spLocks noChangeShapeType="1"/>
          </p:cNvSpPr>
          <p:nvPr/>
        </p:nvSpPr>
        <p:spPr bwMode="auto">
          <a:xfrm flipH="1">
            <a:off x="2700338" y="6021388"/>
            <a:ext cx="71437" cy="8366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300065" name="Line 71"/>
          <p:cNvSpPr>
            <a:spLocks noChangeShapeType="1"/>
          </p:cNvSpPr>
          <p:nvPr/>
        </p:nvSpPr>
        <p:spPr bwMode="auto">
          <a:xfrm flipV="1">
            <a:off x="2700338" y="6381750"/>
            <a:ext cx="0" cy="4762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300066" name="Line 72"/>
          <p:cNvSpPr>
            <a:spLocks noChangeShapeType="1"/>
          </p:cNvSpPr>
          <p:nvPr/>
        </p:nvSpPr>
        <p:spPr bwMode="auto">
          <a:xfrm>
            <a:off x="1692275" y="6021388"/>
            <a:ext cx="0" cy="8366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300067" name="Line 73"/>
          <p:cNvSpPr>
            <a:spLocks noChangeShapeType="1"/>
          </p:cNvSpPr>
          <p:nvPr/>
        </p:nvSpPr>
        <p:spPr bwMode="auto">
          <a:xfrm flipH="1">
            <a:off x="539750" y="6021388"/>
            <a:ext cx="71438" cy="8366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300068" name="Line 74"/>
          <p:cNvSpPr>
            <a:spLocks noChangeShapeType="1"/>
          </p:cNvSpPr>
          <p:nvPr/>
        </p:nvSpPr>
        <p:spPr bwMode="auto">
          <a:xfrm flipV="1">
            <a:off x="539750" y="6021388"/>
            <a:ext cx="71438" cy="8366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300069" name="Line 75"/>
          <p:cNvSpPr>
            <a:spLocks noChangeShapeType="1"/>
          </p:cNvSpPr>
          <p:nvPr/>
        </p:nvSpPr>
        <p:spPr bwMode="auto">
          <a:xfrm flipH="1">
            <a:off x="539750" y="6021388"/>
            <a:ext cx="71438" cy="8366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0818" name="Rectangle 2"/>
          <p:cNvSpPr>
            <a:spLocks noGrp="1" noChangeArrowheads="1"/>
          </p:cNvSpPr>
          <p:nvPr>
            <p:ph type="title"/>
          </p:nvPr>
        </p:nvSpPr>
        <p:spPr/>
        <p:txBody>
          <a:bodyPr/>
          <a:lstStyle/>
          <a:p>
            <a:pPr algn="ctr" eaLnBrk="1" hangingPunct="1">
              <a:defRPr/>
            </a:pPr>
            <a:r>
              <a:rPr lang="fa-IR" smtClean="0"/>
              <a:t>بخش ترازآزمایشی </a:t>
            </a:r>
            <a:endParaRPr lang="en-US" smtClean="0"/>
          </a:p>
        </p:txBody>
      </p:sp>
      <p:sp>
        <p:nvSpPr>
          <p:cNvPr id="290819" name="Rectangle 3"/>
          <p:cNvSpPr>
            <a:spLocks noGrp="1" noChangeArrowheads="1"/>
          </p:cNvSpPr>
          <p:nvPr>
            <p:ph type="body" idx="1"/>
          </p:nvPr>
        </p:nvSpPr>
        <p:spPr/>
        <p:txBody>
          <a:bodyPr/>
          <a:lstStyle/>
          <a:p>
            <a:pPr algn="ctr" eaLnBrk="1" hangingPunct="1">
              <a:buFontTx/>
              <a:buNone/>
              <a:defRPr/>
            </a:pPr>
            <a:endParaRPr lang="fa-IR" smtClean="0"/>
          </a:p>
          <a:p>
            <a:pPr algn="ctr" eaLnBrk="1" hangingPunct="1">
              <a:buFontTx/>
              <a:buNone/>
              <a:defRPr/>
            </a:pPr>
            <a:r>
              <a:rPr lang="fa-IR" smtClean="0"/>
              <a:t> حسابداران معمولا“ برای صرفه جویی در وقت ، ترازآزمایشی پایان دوره را در کاربرگ می نویسند. یعنی نام و مانده حسابها را مستقیما“ از دفتر کل به ستونهای بدهکار وبستانکار بخش ترازآزمایشی کاربرگ منتقل می نمایند.  </a:t>
            </a:r>
            <a:endParaRPr lang="en-US" smtClean="0"/>
          </a:p>
        </p:txBody>
      </p:sp>
    </p:spTree>
  </p:cSld>
  <p:clrMapOvr>
    <a:masterClrMapping/>
  </p:clrMapOvr>
</p:sld>
</file>

<file path=ppt/slides/slide29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1842" name="Rectangle 2"/>
          <p:cNvSpPr>
            <a:spLocks noGrp="1" noChangeArrowheads="1"/>
          </p:cNvSpPr>
          <p:nvPr>
            <p:ph type="title"/>
          </p:nvPr>
        </p:nvSpPr>
        <p:spPr/>
        <p:txBody>
          <a:bodyPr/>
          <a:lstStyle/>
          <a:p>
            <a:pPr algn="ctr" eaLnBrk="1" hangingPunct="1">
              <a:defRPr/>
            </a:pPr>
            <a:r>
              <a:rPr lang="fa-IR" smtClean="0"/>
              <a:t>بخش اصلاحات </a:t>
            </a:r>
            <a:endParaRPr lang="en-US" smtClean="0"/>
          </a:p>
        </p:txBody>
      </p:sp>
      <p:sp>
        <p:nvSpPr>
          <p:cNvPr id="291843" name="Rectangle 3"/>
          <p:cNvSpPr>
            <a:spLocks noGrp="1" noChangeArrowheads="1"/>
          </p:cNvSpPr>
          <p:nvPr>
            <p:ph type="body" idx="1"/>
          </p:nvPr>
        </p:nvSpPr>
        <p:spPr/>
        <p:txBody>
          <a:bodyPr/>
          <a:lstStyle/>
          <a:p>
            <a:pPr eaLnBrk="1" hangingPunct="1">
              <a:buFontTx/>
              <a:buNone/>
              <a:defRPr/>
            </a:pPr>
            <a:endParaRPr lang="fa-IR" smtClean="0"/>
          </a:p>
          <a:p>
            <a:pPr algn="ctr" eaLnBrk="1" hangingPunct="1">
              <a:buFontTx/>
              <a:buNone/>
              <a:defRPr/>
            </a:pPr>
            <a:r>
              <a:rPr lang="fa-IR" smtClean="0"/>
              <a:t>ثبتهای اصلاحی به همان ترتیبی که در دفترروزنامه ثبت می شوند باید در ستونهای بخش اصلاحات کاربرگ درج گردد. </a:t>
            </a:r>
            <a:endParaRPr lang="en-US" smtClean="0"/>
          </a:p>
        </p:txBody>
      </p:sp>
    </p:spTree>
  </p:cSld>
  <p:clrMapOvr>
    <a:masterClrMapping/>
  </p:clrMapOvr>
</p:sld>
</file>

<file path=ppt/slides/slide29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2867" name="Rectangle 3"/>
          <p:cNvSpPr>
            <a:spLocks noGrp="1" noChangeArrowheads="1"/>
          </p:cNvSpPr>
          <p:nvPr>
            <p:ph type="body" idx="1"/>
          </p:nvPr>
        </p:nvSpPr>
        <p:spPr/>
        <p:txBody>
          <a:bodyPr/>
          <a:lstStyle/>
          <a:p>
            <a:pPr eaLnBrk="1" hangingPunct="1">
              <a:buFontTx/>
              <a:buNone/>
              <a:defRPr/>
            </a:pPr>
            <a:r>
              <a:rPr lang="fa-IR" smtClean="0"/>
              <a:t> </a:t>
            </a:r>
          </a:p>
          <a:p>
            <a:pPr algn="ctr" eaLnBrk="1" hangingPunct="1">
              <a:buFontTx/>
              <a:buNone/>
              <a:defRPr/>
            </a:pPr>
            <a:r>
              <a:rPr lang="fa-IR" smtClean="0"/>
              <a:t> ستونهای بخش اصلاحات کاربرگ برای جمع آوری و ثبت این اطلاعات مورد استفاده قرار می گیرد . </a:t>
            </a:r>
            <a:endParaRPr lang="en-US" smtClean="0"/>
          </a:p>
        </p:txBody>
      </p:sp>
    </p:spTree>
  </p:cSld>
  <p:clrMapOvr>
    <a:masterClrMapping/>
  </p:clrMapOvr>
</p:sld>
</file>

<file path=ppt/slides/slide29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3890" name="Rectangle 2"/>
          <p:cNvSpPr>
            <a:spLocks noGrp="1" noChangeArrowheads="1"/>
          </p:cNvSpPr>
          <p:nvPr>
            <p:ph type="title"/>
          </p:nvPr>
        </p:nvSpPr>
        <p:spPr/>
        <p:txBody>
          <a:bodyPr/>
          <a:lstStyle/>
          <a:p>
            <a:pPr algn="ctr" eaLnBrk="1" hangingPunct="1">
              <a:defRPr/>
            </a:pPr>
            <a:r>
              <a:rPr lang="fa-IR" smtClean="0"/>
              <a:t>بخش ترازآزمایشی اصلاح شده </a:t>
            </a:r>
            <a:endParaRPr lang="en-US" smtClean="0"/>
          </a:p>
        </p:txBody>
      </p:sp>
      <p:sp>
        <p:nvSpPr>
          <p:cNvPr id="293891" name="Rectangle 3"/>
          <p:cNvSpPr>
            <a:spLocks noGrp="1" noChangeArrowheads="1"/>
          </p:cNvSpPr>
          <p:nvPr>
            <p:ph type="body" idx="1"/>
          </p:nvPr>
        </p:nvSpPr>
        <p:spPr/>
        <p:txBody>
          <a:bodyPr/>
          <a:lstStyle/>
          <a:p>
            <a:pPr eaLnBrk="1" hangingPunct="1">
              <a:buFontTx/>
              <a:buNone/>
              <a:defRPr/>
            </a:pPr>
            <a:endParaRPr lang="fa-IR" smtClean="0"/>
          </a:p>
          <a:p>
            <a:pPr eaLnBrk="1" hangingPunct="1">
              <a:buFontTx/>
              <a:buNone/>
              <a:defRPr/>
            </a:pPr>
            <a:r>
              <a:rPr lang="fa-IR" smtClean="0"/>
              <a:t>   در این مرحله، ارقام مندرج در بخش ترازآزمایشی با ارقام مندرج در بخش اصلاحات، به صورت افقی جمع جبری شده و مانده های صحیح در بخش ترازآزمایشی اصلاح شده نوشته میشود. </a:t>
            </a:r>
            <a:endParaRPr lang="en-US" smtClean="0"/>
          </a:p>
        </p:txBody>
      </p:sp>
    </p:spTree>
  </p:cSld>
  <p:clrMapOvr>
    <a:masterClrMapping/>
  </p:clrMapOvr>
</p:sld>
</file>

<file path=ppt/slides/slide29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4915" name="Rectangle 3"/>
          <p:cNvSpPr>
            <a:spLocks noGrp="1" noChangeArrowheads="1"/>
          </p:cNvSpPr>
          <p:nvPr>
            <p:ph type="body" idx="1"/>
          </p:nvPr>
        </p:nvSpPr>
        <p:spPr/>
        <p:txBody>
          <a:bodyPr/>
          <a:lstStyle/>
          <a:p>
            <a:pPr algn="ctr" eaLnBrk="1" hangingPunct="1">
              <a:buFontTx/>
              <a:buNone/>
              <a:defRPr/>
            </a:pPr>
            <a:r>
              <a:rPr lang="fa-IR" smtClean="0"/>
              <a:t>   </a:t>
            </a:r>
          </a:p>
          <a:p>
            <a:pPr algn="ctr" eaLnBrk="1" hangingPunct="1">
              <a:buFontTx/>
              <a:buNone/>
              <a:defRPr/>
            </a:pPr>
            <a:r>
              <a:rPr lang="fa-IR" smtClean="0"/>
              <a:t>اگر حسابی در بخش ترازآزمایشی مانده بدهکار داشته و در بخش اصلاحات بدهکار شده باشد، این دو رقم با هم جمع می شود. </a:t>
            </a:r>
            <a:endParaRPr lang="en-US" smtClean="0"/>
          </a:p>
        </p:txBody>
      </p:sp>
    </p:spTree>
  </p:cSld>
  <p:clrMapOvr>
    <a:masterClrMapping/>
  </p:clrMapOvr>
</p:sld>
</file>

<file path=ppt/slides/slide29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5939" name="Rectangle 3"/>
          <p:cNvSpPr>
            <a:spLocks noGrp="1" noChangeArrowheads="1"/>
          </p:cNvSpPr>
          <p:nvPr>
            <p:ph type="body" idx="1"/>
          </p:nvPr>
        </p:nvSpPr>
        <p:spPr/>
        <p:txBody>
          <a:bodyPr/>
          <a:lstStyle/>
          <a:p>
            <a:pPr algn="ctr" eaLnBrk="1" hangingPunct="1">
              <a:buFontTx/>
              <a:buNone/>
              <a:defRPr/>
            </a:pPr>
            <a:r>
              <a:rPr lang="fa-IR" smtClean="0"/>
              <a:t> اگر حسابی در بخش ترازآزمایشی مانده بدهکار داشته و در بخش اصلاحات بستانکار شده باشد، رقم بستانکار از رقم بدهکار کسر می شود. </a:t>
            </a:r>
            <a:endParaRPr lang="en-US" smtClean="0"/>
          </a:p>
        </p:txBody>
      </p:sp>
    </p:spTree>
  </p:cSld>
  <p:clrMapOvr>
    <a:masterClrMapping/>
  </p:clrMapOvr>
</p:sld>
</file>

<file path=ppt/slides/slide29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63" name="Rectangle 3"/>
          <p:cNvSpPr>
            <a:spLocks noGrp="1" noChangeArrowheads="1"/>
          </p:cNvSpPr>
          <p:nvPr>
            <p:ph type="body" idx="1"/>
          </p:nvPr>
        </p:nvSpPr>
        <p:spPr/>
        <p:txBody>
          <a:bodyPr/>
          <a:lstStyle/>
          <a:p>
            <a:pPr algn="ctr" eaLnBrk="1" hangingPunct="1">
              <a:buFontTx/>
              <a:buNone/>
              <a:defRPr/>
            </a:pPr>
            <a:r>
              <a:rPr lang="fa-IR" smtClean="0"/>
              <a:t> اگر حسابی در بخش ترازآزمایشی مانده بستانکار داشته و در بخش اصلاحات بستانکار شده باشد، این دو رقم با هم جمع می شود. </a:t>
            </a:r>
            <a:endParaRPr lang="en-US" smtClean="0"/>
          </a:p>
        </p:txBody>
      </p:sp>
    </p:spTree>
  </p:cSld>
  <p:clrMapOvr>
    <a:masterClrMapping/>
  </p:clrMapOvr>
</p:sld>
</file>

<file path=ppt/slides/slide29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7987" name="Rectangle 3"/>
          <p:cNvSpPr>
            <a:spLocks noGrp="1" noChangeArrowheads="1"/>
          </p:cNvSpPr>
          <p:nvPr>
            <p:ph type="body" idx="1"/>
          </p:nvPr>
        </p:nvSpPr>
        <p:spPr/>
        <p:txBody>
          <a:bodyPr/>
          <a:lstStyle/>
          <a:p>
            <a:pPr eaLnBrk="1" hangingPunct="1">
              <a:buFontTx/>
              <a:buNone/>
              <a:defRPr/>
            </a:pPr>
            <a:r>
              <a:rPr lang="fa-IR" smtClean="0"/>
              <a:t> </a:t>
            </a:r>
          </a:p>
          <a:p>
            <a:pPr algn="ctr" eaLnBrk="1" hangingPunct="1">
              <a:buFontTx/>
              <a:buNone/>
              <a:defRPr/>
            </a:pPr>
            <a:r>
              <a:rPr lang="fa-IR" smtClean="0"/>
              <a:t> اگر حسابی در بخش ترازآزمایشی مانده بستانکار داشته و در بخش اصلاحات بدهکار شده باشد رقم بدهکار از بستانکار کسر می گردد. </a:t>
            </a:r>
            <a:endParaRPr lang="en-US"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algn="ctr" eaLnBrk="1" hangingPunct="1">
              <a:defRPr/>
            </a:pPr>
            <a:r>
              <a:rPr lang="fa-IR" smtClean="0"/>
              <a:t>جایگاه درس </a:t>
            </a:r>
            <a:endParaRPr lang="en-US" smtClean="0"/>
          </a:p>
        </p:txBody>
      </p:sp>
      <p:sp>
        <p:nvSpPr>
          <p:cNvPr id="3075" name="Rectangle 3"/>
          <p:cNvSpPr>
            <a:spLocks noGrp="1" noChangeArrowheads="1"/>
          </p:cNvSpPr>
          <p:nvPr>
            <p:ph type="body" idx="1"/>
          </p:nvPr>
        </p:nvSpPr>
        <p:spPr/>
        <p:txBody>
          <a:bodyPr/>
          <a:lstStyle/>
          <a:p>
            <a:pPr algn="ctr" eaLnBrk="1" hangingPunct="1">
              <a:buFontTx/>
              <a:buNone/>
              <a:defRPr/>
            </a:pPr>
            <a:r>
              <a:rPr lang="fa-IR" smtClean="0"/>
              <a:t> این درس در نیمسال اول رشته های حسابداری ، مدیریت بازرگانی ،مدیریت دولتی ،مدیریت صنعتی و اقتصاد تدریس میشود .</a:t>
            </a:r>
            <a:endParaRPr lang="en-US"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algn="ctr" eaLnBrk="1" hangingPunct="1">
              <a:defRPr/>
            </a:pPr>
            <a:r>
              <a:rPr lang="fa-IR" smtClean="0"/>
              <a:t>4. فرض یا مبنای تعهدی </a:t>
            </a:r>
            <a:endParaRPr lang="en-US" smtClean="0"/>
          </a:p>
        </p:txBody>
      </p:sp>
      <p:sp>
        <p:nvSpPr>
          <p:cNvPr id="35843" name="Rectangle 3"/>
          <p:cNvSpPr>
            <a:spLocks noGrp="1" noChangeArrowheads="1"/>
          </p:cNvSpPr>
          <p:nvPr>
            <p:ph type="body" idx="1"/>
          </p:nvPr>
        </p:nvSpPr>
        <p:spPr/>
        <p:txBody>
          <a:bodyPr/>
          <a:lstStyle/>
          <a:p>
            <a:pPr eaLnBrk="1" hangingPunct="1">
              <a:buFontTx/>
              <a:buNone/>
              <a:defRPr/>
            </a:pPr>
            <a:r>
              <a:rPr lang="fa-IR" smtClean="0"/>
              <a:t>  فرض تعهدی یکی از زیر بنایی ترین و مهمترین مفروضات حسابداری است .توسعه و گسترش حسابداری تا حد زیادی مدیون این فرض است.</a:t>
            </a:r>
            <a:endParaRPr lang="en-US" smtClean="0"/>
          </a:p>
        </p:txBody>
      </p:sp>
    </p:spTree>
  </p:cSld>
  <p:clrMapOvr>
    <a:masterClrMapping/>
  </p:clrMapOvr>
</p:sld>
</file>

<file path=ppt/slides/slide30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9010" name="Rectangle 2"/>
          <p:cNvSpPr>
            <a:spLocks noGrp="1" noChangeArrowheads="1"/>
          </p:cNvSpPr>
          <p:nvPr>
            <p:ph type="title"/>
          </p:nvPr>
        </p:nvSpPr>
        <p:spPr/>
        <p:txBody>
          <a:bodyPr/>
          <a:lstStyle/>
          <a:p>
            <a:pPr algn="ctr" eaLnBrk="1" hangingPunct="1">
              <a:defRPr/>
            </a:pPr>
            <a:r>
              <a:rPr lang="fa-IR" smtClean="0"/>
              <a:t>بخشهای مربوط به سود وزیان و ترازنامه </a:t>
            </a:r>
            <a:endParaRPr lang="en-US" smtClean="0"/>
          </a:p>
        </p:txBody>
      </p:sp>
      <p:sp>
        <p:nvSpPr>
          <p:cNvPr id="299011" name="Rectangle 3"/>
          <p:cNvSpPr>
            <a:spLocks noGrp="1" noChangeArrowheads="1"/>
          </p:cNvSpPr>
          <p:nvPr>
            <p:ph type="body" idx="1"/>
          </p:nvPr>
        </p:nvSpPr>
        <p:spPr/>
        <p:txBody>
          <a:bodyPr/>
          <a:lstStyle/>
          <a:p>
            <a:pPr eaLnBrk="1" hangingPunct="1">
              <a:buFontTx/>
              <a:buNone/>
              <a:defRPr/>
            </a:pPr>
            <a:r>
              <a:rPr lang="fa-IR" smtClean="0"/>
              <a:t>  </a:t>
            </a:r>
            <a:endParaRPr lang="en-US" smtClean="0"/>
          </a:p>
        </p:txBody>
      </p:sp>
      <p:graphicFrame>
        <p:nvGraphicFramePr>
          <p:cNvPr id="299058" name="Group 50"/>
          <p:cNvGraphicFramePr>
            <a:graphicFrameLocks noGrp="1"/>
          </p:cNvGraphicFramePr>
          <p:nvPr/>
        </p:nvGraphicFramePr>
        <p:xfrm>
          <a:off x="1547813" y="1844675"/>
          <a:ext cx="6792912" cy="4359275"/>
        </p:xfrm>
        <a:graphic>
          <a:graphicData uri="http://schemas.openxmlformats.org/drawingml/2006/table">
            <a:tbl>
              <a:tblPr rtl="1"/>
              <a:tblGrid>
                <a:gridCol w="3024187">
                  <a:extLst>
                    <a:ext uri="{9D8B030D-6E8A-4147-A177-3AD203B41FA5}">
                      <a16:colId xmlns:a16="http://schemas.microsoft.com/office/drawing/2014/main" val="20000"/>
                    </a:ext>
                  </a:extLst>
                </a:gridCol>
                <a:gridCol w="3768725">
                  <a:extLst>
                    <a:ext uri="{9D8B030D-6E8A-4147-A177-3AD203B41FA5}">
                      <a16:colId xmlns:a16="http://schemas.microsoft.com/office/drawing/2014/main" val="20001"/>
                    </a:ext>
                  </a:extLst>
                </a:gridCol>
              </a:tblGrid>
              <a:tr h="4359275">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sz="2800" b="0" i="0" u="sng"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دارائیها و برداشت </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بدهیها، سرمایه و حسابهای دارائی گاه </a:t>
                      </a:r>
                      <a:r>
                        <a:rPr kumimoji="0" lang="fa-IR" sz="2800" b="0" i="0" u="sng"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مانند استهلاک انباشته </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sz="2800" b="0" i="0" u="sng"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درآمدها</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endParaRPr kumimoji="0" lang="fa-IR" sz="2800" b="0" i="0" u="sng"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sz="2800" b="0" i="0" u="sng"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هزینه ها  </a:t>
                      </a:r>
                      <a:endParaRPr kumimoji="0" lang="en-US" sz="2800" b="0" i="0" u="sng"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sz="2800" b="0" i="0" u="sng"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به ستون بدهکار بخش ترازنامه </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به ستون بستانکار بخش</a:t>
                      </a:r>
                      <a:r>
                        <a:rPr kumimoji="0" lang="fa-IR" sz="2800" b="0" i="0" u="sng"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ترازنامه </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sz="2800" b="0" i="0" u="sng"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به ستون بستانکار بخش</a:t>
                      </a:r>
                      <a:r>
                        <a:rPr kumimoji="0" lang="fa-IR" sz="2800" b="0" i="0" u="sng"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سودوزیان </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r>
                        <a:rPr kumimoji="0" lang="fa-IR"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ستون به بدهکار بخش</a:t>
                      </a:r>
                      <a:r>
                        <a:rPr kumimoji="0" lang="fa-IR" sz="2800" b="0" i="0" u="sng"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rPr>
                        <a:t> سودوزیان</a:t>
                      </a:r>
                    </a:p>
                    <a:p>
                      <a:pPr marL="0" marR="0" lvl="0" indent="0" algn="ctr" defTabSz="914400" rtl="1" eaLnBrk="1" fontAlgn="base" latinLnBrk="0" hangingPunct="1">
                        <a:lnSpc>
                          <a:spcPct val="100000"/>
                        </a:lnSpc>
                        <a:spcBef>
                          <a:spcPct val="20000"/>
                        </a:spcBef>
                        <a:spcAft>
                          <a:spcPct val="0"/>
                        </a:spcAft>
                        <a:buClr>
                          <a:schemeClr val="hlink"/>
                        </a:buClr>
                        <a:buSzPct val="120000"/>
                        <a:buFontTx/>
                        <a:buNone/>
                        <a:tabLst/>
                      </a:pPr>
                      <a:endParaRPr kumimoji="0" lang="en-US" sz="2800" b="0" i="0" u="sng" strike="noStrike" cap="none" normalizeH="0" baseline="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30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3106" name="Rectangle 2"/>
          <p:cNvSpPr>
            <a:spLocks noGrp="1" noChangeArrowheads="1"/>
          </p:cNvSpPr>
          <p:nvPr>
            <p:ph type="title"/>
          </p:nvPr>
        </p:nvSpPr>
        <p:spPr/>
        <p:txBody>
          <a:bodyPr/>
          <a:lstStyle/>
          <a:p>
            <a:pPr algn="ctr" eaLnBrk="1" hangingPunct="1">
              <a:defRPr/>
            </a:pPr>
            <a:r>
              <a:rPr lang="fa-IR" smtClean="0"/>
              <a:t>مانده گیری کاربرگ </a:t>
            </a:r>
            <a:endParaRPr lang="en-US" smtClean="0"/>
          </a:p>
        </p:txBody>
      </p:sp>
      <p:sp>
        <p:nvSpPr>
          <p:cNvPr id="303107" name="Rectangle 3"/>
          <p:cNvSpPr>
            <a:spLocks noGrp="1" noChangeArrowheads="1"/>
          </p:cNvSpPr>
          <p:nvPr>
            <p:ph type="body" idx="1"/>
          </p:nvPr>
        </p:nvSpPr>
        <p:spPr/>
        <p:txBody>
          <a:bodyPr/>
          <a:lstStyle/>
          <a:p>
            <a:pPr eaLnBrk="1" hangingPunct="1">
              <a:buFontTx/>
              <a:buNone/>
              <a:defRPr/>
            </a:pPr>
            <a:r>
              <a:rPr lang="fa-IR" smtClean="0"/>
              <a:t>   بعد ازاین که مانده تمام حسابها از بخش ترازآزمایشی اصلاح شده به بخشهای سودوزیان و ترازنامه نقل شد، ستونهای بخش سودوزیان و ترازنامه جمع زده می شود و سودوزیان خالص دوره از مابه التفاوت جمع دو ستون بدهکار و بستانکار بخش سودوزیان به دست می آید.  </a:t>
            </a:r>
            <a:endParaRPr lang="en-US" smtClean="0"/>
          </a:p>
        </p:txBody>
      </p:sp>
    </p:spTree>
  </p:cSld>
  <p:clrMapOvr>
    <a:masterClrMapping/>
  </p:clrMapOvr>
</p:sld>
</file>

<file path=ppt/slides/slide30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4131" name="Rectangle 3"/>
          <p:cNvSpPr>
            <a:spLocks noGrp="1" noChangeArrowheads="1"/>
          </p:cNvSpPr>
          <p:nvPr>
            <p:ph type="body" idx="1"/>
          </p:nvPr>
        </p:nvSpPr>
        <p:spPr/>
        <p:txBody>
          <a:bodyPr/>
          <a:lstStyle/>
          <a:p>
            <a:pPr algn="ctr" eaLnBrk="1" hangingPunct="1">
              <a:buFontTx/>
              <a:buNone/>
              <a:defRPr/>
            </a:pPr>
            <a:r>
              <a:rPr lang="fa-IR" smtClean="0"/>
              <a:t> اگر نتیجه عملیات شرکت زیان باشد، در بخش سودوزیان جمع ستون بدهکار (هزینه ها) بیشتر از ستون (درآمدها) خواهد شد. </a:t>
            </a:r>
            <a:endParaRPr lang="en-US" smtClean="0"/>
          </a:p>
        </p:txBody>
      </p:sp>
    </p:spTree>
  </p:cSld>
  <p:clrMapOvr>
    <a:masterClrMapping/>
  </p:clrMapOvr>
</p:sld>
</file>

<file path=ppt/slides/slide30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5155" name="Rectangle 3"/>
          <p:cNvSpPr>
            <a:spLocks noGrp="1" noChangeArrowheads="1"/>
          </p:cNvSpPr>
          <p:nvPr>
            <p:ph type="body" idx="1"/>
          </p:nvPr>
        </p:nvSpPr>
        <p:spPr/>
        <p:txBody>
          <a:bodyPr/>
          <a:lstStyle/>
          <a:p>
            <a:pPr eaLnBrk="1" hangingPunct="1">
              <a:buFontTx/>
              <a:buNone/>
              <a:defRPr/>
            </a:pPr>
            <a:r>
              <a:rPr lang="fa-IR" smtClean="0"/>
              <a:t>   بعد از تعیین سود یا زیان در بخش سودوزیان کاربرگ و انتقال آن به بخش ترازنامه،جمع عمودی ستونهای بدهکار و بستانکار بخشهای سودوزیان و ترازنامه تعیین و ذیل آن دو خط موازی کشیده می شود. </a:t>
            </a:r>
            <a:endParaRPr lang="en-US" smtClean="0"/>
          </a:p>
        </p:txBody>
      </p:sp>
    </p:spTree>
  </p:cSld>
  <p:clrMapOvr>
    <a:masterClrMapping/>
  </p:clrMapOvr>
</p:sld>
</file>

<file path=ppt/slides/slide30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6178" name="Rectangle 2"/>
          <p:cNvSpPr>
            <a:spLocks noGrp="1" noChangeArrowheads="1"/>
          </p:cNvSpPr>
          <p:nvPr>
            <p:ph type="title"/>
          </p:nvPr>
        </p:nvSpPr>
        <p:spPr/>
        <p:txBody>
          <a:bodyPr/>
          <a:lstStyle/>
          <a:p>
            <a:pPr algn="ctr" eaLnBrk="1" hangingPunct="1">
              <a:defRPr/>
            </a:pPr>
            <a:r>
              <a:rPr lang="fa-IR" smtClean="0"/>
              <a:t>نوشتن عنوان کاربرگ </a:t>
            </a:r>
            <a:endParaRPr lang="en-US" smtClean="0"/>
          </a:p>
        </p:txBody>
      </p:sp>
      <p:sp>
        <p:nvSpPr>
          <p:cNvPr id="306179" name="Rectangle 3"/>
          <p:cNvSpPr>
            <a:spLocks noGrp="1" noChangeArrowheads="1"/>
          </p:cNvSpPr>
          <p:nvPr>
            <p:ph type="body" idx="1"/>
          </p:nvPr>
        </p:nvSpPr>
        <p:spPr/>
        <p:txBody>
          <a:bodyPr/>
          <a:lstStyle/>
          <a:p>
            <a:pPr eaLnBrk="1" hangingPunct="1">
              <a:buFontTx/>
              <a:buNone/>
              <a:defRPr/>
            </a:pPr>
            <a:r>
              <a:rPr lang="fa-IR" smtClean="0"/>
              <a:t>عنوان کاربرگ به صورت زیر نوشته می شود :</a:t>
            </a:r>
          </a:p>
          <a:p>
            <a:pPr eaLnBrk="1" hangingPunct="1">
              <a:buFontTx/>
              <a:buNone/>
              <a:defRPr/>
            </a:pPr>
            <a:r>
              <a:rPr lang="fa-IR" smtClean="0"/>
              <a:t>  </a:t>
            </a:r>
          </a:p>
          <a:p>
            <a:pPr eaLnBrk="1" hangingPunct="1">
              <a:buFontTx/>
              <a:buNone/>
              <a:defRPr/>
            </a:pPr>
            <a:r>
              <a:rPr lang="fa-IR" smtClean="0"/>
              <a:t>                       شرکت کاکتوس </a:t>
            </a:r>
          </a:p>
          <a:p>
            <a:pPr eaLnBrk="1" hangingPunct="1">
              <a:buFontTx/>
              <a:buNone/>
              <a:defRPr/>
            </a:pPr>
            <a:r>
              <a:rPr lang="fa-IR" smtClean="0"/>
              <a:t>                           کاربرگ</a:t>
            </a:r>
          </a:p>
          <a:p>
            <a:pPr eaLnBrk="1" hangingPunct="1">
              <a:buFontTx/>
              <a:buNone/>
              <a:defRPr/>
            </a:pPr>
            <a:r>
              <a:rPr lang="fa-IR" smtClean="0"/>
              <a:t>           برای سال مالی منتهی به 29/12/1381 </a:t>
            </a:r>
            <a:endParaRPr lang="en-US" smtClean="0"/>
          </a:p>
        </p:txBody>
      </p:sp>
    </p:spTree>
  </p:cSld>
  <p:clrMapOvr>
    <a:masterClrMapping/>
  </p:clrMapOvr>
</p:sld>
</file>

<file path=ppt/slides/slide30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02" name="Rectangle 2"/>
          <p:cNvSpPr>
            <a:spLocks noGrp="1" noChangeArrowheads="1"/>
          </p:cNvSpPr>
          <p:nvPr>
            <p:ph type="title"/>
          </p:nvPr>
        </p:nvSpPr>
        <p:spPr/>
        <p:txBody>
          <a:bodyPr/>
          <a:lstStyle/>
          <a:p>
            <a:pPr algn="ctr" eaLnBrk="1" hangingPunct="1">
              <a:defRPr/>
            </a:pPr>
            <a:r>
              <a:rPr lang="fa-IR" smtClean="0"/>
              <a:t>تهیه بخش ترازآزمایشی </a:t>
            </a:r>
            <a:endParaRPr lang="en-US" smtClean="0"/>
          </a:p>
        </p:txBody>
      </p:sp>
      <p:sp>
        <p:nvSpPr>
          <p:cNvPr id="307203"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بخش ترازآزمایشی کاربرگ دقیقا“ همان ترازآزمایشی اصلاح نشده شرکت است که قبل از انجام ثبتهای اصلاحی از طریق مانده گیری حسابهای دفتر کل شرکت به دست  می آید. </a:t>
            </a:r>
            <a:endParaRPr lang="en-US" smtClean="0"/>
          </a:p>
        </p:txBody>
      </p:sp>
    </p:spTree>
  </p:cSld>
  <p:clrMapOvr>
    <a:masterClrMapping/>
  </p:clrMapOvr>
</p:sld>
</file>

<file path=ppt/slides/slide30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8226" name="Rectangle 2"/>
          <p:cNvSpPr>
            <a:spLocks noGrp="1" noChangeArrowheads="1"/>
          </p:cNvSpPr>
          <p:nvPr>
            <p:ph type="title"/>
          </p:nvPr>
        </p:nvSpPr>
        <p:spPr/>
        <p:txBody>
          <a:bodyPr/>
          <a:lstStyle/>
          <a:p>
            <a:pPr algn="ctr" eaLnBrk="1" hangingPunct="1">
              <a:defRPr/>
            </a:pPr>
            <a:r>
              <a:rPr lang="fa-IR" smtClean="0"/>
              <a:t>تهیه و تنظیم بخش اصلاحات </a:t>
            </a:r>
            <a:endParaRPr lang="en-US" smtClean="0"/>
          </a:p>
        </p:txBody>
      </p:sp>
      <p:sp>
        <p:nvSpPr>
          <p:cNvPr id="308227" name="Rectangle 3"/>
          <p:cNvSpPr>
            <a:spLocks noGrp="1" noChangeArrowheads="1"/>
          </p:cNvSpPr>
          <p:nvPr>
            <p:ph type="body" idx="1"/>
          </p:nvPr>
        </p:nvSpPr>
        <p:spPr/>
        <p:txBody>
          <a:bodyPr/>
          <a:lstStyle/>
          <a:p>
            <a:pPr eaLnBrk="1" hangingPunct="1">
              <a:buFontTx/>
              <a:buNone/>
              <a:defRPr/>
            </a:pPr>
            <a:r>
              <a:rPr lang="fa-IR" smtClean="0"/>
              <a:t> </a:t>
            </a:r>
          </a:p>
          <a:p>
            <a:pPr algn="ctr" eaLnBrk="1" hangingPunct="1">
              <a:buFontTx/>
              <a:buNone/>
              <a:defRPr/>
            </a:pPr>
            <a:r>
              <a:rPr lang="fa-IR" smtClean="0"/>
              <a:t>با توجه به اطلاعات موجود در ارتباط با شرکت کاکتوس اصلاحات لازم در دفترروزنامه شرکت در پایان سال به صورت زیر می باشد. </a:t>
            </a:r>
            <a:endParaRPr lang="en-US" smtClean="0"/>
          </a:p>
        </p:txBody>
      </p:sp>
    </p:spTree>
  </p:cSld>
  <p:clrMapOvr>
    <a:masterClrMapping/>
  </p:clrMapOvr>
</p:sld>
</file>

<file path=ppt/slides/slide30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9250" name="Rectangle 2"/>
          <p:cNvSpPr>
            <a:spLocks noGrp="1" noChangeArrowheads="1"/>
          </p:cNvSpPr>
          <p:nvPr>
            <p:ph type="title"/>
          </p:nvPr>
        </p:nvSpPr>
        <p:spPr/>
        <p:txBody>
          <a:bodyPr/>
          <a:lstStyle/>
          <a:p>
            <a:pPr algn="ctr" eaLnBrk="1" hangingPunct="1">
              <a:defRPr/>
            </a:pPr>
            <a:r>
              <a:rPr lang="fa-IR" smtClean="0"/>
              <a:t>تهیه بخش ترازآزمایشی اصلاح شده </a:t>
            </a:r>
            <a:endParaRPr lang="en-US" smtClean="0"/>
          </a:p>
        </p:txBody>
      </p:sp>
      <p:sp>
        <p:nvSpPr>
          <p:cNvPr id="309251" name="Rectangle 3"/>
          <p:cNvSpPr>
            <a:spLocks noGrp="1" noChangeArrowheads="1"/>
          </p:cNvSpPr>
          <p:nvPr>
            <p:ph type="body" idx="1"/>
          </p:nvPr>
        </p:nvSpPr>
        <p:spPr/>
        <p:txBody>
          <a:bodyPr/>
          <a:lstStyle/>
          <a:p>
            <a:pPr eaLnBrk="1" hangingPunct="1">
              <a:buFontTx/>
              <a:buNone/>
              <a:defRPr/>
            </a:pPr>
            <a:endParaRPr lang="fa-IR" smtClean="0"/>
          </a:p>
          <a:p>
            <a:pPr algn="ctr" eaLnBrk="1" hangingPunct="1">
              <a:buFontTx/>
              <a:buNone/>
              <a:defRPr/>
            </a:pPr>
            <a:r>
              <a:rPr lang="fa-IR" smtClean="0"/>
              <a:t>   در این بخش، ارقام مندرج در بخش ترازآزمایشی با ارقام مندرج در بخش اصلاحات،جمع بندی شده و مانده های صحیح در بخش ترازآزمایشی اصلاح شده نوشته می شود. </a:t>
            </a:r>
            <a:endParaRPr lang="en-US" smtClean="0"/>
          </a:p>
        </p:txBody>
      </p:sp>
    </p:spTree>
  </p:cSld>
  <p:clrMapOvr>
    <a:masterClrMapping/>
  </p:clrMapOvr>
</p:sld>
</file>

<file path=ppt/slides/slide30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0274" name="Rectangle 2"/>
          <p:cNvSpPr>
            <a:spLocks noGrp="1" noChangeArrowheads="1"/>
          </p:cNvSpPr>
          <p:nvPr>
            <p:ph type="title"/>
          </p:nvPr>
        </p:nvSpPr>
        <p:spPr/>
        <p:txBody>
          <a:bodyPr/>
          <a:lstStyle/>
          <a:p>
            <a:pPr eaLnBrk="1" hangingPunct="1">
              <a:defRPr/>
            </a:pPr>
            <a:r>
              <a:rPr lang="fa-IR" sz="4000" smtClean="0"/>
              <a:t>تهیه وتنظیم بخش مربوط به سود زیان و ترازنامه </a:t>
            </a:r>
            <a:endParaRPr lang="en-US" sz="4000" smtClean="0"/>
          </a:p>
        </p:txBody>
      </p:sp>
      <p:sp>
        <p:nvSpPr>
          <p:cNvPr id="310275"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در این مرحله حسابها به دو دسته (1) حسابهای موقت و (2) حسابهای دائم  طبقه بندی شده و حسابهای موقت به بخش سودوزیان و حسابهای دائم به بخش ترازنامه منتقل می شوند. </a:t>
            </a:r>
            <a:endParaRPr lang="en-US" smtClean="0"/>
          </a:p>
        </p:txBody>
      </p:sp>
    </p:spTree>
  </p:cSld>
  <p:clrMapOvr>
    <a:masterClrMapping/>
  </p:clrMapOvr>
</p:sld>
</file>

<file path=ppt/slides/slide30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1298" name="Rectangle 2"/>
          <p:cNvSpPr>
            <a:spLocks noGrp="1" noChangeArrowheads="1"/>
          </p:cNvSpPr>
          <p:nvPr>
            <p:ph type="title"/>
          </p:nvPr>
        </p:nvSpPr>
        <p:spPr/>
        <p:txBody>
          <a:bodyPr/>
          <a:lstStyle/>
          <a:p>
            <a:pPr algn="ctr" eaLnBrk="1" hangingPunct="1">
              <a:defRPr/>
            </a:pPr>
            <a:r>
              <a:rPr lang="fa-IR" smtClean="0"/>
              <a:t>مانده گیری کاربرگ </a:t>
            </a:r>
            <a:endParaRPr lang="en-US" smtClean="0"/>
          </a:p>
        </p:txBody>
      </p:sp>
      <p:sp>
        <p:nvSpPr>
          <p:cNvPr id="311299" name="Rectangle 3"/>
          <p:cNvSpPr>
            <a:spLocks noGrp="1" noChangeArrowheads="1"/>
          </p:cNvSpPr>
          <p:nvPr>
            <p:ph type="body" idx="1"/>
          </p:nvPr>
        </p:nvSpPr>
        <p:spPr/>
        <p:txBody>
          <a:bodyPr/>
          <a:lstStyle/>
          <a:p>
            <a:pPr algn="ctr" eaLnBrk="1" hangingPunct="1">
              <a:buFontTx/>
              <a:buNone/>
              <a:defRPr/>
            </a:pPr>
            <a:endParaRPr lang="fa-IR" smtClean="0"/>
          </a:p>
          <a:p>
            <a:pPr algn="ctr" eaLnBrk="1" hangingPunct="1">
              <a:buFontTx/>
              <a:buNone/>
              <a:defRPr/>
            </a:pPr>
            <a:r>
              <a:rPr lang="fa-IR" smtClean="0"/>
              <a:t> بعد ازاین که مانده تمام حسابها از بخش ترازآزمایشی اصلاح شده به بخشهای سودوزیان وترازنامه نقل شد، ستونهای بخش سودوزیان و ترازنامه جمع زده و سود خالص دوره از مابه التفاوت جمع دو ستون بدهکار و بستانکار بخش سود وزیان به دست آمده است.  </a:t>
            </a:r>
            <a:endParaRPr lang="en-US"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7251" name="Rectangle 3"/>
          <p:cNvSpPr>
            <a:spLocks noGrp="1" noChangeArrowheads="1"/>
          </p:cNvSpPr>
          <p:nvPr>
            <p:ph type="body" idx="1"/>
          </p:nvPr>
        </p:nvSpPr>
        <p:spPr/>
        <p:txBody>
          <a:bodyPr/>
          <a:lstStyle/>
          <a:p>
            <a:pPr algn="ctr" eaLnBrk="1" hangingPunct="1">
              <a:buFontTx/>
              <a:buNone/>
              <a:defRPr/>
            </a:pPr>
            <a:r>
              <a:rPr lang="fa-IR" smtClean="0"/>
              <a:t>براساس فرض تعهدی درآمدها به محض تحقق و هزینه ها  به محض تحمیل، بدون توجه به زمان دریافت یا پرداخت وجه نقد مربوطه، شناسایی و ثبت می شوند. </a:t>
            </a:r>
            <a:endParaRPr lang="en-US" smtClean="0"/>
          </a:p>
        </p:txBody>
      </p:sp>
    </p:spTree>
  </p:cSld>
  <p:clrMapOvr>
    <a:masterClrMapping/>
  </p:clrMapOvr>
</p:sld>
</file>

<file path=ppt/slides/slide3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2322" name="Rectangle 2"/>
          <p:cNvSpPr>
            <a:spLocks noGrp="1" noChangeArrowheads="1"/>
          </p:cNvSpPr>
          <p:nvPr>
            <p:ph type="title"/>
          </p:nvPr>
        </p:nvSpPr>
        <p:spPr/>
        <p:txBody>
          <a:bodyPr/>
          <a:lstStyle/>
          <a:p>
            <a:pPr algn="ctr" eaLnBrk="1" hangingPunct="1">
              <a:defRPr/>
            </a:pPr>
            <a:r>
              <a:rPr lang="fa-IR" smtClean="0"/>
              <a:t>گفتار 3</a:t>
            </a:r>
            <a:endParaRPr lang="en-US" smtClean="0"/>
          </a:p>
        </p:txBody>
      </p:sp>
      <p:sp>
        <p:nvSpPr>
          <p:cNvPr id="312323" name="Rectangle 3"/>
          <p:cNvSpPr>
            <a:spLocks noGrp="1" noChangeArrowheads="1"/>
          </p:cNvSpPr>
          <p:nvPr>
            <p:ph type="body" idx="1"/>
          </p:nvPr>
        </p:nvSpPr>
        <p:spPr/>
        <p:txBody>
          <a:bodyPr/>
          <a:lstStyle/>
          <a:p>
            <a:pPr eaLnBrk="1" hangingPunct="1">
              <a:buFontTx/>
              <a:buNone/>
              <a:defRPr/>
            </a:pPr>
            <a:r>
              <a:rPr lang="fa-IR" smtClean="0"/>
              <a:t> </a:t>
            </a:r>
          </a:p>
          <a:p>
            <a:pPr algn="ctr" eaLnBrk="1" hangingPunct="1">
              <a:buFontTx/>
              <a:buNone/>
              <a:defRPr/>
            </a:pPr>
            <a:r>
              <a:rPr lang="fa-IR" smtClean="0"/>
              <a:t>تهیه صورتهای مالی بر مبنای کاربرگ </a:t>
            </a:r>
            <a:endParaRPr lang="en-US" smtClean="0"/>
          </a:p>
        </p:txBody>
      </p:sp>
    </p:spTree>
  </p:cSld>
  <p:clrMapOvr>
    <a:masterClrMapping/>
  </p:clrMapOvr>
</p:sld>
</file>

<file path=ppt/slides/slide3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3346" name="Rectangle 2"/>
          <p:cNvSpPr>
            <a:spLocks noGrp="1" noChangeArrowheads="1"/>
          </p:cNvSpPr>
          <p:nvPr>
            <p:ph type="title"/>
          </p:nvPr>
        </p:nvSpPr>
        <p:spPr/>
        <p:txBody>
          <a:bodyPr/>
          <a:lstStyle/>
          <a:p>
            <a:pPr algn="ctr" eaLnBrk="1" hangingPunct="1">
              <a:defRPr/>
            </a:pPr>
            <a:r>
              <a:rPr lang="fa-IR" smtClean="0"/>
              <a:t>هدف </a:t>
            </a:r>
            <a:endParaRPr lang="en-US" smtClean="0"/>
          </a:p>
        </p:txBody>
      </p:sp>
      <p:sp>
        <p:nvSpPr>
          <p:cNvPr id="313347" name="Rectangle 3"/>
          <p:cNvSpPr>
            <a:spLocks noGrp="1" noChangeArrowheads="1"/>
          </p:cNvSpPr>
          <p:nvPr>
            <p:ph type="body" idx="1"/>
          </p:nvPr>
        </p:nvSpPr>
        <p:spPr/>
        <p:txBody>
          <a:bodyPr/>
          <a:lstStyle/>
          <a:p>
            <a:pPr eaLnBrk="1" hangingPunct="1">
              <a:buFontTx/>
              <a:buNone/>
              <a:defRPr/>
            </a:pPr>
            <a:r>
              <a:rPr lang="fa-IR" smtClean="0"/>
              <a:t> </a:t>
            </a:r>
          </a:p>
          <a:p>
            <a:pPr algn="ctr" eaLnBrk="1" hangingPunct="1">
              <a:buFontTx/>
              <a:buNone/>
              <a:defRPr/>
            </a:pPr>
            <a:r>
              <a:rPr lang="fa-IR" smtClean="0"/>
              <a:t>  انتظار می رود پس از مطالعه این گفتار نحوه صورت سودوزیان، صورت تغییرات سرمایه و ترازنامه را با استفاده از کاربرگ بدانید. </a:t>
            </a:r>
            <a:endParaRPr lang="en-US" smtClean="0"/>
          </a:p>
        </p:txBody>
      </p:sp>
    </p:spTree>
  </p:cSld>
  <p:clrMapOvr>
    <a:masterClrMapping/>
  </p:clrMapOvr>
</p:sld>
</file>

<file path=ppt/slides/slide3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5395" name="Rectangle 3"/>
          <p:cNvSpPr>
            <a:spLocks noGrp="1" noChangeArrowheads="1"/>
          </p:cNvSpPr>
          <p:nvPr>
            <p:ph type="body" idx="1"/>
          </p:nvPr>
        </p:nvSpPr>
        <p:spPr/>
        <p:txBody>
          <a:bodyPr/>
          <a:lstStyle/>
          <a:p>
            <a:pPr eaLnBrk="1" hangingPunct="1">
              <a:buFontTx/>
              <a:buNone/>
              <a:defRPr/>
            </a:pPr>
            <a:r>
              <a:rPr lang="fa-IR" smtClean="0"/>
              <a:t>  </a:t>
            </a:r>
          </a:p>
          <a:p>
            <a:pPr algn="ctr" eaLnBrk="1" hangingPunct="1">
              <a:buFontTx/>
              <a:buNone/>
              <a:defRPr/>
            </a:pPr>
            <a:r>
              <a:rPr lang="fa-IR" smtClean="0"/>
              <a:t>   تهیه صورتهای مالی از روی کاربرگ بسیار ساده است، زیرا تمام اطلاعات لازم برای تهیه صورت سود وزیان و ترازنامه قبلا“ در آن فراهم شده است. </a:t>
            </a:r>
            <a:endParaRPr lang="en-US" smtClean="0"/>
          </a:p>
        </p:txBody>
      </p:sp>
    </p:spTree>
  </p:cSld>
  <p:clrMapOvr>
    <a:masterClrMapping/>
  </p:clrMapOvr>
</p:sld>
</file>

<file path=ppt/slides/slide3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6418" name="Rectangle 2"/>
          <p:cNvSpPr>
            <a:spLocks noGrp="1" noChangeArrowheads="1"/>
          </p:cNvSpPr>
          <p:nvPr>
            <p:ph type="title"/>
          </p:nvPr>
        </p:nvSpPr>
        <p:spPr/>
        <p:txBody>
          <a:bodyPr/>
          <a:lstStyle/>
          <a:p>
            <a:pPr algn="ctr" eaLnBrk="1" hangingPunct="1">
              <a:defRPr/>
            </a:pPr>
            <a:r>
              <a:rPr lang="fa-IR" smtClean="0"/>
              <a:t>صورت سود وزیان </a:t>
            </a:r>
            <a:endParaRPr lang="en-US" smtClean="0"/>
          </a:p>
        </p:txBody>
      </p:sp>
      <p:sp>
        <p:nvSpPr>
          <p:cNvPr id="316419" name="Rectangle 3"/>
          <p:cNvSpPr>
            <a:spLocks noGrp="1" noChangeArrowheads="1"/>
          </p:cNvSpPr>
          <p:nvPr>
            <p:ph type="body" idx="1"/>
          </p:nvPr>
        </p:nvSpPr>
        <p:spPr/>
        <p:txBody>
          <a:bodyPr/>
          <a:lstStyle/>
          <a:p>
            <a:pPr eaLnBrk="1" hangingPunct="1">
              <a:buFontTx/>
              <a:buNone/>
              <a:defRPr/>
            </a:pPr>
            <a:r>
              <a:rPr lang="fa-IR" smtClean="0"/>
              <a:t> </a:t>
            </a:r>
          </a:p>
          <a:p>
            <a:pPr algn="ctr" eaLnBrk="1" hangingPunct="1">
              <a:buFontTx/>
              <a:buNone/>
              <a:defRPr/>
            </a:pPr>
            <a:r>
              <a:rPr lang="fa-IR" smtClean="0"/>
              <a:t>صورت سود وزیان مستقیما“ از اطلاعات مندرج در بخش سود وزیان کاربرگ تهیه می شود. </a:t>
            </a:r>
            <a:endParaRPr lang="en-US" smtClean="0"/>
          </a:p>
        </p:txBody>
      </p:sp>
    </p:spTree>
  </p:cSld>
  <p:clrMapOvr>
    <a:masterClrMapping/>
  </p:clrMapOvr>
</p:sld>
</file>

<file path=ppt/slides/slide3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42" name="Rectangle 2"/>
          <p:cNvSpPr>
            <a:spLocks noGrp="1" noChangeArrowheads="1"/>
          </p:cNvSpPr>
          <p:nvPr>
            <p:ph type="title"/>
          </p:nvPr>
        </p:nvSpPr>
        <p:spPr/>
        <p:txBody>
          <a:bodyPr/>
          <a:lstStyle/>
          <a:p>
            <a:pPr algn="ctr" eaLnBrk="1" hangingPunct="1">
              <a:defRPr/>
            </a:pPr>
            <a:r>
              <a:rPr lang="fa-IR" smtClean="0"/>
              <a:t>صورت تغییرات سرمایه </a:t>
            </a:r>
            <a:endParaRPr lang="en-US" smtClean="0"/>
          </a:p>
        </p:txBody>
      </p:sp>
      <p:sp>
        <p:nvSpPr>
          <p:cNvPr id="317443" name="Rectangle 3"/>
          <p:cNvSpPr>
            <a:spLocks noGrp="1" noChangeArrowheads="1"/>
          </p:cNvSpPr>
          <p:nvPr>
            <p:ph type="body" idx="1"/>
          </p:nvPr>
        </p:nvSpPr>
        <p:spPr/>
        <p:txBody>
          <a:bodyPr/>
          <a:lstStyle/>
          <a:p>
            <a:pPr eaLnBrk="1" hangingPunct="1">
              <a:buFontTx/>
              <a:buNone/>
              <a:defRPr/>
            </a:pPr>
            <a:r>
              <a:rPr lang="fa-IR" smtClean="0"/>
              <a:t>  </a:t>
            </a:r>
          </a:p>
          <a:p>
            <a:pPr algn="ctr" eaLnBrk="1" hangingPunct="1">
              <a:buFontTx/>
              <a:buNone/>
              <a:defRPr/>
            </a:pPr>
            <a:r>
              <a:rPr lang="fa-IR" smtClean="0"/>
              <a:t> برای نشان دادن تغییرات سرمایه در طول دوره معین، از صورت تغییرات سرمایه و یا صورت حساب سرمایه استفاده می شود. صورت تغییرات سرمایه را می توان مستقیما“ از کاربرگ تهیه کرد. </a:t>
            </a:r>
            <a:endParaRPr lang="en-US" smtClean="0"/>
          </a:p>
        </p:txBody>
      </p:sp>
    </p:spTree>
  </p:cSld>
  <p:clrMapOvr>
    <a:masterClrMapping/>
  </p:clrMapOvr>
</p:sld>
</file>

<file path=ppt/slides/slide3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8466" name="Rectangle 2"/>
          <p:cNvSpPr>
            <a:spLocks noGrp="1" noChangeArrowheads="1"/>
          </p:cNvSpPr>
          <p:nvPr>
            <p:ph type="title"/>
          </p:nvPr>
        </p:nvSpPr>
        <p:spPr/>
        <p:txBody>
          <a:bodyPr/>
          <a:lstStyle/>
          <a:p>
            <a:pPr algn="ctr" eaLnBrk="1" hangingPunct="1">
              <a:defRPr/>
            </a:pPr>
            <a:r>
              <a:rPr lang="fa-IR" smtClean="0"/>
              <a:t>تراز نامه </a:t>
            </a:r>
            <a:endParaRPr lang="en-US" smtClean="0"/>
          </a:p>
        </p:txBody>
      </p:sp>
      <p:sp>
        <p:nvSpPr>
          <p:cNvPr id="318467" name="Rectangle 3"/>
          <p:cNvSpPr>
            <a:spLocks noGrp="1" noChangeArrowheads="1"/>
          </p:cNvSpPr>
          <p:nvPr>
            <p:ph type="body" idx="1"/>
          </p:nvPr>
        </p:nvSpPr>
        <p:spPr/>
        <p:txBody>
          <a:bodyPr/>
          <a:lstStyle/>
          <a:p>
            <a:pPr algn="ctr" eaLnBrk="1" hangingPunct="1">
              <a:buFontTx/>
              <a:buNone/>
              <a:defRPr/>
            </a:pPr>
            <a:endParaRPr lang="fa-IR" smtClean="0"/>
          </a:p>
          <a:p>
            <a:pPr algn="ctr" eaLnBrk="1" hangingPunct="1">
              <a:buFontTx/>
              <a:buNone/>
              <a:defRPr/>
            </a:pPr>
            <a:r>
              <a:rPr lang="fa-IR" smtClean="0"/>
              <a:t> در تهیه صورتهای مالی چون رقم سود خالص برای تهیه تغییرات سرمایه نیاز است، معمولا“ به ترتیب صورت سود وزیان ،صورت تغییرات سرمایه و در نهایت ترازنامه تهیه می گردد، زیرا مانده سرمایه پایان دوره برای تهیه ترازنامه ضروری است.</a:t>
            </a:r>
            <a:endParaRPr lang="en-US" smtClean="0"/>
          </a:p>
        </p:txBody>
      </p:sp>
    </p:spTree>
  </p:cSld>
  <p:clrMapOvr>
    <a:masterClrMapping/>
  </p:clrMapOvr>
</p:sld>
</file>

<file path=ppt/slides/slide3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9490" name="Rectangle 2"/>
          <p:cNvSpPr>
            <a:spLocks noGrp="1" noChangeArrowheads="1"/>
          </p:cNvSpPr>
          <p:nvPr>
            <p:ph type="title"/>
          </p:nvPr>
        </p:nvSpPr>
        <p:spPr/>
        <p:txBody>
          <a:bodyPr/>
          <a:lstStyle/>
          <a:p>
            <a:pPr algn="ctr" eaLnBrk="1" hangingPunct="1">
              <a:defRPr/>
            </a:pPr>
            <a:r>
              <a:rPr lang="fa-IR" smtClean="0"/>
              <a:t>گفتار 4 </a:t>
            </a:r>
            <a:endParaRPr lang="en-US" smtClean="0"/>
          </a:p>
        </p:txBody>
      </p:sp>
      <p:sp>
        <p:nvSpPr>
          <p:cNvPr id="319491" name="Rectangle 3"/>
          <p:cNvSpPr>
            <a:spLocks noGrp="1" noChangeArrowheads="1"/>
          </p:cNvSpPr>
          <p:nvPr>
            <p:ph type="body" idx="1"/>
          </p:nvPr>
        </p:nvSpPr>
        <p:spPr/>
        <p:txBody>
          <a:bodyPr/>
          <a:lstStyle/>
          <a:p>
            <a:pPr eaLnBrk="1" hangingPunct="1">
              <a:buFontTx/>
              <a:buNone/>
              <a:defRPr/>
            </a:pPr>
            <a:r>
              <a:rPr lang="fa-IR" smtClean="0"/>
              <a:t> </a:t>
            </a:r>
          </a:p>
          <a:p>
            <a:pPr algn="ctr" eaLnBrk="1" hangingPunct="1">
              <a:buFontTx/>
              <a:buNone/>
              <a:defRPr/>
            </a:pPr>
            <a:r>
              <a:rPr lang="fa-IR" smtClean="0"/>
              <a:t>اصلاح و تعدیل حسابهای دفتر کل با اتکاء بر کاربرگ </a:t>
            </a:r>
            <a:endParaRPr lang="en-US" smtClean="0"/>
          </a:p>
        </p:txBody>
      </p:sp>
    </p:spTree>
  </p:cSld>
  <p:clrMapOvr>
    <a:masterClrMapping/>
  </p:clrMapOvr>
</p:sld>
</file>

<file path=ppt/slides/slide3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lgn="ctr" eaLnBrk="1" hangingPunct="1">
              <a:defRPr/>
            </a:pPr>
            <a:r>
              <a:rPr lang="fa-IR" smtClean="0"/>
              <a:t>هدف </a:t>
            </a:r>
            <a:endParaRPr lang="en-US" smtClean="0"/>
          </a:p>
        </p:txBody>
      </p:sp>
      <p:sp>
        <p:nvSpPr>
          <p:cNvPr id="320515" name="Rectangle 3"/>
          <p:cNvSpPr>
            <a:spLocks noGrp="1" noChangeArrowheads="1"/>
          </p:cNvSpPr>
          <p:nvPr>
            <p:ph type="body" idx="1"/>
          </p:nvPr>
        </p:nvSpPr>
        <p:spPr/>
        <p:txBody>
          <a:bodyPr/>
          <a:lstStyle/>
          <a:p>
            <a:pPr eaLnBrk="1" hangingPunct="1">
              <a:buFontTx/>
              <a:buNone/>
              <a:defRPr/>
            </a:pPr>
            <a:endParaRPr lang="fa-IR" smtClean="0"/>
          </a:p>
          <a:p>
            <a:pPr algn="ctr" eaLnBrk="1" hangingPunct="1">
              <a:buFontTx/>
              <a:buNone/>
              <a:defRPr/>
            </a:pPr>
            <a:r>
              <a:rPr lang="fa-IR" smtClean="0"/>
              <a:t>  انتظار می رود پس از مطالعه این گفتار نحوه اصلاح و تعدیل حسابهای ذفتر کل رابا استفاده از کاربرگ بدانید. </a:t>
            </a:r>
            <a:endParaRPr lang="en-US" smtClean="0"/>
          </a:p>
        </p:txBody>
      </p:sp>
    </p:spTree>
  </p:cSld>
  <p:clrMapOvr>
    <a:masterClrMapping/>
  </p:clrMapOvr>
</p:sld>
</file>

<file path=ppt/slides/slide3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1539" name="Rectangle 3"/>
          <p:cNvSpPr>
            <a:spLocks noGrp="1" noChangeArrowheads="1"/>
          </p:cNvSpPr>
          <p:nvPr>
            <p:ph type="body" idx="1"/>
          </p:nvPr>
        </p:nvSpPr>
        <p:spPr/>
        <p:txBody>
          <a:bodyPr/>
          <a:lstStyle/>
          <a:p>
            <a:pPr eaLnBrk="1" hangingPunct="1">
              <a:buFontTx/>
              <a:buNone/>
              <a:defRPr/>
            </a:pPr>
            <a:r>
              <a:rPr lang="fa-IR" smtClean="0"/>
              <a:t>  </a:t>
            </a:r>
          </a:p>
          <a:p>
            <a:pPr algn="ctr" eaLnBrk="1" hangingPunct="1">
              <a:buFontTx/>
              <a:buNone/>
              <a:defRPr/>
            </a:pPr>
            <a:r>
              <a:rPr lang="fa-IR" smtClean="0"/>
              <a:t>  ثبتهای اصلاحی بعد از آخرین ثبت عادی در دفتر روزنامه نوشته می شود. معمولا“ حسابداران ترجیح می دهند که ثبتهای اصلاحی را از سایرثبتهای دفترروزنامه جدا کنند. </a:t>
            </a:r>
            <a:endParaRPr lang="en-US" smtClean="0"/>
          </a:p>
        </p:txBody>
      </p:sp>
    </p:spTree>
  </p:cSld>
  <p:clrMapOvr>
    <a:masterClrMapping/>
  </p:clrMapOvr>
</p:sld>
</file>

<file path=ppt/slides/slide3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2563" name="Rectangle 3"/>
          <p:cNvSpPr>
            <a:spLocks noGrp="1" noChangeArrowheads="1"/>
          </p:cNvSpPr>
          <p:nvPr>
            <p:ph type="body" idx="1"/>
          </p:nvPr>
        </p:nvSpPr>
        <p:spPr/>
        <p:txBody>
          <a:bodyPr/>
          <a:lstStyle/>
          <a:p>
            <a:pPr eaLnBrk="1" hangingPunct="1">
              <a:buFontTx/>
              <a:buNone/>
              <a:defRPr/>
            </a:pPr>
            <a:r>
              <a:rPr lang="fa-IR" smtClean="0"/>
              <a:t> </a:t>
            </a:r>
          </a:p>
          <a:p>
            <a:pPr algn="ctr" eaLnBrk="1" hangingPunct="1">
              <a:buFontTx/>
              <a:buNone/>
              <a:defRPr/>
            </a:pPr>
            <a:r>
              <a:rPr lang="fa-IR" smtClean="0"/>
              <a:t>  پس از این که ثبتهای اصلاحی به دفتر منتقل شدند،مانده حسابهای دفتر کل باید با مانده حسابهای منعکس در ستونهای ترازآزمایشی اصلاح شده مطابقت نماید. </a:t>
            </a:r>
            <a:endParaRPr lang="en-US"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algn="ctr" eaLnBrk="1" hangingPunct="1">
              <a:defRPr/>
            </a:pPr>
            <a:r>
              <a:rPr lang="fa-IR" smtClean="0"/>
              <a:t>5.فرض واحد پول</a:t>
            </a:r>
            <a:endParaRPr lang="en-US" smtClean="0"/>
          </a:p>
        </p:txBody>
      </p:sp>
      <p:sp>
        <p:nvSpPr>
          <p:cNvPr id="37891" name="Rectangle 3"/>
          <p:cNvSpPr>
            <a:spLocks noGrp="1" noChangeArrowheads="1"/>
          </p:cNvSpPr>
          <p:nvPr>
            <p:ph type="body" idx="1"/>
          </p:nvPr>
        </p:nvSpPr>
        <p:spPr/>
        <p:txBody>
          <a:bodyPr/>
          <a:lstStyle/>
          <a:p>
            <a:pPr eaLnBrk="1" hangingPunct="1">
              <a:buClr>
                <a:schemeClr val="tx1"/>
              </a:buClr>
              <a:buFontTx/>
              <a:buNone/>
              <a:defRPr/>
            </a:pPr>
            <a:r>
              <a:rPr lang="fa-IR" smtClean="0"/>
              <a:t>   فرض واحد پول بدین معنی است که آثار و نتایج کلیه معاملات و عملیات مالی موسسه باید بر حسب پول ، اندازه گیری و گزارش شود.</a:t>
            </a:r>
            <a:endParaRPr lang="en-US" smtClean="0"/>
          </a:p>
        </p:txBody>
      </p:sp>
    </p:spTree>
  </p:cSld>
  <p:clrMapOvr>
    <a:masterClrMapping/>
  </p:clrMapOvr>
</p:sld>
</file>

<file path=ppt/slides/slide3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3586" name="Rectangle 2"/>
          <p:cNvSpPr>
            <a:spLocks noGrp="1" noChangeArrowheads="1"/>
          </p:cNvSpPr>
          <p:nvPr>
            <p:ph type="title"/>
          </p:nvPr>
        </p:nvSpPr>
        <p:spPr/>
        <p:txBody>
          <a:bodyPr/>
          <a:lstStyle/>
          <a:p>
            <a:pPr algn="ctr" eaLnBrk="1" hangingPunct="1">
              <a:defRPr/>
            </a:pPr>
            <a:r>
              <a:rPr lang="fa-IR" smtClean="0"/>
              <a:t>اصلاح و تعدیل حسابهای دفتر کل </a:t>
            </a:r>
            <a:endParaRPr lang="en-US" smtClean="0"/>
          </a:p>
        </p:txBody>
      </p:sp>
      <p:sp>
        <p:nvSpPr>
          <p:cNvPr id="323587" name="Rectangle 3"/>
          <p:cNvSpPr>
            <a:spLocks noGrp="1" noChangeArrowheads="1"/>
          </p:cNvSpPr>
          <p:nvPr>
            <p:ph type="body" idx="1"/>
          </p:nvPr>
        </p:nvSpPr>
        <p:spPr/>
        <p:txBody>
          <a:bodyPr/>
          <a:lstStyle/>
          <a:p>
            <a:pPr eaLnBrk="1" hangingPunct="1">
              <a:buFontTx/>
              <a:buNone/>
              <a:defRPr/>
            </a:pPr>
            <a:endParaRPr lang="fa-IR" smtClean="0"/>
          </a:p>
          <a:p>
            <a:pPr eaLnBrk="1" hangingPunct="1">
              <a:buFontTx/>
              <a:buNone/>
              <a:defRPr/>
            </a:pPr>
            <a:r>
              <a:rPr lang="fa-IR" smtClean="0"/>
              <a:t> ثبتهای که در ستون اصلاحات کاربرگ آمده است باید ابتدا در دفترروزنامه نوشته شده و سپس به حسابهای مربوطه در دفتر کل منتقل گردد. </a:t>
            </a:r>
            <a:endParaRPr lang="en-US" smtClean="0"/>
          </a:p>
        </p:txBody>
      </p:sp>
    </p:spTree>
  </p:cSld>
  <p:clrMapOvr>
    <a:masterClrMapping/>
  </p:clrMapOvr>
</p:sld>
</file>

<file path=ppt/slides/slide3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4610" name="Rectangle 2"/>
          <p:cNvSpPr>
            <a:spLocks noGrp="1" noChangeArrowheads="1"/>
          </p:cNvSpPr>
          <p:nvPr>
            <p:ph type="title"/>
          </p:nvPr>
        </p:nvSpPr>
        <p:spPr/>
        <p:txBody>
          <a:bodyPr/>
          <a:lstStyle/>
          <a:p>
            <a:pPr algn="ctr" eaLnBrk="1" hangingPunct="1">
              <a:defRPr/>
            </a:pPr>
            <a:r>
              <a:rPr lang="fa-IR" smtClean="0"/>
              <a:t>گفتار 5 </a:t>
            </a:r>
            <a:endParaRPr lang="en-US" smtClean="0"/>
          </a:p>
        </p:txBody>
      </p:sp>
      <p:sp>
        <p:nvSpPr>
          <p:cNvPr id="324611" name="Rectangle 3"/>
          <p:cNvSpPr>
            <a:spLocks noGrp="1" noChangeArrowheads="1"/>
          </p:cNvSpPr>
          <p:nvPr>
            <p:ph type="body" idx="1"/>
          </p:nvPr>
        </p:nvSpPr>
        <p:spPr/>
        <p:txBody>
          <a:bodyPr/>
          <a:lstStyle/>
          <a:p>
            <a:pPr algn="ctr" eaLnBrk="1" hangingPunct="1">
              <a:buFontTx/>
              <a:buNone/>
              <a:defRPr/>
            </a:pPr>
            <a:endParaRPr lang="fa-IR" smtClean="0"/>
          </a:p>
          <a:p>
            <a:pPr algn="ctr" eaLnBrk="1" hangingPunct="1">
              <a:buFontTx/>
              <a:buNone/>
              <a:defRPr/>
            </a:pPr>
            <a:r>
              <a:rPr lang="fa-IR" smtClean="0"/>
              <a:t> بستن حسابهای موقت با اتکاء بر کاربرگ </a:t>
            </a:r>
            <a:endParaRPr lang="en-US" smtClean="0"/>
          </a:p>
        </p:txBody>
      </p:sp>
    </p:spTree>
  </p:cSld>
  <p:clrMapOvr>
    <a:masterClrMapping/>
  </p:clrMapOvr>
</p:sld>
</file>

<file path=ppt/slides/slide3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5634" name="Rectangle 2"/>
          <p:cNvSpPr>
            <a:spLocks noGrp="1" noChangeArrowheads="1"/>
          </p:cNvSpPr>
          <p:nvPr>
            <p:ph type="title"/>
          </p:nvPr>
        </p:nvSpPr>
        <p:spPr/>
        <p:txBody>
          <a:bodyPr/>
          <a:lstStyle/>
          <a:p>
            <a:pPr algn="ctr" eaLnBrk="1" hangingPunct="1">
              <a:defRPr/>
            </a:pPr>
            <a:r>
              <a:rPr lang="fa-IR" smtClean="0"/>
              <a:t>هدف</a:t>
            </a:r>
            <a:endParaRPr lang="en-US" smtClean="0"/>
          </a:p>
        </p:txBody>
      </p:sp>
      <p:sp>
        <p:nvSpPr>
          <p:cNvPr id="325635" name="Rectangle 3"/>
          <p:cNvSpPr>
            <a:spLocks noGrp="1" noChangeArrowheads="1"/>
          </p:cNvSpPr>
          <p:nvPr>
            <p:ph type="body" idx="1"/>
          </p:nvPr>
        </p:nvSpPr>
        <p:spPr/>
        <p:txBody>
          <a:bodyPr/>
          <a:lstStyle/>
          <a:p>
            <a:pPr algn="ctr" eaLnBrk="1" hangingPunct="1">
              <a:buFontTx/>
              <a:buNone/>
              <a:defRPr/>
            </a:pPr>
            <a:endParaRPr lang="fa-IR" smtClean="0"/>
          </a:p>
          <a:p>
            <a:pPr algn="ctr" eaLnBrk="1" hangingPunct="1">
              <a:buFontTx/>
              <a:buNone/>
              <a:defRPr/>
            </a:pPr>
            <a:r>
              <a:rPr lang="fa-IR" smtClean="0"/>
              <a:t> انتظار می رود پس از مطالعه این گفتار نحوه بستن حسابهای موقت رابا استفاده از کاربرگ بدانید.</a:t>
            </a:r>
            <a:endParaRPr lang="en-US" smtClean="0"/>
          </a:p>
        </p:txBody>
      </p:sp>
    </p:spTree>
  </p:cSld>
  <p:clrMapOvr>
    <a:masterClrMapping/>
  </p:clrMapOvr>
</p:sld>
</file>

<file path=ppt/slides/slide3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6659" name="Rectangle 3"/>
          <p:cNvSpPr>
            <a:spLocks noGrp="1" noChangeArrowheads="1"/>
          </p:cNvSpPr>
          <p:nvPr>
            <p:ph type="body" idx="1"/>
          </p:nvPr>
        </p:nvSpPr>
        <p:spPr/>
        <p:txBody>
          <a:bodyPr/>
          <a:lstStyle/>
          <a:p>
            <a:pPr algn="ctr" eaLnBrk="1" hangingPunct="1">
              <a:buFontTx/>
              <a:buNone/>
              <a:defRPr/>
            </a:pPr>
            <a:r>
              <a:rPr lang="fa-IR" smtClean="0"/>
              <a:t>    یکی از کارهای حسابداران در پایان دوره مالی، بستن حسابهای موقت است. این کار به منظور انتقال نتایج عملیات به حساب سرمایه و رساندن مانده حسابهای درآمد و هزینه به صفر انجام می شود. </a:t>
            </a:r>
            <a:endParaRPr lang="en-US" smtClean="0"/>
          </a:p>
        </p:txBody>
      </p:sp>
    </p:spTree>
  </p:cSld>
  <p:clrMapOvr>
    <a:masterClrMapping/>
  </p:clrMapOvr>
</p:sld>
</file>

<file path=ppt/slides/slide3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683" name="Rectangle 3"/>
          <p:cNvSpPr>
            <a:spLocks noGrp="1" noChangeArrowheads="1"/>
          </p:cNvSpPr>
          <p:nvPr>
            <p:ph type="body" idx="1"/>
          </p:nvPr>
        </p:nvSpPr>
        <p:spPr/>
        <p:txBody>
          <a:bodyPr/>
          <a:lstStyle/>
          <a:p>
            <a:pPr eaLnBrk="1" hangingPunct="1">
              <a:buFontTx/>
              <a:buNone/>
              <a:defRPr/>
            </a:pPr>
            <a:r>
              <a:rPr lang="fa-IR" smtClean="0"/>
              <a:t>   به منظور انتقال نتایج عملیات به حساب سرمایه و رساندن مانده حسابهای درآمد و هزینه به صفر،در پایان سال مالی حسابهای موقت بسته می شوند. </a:t>
            </a:r>
            <a:endParaRPr lang="en-US" smtClean="0"/>
          </a:p>
        </p:txBody>
      </p:sp>
    </p:spTree>
  </p:cSld>
  <p:clrMapOvr>
    <a:masterClrMapping/>
  </p:clrMapOvr>
</p:sld>
</file>

<file path=ppt/slides/slide3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8706" name="Rectangle 2"/>
          <p:cNvSpPr>
            <a:spLocks noGrp="1" noChangeArrowheads="1"/>
          </p:cNvSpPr>
          <p:nvPr>
            <p:ph type="title"/>
          </p:nvPr>
        </p:nvSpPr>
        <p:spPr/>
        <p:txBody>
          <a:bodyPr/>
          <a:lstStyle/>
          <a:p>
            <a:pPr algn="ctr" eaLnBrk="1" hangingPunct="1">
              <a:defRPr/>
            </a:pPr>
            <a:r>
              <a:rPr lang="fa-IR" smtClean="0"/>
              <a:t>بستن حسابهای درآمد </a:t>
            </a:r>
            <a:endParaRPr lang="en-US" smtClean="0"/>
          </a:p>
        </p:txBody>
      </p:sp>
      <p:sp>
        <p:nvSpPr>
          <p:cNvPr id="328707"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حسابهای درآمد مانده بستانکار دارند، در نتیجه در ستون بستانکار بخش سود و زیان کاربرگ منعکس شده اند.</a:t>
            </a:r>
            <a:endParaRPr lang="en-US" smtClean="0"/>
          </a:p>
        </p:txBody>
      </p:sp>
    </p:spTree>
  </p:cSld>
  <p:clrMapOvr>
    <a:masterClrMapping/>
  </p:clrMapOvr>
</p:sld>
</file>

<file path=ppt/slides/slide3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9731" name="Rectangle 3"/>
          <p:cNvSpPr>
            <a:spLocks noGrp="1" noChangeArrowheads="1"/>
          </p:cNvSpPr>
          <p:nvPr>
            <p:ph type="body" idx="1"/>
          </p:nvPr>
        </p:nvSpPr>
        <p:spPr/>
        <p:txBody>
          <a:bodyPr/>
          <a:lstStyle/>
          <a:p>
            <a:pPr eaLnBrk="1" hangingPunct="1">
              <a:buFontTx/>
              <a:buNone/>
              <a:defRPr/>
            </a:pPr>
            <a:endParaRPr lang="fa-IR" smtClean="0"/>
          </a:p>
          <a:p>
            <a:pPr algn="ctr" eaLnBrk="1" hangingPunct="1">
              <a:buFontTx/>
              <a:buNone/>
              <a:defRPr/>
            </a:pPr>
            <a:r>
              <a:rPr lang="fa-IR" smtClean="0"/>
              <a:t>   بستن حسابهای درآمد به معنای انتقال مانده بستانکار این </a:t>
            </a:r>
          </a:p>
          <a:p>
            <a:pPr algn="ctr" eaLnBrk="1" hangingPunct="1">
              <a:buFontTx/>
              <a:buNone/>
              <a:defRPr/>
            </a:pPr>
            <a:r>
              <a:rPr lang="fa-IR" smtClean="0"/>
              <a:t>حسابها به حساب خلاصه سود وزیان است. </a:t>
            </a:r>
            <a:endParaRPr lang="en-US" smtClean="0"/>
          </a:p>
        </p:txBody>
      </p:sp>
    </p:spTree>
  </p:cSld>
  <p:clrMapOvr>
    <a:masterClrMapping/>
  </p:clrMapOvr>
</p:sld>
</file>

<file path=ppt/slides/slide3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0754" name="Rectangle 2"/>
          <p:cNvSpPr>
            <a:spLocks noGrp="1" noChangeArrowheads="1"/>
          </p:cNvSpPr>
          <p:nvPr>
            <p:ph type="title"/>
          </p:nvPr>
        </p:nvSpPr>
        <p:spPr/>
        <p:txBody>
          <a:bodyPr/>
          <a:lstStyle/>
          <a:p>
            <a:pPr algn="ctr" eaLnBrk="1" hangingPunct="1">
              <a:defRPr/>
            </a:pPr>
            <a:r>
              <a:rPr lang="fa-IR" smtClean="0"/>
              <a:t>بستن حساب خرید و حسابهای هزینه </a:t>
            </a:r>
            <a:endParaRPr lang="en-US" smtClean="0"/>
          </a:p>
        </p:txBody>
      </p:sp>
      <p:sp>
        <p:nvSpPr>
          <p:cNvPr id="330755" name="Rectangle 3"/>
          <p:cNvSpPr>
            <a:spLocks noGrp="1" noChangeArrowheads="1"/>
          </p:cNvSpPr>
          <p:nvPr>
            <p:ph type="body" idx="1"/>
          </p:nvPr>
        </p:nvSpPr>
        <p:spPr/>
        <p:txBody>
          <a:bodyPr/>
          <a:lstStyle/>
          <a:p>
            <a:pPr eaLnBrk="1" hangingPunct="1">
              <a:buFontTx/>
              <a:buNone/>
              <a:defRPr/>
            </a:pPr>
            <a:r>
              <a:rPr lang="fa-IR" smtClean="0"/>
              <a:t>  </a:t>
            </a:r>
          </a:p>
          <a:p>
            <a:pPr algn="ctr" eaLnBrk="1" hangingPunct="1">
              <a:buFontTx/>
              <a:buNone/>
              <a:defRPr/>
            </a:pPr>
            <a:r>
              <a:rPr lang="fa-IR" smtClean="0"/>
              <a:t> حساب خرید و حسابهای هزینه مانده بدهکار دارند ونتیجتا“ درستون بدهکار بخش سودو زیان کاربرگ منعکس شده اند</a:t>
            </a:r>
            <a:endParaRPr lang="en-US" smtClean="0"/>
          </a:p>
        </p:txBody>
      </p:sp>
    </p:spTree>
  </p:cSld>
  <p:clrMapOvr>
    <a:masterClrMapping/>
  </p:clrMapOvr>
</p:sld>
</file>

<file path=ppt/slides/slide3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1779" name="Rectangle 3"/>
          <p:cNvSpPr>
            <a:spLocks noGrp="1" noChangeArrowheads="1"/>
          </p:cNvSpPr>
          <p:nvPr>
            <p:ph type="body" idx="1"/>
          </p:nvPr>
        </p:nvSpPr>
        <p:spPr/>
        <p:txBody>
          <a:bodyPr/>
          <a:lstStyle/>
          <a:p>
            <a:pPr eaLnBrk="1" hangingPunct="1">
              <a:buFontTx/>
              <a:buNone/>
              <a:defRPr/>
            </a:pPr>
            <a:endParaRPr lang="fa-IR" smtClean="0"/>
          </a:p>
          <a:p>
            <a:pPr eaLnBrk="1" hangingPunct="1">
              <a:buFontTx/>
              <a:buNone/>
              <a:defRPr/>
            </a:pPr>
            <a:r>
              <a:rPr lang="fa-IR" smtClean="0"/>
              <a:t> بستن حساب خرید و حسابهای هزینه به معنای انتقال مانده بدهکار این حسابها به حساب خلاصه سود وزیان است .</a:t>
            </a:r>
            <a:endParaRPr lang="en-US" smtClean="0"/>
          </a:p>
        </p:txBody>
      </p:sp>
    </p:spTree>
  </p:cSld>
  <p:clrMapOvr>
    <a:masterClrMapping/>
  </p:clrMapOvr>
</p:sld>
</file>

<file path=ppt/slides/slide3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2802" name="Rectangle 2"/>
          <p:cNvSpPr>
            <a:spLocks noGrp="1" noChangeArrowheads="1"/>
          </p:cNvSpPr>
          <p:nvPr>
            <p:ph type="title"/>
          </p:nvPr>
        </p:nvSpPr>
        <p:spPr/>
        <p:txBody>
          <a:bodyPr/>
          <a:lstStyle/>
          <a:p>
            <a:pPr algn="ctr" eaLnBrk="1" hangingPunct="1">
              <a:defRPr/>
            </a:pPr>
            <a:r>
              <a:rPr lang="fa-IR" smtClean="0"/>
              <a:t>بستن حساب خلاصه سود وزیان</a:t>
            </a:r>
            <a:endParaRPr lang="en-US" smtClean="0"/>
          </a:p>
        </p:txBody>
      </p:sp>
      <p:sp>
        <p:nvSpPr>
          <p:cNvPr id="332803"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پس از اینکه حسابهای درآمد (فروش)، خرید و هزینه ها بسته شد و مانده آنها به حساب خلاصه سود و زیان انتقال یافت، مانده حساب خلاصه سودوزیان در صورتی که بستانکار باشد، منعکس کننده سود و در صورتی که بدهکار باشد منعکس کننده زیان خالص دوره است.</a:t>
            </a:r>
            <a:endParaRPr lang="en-US"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algn="ctr" eaLnBrk="1" hangingPunct="1">
              <a:defRPr/>
            </a:pPr>
            <a:r>
              <a:rPr lang="fa-IR" smtClean="0"/>
              <a:t>ب) اصول حسابداری </a:t>
            </a:r>
            <a:endParaRPr lang="en-US" smtClean="0"/>
          </a:p>
        </p:txBody>
      </p:sp>
      <p:sp>
        <p:nvSpPr>
          <p:cNvPr id="38915" name="Rectangle 3"/>
          <p:cNvSpPr>
            <a:spLocks noGrp="1" noChangeArrowheads="1"/>
          </p:cNvSpPr>
          <p:nvPr>
            <p:ph type="body" idx="1"/>
          </p:nvPr>
        </p:nvSpPr>
        <p:spPr/>
        <p:txBody>
          <a:bodyPr/>
          <a:lstStyle/>
          <a:p>
            <a:pPr eaLnBrk="1" hangingPunct="1">
              <a:buClr>
                <a:schemeClr val="tx1"/>
              </a:buClr>
              <a:buFontTx/>
              <a:buNone/>
              <a:defRPr/>
            </a:pPr>
            <a:r>
              <a:rPr lang="fa-IR" smtClean="0"/>
              <a:t>  اصول حسابداری قواعدی کلی است که حسابداران به عنوان مبنای اجرای کار در کلیه مراحل اجرای عملیات حسابداری مورد استفاده قرار می دهند و عبارت اند از : </a:t>
            </a:r>
          </a:p>
          <a:p>
            <a:pPr eaLnBrk="1" hangingPunct="1">
              <a:defRPr/>
            </a:pPr>
            <a:r>
              <a:rPr lang="fa-IR" smtClean="0"/>
              <a:t>1- اصل بهای تمام شده </a:t>
            </a:r>
          </a:p>
          <a:p>
            <a:pPr eaLnBrk="1" hangingPunct="1">
              <a:defRPr/>
            </a:pPr>
            <a:r>
              <a:rPr lang="fa-IR" smtClean="0"/>
              <a:t>2- اصل تحقق درآمد </a:t>
            </a:r>
          </a:p>
          <a:p>
            <a:pPr eaLnBrk="1" hangingPunct="1">
              <a:defRPr/>
            </a:pPr>
            <a:r>
              <a:rPr lang="fa-IR" smtClean="0"/>
              <a:t>3- اصل تطابق هزینه ها با درآمدها </a:t>
            </a:r>
          </a:p>
          <a:p>
            <a:pPr eaLnBrk="1" hangingPunct="1">
              <a:defRPr/>
            </a:pPr>
            <a:r>
              <a:rPr lang="fa-IR" smtClean="0"/>
              <a:t>4- اصل افشاء</a:t>
            </a:r>
          </a:p>
          <a:p>
            <a:pPr eaLnBrk="1" hangingPunct="1">
              <a:defRPr/>
            </a:pPr>
            <a:endParaRPr lang="en-US" smtClean="0"/>
          </a:p>
        </p:txBody>
      </p:sp>
    </p:spTree>
  </p:cSld>
  <p:clrMapOvr>
    <a:masterClrMapping/>
  </p:clrMapOvr>
</p:sld>
</file>

<file path=ppt/slides/slide3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3827" name="Rectangle 3"/>
          <p:cNvSpPr>
            <a:spLocks noGrp="1" noChangeArrowheads="1"/>
          </p:cNvSpPr>
          <p:nvPr>
            <p:ph type="body" idx="1"/>
          </p:nvPr>
        </p:nvSpPr>
        <p:spPr/>
        <p:txBody>
          <a:bodyPr/>
          <a:lstStyle/>
          <a:p>
            <a:pPr lvl="1" algn="ctr" eaLnBrk="1" hangingPunct="1">
              <a:buFont typeface="Tahoma" panose="020B0604030504040204" pitchFamily="34" charset="0"/>
              <a:buNone/>
              <a:defRPr/>
            </a:pPr>
            <a:r>
              <a:rPr lang="fa-IR" smtClean="0"/>
              <a:t>  در صورتی که عملیات موسسه طی دوره منجر به سود خالص شده باشد، مانده حساب خلاصه سود وزیان بستانکار خواهد بود در این صورت برای بستن حساب خلاصه سود وزیان ، این حساب را بدهکار و حساب سرمایه را بستانکار می نماییم .</a:t>
            </a:r>
            <a:endParaRPr lang="en-US" smtClean="0"/>
          </a:p>
        </p:txBody>
      </p:sp>
    </p:spTree>
  </p:cSld>
  <p:clrMapOvr>
    <a:masterClrMapping/>
  </p:clrMapOvr>
</p:sld>
</file>

<file path=ppt/slides/slide3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4850" name="Rectangle 2"/>
          <p:cNvSpPr>
            <a:spLocks noGrp="1" noChangeArrowheads="1"/>
          </p:cNvSpPr>
          <p:nvPr>
            <p:ph type="title"/>
          </p:nvPr>
        </p:nvSpPr>
        <p:spPr/>
        <p:txBody>
          <a:bodyPr/>
          <a:lstStyle/>
          <a:p>
            <a:pPr algn="ctr" eaLnBrk="1" hangingPunct="1">
              <a:defRPr/>
            </a:pPr>
            <a:r>
              <a:rPr lang="fa-IR" smtClean="0"/>
              <a:t>بستن حساب برداشت </a:t>
            </a:r>
            <a:endParaRPr lang="en-US" smtClean="0"/>
          </a:p>
        </p:txBody>
      </p:sp>
      <p:sp>
        <p:nvSpPr>
          <p:cNvPr id="334851" name="Rectangle 3"/>
          <p:cNvSpPr>
            <a:spLocks noGrp="1" noChangeArrowheads="1"/>
          </p:cNvSpPr>
          <p:nvPr>
            <p:ph type="body" idx="1"/>
          </p:nvPr>
        </p:nvSpPr>
        <p:spPr/>
        <p:txBody>
          <a:bodyPr/>
          <a:lstStyle/>
          <a:p>
            <a:pPr eaLnBrk="1" hangingPunct="1">
              <a:buFontTx/>
              <a:buNone/>
              <a:defRPr/>
            </a:pPr>
            <a:r>
              <a:rPr lang="fa-IR" smtClean="0"/>
              <a:t> </a:t>
            </a:r>
          </a:p>
          <a:p>
            <a:pPr algn="ctr" eaLnBrk="1" hangingPunct="1">
              <a:buFontTx/>
              <a:buNone/>
              <a:defRPr/>
            </a:pPr>
            <a:r>
              <a:rPr lang="fa-IR" smtClean="0"/>
              <a:t>  باید توجه داشت که برداشت پول یا سایر دارائیها توسط صاحب سرمایه، هزینه موسسه به حساب نمی آید،بنابراین نقشی در تعیین سود خالص دوره مالی ندارد. </a:t>
            </a:r>
            <a:endParaRPr lang="en-US" smtClean="0"/>
          </a:p>
        </p:txBody>
      </p:sp>
    </p:spTree>
  </p:cSld>
  <p:clrMapOvr>
    <a:masterClrMapping/>
  </p:clrMapOvr>
</p:sld>
</file>

<file path=ppt/slides/slide3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5875" name="Rectangle 3"/>
          <p:cNvSpPr>
            <a:spLocks noGrp="1" noChangeArrowheads="1"/>
          </p:cNvSpPr>
          <p:nvPr>
            <p:ph type="body" idx="1"/>
          </p:nvPr>
        </p:nvSpPr>
        <p:spPr/>
        <p:txBody>
          <a:bodyPr/>
          <a:lstStyle/>
          <a:p>
            <a:pPr eaLnBrk="1" hangingPunct="1">
              <a:buFontTx/>
              <a:buNone/>
              <a:defRPr/>
            </a:pPr>
            <a:r>
              <a:rPr lang="fa-IR" smtClean="0"/>
              <a:t>   برداشت توسط صاحب سرمایه هزینه به حساب نمی آید از این رو، به جای این که به حساب خلاصه سود وزیان بسته شود ، مستقیما“ به حساب سرمایه انتقال می یابد. </a:t>
            </a:r>
            <a:endParaRPr lang="en-US" smtClean="0"/>
          </a:p>
        </p:txBody>
      </p:sp>
    </p:spTree>
  </p:cSld>
  <p:clrMapOvr>
    <a:masterClrMapping/>
  </p:clrMapOvr>
</p:sld>
</file>

<file path=ppt/slides/slide3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6899"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برای بستن حساب برداشت، این حساب را بستانکار وحساب سرمایه را بدهکار می نماییم. </a:t>
            </a:r>
            <a:endParaRPr lang="en-US" smtClean="0"/>
          </a:p>
        </p:txBody>
      </p:sp>
    </p:spTree>
  </p:cSld>
  <p:clrMapOvr>
    <a:masterClrMapping/>
  </p:clrMapOvr>
</p:sld>
</file>

<file path=ppt/slides/slide3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22" name="Rectangle 2"/>
          <p:cNvSpPr>
            <a:spLocks noGrp="1" noChangeArrowheads="1"/>
          </p:cNvSpPr>
          <p:nvPr>
            <p:ph type="title"/>
          </p:nvPr>
        </p:nvSpPr>
        <p:spPr/>
        <p:txBody>
          <a:bodyPr/>
          <a:lstStyle/>
          <a:p>
            <a:pPr algn="ctr" eaLnBrk="1" hangingPunct="1">
              <a:defRPr/>
            </a:pPr>
            <a:r>
              <a:rPr lang="fa-IR" smtClean="0"/>
              <a:t>تهیه ترازآزمایشی اختتامی </a:t>
            </a:r>
            <a:endParaRPr lang="en-US" smtClean="0"/>
          </a:p>
        </p:txBody>
      </p:sp>
      <p:sp>
        <p:nvSpPr>
          <p:cNvPr id="337923" name="Rectangle 3"/>
          <p:cNvSpPr>
            <a:spLocks noGrp="1" noChangeArrowheads="1"/>
          </p:cNvSpPr>
          <p:nvPr>
            <p:ph type="body" idx="1"/>
          </p:nvPr>
        </p:nvSpPr>
        <p:spPr/>
        <p:txBody>
          <a:bodyPr/>
          <a:lstStyle/>
          <a:p>
            <a:pPr algn="ctr" eaLnBrk="1" hangingPunct="1">
              <a:buFontTx/>
              <a:buNone/>
              <a:defRPr/>
            </a:pPr>
            <a:endParaRPr lang="fa-IR" smtClean="0"/>
          </a:p>
          <a:p>
            <a:pPr algn="ctr" eaLnBrk="1" hangingPunct="1">
              <a:buFontTx/>
              <a:buNone/>
              <a:defRPr/>
            </a:pPr>
            <a:r>
              <a:rPr lang="fa-IR" smtClean="0"/>
              <a:t>  حسابهایی را در پایان دوره مالی بسته نمی شوند،     اصطلاحا“ حسابهای دائمی یا حسابهای باز می گویند. </a:t>
            </a:r>
            <a:endParaRPr lang="en-US" smtClean="0"/>
          </a:p>
        </p:txBody>
      </p:sp>
    </p:spTree>
  </p:cSld>
  <p:clrMapOvr>
    <a:masterClrMapping/>
  </p:clrMapOvr>
</p:sld>
</file>

<file path=ppt/slides/slide3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8947"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ترازآزمایشی اختتامی فهرستی از مانده حسابهای دائمی یعنی حسابهای دارائی، بدهی و سرمایه است. ترازآزمایشی اختتامی هنگامی توازن خواهد داشت که عملیات مربوط به اصلاح و بستن حسابها به درستی در دفترروزنامه ثبت و به دفتر کل منتقل شده باشد. </a:t>
            </a:r>
            <a:endParaRPr lang="en-US" smtClean="0"/>
          </a:p>
        </p:txBody>
      </p:sp>
    </p:spTree>
  </p:cSld>
  <p:clrMapOvr>
    <a:masterClrMapping/>
  </p:clrMapOvr>
</p:sld>
</file>

<file path=ppt/slides/slide3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9970" name="Rectangle 2"/>
          <p:cNvSpPr>
            <a:spLocks noGrp="1" noChangeArrowheads="1"/>
          </p:cNvSpPr>
          <p:nvPr>
            <p:ph type="title"/>
          </p:nvPr>
        </p:nvSpPr>
        <p:spPr/>
        <p:txBody>
          <a:bodyPr/>
          <a:lstStyle/>
          <a:p>
            <a:pPr algn="ctr" eaLnBrk="1" hangingPunct="1">
              <a:defRPr/>
            </a:pPr>
            <a:r>
              <a:rPr lang="fa-IR" smtClean="0"/>
              <a:t>فصل هشتم </a:t>
            </a:r>
            <a:endParaRPr lang="en-US" smtClean="0"/>
          </a:p>
        </p:txBody>
      </p:sp>
      <p:sp>
        <p:nvSpPr>
          <p:cNvPr id="339971" name="Rectangle 3"/>
          <p:cNvSpPr>
            <a:spLocks noGrp="1" noChangeArrowheads="1"/>
          </p:cNvSpPr>
          <p:nvPr>
            <p:ph type="body" idx="1"/>
          </p:nvPr>
        </p:nvSpPr>
        <p:spPr/>
        <p:txBody>
          <a:bodyPr/>
          <a:lstStyle/>
          <a:p>
            <a:pPr algn="ctr" eaLnBrk="1" hangingPunct="1">
              <a:buClr>
                <a:schemeClr val="tx1"/>
              </a:buClr>
              <a:buFontTx/>
              <a:buNone/>
              <a:defRPr/>
            </a:pPr>
            <a:endParaRPr lang="fa-IR" smtClean="0"/>
          </a:p>
          <a:p>
            <a:pPr algn="ctr" eaLnBrk="1" hangingPunct="1">
              <a:buClr>
                <a:schemeClr val="tx1"/>
              </a:buClr>
              <a:buFontTx/>
              <a:buNone/>
              <a:defRPr/>
            </a:pPr>
            <a:r>
              <a:rPr lang="fa-IR" smtClean="0"/>
              <a:t>موجودیهای مواد و کالا </a:t>
            </a:r>
            <a:endParaRPr lang="en-US" smtClean="0"/>
          </a:p>
        </p:txBody>
      </p:sp>
    </p:spTree>
  </p:cSld>
  <p:clrMapOvr>
    <a:masterClrMapping/>
  </p:clrMapOvr>
</p:sld>
</file>

<file path=ppt/slides/slide3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0994" name="Rectangle 2"/>
          <p:cNvSpPr>
            <a:spLocks noGrp="1" noChangeArrowheads="1"/>
          </p:cNvSpPr>
          <p:nvPr>
            <p:ph type="title"/>
          </p:nvPr>
        </p:nvSpPr>
        <p:spPr/>
        <p:txBody>
          <a:bodyPr/>
          <a:lstStyle/>
          <a:p>
            <a:pPr algn="ctr" eaLnBrk="1" hangingPunct="1">
              <a:defRPr/>
            </a:pPr>
            <a:r>
              <a:rPr lang="fa-IR" smtClean="0"/>
              <a:t>هدف کلی </a:t>
            </a:r>
            <a:endParaRPr lang="en-US" smtClean="0"/>
          </a:p>
        </p:txBody>
      </p:sp>
      <p:sp>
        <p:nvSpPr>
          <p:cNvPr id="340995" name="Rectangle 3"/>
          <p:cNvSpPr>
            <a:spLocks noGrp="1" noChangeArrowheads="1"/>
          </p:cNvSpPr>
          <p:nvPr>
            <p:ph type="body" idx="1"/>
          </p:nvPr>
        </p:nvSpPr>
        <p:spPr/>
        <p:txBody>
          <a:bodyPr/>
          <a:lstStyle/>
          <a:p>
            <a:pPr eaLnBrk="1" hangingPunct="1">
              <a:buFontTx/>
              <a:buNone/>
              <a:defRPr/>
            </a:pPr>
            <a:endParaRPr lang="fa-IR" smtClean="0"/>
          </a:p>
          <a:p>
            <a:pPr eaLnBrk="1" hangingPunct="1">
              <a:buFontTx/>
              <a:buNone/>
              <a:defRPr/>
            </a:pPr>
            <a:r>
              <a:rPr lang="fa-IR" smtClean="0"/>
              <a:t>  آشنایی با مفهوم موجودی کالا و نحوه محاسبه بهای تمام شده موجودی کالای پایان دوره و بهای تمام شده کالای فروش رفته و نحوه ثبت رویدادهای مالی مربوط به موجودی کالا در دفاتر میباشد.</a:t>
            </a:r>
            <a:endParaRPr lang="en-US" smtClean="0"/>
          </a:p>
        </p:txBody>
      </p:sp>
    </p:spTree>
  </p:cSld>
  <p:clrMapOvr>
    <a:masterClrMapping/>
  </p:clrMapOvr>
</p:sld>
</file>

<file path=ppt/slides/slide3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2018" name="Rectangle 2"/>
          <p:cNvSpPr>
            <a:spLocks noGrp="1" noChangeArrowheads="1"/>
          </p:cNvSpPr>
          <p:nvPr>
            <p:ph type="title"/>
          </p:nvPr>
        </p:nvSpPr>
        <p:spPr/>
        <p:txBody>
          <a:bodyPr/>
          <a:lstStyle/>
          <a:p>
            <a:pPr algn="ctr" eaLnBrk="1" hangingPunct="1">
              <a:defRPr/>
            </a:pPr>
            <a:r>
              <a:rPr lang="fa-IR" smtClean="0"/>
              <a:t>گفتار 1</a:t>
            </a:r>
            <a:endParaRPr lang="en-US" smtClean="0"/>
          </a:p>
        </p:txBody>
      </p:sp>
      <p:sp>
        <p:nvSpPr>
          <p:cNvPr id="342019" name="Rectangle 3"/>
          <p:cNvSpPr>
            <a:spLocks noGrp="1" noChangeArrowheads="1"/>
          </p:cNvSpPr>
          <p:nvPr>
            <p:ph type="body" idx="1"/>
          </p:nvPr>
        </p:nvSpPr>
        <p:spPr/>
        <p:txBody>
          <a:bodyPr/>
          <a:lstStyle/>
          <a:p>
            <a:pPr eaLnBrk="1" hangingPunct="1">
              <a:buFontTx/>
              <a:buNone/>
              <a:defRPr/>
            </a:pPr>
            <a:r>
              <a:rPr lang="fa-IR" smtClean="0"/>
              <a:t>  </a:t>
            </a:r>
          </a:p>
          <a:p>
            <a:pPr algn="ctr" eaLnBrk="1" hangingPunct="1">
              <a:buFontTx/>
              <a:buNone/>
              <a:defRPr/>
            </a:pPr>
            <a:r>
              <a:rPr lang="fa-IR" smtClean="0"/>
              <a:t> انتظار میرود پس از مطالعه این گفتار مفهوم موجودی کالا و تعریف آن را بدانید.</a:t>
            </a:r>
            <a:endParaRPr lang="en-US" smtClean="0"/>
          </a:p>
        </p:txBody>
      </p:sp>
    </p:spTree>
  </p:cSld>
  <p:clrMapOvr>
    <a:masterClrMapping/>
  </p:clrMapOvr>
</p:sld>
</file>

<file path=ppt/slides/slide3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3043" name="Rectangle 3"/>
          <p:cNvSpPr>
            <a:spLocks noGrp="1" noChangeArrowheads="1"/>
          </p:cNvSpPr>
          <p:nvPr>
            <p:ph type="body" idx="1"/>
          </p:nvPr>
        </p:nvSpPr>
        <p:spPr/>
        <p:txBody>
          <a:bodyPr/>
          <a:lstStyle/>
          <a:p>
            <a:pPr eaLnBrk="1" hangingPunct="1">
              <a:buFontTx/>
              <a:buNone/>
              <a:defRPr/>
            </a:pPr>
            <a:r>
              <a:rPr lang="fa-IR" smtClean="0"/>
              <a:t>   موجودی مواد و کالا عبارت است از اقلامی از دارائیهای مشهود متعلق به شرکت که برای فروشدر جریان عادی فعالیتهای شرکت نگهداری میشود یا در تولید کالاها و خدماتی به همین منظور مورد استفاده قرار میگیرد.</a:t>
            </a:r>
            <a:endParaRPr lang="en-US"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algn="ctr" eaLnBrk="1" hangingPunct="1">
              <a:defRPr/>
            </a:pPr>
            <a:r>
              <a:rPr lang="fa-IR" smtClean="0"/>
              <a:t>1- اصل بهای تمام شده تاریخی .</a:t>
            </a:r>
            <a:endParaRPr lang="en-US" smtClean="0"/>
          </a:p>
        </p:txBody>
      </p:sp>
      <p:sp>
        <p:nvSpPr>
          <p:cNvPr id="39939" name="Rectangle 3"/>
          <p:cNvSpPr>
            <a:spLocks noGrp="1" noChangeArrowheads="1"/>
          </p:cNvSpPr>
          <p:nvPr>
            <p:ph type="body" idx="1"/>
          </p:nvPr>
        </p:nvSpPr>
        <p:spPr/>
        <p:txBody>
          <a:bodyPr/>
          <a:lstStyle/>
          <a:p>
            <a:pPr eaLnBrk="1" hangingPunct="1">
              <a:buClr>
                <a:schemeClr val="tx1"/>
              </a:buClr>
              <a:buFontTx/>
              <a:buNone/>
              <a:defRPr/>
            </a:pPr>
            <a:r>
              <a:rPr lang="fa-IR" smtClean="0"/>
              <a:t>   به موجب اصل بهای تمام شده، تمام رویدادهای مالی به بهای تمام شده در تاریخ وقوع ثبت ودر صورتهای مالی منعکس می شود وچنانچه بعدا“ ارزش پولی آنها افزایش یابد، این افزایش شناسایی وثبت نمی شود . </a:t>
            </a:r>
            <a:endParaRPr lang="en-US" smtClean="0"/>
          </a:p>
        </p:txBody>
      </p:sp>
    </p:spTree>
  </p:cSld>
  <p:clrMapOvr>
    <a:masterClrMapping/>
  </p:clrMapOvr>
</p:sld>
</file>

<file path=ppt/slides/slide3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4066" name="Rectangle 2"/>
          <p:cNvSpPr>
            <a:spLocks noGrp="1" noChangeArrowheads="1"/>
          </p:cNvSpPr>
          <p:nvPr>
            <p:ph type="title"/>
          </p:nvPr>
        </p:nvSpPr>
        <p:spPr/>
        <p:txBody>
          <a:bodyPr/>
          <a:lstStyle/>
          <a:p>
            <a:pPr algn="ctr" eaLnBrk="1" hangingPunct="1">
              <a:defRPr/>
            </a:pPr>
            <a:r>
              <a:rPr lang="fa-IR" sz="4000" smtClean="0"/>
              <a:t>به طور دقیق تر موجودی مواد و کالا به دارائیهایی اطلاق میشود که :</a:t>
            </a:r>
            <a:endParaRPr lang="en-US" sz="4000" smtClean="0"/>
          </a:p>
        </p:txBody>
      </p:sp>
      <p:sp>
        <p:nvSpPr>
          <p:cNvPr id="344067" name="Rectangle 3"/>
          <p:cNvSpPr>
            <a:spLocks noGrp="1" noChangeArrowheads="1"/>
          </p:cNvSpPr>
          <p:nvPr>
            <p:ph type="body" idx="1"/>
          </p:nvPr>
        </p:nvSpPr>
        <p:spPr/>
        <p:txBody>
          <a:bodyPr/>
          <a:lstStyle/>
          <a:p>
            <a:pPr eaLnBrk="1" hangingPunct="1">
              <a:buClr>
                <a:schemeClr val="tx1"/>
              </a:buClr>
              <a:buFontTx/>
              <a:buNone/>
              <a:defRPr/>
            </a:pPr>
            <a:endParaRPr lang="fa-IR" smtClean="0"/>
          </a:p>
          <a:p>
            <a:pPr eaLnBrk="1" hangingPunct="1">
              <a:buClr>
                <a:schemeClr val="tx1"/>
              </a:buClr>
              <a:buFontTx/>
              <a:buNone/>
              <a:defRPr/>
            </a:pPr>
            <a:r>
              <a:rPr lang="fa-IR" smtClean="0"/>
              <a:t>  برای فروش در روال عادی عملیات واحد تجاری نگهداری می شود و به منظور ساخت محصول یا ارائه خدمات در فرایند تولید قرار دارد و خریداری و نگهداری می شودو ماهیت مصرفی دارد.</a:t>
            </a:r>
            <a:endParaRPr lang="en-US" smtClean="0"/>
          </a:p>
        </p:txBody>
      </p:sp>
    </p:spTree>
  </p:cSld>
  <p:clrMapOvr>
    <a:masterClrMapping/>
  </p:clrMapOvr>
</p:sld>
</file>

<file path=ppt/slides/slide3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5091" name="Rectangle 3"/>
          <p:cNvSpPr>
            <a:spLocks noGrp="1" noChangeArrowheads="1"/>
          </p:cNvSpPr>
          <p:nvPr>
            <p:ph type="body" idx="1"/>
          </p:nvPr>
        </p:nvSpPr>
        <p:spPr/>
        <p:txBody>
          <a:bodyPr/>
          <a:lstStyle/>
          <a:p>
            <a:pPr algn="ctr" eaLnBrk="1" hangingPunct="1">
              <a:buFontTx/>
              <a:buNone/>
              <a:defRPr/>
            </a:pPr>
            <a:r>
              <a:rPr lang="fa-IR" smtClean="0"/>
              <a:t>موجودی مواد و کالا یکی از اقلام دارائی جاری شرکت تلقی می شود . زیرا انتظار میرود طی یک سال مالی یا یک چرخه عملیات هر کدام طولانی تر باشد، به فروش رود یا مصرف شود.</a:t>
            </a:r>
            <a:endParaRPr lang="en-US" smtClean="0"/>
          </a:p>
        </p:txBody>
      </p:sp>
    </p:spTree>
  </p:cSld>
  <p:clrMapOvr>
    <a:masterClrMapping/>
  </p:clrMapOvr>
</p:sld>
</file>

<file path=ppt/slides/slide3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6114" name="Rectangle 2"/>
          <p:cNvSpPr>
            <a:spLocks noGrp="1" noChangeArrowheads="1"/>
          </p:cNvSpPr>
          <p:nvPr>
            <p:ph type="title"/>
          </p:nvPr>
        </p:nvSpPr>
        <p:spPr/>
        <p:txBody>
          <a:bodyPr/>
          <a:lstStyle/>
          <a:p>
            <a:pPr algn="ctr" eaLnBrk="1" hangingPunct="1">
              <a:defRPr/>
            </a:pPr>
            <a:r>
              <a:rPr lang="fa-IR" smtClean="0"/>
              <a:t>گفتار 2</a:t>
            </a:r>
            <a:endParaRPr lang="en-US" smtClean="0"/>
          </a:p>
        </p:txBody>
      </p:sp>
      <p:sp>
        <p:nvSpPr>
          <p:cNvPr id="346115" name="Rectangle 3"/>
          <p:cNvSpPr>
            <a:spLocks noGrp="1" noChangeArrowheads="1"/>
          </p:cNvSpPr>
          <p:nvPr>
            <p:ph type="body" idx="1"/>
          </p:nvPr>
        </p:nvSpPr>
        <p:spPr/>
        <p:txBody>
          <a:bodyPr/>
          <a:lstStyle/>
          <a:p>
            <a:pPr algn="ctr" eaLnBrk="1" hangingPunct="1">
              <a:buFontTx/>
              <a:buNone/>
              <a:defRPr/>
            </a:pPr>
            <a:r>
              <a:rPr lang="fa-IR" smtClean="0"/>
              <a:t>  </a:t>
            </a:r>
          </a:p>
          <a:p>
            <a:pPr algn="ctr" eaLnBrk="1" hangingPunct="1">
              <a:buFontTx/>
              <a:buNone/>
              <a:defRPr/>
            </a:pPr>
            <a:r>
              <a:rPr lang="fa-IR" smtClean="0"/>
              <a:t> انواع موجودیها</a:t>
            </a:r>
            <a:endParaRPr lang="en-US" smtClean="0"/>
          </a:p>
        </p:txBody>
      </p:sp>
    </p:spTree>
  </p:cSld>
  <p:clrMapOvr>
    <a:masterClrMapping/>
  </p:clrMapOvr>
</p:sld>
</file>

<file path=ppt/slides/slide3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7138" name="Rectangle 2"/>
          <p:cNvSpPr>
            <a:spLocks noGrp="1" noChangeArrowheads="1"/>
          </p:cNvSpPr>
          <p:nvPr>
            <p:ph type="title"/>
          </p:nvPr>
        </p:nvSpPr>
        <p:spPr/>
        <p:txBody>
          <a:bodyPr/>
          <a:lstStyle/>
          <a:p>
            <a:pPr algn="ctr" eaLnBrk="1" hangingPunct="1">
              <a:defRPr/>
            </a:pPr>
            <a:r>
              <a:rPr lang="fa-IR" smtClean="0"/>
              <a:t>هدف</a:t>
            </a:r>
            <a:endParaRPr lang="en-US" smtClean="0"/>
          </a:p>
        </p:txBody>
      </p:sp>
      <p:sp>
        <p:nvSpPr>
          <p:cNvPr id="347139"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انتظار میرود پس از مطالعه این گفتار طبقات اصلی تشکیل دهنده موجودیها را تشخیص دهید و آنها را تعریف کنید.</a:t>
            </a:r>
            <a:endParaRPr lang="en-US" smtClean="0"/>
          </a:p>
        </p:txBody>
      </p:sp>
    </p:spTree>
  </p:cSld>
  <p:clrMapOvr>
    <a:masterClrMapping/>
  </p:clrMapOvr>
</p:sld>
</file>

<file path=ppt/slides/slide3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63" name="Rectangle 3"/>
          <p:cNvSpPr>
            <a:spLocks noGrp="1" noChangeArrowheads="1"/>
          </p:cNvSpPr>
          <p:nvPr>
            <p:ph type="body" idx="1"/>
          </p:nvPr>
        </p:nvSpPr>
        <p:spPr/>
        <p:txBody>
          <a:bodyPr/>
          <a:lstStyle/>
          <a:p>
            <a:pPr eaLnBrk="1" hangingPunct="1">
              <a:buFontTx/>
              <a:buNone/>
              <a:defRPr/>
            </a:pPr>
            <a:r>
              <a:rPr lang="fa-IR" smtClean="0"/>
              <a:t>   </a:t>
            </a:r>
          </a:p>
          <a:p>
            <a:pPr algn="ctr" eaLnBrk="1" hangingPunct="1">
              <a:buFontTx/>
              <a:buNone/>
              <a:defRPr/>
            </a:pPr>
            <a:r>
              <a:rPr lang="fa-IR" smtClean="0"/>
              <a:t>موجودیها شامل ملزومات مصرفی، مواد خام ،محصول در جریان ساخت و موجودیهای کالای آماده برای فروش میباشد.</a:t>
            </a:r>
            <a:endParaRPr lang="en-US" smtClean="0"/>
          </a:p>
        </p:txBody>
      </p:sp>
    </p:spTree>
  </p:cSld>
  <p:clrMapOvr>
    <a:masterClrMapping/>
  </p:clrMapOvr>
</p:sld>
</file>

<file path=ppt/slides/slide3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9186" name="Rectangle 2"/>
          <p:cNvSpPr>
            <a:spLocks noGrp="1" noChangeArrowheads="1"/>
          </p:cNvSpPr>
          <p:nvPr>
            <p:ph type="title"/>
          </p:nvPr>
        </p:nvSpPr>
        <p:spPr/>
        <p:txBody>
          <a:bodyPr/>
          <a:lstStyle/>
          <a:p>
            <a:pPr algn="ctr" eaLnBrk="1" hangingPunct="1">
              <a:defRPr/>
            </a:pPr>
            <a:r>
              <a:rPr lang="fa-IR" smtClean="0"/>
              <a:t>ملزومات مصرفی</a:t>
            </a:r>
            <a:endParaRPr lang="en-US" smtClean="0"/>
          </a:p>
        </p:txBody>
      </p:sp>
      <p:sp>
        <p:nvSpPr>
          <p:cNvPr id="349187"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اقلامی هستند که در جریان فعالیت شرکت و در قسمتهای اداری ، فروش و یا خدماتی مصرف می گردد.</a:t>
            </a:r>
            <a:endParaRPr lang="en-US" smtClean="0"/>
          </a:p>
        </p:txBody>
      </p:sp>
    </p:spTree>
  </p:cSld>
  <p:clrMapOvr>
    <a:masterClrMapping/>
  </p:clrMapOvr>
</p:sld>
</file>

<file path=ppt/slides/slide3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0210" name="Rectangle 2"/>
          <p:cNvSpPr>
            <a:spLocks noGrp="1" noChangeArrowheads="1"/>
          </p:cNvSpPr>
          <p:nvPr>
            <p:ph type="title"/>
          </p:nvPr>
        </p:nvSpPr>
        <p:spPr/>
        <p:txBody>
          <a:bodyPr/>
          <a:lstStyle/>
          <a:p>
            <a:pPr algn="ctr" eaLnBrk="1" hangingPunct="1">
              <a:defRPr/>
            </a:pPr>
            <a:r>
              <a:rPr lang="fa-IR" smtClean="0"/>
              <a:t>مواد خام</a:t>
            </a:r>
            <a:endParaRPr lang="en-US" smtClean="0"/>
          </a:p>
        </p:txBody>
      </p:sp>
      <p:sp>
        <p:nvSpPr>
          <p:cNvPr id="350211"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شامل آن دسته از موجودیها است که به طور مستقیم یا غیر مستقیم در تولید محصولات مورد استفاده قرار می گیرند.</a:t>
            </a:r>
            <a:endParaRPr lang="en-US" smtClean="0"/>
          </a:p>
        </p:txBody>
      </p:sp>
    </p:spTree>
  </p:cSld>
  <p:clrMapOvr>
    <a:masterClrMapping/>
  </p:clrMapOvr>
</p:sld>
</file>

<file path=ppt/slides/slide3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1234" name="Rectangle 2"/>
          <p:cNvSpPr>
            <a:spLocks noGrp="1" noChangeArrowheads="1"/>
          </p:cNvSpPr>
          <p:nvPr>
            <p:ph type="title"/>
          </p:nvPr>
        </p:nvSpPr>
        <p:spPr/>
        <p:txBody>
          <a:bodyPr/>
          <a:lstStyle/>
          <a:p>
            <a:pPr algn="ctr" eaLnBrk="1" hangingPunct="1">
              <a:defRPr/>
            </a:pPr>
            <a:r>
              <a:rPr lang="fa-IR" smtClean="0"/>
              <a:t>کالای در جریان ساخت</a:t>
            </a:r>
            <a:endParaRPr lang="en-US" smtClean="0"/>
          </a:p>
        </p:txBody>
      </p:sp>
      <p:sp>
        <p:nvSpPr>
          <p:cNvPr id="351235"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عبارت است از بهای تمام شده محصولاتی که جریان تولید قرار دارند اما هنوز فرایند تولید آنها به اتمام نرسیده است.</a:t>
            </a:r>
            <a:endParaRPr lang="en-US" smtClean="0"/>
          </a:p>
        </p:txBody>
      </p:sp>
    </p:spTree>
  </p:cSld>
  <p:clrMapOvr>
    <a:masterClrMapping/>
  </p:clrMapOvr>
</p:sld>
</file>

<file path=ppt/slides/slide3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2258" name="Rectangle 2"/>
          <p:cNvSpPr>
            <a:spLocks noGrp="1" noChangeArrowheads="1"/>
          </p:cNvSpPr>
          <p:nvPr>
            <p:ph type="title"/>
          </p:nvPr>
        </p:nvSpPr>
        <p:spPr/>
        <p:txBody>
          <a:bodyPr/>
          <a:lstStyle/>
          <a:p>
            <a:pPr algn="ctr" eaLnBrk="1" hangingPunct="1">
              <a:defRPr/>
            </a:pPr>
            <a:r>
              <a:rPr lang="fa-IR" smtClean="0"/>
              <a:t>کالای آماده برای فروش یا کالای ساخته شده</a:t>
            </a:r>
            <a:endParaRPr lang="en-US" smtClean="0"/>
          </a:p>
        </p:txBody>
      </p:sp>
      <p:sp>
        <p:nvSpPr>
          <p:cNvPr id="352259"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کالاهایی که جهت فروش ،خریداری و یا درشرکت به همین منظور تولید شده است را کالای آماده برای فروش یا کالای ساخته شده می گویند. </a:t>
            </a:r>
            <a:endParaRPr lang="en-US" smtClean="0"/>
          </a:p>
        </p:txBody>
      </p:sp>
    </p:spTree>
  </p:cSld>
  <p:clrMapOvr>
    <a:masterClrMapping/>
  </p:clrMapOvr>
</p:sld>
</file>

<file path=ppt/slides/slide3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3282" name="Rectangle 2"/>
          <p:cNvSpPr>
            <a:spLocks noGrp="1" noChangeArrowheads="1"/>
          </p:cNvSpPr>
          <p:nvPr>
            <p:ph type="title"/>
          </p:nvPr>
        </p:nvSpPr>
        <p:spPr/>
        <p:txBody>
          <a:bodyPr/>
          <a:lstStyle/>
          <a:p>
            <a:pPr algn="ctr" eaLnBrk="1" hangingPunct="1">
              <a:defRPr/>
            </a:pPr>
            <a:r>
              <a:rPr lang="fa-IR" smtClean="0"/>
              <a:t>گفتار 3</a:t>
            </a:r>
            <a:endParaRPr lang="en-US" smtClean="0"/>
          </a:p>
        </p:txBody>
      </p:sp>
      <p:sp>
        <p:nvSpPr>
          <p:cNvPr id="353283" name="Rectangle 3"/>
          <p:cNvSpPr>
            <a:spLocks noGrp="1" noChangeArrowheads="1"/>
          </p:cNvSpPr>
          <p:nvPr>
            <p:ph type="body" idx="1"/>
          </p:nvPr>
        </p:nvSpPr>
        <p:spPr/>
        <p:txBody>
          <a:bodyPr/>
          <a:lstStyle/>
          <a:p>
            <a:pPr algn="ctr" eaLnBrk="1" hangingPunct="1">
              <a:buFontTx/>
              <a:buNone/>
              <a:defRPr/>
            </a:pPr>
            <a:endParaRPr lang="fa-IR" smtClean="0"/>
          </a:p>
          <a:p>
            <a:pPr algn="ctr" eaLnBrk="1" hangingPunct="1">
              <a:buFontTx/>
              <a:buNone/>
              <a:defRPr/>
            </a:pPr>
            <a:r>
              <a:rPr lang="fa-IR" smtClean="0"/>
              <a:t>بهای تمام شده و سیستمهای ثبت موجودیها</a:t>
            </a:r>
            <a:endParaRPr lang="en-US"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8275" name="Rectangle 3"/>
          <p:cNvSpPr>
            <a:spLocks noGrp="1" noChangeArrowheads="1"/>
          </p:cNvSpPr>
          <p:nvPr>
            <p:ph type="body" idx="1"/>
          </p:nvPr>
        </p:nvSpPr>
        <p:spPr/>
        <p:txBody>
          <a:bodyPr/>
          <a:lstStyle/>
          <a:p>
            <a:pPr eaLnBrk="1" hangingPunct="1">
              <a:buFontTx/>
              <a:buNone/>
              <a:defRPr/>
            </a:pPr>
            <a:r>
              <a:rPr lang="fa-IR" smtClean="0"/>
              <a:t>  در به کار گیری این اصل ، بهای تمام شده دارائیها براساس قیمت نقد یا معادل قیمت نقد ، اندازه گیری می شود. </a:t>
            </a:r>
            <a:endParaRPr lang="en-US" smtClean="0"/>
          </a:p>
        </p:txBody>
      </p:sp>
    </p:spTree>
  </p:cSld>
  <p:clrMapOvr>
    <a:masterClrMapping/>
  </p:clrMapOvr>
</p:sld>
</file>

<file path=ppt/slides/slide3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4306" name="Rectangle 2"/>
          <p:cNvSpPr>
            <a:spLocks noGrp="1" noChangeArrowheads="1"/>
          </p:cNvSpPr>
          <p:nvPr>
            <p:ph type="title"/>
          </p:nvPr>
        </p:nvSpPr>
        <p:spPr/>
        <p:txBody>
          <a:bodyPr/>
          <a:lstStyle/>
          <a:p>
            <a:pPr algn="ctr" eaLnBrk="1" hangingPunct="1">
              <a:defRPr/>
            </a:pPr>
            <a:r>
              <a:rPr lang="fa-IR" smtClean="0"/>
              <a:t>هدف</a:t>
            </a:r>
            <a:endParaRPr lang="en-US" smtClean="0"/>
          </a:p>
        </p:txBody>
      </p:sp>
      <p:sp>
        <p:nvSpPr>
          <p:cNvPr id="354307"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انتظار میرود پس از مطالعه این گفتار مفهوم بهای تمام شده و سیستمهای ثبت حسابداری موجودی کالا را بدانید.</a:t>
            </a:r>
            <a:endParaRPr lang="en-US" smtClean="0"/>
          </a:p>
        </p:txBody>
      </p:sp>
    </p:spTree>
  </p:cSld>
  <p:clrMapOvr>
    <a:masterClrMapping/>
  </p:clrMapOvr>
</p:sld>
</file>

<file path=ppt/slides/slide3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5330" name="Rectangle 2"/>
          <p:cNvSpPr>
            <a:spLocks noGrp="1" noChangeArrowheads="1"/>
          </p:cNvSpPr>
          <p:nvPr>
            <p:ph type="title"/>
          </p:nvPr>
        </p:nvSpPr>
        <p:spPr/>
        <p:txBody>
          <a:bodyPr/>
          <a:lstStyle/>
          <a:p>
            <a:pPr algn="ctr" eaLnBrk="1" hangingPunct="1">
              <a:defRPr/>
            </a:pPr>
            <a:r>
              <a:rPr lang="fa-IR" smtClean="0"/>
              <a:t>بهای تمام شده موجودی کالا</a:t>
            </a:r>
            <a:endParaRPr lang="en-US" smtClean="0"/>
          </a:p>
        </p:txBody>
      </p:sp>
      <p:sp>
        <p:nvSpPr>
          <p:cNvPr id="355331" name="Rectangle 3"/>
          <p:cNvSpPr>
            <a:spLocks noGrp="1" noChangeArrowheads="1"/>
          </p:cNvSpPr>
          <p:nvPr>
            <p:ph type="body" idx="1"/>
          </p:nvPr>
        </p:nvSpPr>
        <p:spPr/>
        <p:txBody>
          <a:bodyPr/>
          <a:lstStyle/>
          <a:p>
            <a:pPr eaLnBrk="1" hangingPunct="1">
              <a:buFontTx/>
              <a:buNone/>
              <a:defRPr/>
            </a:pPr>
            <a:endParaRPr lang="fa-IR" smtClean="0"/>
          </a:p>
          <a:p>
            <a:pPr eaLnBrk="1" hangingPunct="1">
              <a:buFontTx/>
              <a:buNone/>
              <a:defRPr/>
            </a:pPr>
            <a:r>
              <a:rPr lang="fa-IR" smtClean="0"/>
              <a:t>   در حسابداری محاسبه بهای تمام شده موجودی مواد و کالای پایان دوره و همچنین بهای تمام شده کالای فروش رفته از اهمیت خاصی برخوردار است.</a:t>
            </a:r>
            <a:endParaRPr lang="en-US" smtClean="0"/>
          </a:p>
        </p:txBody>
      </p:sp>
    </p:spTree>
  </p:cSld>
  <p:clrMapOvr>
    <a:masterClrMapping/>
  </p:clrMapOvr>
</p:sld>
</file>

<file path=ppt/slides/slide3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6355" name="Rectangle 3"/>
          <p:cNvSpPr>
            <a:spLocks noGrp="1" noChangeArrowheads="1"/>
          </p:cNvSpPr>
          <p:nvPr>
            <p:ph type="body" idx="1"/>
          </p:nvPr>
        </p:nvSpPr>
        <p:spPr/>
        <p:txBody>
          <a:bodyPr/>
          <a:lstStyle/>
          <a:p>
            <a:pPr eaLnBrk="1" hangingPunct="1">
              <a:buFontTx/>
              <a:buNone/>
              <a:defRPr/>
            </a:pPr>
            <a:r>
              <a:rPr lang="fa-IR" smtClean="0"/>
              <a:t>   بهای تمام شده موجودی مواد و کالا باید در بر گیرنده مخارج خرید ،مخارج تبدیل و سایر مخارجی باشد که واحد تجاری در جریان فعالیت معمول خود ،برای رساندن کالا یا خدمات به مکان و شرایط فعلی آن متحمل شده است.</a:t>
            </a:r>
            <a:endParaRPr lang="en-US" smtClean="0"/>
          </a:p>
        </p:txBody>
      </p:sp>
    </p:spTree>
  </p:cSld>
  <p:clrMapOvr>
    <a:masterClrMapping/>
  </p:clrMapOvr>
</p:sld>
</file>

<file path=ppt/slides/slide3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7378" name="Rectangle 2"/>
          <p:cNvSpPr>
            <a:spLocks noGrp="1" noChangeArrowheads="1"/>
          </p:cNvSpPr>
          <p:nvPr>
            <p:ph type="title"/>
          </p:nvPr>
        </p:nvSpPr>
        <p:spPr/>
        <p:txBody>
          <a:bodyPr/>
          <a:lstStyle/>
          <a:p>
            <a:pPr algn="ctr" eaLnBrk="1" hangingPunct="1">
              <a:defRPr/>
            </a:pPr>
            <a:r>
              <a:rPr lang="fa-IR" smtClean="0"/>
              <a:t>مخارج خرید</a:t>
            </a:r>
            <a:endParaRPr lang="en-US" smtClean="0"/>
          </a:p>
        </p:txBody>
      </p:sp>
      <p:sp>
        <p:nvSpPr>
          <p:cNvPr id="357379" name="Rectangle 3"/>
          <p:cNvSpPr>
            <a:spLocks noGrp="1" noChangeArrowheads="1"/>
          </p:cNvSpPr>
          <p:nvPr>
            <p:ph type="body" idx="1"/>
          </p:nvPr>
        </p:nvSpPr>
        <p:spPr/>
        <p:txBody>
          <a:bodyPr/>
          <a:lstStyle/>
          <a:p>
            <a:pPr eaLnBrk="1" hangingPunct="1">
              <a:buFontTx/>
              <a:buNone/>
              <a:defRPr/>
            </a:pPr>
            <a:endParaRPr lang="fa-IR" smtClean="0"/>
          </a:p>
          <a:p>
            <a:pPr eaLnBrk="1" hangingPunct="1">
              <a:buFontTx/>
              <a:buNone/>
              <a:defRPr/>
            </a:pPr>
            <a:r>
              <a:rPr lang="fa-IR" smtClean="0"/>
              <a:t>  شامل بهای خرید و هر گونه مخارج دیگری از قبیل حقوق و عوارض گمرکی و حمل است که مستقیما“ به خرید مربوط میگردد.تخفیفات تجاری از بهای خرید کسر میشود.</a:t>
            </a:r>
            <a:endParaRPr lang="en-US" smtClean="0"/>
          </a:p>
        </p:txBody>
      </p:sp>
    </p:spTree>
  </p:cSld>
  <p:clrMapOvr>
    <a:masterClrMapping/>
  </p:clrMapOvr>
</p:sld>
</file>

<file path=ppt/slides/slide3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02" name="Rectangle 2"/>
          <p:cNvSpPr>
            <a:spLocks noGrp="1" noChangeArrowheads="1"/>
          </p:cNvSpPr>
          <p:nvPr>
            <p:ph type="title"/>
          </p:nvPr>
        </p:nvSpPr>
        <p:spPr/>
        <p:txBody>
          <a:bodyPr/>
          <a:lstStyle/>
          <a:p>
            <a:pPr algn="ctr" eaLnBrk="1" hangingPunct="1">
              <a:defRPr/>
            </a:pPr>
            <a:r>
              <a:rPr lang="fa-IR" smtClean="0"/>
              <a:t>مخارج تبدیل</a:t>
            </a:r>
            <a:endParaRPr lang="en-US" smtClean="0"/>
          </a:p>
        </p:txBody>
      </p:sp>
      <p:sp>
        <p:nvSpPr>
          <p:cNvPr id="358403" name="Rectangle 3"/>
          <p:cNvSpPr>
            <a:spLocks noGrp="1" noChangeArrowheads="1"/>
          </p:cNvSpPr>
          <p:nvPr>
            <p:ph type="body" idx="1"/>
          </p:nvPr>
        </p:nvSpPr>
        <p:spPr/>
        <p:txBody>
          <a:bodyPr/>
          <a:lstStyle/>
          <a:p>
            <a:pPr eaLnBrk="1" hangingPunct="1">
              <a:buFontTx/>
              <a:buNone/>
              <a:defRPr/>
            </a:pPr>
            <a:r>
              <a:rPr lang="fa-IR" smtClean="0"/>
              <a:t> </a:t>
            </a:r>
          </a:p>
          <a:p>
            <a:pPr algn="ctr" eaLnBrk="1" hangingPunct="1">
              <a:buFontTx/>
              <a:buNone/>
              <a:defRPr/>
            </a:pPr>
            <a:r>
              <a:rPr lang="fa-IR" smtClean="0"/>
              <a:t>  شامل مخارجی است که مستقیما به اقلام تولید شده مربوط می گردد.</a:t>
            </a:r>
            <a:endParaRPr lang="en-US" smtClean="0"/>
          </a:p>
        </p:txBody>
      </p:sp>
    </p:spTree>
  </p:cSld>
  <p:clrMapOvr>
    <a:masterClrMapping/>
  </p:clrMapOvr>
</p:sld>
</file>

<file path=ppt/slides/slide3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9427" name="Rectangle 3"/>
          <p:cNvSpPr>
            <a:spLocks noGrp="1" noChangeArrowheads="1"/>
          </p:cNvSpPr>
          <p:nvPr>
            <p:ph type="body" idx="1"/>
          </p:nvPr>
        </p:nvSpPr>
        <p:spPr/>
        <p:txBody>
          <a:bodyPr/>
          <a:lstStyle/>
          <a:p>
            <a:pPr eaLnBrk="1" hangingPunct="1">
              <a:buFontTx/>
              <a:buNone/>
              <a:defRPr/>
            </a:pPr>
            <a:r>
              <a:rPr lang="fa-IR" smtClean="0"/>
              <a:t>  مخارج تبدیل همچنین شامل سربار تولید است که برای تبدیل مواد اولیه به محصول یا ارائه خدمات واقع می شود. </a:t>
            </a:r>
            <a:endParaRPr lang="en-US" smtClean="0"/>
          </a:p>
        </p:txBody>
      </p:sp>
    </p:spTree>
  </p:cSld>
  <p:clrMapOvr>
    <a:masterClrMapping/>
  </p:clrMapOvr>
</p:sld>
</file>

<file path=ppt/slides/slide3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0450" name="Rectangle 2"/>
          <p:cNvSpPr>
            <a:spLocks noGrp="1" noChangeArrowheads="1"/>
          </p:cNvSpPr>
          <p:nvPr>
            <p:ph type="title"/>
          </p:nvPr>
        </p:nvSpPr>
        <p:spPr/>
        <p:txBody>
          <a:bodyPr/>
          <a:lstStyle/>
          <a:p>
            <a:pPr algn="ctr" eaLnBrk="1" hangingPunct="1">
              <a:defRPr/>
            </a:pPr>
            <a:r>
              <a:rPr lang="fa-IR" smtClean="0"/>
              <a:t>سیستمهای حسابداری موجودی کالا </a:t>
            </a:r>
            <a:endParaRPr lang="en-US" smtClean="0"/>
          </a:p>
        </p:txBody>
      </p:sp>
      <p:sp>
        <p:nvSpPr>
          <p:cNvPr id="360451"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برای ثبت موجودیها دو سیستم وجود دارد:</a:t>
            </a:r>
          </a:p>
          <a:p>
            <a:pPr eaLnBrk="1" hangingPunct="1">
              <a:buFontTx/>
              <a:buNone/>
              <a:defRPr/>
            </a:pPr>
            <a:r>
              <a:rPr lang="fa-IR" smtClean="0"/>
              <a:t>  الف) سیستم  ثبت ادواری </a:t>
            </a:r>
          </a:p>
          <a:p>
            <a:pPr eaLnBrk="1" hangingPunct="1">
              <a:buFontTx/>
              <a:buNone/>
              <a:defRPr/>
            </a:pPr>
            <a:r>
              <a:rPr lang="fa-IR" smtClean="0"/>
              <a:t>  ب ) سیستم ثبت دائمی</a:t>
            </a:r>
            <a:endParaRPr lang="en-US" smtClean="0"/>
          </a:p>
        </p:txBody>
      </p:sp>
    </p:spTree>
  </p:cSld>
  <p:clrMapOvr>
    <a:masterClrMapping/>
  </p:clrMapOvr>
</p:sld>
</file>

<file path=ppt/slides/slide3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1474" name="Rectangle 2"/>
          <p:cNvSpPr>
            <a:spLocks noGrp="1" noChangeArrowheads="1"/>
          </p:cNvSpPr>
          <p:nvPr>
            <p:ph type="title"/>
          </p:nvPr>
        </p:nvSpPr>
        <p:spPr/>
        <p:txBody>
          <a:bodyPr/>
          <a:lstStyle/>
          <a:p>
            <a:pPr algn="ctr" eaLnBrk="1" hangingPunct="1">
              <a:defRPr/>
            </a:pPr>
            <a:r>
              <a:rPr lang="fa-IR" smtClean="0"/>
              <a:t>سیستم ثبت ادواری </a:t>
            </a:r>
            <a:endParaRPr lang="en-US" smtClean="0"/>
          </a:p>
        </p:txBody>
      </p:sp>
      <p:sp>
        <p:nvSpPr>
          <p:cNvPr id="361475" name="Rectangle 3"/>
          <p:cNvSpPr>
            <a:spLocks noGrp="1" noChangeArrowheads="1"/>
          </p:cNvSpPr>
          <p:nvPr>
            <p:ph type="body" idx="1"/>
          </p:nvPr>
        </p:nvSpPr>
        <p:spPr/>
        <p:txBody>
          <a:bodyPr/>
          <a:lstStyle/>
          <a:p>
            <a:pPr eaLnBrk="1" hangingPunct="1">
              <a:buFontTx/>
              <a:buNone/>
              <a:defRPr/>
            </a:pPr>
            <a:endParaRPr lang="fa-IR" smtClean="0"/>
          </a:p>
          <a:p>
            <a:pPr eaLnBrk="1" hangingPunct="1">
              <a:buFontTx/>
              <a:buNone/>
              <a:defRPr/>
            </a:pPr>
            <a:r>
              <a:rPr lang="fa-IR" smtClean="0"/>
              <a:t>   در این سیستم ،هنگام خرید کالا ،حساب خرید بدهکار میشود و هنگام فروش کالا کاهش موجودی در دفاتر ثبت نمی گردد. </a:t>
            </a:r>
            <a:endParaRPr lang="en-US" smtClean="0"/>
          </a:p>
        </p:txBody>
      </p:sp>
    </p:spTree>
  </p:cSld>
  <p:clrMapOvr>
    <a:masterClrMapping/>
  </p:clrMapOvr>
</p:sld>
</file>

<file path=ppt/slides/slide3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2498" name="Rectangle 2"/>
          <p:cNvSpPr>
            <a:spLocks noGrp="1" noChangeArrowheads="1"/>
          </p:cNvSpPr>
          <p:nvPr>
            <p:ph type="title"/>
          </p:nvPr>
        </p:nvSpPr>
        <p:spPr/>
        <p:txBody>
          <a:bodyPr/>
          <a:lstStyle/>
          <a:p>
            <a:pPr algn="ctr" eaLnBrk="1" hangingPunct="1">
              <a:defRPr/>
            </a:pPr>
            <a:r>
              <a:rPr lang="fa-IR" smtClean="0"/>
              <a:t>سیستم ثبت دائمی</a:t>
            </a:r>
            <a:endParaRPr lang="en-US" smtClean="0"/>
          </a:p>
        </p:txBody>
      </p:sp>
      <p:sp>
        <p:nvSpPr>
          <p:cNvPr id="362499"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دراین سیستم هنگام خرید کالا ، حساب موجودی کالا بدهکار می شود و هنگام فروش کالا ،علاوه بر ثبت مربوطه به فروش یک ثبت دیگر نیز بابت کاهش موجودی در دفاتر ثبت میگردد.</a:t>
            </a:r>
            <a:endParaRPr lang="en-US" smtClean="0"/>
          </a:p>
        </p:txBody>
      </p:sp>
    </p:spTree>
  </p:cSld>
  <p:clrMapOvr>
    <a:masterClrMapping/>
  </p:clrMapOvr>
</p:sld>
</file>

<file path=ppt/slides/slide3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p:txBody>
          <a:bodyPr/>
          <a:lstStyle/>
          <a:p>
            <a:pPr algn="ctr" eaLnBrk="1" hangingPunct="1">
              <a:defRPr/>
            </a:pPr>
            <a:r>
              <a:rPr lang="fa-IR" smtClean="0"/>
              <a:t>گفتار 4</a:t>
            </a:r>
            <a:endParaRPr lang="en-US" smtClean="0"/>
          </a:p>
        </p:txBody>
      </p:sp>
      <p:sp>
        <p:nvSpPr>
          <p:cNvPr id="363523" name="Rectangle 3"/>
          <p:cNvSpPr>
            <a:spLocks noGrp="1" noChangeArrowheads="1"/>
          </p:cNvSpPr>
          <p:nvPr>
            <p:ph type="body" idx="1"/>
          </p:nvPr>
        </p:nvSpPr>
        <p:spPr/>
        <p:txBody>
          <a:bodyPr/>
          <a:lstStyle/>
          <a:p>
            <a:pPr eaLnBrk="1" hangingPunct="1">
              <a:buFontTx/>
              <a:buNone/>
              <a:defRPr/>
            </a:pPr>
            <a:r>
              <a:rPr lang="fa-IR" smtClean="0"/>
              <a:t> </a:t>
            </a:r>
          </a:p>
          <a:p>
            <a:pPr algn="ctr" eaLnBrk="1" hangingPunct="1">
              <a:buFontTx/>
              <a:buNone/>
              <a:defRPr/>
            </a:pPr>
            <a:r>
              <a:rPr lang="fa-IR" smtClean="0"/>
              <a:t>روشهای محاسبه بهای تمام شده موجودیها</a:t>
            </a:r>
            <a:endParaRPr lang="en-US"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algn="ctr" eaLnBrk="1" hangingPunct="1">
              <a:defRPr/>
            </a:pPr>
            <a:r>
              <a:rPr lang="fa-IR" smtClean="0"/>
              <a:t>اصل افشاء حقایق </a:t>
            </a:r>
            <a:endParaRPr lang="en-US" smtClean="0"/>
          </a:p>
        </p:txBody>
      </p:sp>
      <p:sp>
        <p:nvSpPr>
          <p:cNvPr id="41987" name="Rectangle 3"/>
          <p:cNvSpPr>
            <a:spLocks noGrp="1" noChangeArrowheads="1"/>
          </p:cNvSpPr>
          <p:nvPr>
            <p:ph type="body" idx="1"/>
          </p:nvPr>
        </p:nvSpPr>
        <p:spPr/>
        <p:txBody>
          <a:bodyPr/>
          <a:lstStyle/>
          <a:p>
            <a:pPr algn="ctr" eaLnBrk="1" hangingPunct="1">
              <a:buFontTx/>
              <a:buNone/>
              <a:defRPr/>
            </a:pPr>
            <a:r>
              <a:rPr lang="fa-IR" smtClean="0"/>
              <a:t>  اصل افشاءایجاب می کند که کلیه واقعیتها بااهمیت مربوط به رویدادها و فعالیتهای مالی موسسه به نحو مناسب و کامل افشاء شود .</a:t>
            </a:r>
          </a:p>
          <a:p>
            <a:pPr eaLnBrk="1" hangingPunct="1">
              <a:defRPr/>
            </a:pPr>
            <a:endParaRPr lang="en-US" smtClean="0"/>
          </a:p>
        </p:txBody>
      </p:sp>
    </p:spTree>
  </p:cSld>
  <p:clrMapOvr>
    <a:masterClrMapping/>
  </p:clrMapOvr>
</p:sld>
</file>

<file path=ppt/slides/slide3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4546" name="Rectangle 2"/>
          <p:cNvSpPr>
            <a:spLocks noGrp="1" noChangeArrowheads="1"/>
          </p:cNvSpPr>
          <p:nvPr>
            <p:ph type="title"/>
          </p:nvPr>
        </p:nvSpPr>
        <p:spPr/>
        <p:txBody>
          <a:bodyPr/>
          <a:lstStyle/>
          <a:p>
            <a:pPr algn="ctr" eaLnBrk="1" hangingPunct="1">
              <a:defRPr/>
            </a:pPr>
            <a:r>
              <a:rPr lang="fa-IR" smtClean="0"/>
              <a:t>هدف</a:t>
            </a:r>
            <a:endParaRPr lang="en-US" smtClean="0"/>
          </a:p>
        </p:txBody>
      </p:sp>
      <p:sp>
        <p:nvSpPr>
          <p:cNvPr id="364547" name="Rectangle 3"/>
          <p:cNvSpPr>
            <a:spLocks noGrp="1" noChangeArrowheads="1"/>
          </p:cNvSpPr>
          <p:nvPr>
            <p:ph type="body" idx="1"/>
          </p:nvPr>
        </p:nvSpPr>
        <p:spPr/>
        <p:txBody>
          <a:bodyPr/>
          <a:lstStyle/>
          <a:p>
            <a:pPr eaLnBrk="1" hangingPunct="1">
              <a:buFontTx/>
              <a:buNone/>
              <a:defRPr/>
            </a:pPr>
            <a:r>
              <a:rPr lang="fa-IR" smtClean="0"/>
              <a:t> </a:t>
            </a:r>
          </a:p>
          <a:p>
            <a:pPr algn="ctr" eaLnBrk="1" hangingPunct="1">
              <a:buFontTx/>
              <a:buNone/>
              <a:defRPr/>
            </a:pPr>
            <a:r>
              <a:rPr lang="fa-IR" smtClean="0"/>
              <a:t> انتظار میرود پس از مطالعه این گفتار روشهای محاسبه بهای تمام شده موجودیهای مواد و کالا را بدانید.</a:t>
            </a:r>
            <a:endParaRPr lang="en-US" smtClean="0"/>
          </a:p>
        </p:txBody>
      </p:sp>
    </p:spTree>
  </p:cSld>
  <p:clrMapOvr>
    <a:masterClrMapping/>
  </p:clrMapOvr>
</p:sld>
</file>

<file path=ppt/slides/slide3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5570" name="Rectangle 2"/>
          <p:cNvSpPr>
            <a:spLocks noGrp="1" noChangeArrowheads="1"/>
          </p:cNvSpPr>
          <p:nvPr>
            <p:ph type="title"/>
          </p:nvPr>
        </p:nvSpPr>
        <p:spPr/>
        <p:txBody>
          <a:bodyPr/>
          <a:lstStyle/>
          <a:p>
            <a:pPr algn="ctr" eaLnBrk="1" hangingPunct="1">
              <a:defRPr/>
            </a:pPr>
            <a:r>
              <a:rPr lang="fa-IR" smtClean="0"/>
              <a:t>روشهای محاسبه بهای تمام شده موجودیها </a:t>
            </a:r>
            <a:endParaRPr lang="en-US" smtClean="0"/>
          </a:p>
        </p:txBody>
      </p:sp>
      <p:sp>
        <p:nvSpPr>
          <p:cNvPr id="365571" name="Rectangle 3"/>
          <p:cNvSpPr>
            <a:spLocks noGrp="1" noChangeArrowheads="1"/>
          </p:cNvSpPr>
          <p:nvPr>
            <p:ph type="body" idx="1"/>
          </p:nvPr>
        </p:nvSpPr>
        <p:spPr/>
        <p:txBody>
          <a:bodyPr/>
          <a:lstStyle/>
          <a:p>
            <a:pPr eaLnBrk="1" hangingPunct="1">
              <a:buFontTx/>
              <a:buNone/>
              <a:defRPr/>
            </a:pPr>
            <a:endParaRPr lang="fa-IR" smtClean="0"/>
          </a:p>
          <a:p>
            <a:pPr eaLnBrk="1" hangingPunct="1">
              <a:buFontTx/>
              <a:buNone/>
              <a:defRPr/>
            </a:pPr>
            <a:r>
              <a:rPr lang="fa-IR" smtClean="0"/>
              <a:t> الف ) روش شناسایی ویژه </a:t>
            </a:r>
          </a:p>
          <a:p>
            <a:pPr eaLnBrk="1" hangingPunct="1">
              <a:buFontTx/>
              <a:buNone/>
              <a:defRPr/>
            </a:pPr>
            <a:r>
              <a:rPr lang="fa-IR" smtClean="0"/>
              <a:t> ب ) روش میانگین موزون </a:t>
            </a:r>
          </a:p>
          <a:p>
            <a:pPr eaLnBrk="1" hangingPunct="1">
              <a:buFontTx/>
              <a:buNone/>
              <a:defRPr/>
            </a:pPr>
            <a:r>
              <a:rPr lang="fa-IR" smtClean="0"/>
              <a:t> ج ) روش اولین صادره از اولین وارده </a:t>
            </a:r>
          </a:p>
          <a:p>
            <a:pPr eaLnBrk="1" hangingPunct="1">
              <a:buFontTx/>
              <a:buNone/>
              <a:defRPr/>
            </a:pPr>
            <a:r>
              <a:rPr lang="fa-IR" smtClean="0"/>
              <a:t> د ) روش اولین صادره از آخرین وارده </a:t>
            </a:r>
            <a:endParaRPr lang="en-US" smtClean="0"/>
          </a:p>
        </p:txBody>
      </p:sp>
    </p:spTree>
  </p:cSld>
  <p:clrMapOvr>
    <a:masterClrMapping/>
  </p:clrMapOvr>
</p:sld>
</file>

<file path=ppt/slides/slide3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6594" name="Rectangle 2"/>
          <p:cNvSpPr>
            <a:spLocks noGrp="1" noChangeArrowheads="1"/>
          </p:cNvSpPr>
          <p:nvPr>
            <p:ph type="title"/>
          </p:nvPr>
        </p:nvSpPr>
        <p:spPr/>
        <p:txBody>
          <a:bodyPr/>
          <a:lstStyle/>
          <a:p>
            <a:pPr algn="ctr" eaLnBrk="1" hangingPunct="1">
              <a:defRPr/>
            </a:pPr>
            <a:r>
              <a:rPr lang="fa-IR" smtClean="0"/>
              <a:t>الف )  روش شناسایی ویژه </a:t>
            </a:r>
            <a:endParaRPr lang="en-US" smtClean="0"/>
          </a:p>
        </p:txBody>
      </p:sp>
      <p:sp>
        <p:nvSpPr>
          <p:cNvPr id="366595"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در این روش تعلق کالای موجود در پایان دوره مالی به هریک از خریدها تعیین و قیمت تمام شده آنها محاسبه میشود.</a:t>
            </a:r>
            <a:endParaRPr lang="en-US" smtClean="0"/>
          </a:p>
        </p:txBody>
      </p:sp>
    </p:spTree>
  </p:cSld>
  <p:clrMapOvr>
    <a:masterClrMapping/>
  </p:clrMapOvr>
</p:sld>
</file>

<file path=ppt/slides/slide3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7618" name="Rectangle 2"/>
          <p:cNvSpPr>
            <a:spLocks noGrp="1" noChangeArrowheads="1"/>
          </p:cNvSpPr>
          <p:nvPr>
            <p:ph type="title"/>
          </p:nvPr>
        </p:nvSpPr>
        <p:spPr/>
        <p:txBody>
          <a:bodyPr/>
          <a:lstStyle/>
          <a:p>
            <a:pPr algn="ctr" eaLnBrk="1" hangingPunct="1">
              <a:defRPr/>
            </a:pPr>
            <a:r>
              <a:rPr lang="fa-IR" smtClean="0"/>
              <a:t>روش میانگین موزون </a:t>
            </a:r>
            <a:endParaRPr lang="en-US" smtClean="0"/>
          </a:p>
        </p:txBody>
      </p:sp>
      <p:sp>
        <p:nvSpPr>
          <p:cNvPr id="367619" name="Rectangle 3"/>
          <p:cNvSpPr>
            <a:spLocks noGrp="1" noChangeArrowheads="1"/>
          </p:cNvSpPr>
          <p:nvPr>
            <p:ph type="body" idx="1"/>
          </p:nvPr>
        </p:nvSpPr>
        <p:spPr/>
        <p:txBody>
          <a:bodyPr/>
          <a:lstStyle/>
          <a:p>
            <a:pPr eaLnBrk="1" hangingPunct="1">
              <a:buFontTx/>
              <a:buNone/>
              <a:defRPr/>
            </a:pPr>
            <a:endParaRPr lang="fa-IR" smtClean="0"/>
          </a:p>
          <a:p>
            <a:pPr eaLnBrk="1" hangingPunct="1">
              <a:buFontTx/>
              <a:buNone/>
              <a:defRPr/>
            </a:pPr>
            <a:r>
              <a:rPr lang="fa-IR" smtClean="0"/>
              <a:t>   در این روش ابتدا میانگین بهای تمام شده کالاهای آماده برای فروش محاسبه و سپس بهای تمام شده موجودی کالای پایان دوره بر مبنای میانگین مذکور تعیین میشود.</a:t>
            </a:r>
            <a:endParaRPr lang="en-US" smtClean="0"/>
          </a:p>
        </p:txBody>
      </p:sp>
    </p:spTree>
  </p:cSld>
  <p:clrMapOvr>
    <a:masterClrMapping/>
  </p:clrMapOvr>
</p:sld>
</file>

<file path=ppt/slides/slide3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9666" name="Rectangle 2"/>
          <p:cNvSpPr>
            <a:spLocks noGrp="1" noChangeArrowheads="1"/>
          </p:cNvSpPr>
          <p:nvPr>
            <p:ph type="title"/>
          </p:nvPr>
        </p:nvSpPr>
        <p:spPr/>
        <p:txBody>
          <a:bodyPr/>
          <a:lstStyle/>
          <a:p>
            <a:pPr algn="ctr" eaLnBrk="1" hangingPunct="1">
              <a:defRPr/>
            </a:pPr>
            <a:r>
              <a:rPr lang="fa-IR" smtClean="0"/>
              <a:t>روش اولین صادره از آخرین وارده</a:t>
            </a:r>
            <a:endParaRPr lang="en-US" smtClean="0"/>
          </a:p>
        </p:txBody>
      </p:sp>
      <p:sp>
        <p:nvSpPr>
          <p:cNvPr id="369667"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در این روش فرض میشود هر کالاییکه زودتر خریداری شده دیرتر به فروش رسیده است. </a:t>
            </a:r>
            <a:endParaRPr lang="en-US" smtClean="0"/>
          </a:p>
        </p:txBody>
      </p:sp>
    </p:spTree>
  </p:cSld>
  <p:clrMapOvr>
    <a:masterClrMapping/>
  </p:clrMapOvr>
</p:sld>
</file>

<file path=ppt/slides/slide3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0690" name="Rectangle 2"/>
          <p:cNvSpPr>
            <a:spLocks noGrp="1" noChangeArrowheads="1"/>
          </p:cNvSpPr>
          <p:nvPr>
            <p:ph type="title"/>
          </p:nvPr>
        </p:nvSpPr>
        <p:spPr/>
        <p:txBody>
          <a:bodyPr/>
          <a:lstStyle/>
          <a:p>
            <a:pPr algn="ctr" eaLnBrk="1" hangingPunct="1">
              <a:defRPr/>
            </a:pPr>
            <a:r>
              <a:rPr lang="fa-IR" smtClean="0"/>
              <a:t>فصل نهم</a:t>
            </a:r>
            <a:endParaRPr lang="en-US" smtClean="0"/>
          </a:p>
        </p:txBody>
      </p:sp>
      <p:sp>
        <p:nvSpPr>
          <p:cNvPr id="370691" name="Rectangle 3"/>
          <p:cNvSpPr>
            <a:spLocks noGrp="1" noChangeArrowheads="1"/>
          </p:cNvSpPr>
          <p:nvPr>
            <p:ph type="body" idx="1"/>
          </p:nvPr>
        </p:nvSpPr>
        <p:spPr/>
        <p:txBody>
          <a:bodyPr/>
          <a:lstStyle/>
          <a:p>
            <a:pPr algn="ctr" eaLnBrk="1" hangingPunct="1">
              <a:buFontTx/>
              <a:buNone/>
              <a:defRPr/>
            </a:pPr>
            <a:endParaRPr lang="fa-IR" smtClean="0"/>
          </a:p>
          <a:p>
            <a:pPr algn="ctr" eaLnBrk="1" hangingPunct="1">
              <a:buFontTx/>
              <a:buNone/>
              <a:defRPr/>
            </a:pPr>
            <a:r>
              <a:rPr lang="fa-IR" smtClean="0"/>
              <a:t> حسابداری اسناد تجاری</a:t>
            </a:r>
            <a:endParaRPr lang="en-US" smtClean="0"/>
          </a:p>
        </p:txBody>
      </p:sp>
    </p:spTree>
  </p:cSld>
  <p:clrMapOvr>
    <a:masterClrMapping/>
  </p:clrMapOvr>
</p:sld>
</file>

<file path=ppt/slides/slide3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1714" name="Rectangle 2"/>
          <p:cNvSpPr>
            <a:spLocks noGrp="1" noChangeArrowheads="1"/>
          </p:cNvSpPr>
          <p:nvPr>
            <p:ph type="title"/>
          </p:nvPr>
        </p:nvSpPr>
        <p:spPr/>
        <p:txBody>
          <a:bodyPr/>
          <a:lstStyle/>
          <a:p>
            <a:pPr algn="ctr" eaLnBrk="1" hangingPunct="1">
              <a:defRPr/>
            </a:pPr>
            <a:r>
              <a:rPr lang="fa-IR" smtClean="0"/>
              <a:t>هدف کلی</a:t>
            </a:r>
            <a:endParaRPr lang="en-US" smtClean="0"/>
          </a:p>
        </p:txBody>
      </p:sp>
      <p:sp>
        <p:nvSpPr>
          <p:cNvPr id="371715" name="Rectangle 3"/>
          <p:cNvSpPr>
            <a:spLocks noGrp="1" noChangeArrowheads="1"/>
          </p:cNvSpPr>
          <p:nvPr>
            <p:ph type="body" idx="1"/>
          </p:nvPr>
        </p:nvSpPr>
        <p:spPr/>
        <p:txBody>
          <a:bodyPr/>
          <a:lstStyle/>
          <a:p>
            <a:pPr eaLnBrk="1" hangingPunct="1">
              <a:buFontTx/>
              <a:buNone/>
              <a:defRPr/>
            </a:pPr>
            <a:endParaRPr lang="fa-IR" smtClean="0"/>
          </a:p>
          <a:p>
            <a:pPr eaLnBrk="1" hangingPunct="1">
              <a:buFontTx/>
              <a:buNone/>
              <a:defRPr/>
            </a:pPr>
            <a:r>
              <a:rPr lang="fa-IR" smtClean="0"/>
              <a:t>  آشنایی بامفهوم سفته و نحوه ثبت رویدادهای مالی مربوط به آن در دفاتر صادر کننده و گیرنده سفته.</a:t>
            </a:r>
            <a:endParaRPr lang="en-US" smtClean="0"/>
          </a:p>
        </p:txBody>
      </p:sp>
    </p:spTree>
  </p:cSld>
  <p:clrMapOvr>
    <a:masterClrMapping/>
  </p:clrMapOvr>
</p:sld>
</file>

<file path=ppt/slides/slide3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2738" name="Rectangle 2"/>
          <p:cNvSpPr>
            <a:spLocks noGrp="1" noChangeArrowheads="1"/>
          </p:cNvSpPr>
          <p:nvPr>
            <p:ph type="title"/>
          </p:nvPr>
        </p:nvSpPr>
        <p:spPr/>
        <p:txBody>
          <a:bodyPr/>
          <a:lstStyle/>
          <a:p>
            <a:pPr algn="ctr" eaLnBrk="1" hangingPunct="1">
              <a:defRPr/>
            </a:pPr>
            <a:r>
              <a:rPr lang="fa-IR" smtClean="0"/>
              <a:t>گفتار 1</a:t>
            </a:r>
            <a:endParaRPr lang="en-US" smtClean="0"/>
          </a:p>
        </p:txBody>
      </p:sp>
      <p:sp>
        <p:nvSpPr>
          <p:cNvPr id="372739" name="Rectangle 3"/>
          <p:cNvSpPr>
            <a:spLocks noGrp="1" noChangeArrowheads="1"/>
          </p:cNvSpPr>
          <p:nvPr>
            <p:ph type="body" idx="1"/>
          </p:nvPr>
        </p:nvSpPr>
        <p:spPr/>
        <p:txBody>
          <a:bodyPr/>
          <a:lstStyle/>
          <a:p>
            <a:pPr algn="ctr" eaLnBrk="1" hangingPunct="1">
              <a:buFontTx/>
              <a:buNone/>
              <a:defRPr/>
            </a:pPr>
            <a:endParaRPr lang="fa-IR" smtClean="0"/>
          </a:p>
          <a:p>
            <a:pPr algn="ctr" eaLnBrk="1" hangingPunct="1">
              <a:buFontTx/>
              <a:buNone/>
              <a:defRPr/>
            </a:pPr>
            <a:r>
              <a:rPr lang="fa-IR" smtClean="0"/>
              <a:t> اسناد تجاری</a:t>
            </a:r>
            <a:endParaRPr lang="en-US" smtClean="0"/>
          </a:p>
        </p:txBody>
      </p:sp>
    </p:spTree>
  </p:cSld>
  <p:clrMapOvr>
    <a:masterClrMapping/>
  </p:clrMapOvr>
</p:sld>
</file>

<file path=ppt/slides/slide3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3762" name="Rectangle 2"/>
          <p:cNvSpPr>
            <a:spLocks noGrp="1" noChangeArrowheads="1"/>
          </p:cNvSpPr>
          <p:nvPr>
            <p:ph type="title"/>
          </p:nvPr>
        </p:nvSpPr>
        <p:spPr/>
        <p:txBody>
          <a:bodyPr/>
          <a:lstStyle/>
          <a:p>
            <a:pPr algn="ctr" eaLnBrk="1" hangingPunct="1">
              <a:defRPr/>
            </a:pPr>
            <a:r>
              <a:rPr lang="fa-IR" smtClean="0"/>
              <a:t>هدف</a:t>
            </a:r>
            <a:endParaRPr lang="en-US" smtClean="0"/>
          </a:p>
        </p:txBody>
      </p:sp>
      <p:sp>
        <p:nvSpPr>
          <p:cNvPr id="373763" name="Rectangle 3"/>
          <p:cNvSpPr>
            <a:spLocks noGrp="1" noChangeArrowheads="1"/>
          </p:cNvSpPr>
          <p:nvPr>
            <p:ph type="body" idx="1"/>
          </p:nvPr>
        </p:nvSpPr>
        <p:spPr/>
        <p:txBody>
          <a:bodyPr/>
          <a:lstStyle/>
          <a:p>
            <a:pPr eaLnBrk="1" hangingPunct="1">
              <a:buFontTx/>
              <a:buNone/>
              <a:defRPr/>
            </a:pPr>
            <a:r>
              <a:rPr lang="fa-IR" smtClean="0"/>
              <a:t> </a:t>
            </a:r>
          </a:p>
          <a:p>
            <a:pPr algn="ctr" eaLnBrk="1" hangingPunct="1">
              <a:buFontTx/>
              <a:buNone/>
              <a:defRPr/>
            </a:pPr>
            <a:r>
              <a:rPr lang="fa-IR" smtClean="0"/>
              <a:t> انتظار میرود پس از مطالعه این گفتار مفهوم اسناد تجاری از جمله سفته آن  را بدانید.</a:t>
            </a:r>
            <a:endParaRPr lang="en-US" smtClean="0"/>
          </a:p>
        </p:txBody>
      </p:sp>
    </p:spTree>
  </p:cSld>
  <p:clrMapOvr>
    <a:masterClrMapping/>
  </p:clrMapOvr>
</p:sld>
</file>

<file path=ppt/slides/slide3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4787" name="Rectangle 3"/>
          <p:cNvSpPr>
            <a:spLocks noGrp="1" noChangeArrowheads="1"/>
          </p:cNvSpPr>
          <p:nvPr>
            <p:ph type="body" idx="1"/>
          </p:nvPr>
        </p:nvSpPr>
        <p:spPr/>
        <p:txBody>
          <a:bodyPr/>
          <a:lstStyle/>
          <a:p>
            <a:pPr eaLnBrk="1" hangingPunct="1">
              <a:buFontTx/>
              <a:buNone/>
              <a:defRPr/>
            </a:pPr>
            <a:r>
              <a:rPr lang="fa-IR" smtClean="0"/>
              <a:t>  اسناد تجاری در معنای وسیع کلمه شامل تعداد زیادی از اوراق بهادار که روزانه در محیط اقتصادی تهیه و رد و بدل میشود. </a:t>
            </a:r>
            <a:endParaRPr lang="en-US"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9299" name="Rectangle 3"/>
          <p:cNvSpPr>
            <a:spLocks noGrp="1" noChangeArrowheads="1"/>
          </p:cNvSpPr>
          <p:nvPr>
            <p:ph type="body" idx="1"/>
          </p:nvPr>
        </p:nvSpPr>
        <p:spPr/>
        <p:txBody>
          <a:bodyPr/>
          <a:lstStyle/>
          <a:p>
            <a:pPr algn="ctr" eaLnBrk="1" hangingPunct="1">
              <a:buFontTx/>
              <a:buNone/>
              <a:defRPr/>
            </a:pPr>
            <a:r>
              <a:rPr lang="fa-IR" smtClean="0"/>
              <a:t>  براساس اصل افشاء حقایق باید تمامی اطلاعاتی که به نحوی می تواند در تصمیم گیری استفاده کنندگان از اطلاعات مالی تاثیر گذار باشد،افشاء شود. افشای اطلاعات می تواند در متن صورتهای مالی یا یادداشتهای همراه آن صورت پذیرد. </a:t>
            </a:r>
            <a:endParaRPr lang="en-US" smtClean="0"/>
          </a:p>
        </p:txBody>
      </p:sp>
    </p:spTree>
  </p:cSld>
  <p:clrMapOvr>
    <a:masterClrMapping/>
  </p:clrMapOvr>
</p:sld>
</file>

<file path=ppt/slides/slide3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5810" name="Rectangle 2"/>
          <p:cNvSpPr>
            <a:spLocks noGrp="1" noChangeArrowheads="1"/>
          </p:cNvSpPr>
          <p:nvPr>
            <p:ph type="title"/>
          </p:nvPr>
        </p:nvSpPr>
        <p:spPr/>
        <p:txBody>
          <a:bodyPr/>
          <a:lstStyle/>
          <a:p>
            <a:pPr algn="ctr" eaLnBrk="1" hangingPunct="1">
              <a:defRPr/>
            </a:pPr>
            <a:r>
              <a:rPr lang="fa-IR" smtClean="0"/>
              <a:t>تعریف سفته</a:t>
            </a:r>
            <a:endParaRPr lang="en-US" smtClean="0"/>
          </a:p>
        </p:txBody>
      </p:sp>
      <p:sp>
        <p:nvSpPr>
          <p:cNvPr id="375811" name="Rectangle 3"/>
          <p:cNvSpPr>
            <a:spLocks noGrp="1" noChangeArrowheads="1"/>
          </p:cNvSpPr>
          <p:nvPr>
            <p:ph type="body" idx="1"/>
          </p:nvPr>
        </p:nvSpPr>
        <p:spPr/>
        <p:txBody>
          <a:bodyPr/>
          <a:lstStyle/>
          <a:p>
            <a:pPr eaLnBrk="1" hangingPunct="1">
              <a:buFontTx/>
              <a:buNone/>
              <a:defRPr/>
            </a:pPr>
            <a:endParaRPr lang="fa-IR" smtClean="0"/>
          </a:p>
          <a:p>
            <a:pPr eaLnBrk="1" hangingPunct="1">
              <a:buFontTx/>
              <a:buNone/>
              <a:defRPr/>
            </a:pPr>
            <a:r>
              <a:rPr lang="fa-IR" smtClean="0"/>
              <a:t>   سفته سندی است که به موجب آن امضاء کننده تعهد میکند مبلغی را در موعد معین یا عند المطالبه در وجه حامل یا شخص معین و یا به حواله کرد آن شخص کار ساز نماید.</a:t>
            </a:r>
            <a:endParaRPr lang="en-US" smtClean="0"/>
          </a:p>
        </p:txBody>
      </p:sp>
    </p:spTree>
  </p:cSld>
  <p:clrMapOvr>
    <a:masterClrMapping/>
  </p:clrMapOvr>
</p:sld>
</file>

<file path=ppt/slides/slide3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6834" name="Rectangle 2"/>
          <p:cNvSpPr>
            <a:spLocks noGrp="1" noChangeArrowheads="1"/>
          </p:cNvSpPr>
          <p:nvPr>
            <p:ph type="title"/>
          </p:nvPr>
        </p:nvSpPr>
        <p:spPr/>
        <p:txBody>
          <a:bodyPr/>
          <a:lstStyle/>
          <a:p>
            <a:pPr algn="ctr" eaLnBrk="1" hangingPunct="1">
              <a:defRPr/>
            </a:pPr>
            <a:r>
              <a:rPr lang="fa-IR" smtClean="0"/>
              <a:t>گفتار 2</a:t>
            </a:r>
            <a:endParaRPr lang="en-US" smtClean="0"/>
          </a:p>
        </p:txBody>
      </p:sp>
      <p:sp>
        <p:nvSpPr>
          <p:cNvPr id="376835" name="Rectangle 3"/>
          <p:cNvSpPr>
            <a:spLocks noGrp="1" noChangeArrowheads="1"/>
          </p:cNvSpPr>
          <p:nvPr>
            <p:ph type="body" idx="1"/>
          </p:nvPr>
        </p:nvSpPr>
        <p:spPr/>
        <p:txBody>
          <a:bodyPr/>
          <a:lstStyle/>
          <a:p>
            <a:pPr algn="ctr" eaLnBrk="1" hangingPunct="1">
              <a:buFontTx/>
              <a:buNone/>
              <a:defRPr/>
            </a:pPr>
            <a:r>
              <a:rPr lang="fa-IR" smtClean="0"/>
              <a:t> </a:t>
            </a:r>
          </a:p>
          <a:p>
            <a:pPr algn="ctr" eaLnBrk="1" hangingPunct="1">
              <a:buFontTx/>
              <a:buNone/>
              <a:defRPr/>
            </a:pPr>
            <a:r>
              <a:rPr lang="fa-IR" smtClean="0"/>
              <a:t>عملیات حسابداری سفته</a:t>
            </a:r>
            <a:endParaRPr lang="en-US" smtClean="0"/>
          </a:p>
        </p:txBody>
      </p:sp>
    </p:spTree>
  </p:cSld>
  <p:clrMapOvr>
    <a:masterClrMapping/>
  </p:clrMapOvr>
</p:sld>
</file>

<file path=ppt/slides/slide3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7858" name="Rectangle 2"/>
          <p:cNvSpPr>
            <a:spLocks noGrp="1" noChangeArrowheads="1"/>
          </p:cNvSpPr>
          <p:nvPr>
            <p:ph type="title"/>
          </p:nvPr>
        </p:nvSpPr>
        <p:spPr/>
        <p:txBody>
          <a:bodyPr/>
          <a:lstStyle/>
          <a:p>
            <a:pPr algn="ctr" eaLnBrk="1" hangingPunct="1">
              <a:defRPr/>
            </a:pPr>
            <a:r>
              <a:rPr lang="fa-IR" smtClean="0"/>
              <a:t>هدف</a:t>
            </a:r>
            <a:endParaRPr lang="en-US" smtClean="0"/>
          </a:p>
        </p:txBody>
      </p:sp>
      <p:sp>
        <p:nvSpPr>
          <p:cNvPr id="377859" name="Rectangle 3"/>
          <p:cNvSpPr>
            <a:spLocks noGrp="1" noChangeArrowheads="1"/>
          </p:cNvSpPr>
          <p:nvPr>
            <p:ph type="body" idx="1"/>
          </p:nvPr>
        </p:nvSpPr>
        <p:spPr/>
        <p:txBody>
          <a:bodyPr/>
          <a:lstStyle/>
          <a:p>
            <a:pPr eaLnBrk="1" hangingPunct="1">
              <a:buFontTx/>
              <a:buNone/>
              <a:defRPr/>
            </a:pPr>
            <a:endParaRPr lang="fa-IR" smtClean="0"/>
          </a:p>
          <a:p>
            <a:pPr algn="ctr" eaLnBrk="1" hangingPunct="1">
              <a:buFontTx/>
              <a:buNone/>
              <a:defRPr/>
            </a:pPr>
            <a:r>
              <a:rPr lang="fa-IR" smtClean="0"/>
              <a:t>   انتظار میرود پس از مطالعه این گفتار بتوانید عملیات حسابداری مربوطه به سفته را در دفاتر صادر کننده و همچنین دفاتر گیرنده سفته ثبت کنید.</a:t>
            </a:r>
            <a:endParaRPr lang="en-US" smtClean="0"/>
          </a:p>
        </p:txBody>
      </p:sp>
    </p:spTree>
  </p:cSld>
  <p:clrMapOvr>
    <a:masterClrMapping/>
  </p:clrMapOvr>
</p:sld>
</file>

<file path=ppt/slides/slide3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42" name="Rectangle 2"/>
          <p:cNvSpPr>
            <a:spLocks noGrp="1" noChangeArrowheads="1"/>
          </p:cNvSpPr>
          <p:nvPr>
            <p:ph type="title"/>
          </p:nvPr>
        </p:nvSpPr>
        <p:spPr/>
        <p:txBody>
          <a:bodyPr/>
          <a:lstStyle/>
          <a:p>
            <a:pPr algn="ctr" eaLnBrk="1" hangingPunct="1">
              <a:defRPr/>
            </a:pPr>
            <a:r>
              <a:rPr lang="fa-IR" smtClean="0"/>
              <a:t>ج) روش اولین صادره از اولین وارده</a:t>
            </a:r>
            <a:endParaRPr lang="en-US" smtClean="0"/>
          </a:p>
        </p:txBody>
      </p:sp>
      <p:sp>
        <p:nvSpPr>
          <p:cNvPr id="368643" name="Rectangle 3"/>
          <p:cNvSpPr>
            <a:spLocks noGrp="1" noChangeArrowheads="1"/>
          </p:cNvSpPr>
          <p:nvPr>
            <p:ph type="body" idx="1"/>
          </p:nvPr>
        </p:nvSpPr>
        <p:spPr/>
        <p:txBody>
          <a:bodyPr/>
          <a:lstStyle/>
          <a:p>
            <a:pPr eaLnBrk="1" hangingPunct="1">
              <a:buFontTx/>
              <a:buNone/>
              <a:defRPr/>
            </a:pPr>
            <a:endParaRPr lang="fa-IR" smtClean="0"/>
          </a:p>
          <a:p>
            <a:pPr eaLnBrk="1" hangingPunct="1">
              <a:buFontTx/>
              <a:buNone/>
              <a:defRPr/>
            </a:pPr>
            <a:r>
              <a:rPr lang="fa-IR" smtClean="0"/>
              <a:t>   در این روش فرض میسود هر کالایی که زودتر خریداری شده زودتر نیز به فروش رسیده است.</a:t>
            </a:r>
            <a:endParaRPr lang="en-US" smtClean="0"/>
          </a:p>
        </p:txBody>
      </p:sp>
    </p:spTree>
  </p:cSld>
  <p:clrMapOvr>
    <a:masterClrMapping/>
  </p:clrMapOvr>
</p:sld>
</file>

<file path=ppt/slides/slide3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9907" name="Rectangle 3"/>
          <p:cNvSpPr>
            <a:spLocks noGrp="1" noChangeArrowheads="1"/>
          </p:cNvSpPr>
          <p:nvPr>
            <p:ph type="body" idx="1"/>
          </p:nvPr>
        </p:nvSpPr>
        <p:spPr/>
        <p:txBody>
          <a:bodyPr/>
          <a:lstStyle/>
          <a:p>
            <a:pPr eaLnBrk="1" hangingPunct="1">
              <a:buFontTx/>
              <a:buNone/>
              <a:defRPr/>
            </a:pPr>
            <a:r>
              <a:rPr lang="fa-IR" smtClean="0"/>
              <a:t>  در این گفتار نحوه ثبت سفته در دفاتر صادر کننده و همچنین دریافت کننده سفته در حالتهای مختلف از جمله سفته های بدون بهره و سفته های مشمول بهره مورد بررسی قرار میگیرد.</a:t>
            </a:r>
            <a:endParaRPr lang="en-US" smtClean="0"/>
          </a:p>
        </p:txBody>
      </p:sp>
    </p:spTree>
  </p:cSld>
  <p:clrMapOvr>
    <a:masterClrMapping/>
  </p:clrMapOvr>
</p:sld>
</file>

<file path=ppt/slides/slide3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5026" name="Rectangle 2"/>
          <p:cNvSpPr>
            <a:spLocks noGrp="1" noChangeArrowheads="1"/>
          </p:cNvSpPr>
          <p:nvPr>
            <p:ph type="title"/>
          </p:nvPr>
        </p:nvSpPr>
        <p:spPr/>
        <p:txBody>
          <a:bodyPr/>
          <a:lstStyle/>
          <a:p>
            <a:pPr algn="ctr" eaLnBrk="1" hangingPunct="1">
              <a:defRPr/>
            </a:pPr>
            <a:r>
              <a:rPr lang="fa-IR" smtClean="0"/>
              <a:t>ثبت سفته در دفاتر صادر کننده </a:t>
            </a:r>
            <a:endParaRPr lang="en-US" smtClean="0"/>
          </a:p>
        </p:txBody>
      </p:sp>
      <p:sp>
        <p:nvSpPr>
          <p:cNvPr id="385027" name="Rectangle 3"/>
          <p:cNvSpPr>
            <a:spLocks noGrp="1" noChangeArrowheads="1"/>
          </p:cNvSpPr>
          <p:nvPr>
            <p:ph type="body" idx="1"/>
          </p:nvPr>
        </p:nvSpPr>
        <p:spPr/>
        <p:txBody>
          <a:bodyPr/>
          <a:lstStyle/>
          <a:p>
            <a:pPr eaLnBrk="1" hangingPunct="1">
              <a:buFontTx/>
              <a:buNone/>
              <a:defRPr/>
            </a:pPr>
            <a:endParaRPr lang="fa-IR" smtClean="0"/>
          </a:p>
          <a:p>
            <a:pPr algn="ctr" eaLnBrk="1" hangingPunct="1">
              <a:buFontTx/>
              <a:buNone/>
              <a:defRPr/>
            </a:pPr>
            <a:r>
              <a:rPr lang="fa-IR" smtClean="0"/>
              <a:t> افراد وموسسات ممکن است بابت خرید نسیه کالا و سایر انواع دارائیها ، تصفیه بدهیها و اخذ وام اقدام به صدور سفته و تحویل آن به اشخاص طرف حساب خود بنماید.</a:t>
            </a:r>
            <a:endParaRPr lang="en-US" smtClean="0"/>
          </a:p>
        </p:txBody>
      </p:sp>
    </p:spTree>
  </p:cSld>
  <p:clrMapOvr>
    <a:masterClrMapping/>
  </p:clrMapOvr>
</p:sld>
</file>

<file path=ppt/slides/slide3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2546" name="Rectangle 2"/>
          <p:cNvSpPr>
            <a:spLocks noGrp="1" noChangeArrowheads="1"/>
          </p:cNvSpPr>
          <p:nvPr>
            <p:ph type="title"/>
          </p:nvPr>
        </p:nvSpPr>
        <p:spPr/>
        <p:txBody>
          <a:bodyPr/>
          <a:lstStyle/>
          <a:p>
            <a:pPr algn="ctr" eaLnBrk="1" hangingPunct="1">
              <a:defRPr/>
            </a:pPr>
            <a:r>
              <a:rPr lang="fa-IR" smtClean="0"/>
              <a:t>مثال </a:t>
            </a:r>
            <a:endParaRPr lang="en-US" smtClean="0"/>
          </a:p>
        </p:txBody>
      </p:sp>
      <p:sp>
        <p:nvSpPr>
          <p:cNvPr id="492547" name="Rectangle 3"/>
          <p:cNvSpPr>
            <a:spLocks noGrp="1" noChangeArrowheads="1"/>
          </p:cNvSpPr>
          <p:nvPr>
            <p:ph type="body" idx="1"/>
          </p:nvPr>
        </p:nvSpPr>
        <p:spPr>
          <a:xfrm>
            <a:off x="323850" y="1916113"/>
            <a:ext cx="8229600" cy="4114800"/>
          </a:xfrm>
        </p:spPr>
        <p:txBody>
          <a:bodyPr/>
          <a:lstStyle/>
          <a:p>
            <a:pPr eaLnBrk="1" hangingPunct="1">
              <a:lnSpc>
                <a:spcPct val="90000"/>
              </a:lnSpc>
              <a:buFontTx/>
              <a:buNone/>
              <a:defRPr/>
            </a:pPr>
            <a:r>
              <a:rPr lang="fa-IR" sz="2800" smtClean="0"/>
              <a:t>   شرکت سایبان در تاریخ 1/2/1382 مبلغ 4000000 ریال کالا به صورت نسیه از شرکت مهرگان خریداری نمود و یک فقره سفته2ماهه به فروشنده تحویل داد. مطلوب است ثبت این رویداد در دفترروزنامه شرکت سایبان. </a:t>
            </a:r>
          </a:p>
          <a:p>
            <a:pPr eaLnBrk="1" hangingPunct="1">
              <a:lnSpc>
                <a:spcPct val="90000"/>
              </a:lnSpc>
              <a:buFontTx/>
              <a:buNone/>
              <a:defRPr/>
            </a:pPr>
            <a:r>
              <a:rPr lang="fa-IR" sz="2800" u="sng" smtClean="0"/>
              <a:t> تاریخ              شرح               بدهکار         بستانکار  </a:t>
            </a:r>
          </a:p>
          <a:p>
            <a:pPr eaLnBrk="1" hangingPunct="1">
              <a:lnSpc>
                <a:spcPct val="90000"/>
              </a:lnSpc>
              <a:buFontTx/>
              <a:buNone/>
              <a:defRPr/>
            </a:pPr>
            <a:r>
              <a:rPr lang="fa-IR" sz="2800" smtClean="0"/>
              <a:t>1/2/82          خرید              4000000    </a:t>
            </a:r>
          </a:p>
          <a:p>
            <a:pPr eaLnBrk="1" hangingPunct="1">
              <a:lnSpc>
                <a:spcPct val="90000"/>
              </a:lnSpc>
              <a:buFontTx/>
              <a:buNone/>
              <a:defRPr/>
            </a:pPr>
            <a:r>
              <a:rPr lang="fa-IR" sz="2800" smtClean="0"/>
              <a:t>                      اسناد پرداختنی                  4000000</a:t>
            </a:r>
          </a:p>
          <a:p>
            <a:pPr eaLnBrk="1" hangingPunct="1">
              <a:lnSpc>
                <a:spcPct val="90000"/>
              </a:lnSpc>
              <a:buFontTx/>
              <a:buNone/>
              <a:defRPr/>
            </a:pPr>
            <a:r>
              <a:rPr lang="fa-IR" sz="2800" smtClean="0"/>
              <a:t>            بابت خرید کالا از شرکت مهرگان و </a:t>
            </a:r>
          </a:p>
          <a:p>
            <a:pPr eaLnBrk="1" hangingPunct="1">
              <a:lnSpc>
                <a:spcPct val="90000"/>
              </a:lnSpc>
              <a:buFontTx/>
              <a:buNone/>
              <a:defRPr/>
            </a:pPr>
            <a:r>
              <a:rPr lang="fa-IR" sz="2800" smtClean="0"/>
              <a:t>                     صدور سفته 2 ماهه</a:t>
            </a:r>
            <a:endParaRPr lang="en-US" sz="2800" smtClean="0"/>
          </a:p>
        </p:txBody>
      </p:sp>
    </p:spTree>
  </p:cSld>
  <p:clrMapOvr>
    <a:masterClrMapping/>
  </p:clrMapOvr>
</p:sld>
</file>

<file path=ppt/slides/slide37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6050" name="Rectangle 2"/>
          <p:cNvSpPr>
            <a:spLocks noGrp="1" noChangeArrowheads="1"/>
          </p:cNvSpPr>
          <p:nvPr>
            <p:ph type="title"/>
          </p:nvPr>
        </p:nvSpPr>
        <p:spPr/>
        <p:txBody>
          <a:bodyPr/>
          <a:lstStyle/>
          <a:p>
            <a:pPr algn="ctr" eaLnBrk="1" hangingPunct="1">
              <a:defRPr/>
            </a:pPr>
            <a:r>
              <a:rPr lang="fa-IR" smtClean="0"/>
              <a:t>ثبت سفته در دفاتر دریافت کننده سفته </a:t>
            </a:r>
            <a:endParaRPr lang="en-US" smtClean="0"/>
          </a:p>
        </p:txBody>
      </p:sp>
      <p:sp>
        <p:nvSpPr>
          <p:cNvPr id="386051" name="Rectangle 3"/>
          <p:cNvSpPr>
            <a:spLocks noGrp="1" noChangeArrowheads="1"/>
          </p:cNvSpPr>
          <p:nvPr>
            <p:ph type="body" idx="1"/>
          </p:nvPr>
        </p:nvSpPr>
        <p:spPr/>
        <p:txBody>
          <a:bodyPr/>
          <a:lstStyle/>
          <a:p>
            <a:pPr eaLnBrk="1" hangingPunct="1">
              <a:buFontTx/>
              <a:buNone/>
              <a:defRPr/>
            </a:pPr>
            <a:endParaRPr lang="fa-IR" smtClean="0"/>
          </a:p>
          <a:p>
            <a:pPr algn="ctr" eaLnBrk="1" hangingPunct="1">
              <a:buFontTx/>
              <a:buNone/>
              <a:defRPr/>
            </a:pPr>
            <a:r>
              <a:rPr lang="fa-IR" smtClean="0"/>
              <a:t> افراد و موسسات ممکن است بابت فروش نسیه کالا و سایر انواع دارائیها، وصول مطالبات و اعطای قرض یا پرداخت وام به کارکنان خود یا سایر اشخاص، از طرف مقابل سفته دریافت نمایند. </a:t>
            </a:r>
            <a:endParaRPr lang="en-US" smtClean="0"/>
          </a:p>
        </p:txBody>
      </p:sp>
    </p:spTree>
  </p:cSld>
  <p:clrMapOvr>
    <a:masterClrMapping/>
  </p:clrMapOvr>
</p:sld>
</file>

<file path=ppt/slides/slide3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lgn="ctr" eaLnBrk="1" hangingPunct="1">
              <a:defRPr/>
            </a:pPr>
            <a:r>
              <a:rPr lang="fa-IR" sz="4000" smtClean="0"/>
              <a:t>ثبت سفته در مواردی که سفته همراه با بهره باشد  دوحالت وجود دارد :</a:t>
            </a:r>
            <a:endParaRPr lang="en-US" sz="4000" smtClean="0"/>
          </a:p>
        </p:txBody>
      </p:sp>
      <p:sp>
        <p:nvSpPr>
          <p:cNvPr id="387075"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حالت اول : بهره متعلق به سفته در سررسید سفته محاسبه و رد و بدل می شود. </a:t>
            </a:r>
          </a:p>
          <a:p>
            <a:pPr eaLnBrk="1" hangingPunct="1">
              <a:buFontTx/>
              <a:buNone/>
              <a:defRPr/>
            </a:pPr>
            <a:r>
              <a:rPr lang="fa-IR" smtClean="0"/>
              <a:t>حالت دوم : بهره متعلق به سفته هنگام صدور سفته محاسبه و رد وبدل می شود. </a:t>
            </a:r>
            <a:endParaRPr lang="en-US" smtClean="0"/>
          </a:p>
        </p:txBody>
      </p:sp>
    </p:spTree>
  </p:cSld>
  <p:clrMapOvr>
    <a:masterClrMapping/>
  </p:clrMapOvr>
</p:sld>
</file>

<file path=ppt/slides/slide37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8098" name="Rectangle 2"/>
          <p:cNvSpPr>
            <a:spLocks noGrp="1" noChangeArrowheads="1"/>
          </p:cNvSpPr>
          <p:nvPr>
            <p:ph type="title"/>
          </p:nvPr>
        </p:nvSpPr>
        <p:spPr/>
        <p:txBody>
          <a:bodyPr/>
          <a:lstStyle/>
          <a:p>
            <a:pPr algn="ctr" eaLnBrk="1" hangingPunct="1">
              <a:defRPr/>
            </a:pPr>
            <a:r>
              <a:rPr lang="fa-IR" sz="4000" smtClean="0"/>
              <a:t>حالت اول : بهره متعلق به سفته در سررسید سفته محاسبه و رد وبدل میشود </a:t>
            </a:r>
            <a:endParaRPr lang="en-US" sz="4000" smtClean="0"/>
          </a:p>
        </p:txBody>
      </p:sp>
      <p:sp>
        <p:nvSpPr>
          <p:cNvPr id="388099" name="Rectangle 3"/>
          <p:cNvSpPr>
            <a:spLocks noGrp="1" noChangeArrowheads="1"/>
          </p:cNvSpPr>
          <p:nvPr>
            <p:ph type="body" idx="1"/>
          </p:nvPr>
        </p:nvSpPr>
        <p:spPr/>
        <p:txBody>
          <a:bodyPr/>
          <a:lstStyle/>
          <a:p>
            <a:pPr eaLnBrk="1" hangingPunct="1">
              <a:buFontTx/>
              <a:buNone/>
              <a:defRPr/>
            </a:pPr>
            <a:endParaRPr lang="fa-IR" smtClean="0"/>
          </a:p>
          <a:p>
            <a:pPr algn="ctr" eaLnBrk="1" hangingPunct="1">
              <a:buFontTx/>
              <a:buNone/>
              <a:defRPr/>
            </a:pPr>
            <a:r>
              <a:rPr lang="fa-IR" smtClean="0"/>
              <a:t> در صورتی که بهره در تاریخ سررسید سفته رد وبدل شود، بهره آن نیزهنگام سررسید سفته ثبت می شود و در تاریخ صدور هیچ ثبتی در ارتباط با بهره به عمل نمی آید. </a:t>
            </a:r>
            <a:endParaRPr lang="en-US"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algn="ctr" eaLnBrk="1" hangingPunct="1">
              <a:defRPr/>
            </a:pPr>
            <a:r>
              <a:rPr lang="fa-IR" smtClean="0"/>
              <a:t>1- اصل تحقق درآمد </a:t>
            </a:r>
            <a:endParaRPr lang="en-US" smtClean="0"/>
          </a:p>
        </p:txBody>
      </p:sp>
      <p:sp>
        <p:nvSpPr>
          <p:cNvPr id="44035" name="Rectangle 3"/>
          <p:cNvSpPr>
            <a:spLocks noGrp="1" noChangeArrowheads="1"/>
          </p:cNvSpPr>
          <p:nvPr>
            <p:ph type="body" idx="1"/>
          </p:nvPr>
        </p:nvSpPr>
        <p:spPr/>
        <p:txBody>
          <a:bodyPr/>
          <a:lstStyle/>
          <a:p>
            <a:pPr eaLnBrk="1" hangingPunct="1">
              <a:buFontTx/>
              <a:buNone/>
              <a:defRPr/>
            </a:pPr>
            <a:r>
              <a:rPr lang="fa-IR" smtClean="0"/>
              <a:t>  بر اساس اصل تحقق ، درآمدها بدون توجه به زمان دریافت وجه نقد مربوطه، در زمان تحقق شناسایی می شوند، معمولا“ زمانی درآمد را تحقق یافته فرض می کنند که فرایند کسب سود کامل با حداقل قسمت اعظم آن کامل شده باشد. </a:t>
            </a:r>
            <a:endParaRPr lang="en-US" smtClean="0"/>
          </a:p>
        </p:txBody>
      </p:sp>
    </p:spTree>
  </p:cSld>
  <p:clrMapOvr>
    <a:masterClrMapping/>
  </p:clrMapOvr>
</p:sld>
</file>

<file path=ppt/slides/slide3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22" name="Rectangle 2"/>
          <p:cNvSpPr>
            <a:spLocks noGrp="1" noChangeArrowheads="1"/>
          </p:cNvSpPr>
          <p:nvPr>
            <p:ph type="title"/>
          </p:nvPr>
        </p:nvSpPr>
        <p:spPr/>
        <p:txBody>
          <a:bodyPr/>
          <a:lstStyle/>
          <a:p>
            <a:pPr algn="ctr" eaLnBrk="1" hangingPunct="1">
              <a:defRPr/>
            </a:pPr>
            <a:r>
              <a:rPr lang="fa-IR" smtClean="0"/>
              <a:t>نحوه محاسبه بهره سفته </a:t>
            </a:r>
            <a:endParaRPr lang="en-US" smtClean="0"/>
          </a:p>
        </p:txBody>
      </p:sp>
      <p:sp>
        <p:nvSpPr>
          <p:cNvPr id="389123" name="Rectangle 3"/>
          <p:cNvSpPr>
            <a:spLocks noGrp="1" noChangeArrowheads="1"/>
          </p:cNvSpPr>
          <p:nvPr>
            <p:ph type="body" idx="1"/>
          </p:nvPr>
        </p:nvSpPr>
        <p:spPr/>
        <p:txBody>
          <a:bodyPr/>
          <a:lstStyle/>
          <a:p>
            <a:pPr algn="ctr" eaLnBrk="1" hangingPunct="1">
              <a:buFontTx/>
              <a:buNone/>
              <a:defRPr/>
            </a:pPr>
            <a:r>
              <a:rPr lang="fa-IR" smtClean="0"/>
              <a:t>  مدت  ×  نرخ ×  مبلغ اسمی سفته = بهره </a:t>
            </a:r>
            <a:endParaRPr lang="en-US" smtClean="0"/>
          </a:p>
        </p:txBody>
      </p:sp>
    </p:spTree>
  </p:cSld>
  <p:clrMapOvr>
    <a:masterClrMapping/>
  </p:clrMapOvr>
</p:sld>
</file>

<file path=ppt/slides/slide38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0146" name="Rectangle 2"/>
          <p:cNvSpPr>
            <a:spLocks noGrp="1" noChangeArrowheads="1"/>
          </p:cNvSpPr>
          <p:nvPr>
            <p:ph type="title"/>
          </p:nvPr>
        </p:nvSpPr>
        <p:spPr/>
        <p:txBody>
          <a:bodyPr/>
          <a:lstStyle/>
          <a:p>
            <a:pPr algn="ctr" eaLnBrk="1" hangingPunct="1">
              <a:defRPr/>
            </a:pPr>
            <a:r>
              <a:rPr lang="fa-IR" sz="4000" smtClean="0"/>
              <a:t>حالت دوم : بهره متعلق به سفته هنگام صدور سفته محاسبه و ردو بدل می شود</a:t>
            </a:r>
            <a:endParaRPr lang="en-US" sz="4000" smtClean="0"/>
          </a:p>
        </p:txBody>
      </p:sp>
      <p:sp>
        <p:nvSpPr>
          <p:cNvPr id="390147" name="Rectangle 3"/>
          <p:cNvSpPr>
            <a:spLocks noGrp="1" noChangeArrowheads="1"/>
          </p:cNvSpPr>
          <p:nvPr>
            <p:ph type="body" idx="1"/>
          </p:nvPr>
        </p:nvSpPr>
        <p:spPr/>
        <p:txBody>
          <a:bodyPr/>
          <a:lstStyle/>
          <a:p>
            <a:pPr eaLnBrk="1" hangingPunct="1">
              <a:buFontTx/>
              <a:buNone/>
              <a:defRPr/>
            </a:pPr>
            <a:r>
              <a:rPr lang="fa-IR" smtClean="0"/>
              <a:t>  </a:t>
            </a:r>
          </a:p>
          <a:p>
            <a:pPr algn="ctr" eaLnBrk="1" hangingPunct="1">
              <a:buFontTx/>
              <a:buNone/>
              <a:defRPr/>
            </a:pPr>
            <a:r>
              <a:rPr lang="fa-IR" smtClean="0"/>
              <a:t> در صورتی که بهره سفته در هنگام صدور سفته رد و بدل شود، بهره آن نیز در تاریخ صدور سفته ثبت میشود ودر تاریخ سررسید هیچ ثبتی در ارتباط با بهره به عمل نمی آید</a:t>
            </a:r>
            <a:endParaRPr lang="en-US" smtClean="0"/>
          </a:p>
        </p:txBody>
      </p:sp>
    </p:spTree>
  </p:cSld>
  <p:clrMapOvr>
    <a:masterClrMapping/>
  </p:clrMapOvr>
</p:sld>
</file>

<file path=ppt/slides/slide38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1170" name="Rectangle 2"/>
          <p:cNvSpPr>
            <a:spLocks noGrp="1" noChangeArrowheads="1"/>
          </p:cNvSpPr>
          <p:nvPr>
            <p:ph type="title"/>
          </p:nvPr>
        </p:nvSpPr>
        <p:spPr/>
        <p:txBody>
          <a:bodyPr/>
          <a:lstStyle/>
          <a:p>
            <a:pPr algn="ctr" eaLnBrk="1" hangingPunct="1">
              <a:defRPr/>
            </a:pPr>
            <a:r>
              <a:rPr lang="fa-IR" smtClean="0"/>
              <a:t>گفتار 3</a:t>
            </a:r>
            <a:endParaRPr lang="en-US" smtClean="0"/>
          </a:p>
        </p:txBody>
      </p:sp>
      <p:sp>
        <p:nvSpPr>
          <p:cNvPr id="391171" name="Rectangle 3"/>
          <p:cNvSpPr>
            <a:spLocks noGrp="1" noChangeArrowheads="1"/>
          </p:cNvSpPr>
          <p:nvPr>
            <p:ph type="body" idx="1"/>
          </p:nvPr>
        </p:nvSpPr>
        <p:spPr/>
        <p:txBody>
          <a:bodyPr/>
          <a:lstStyle/>
          <a:p>
            <a:pPr eaLnBrk="1" hangingPunct="1">
              <a:buFontTx/>
              <a:buNone/>
              <a:defRPr/>
            </a:pPr>
            <a:r>
              <a:rPr lang="fa-IR" smtClean="0"/>
              <a:t> </a:t>
            </a:r>
          </a:p>
          <a:p>
            <a:pPr algn="ctr" eaLnBrk="1" hangingPunct="1">
              <a:buFontTx/>
              <a:buNone/>
              <a:defRPr/>
            </a:pPr>
            <a:r>
              <a:rPr lang="fa-IR" smtClean="0"/>
              <a:t>نکول سفته </a:t>
            </a:r>
            <a:endParaRPr lang="en-US" smtClean="0"/>
          </a:p>
        </p:txBody>
      </p:sp>
    </p:spTree>
  </p:cSld>
  <p:clrMapOvr>
    <a:masterClrMapping/>
  </p:clrMapOvr>
</p:sld>
</file>

<file path=ppt/slides/slide38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2194" name="Rectangle 2"/>
          <p:cNvSpPr>
            <a:spLocks noGrp="1" noChangeArrowheads="1"/>
          </p:cNvSpPr>
          <p:nvPr>
            <p:ph type="title"/>
          </p:nvPr>
        </p:nvSpPr>
        <p:spPr/>
        <p:txBody>
          <a:bodyPr/>
          <a:lstStyle/>
          <a:p>
            <a:pPr algn="ctr" eaLnBrk="1" hangingPunct="1">
              <a:defRPr/>
            </a:pPr>
            <a:r>
              <a:rPr lang="fa-IR" smtClean="0"/>
              <a:t>هدف </a:t>
            </a:r>
            <a:endParaRPr lang="en-US" smtClean="0"/>
          </a:p>
        </p:txBody>
      </p:sp>
      <p:sp>
        <p:nvSpPr>
          <p:cNvPr id="392195" name="Rectangle 3"/>
          <p:cNvSpPr>
            <a:spLocks noGrp="1" noChangeArrowheads="1"/>
          </p:cNvSpPr>
          <p:nvPr>
            <p:ph type="body" idx="1"/>
          </p:nvPr>
        </p:nvSpPr>
        <p:spPr/>
        <p:txBody>
          <a:bodyPr/>
          <a:lstStyle/>
          <a:p>
            <a:pPr eaLnBrk="1" hangingPunct="1">
              <a:buFontTx/>
              <a:buNone/>
              <a:defRPr/>
            </a:pPr>
            <a:endParaRPr lang="fa-IR" smtClean="0"/>
          </a:p>
          <a:p>
            <a:pPr algn="ctr" eaLnBrk="1" hangingPunct="1">
              <a:buFontTx/>
              <a:buNone/>
              <a:defRPr/>
            </a:pPr>
            <a:r>
              <a:rPr lang="fa-IR" smtClean="0"/>
              <a:t>  انتظار میرود پس از مطالعه این گفتار مفهوم نکول سفته ونحوه ثبت آن هنگام نکول را بدانید. </a:t>
            </a:r>
            <a:endParaRPr lang="en-US" smtClean="0"/>
          </a:p>
        </p:txBody>
      </p:sp>
    </p:spTree>
  </p:cSld>
  <p:clrMapOvr>
    <a:masterClrMapping/>
  </p:clrMapOvr>
</p:sld>
</file>

<file path=ppt/slides/slide38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3219" name="Rectangle 3"/>
          <p:cNvSpPr>
            <a:spLocks noGrp="1" noChangeArrowheads="1"/>
          </p:cNvSpPr>
          <p:nvPr>
            <p:ph type="body" idx="1"/>
          </p:nvPr>
        </p:nvSpPr>
        <p:spPr/>
        <p:txBody>
          <a:bodyPr/>
          <a:lstStyle/>
          <a:p>
            <a:pPr eaLnBrk="1" hangingPunct="1">
              <a:buFontTx/>
              <a:buNone/>
              <a:defRPr/>
            </a:pPr>
            <a:r>
              <a:rPr lang="fa-IR" smtClean="0"/>
              <a:t> چنانچه صادر کننده سفته در تاریخ سررسید نتواند یا نخواهد وجه سفته را بپردازد در اصطلاح گفته می شود که سفته توسط صادر کننده آن نکول شده است.</a:t>
            </a:r>
            <a:endParaRPr lang="en-US" smtClean="0"/>
          </a:p>
        </p:txBody>
      </p:sp>
    </p:spTree>
  </p:cSld>
  <p:clrMapOvr>
    <a:masterClrMapping/>
  </p:clrMapOvr>
</p:sld>
</file>

<file path=ppt/slides/slide38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4243" name="Rectangle 3"/>
          <p:cNvSpPr>
            <a:spLocks noGrp="1" noChangeArrowheads="1"/>
          </p:cNvSpPr>
          <p:nvPr>
            <p:ph type="body" idx="1"/>
          </p:nvPr>
        </p:nvSpPr>
        <p:spPr/>
        <p:txBody>
          <a:bodyPr/>
          <a:lstStyle/>
          <a:p>
            <a:pPr algn="ctr" eaLnBrk="1" hangingPunct="1">
              <a:buFontTx/>
              <a:buNone/>
              <a:defRPr/>
            </a:pPr>
            <a:r>
              <a:rPr lang="fa-IR" smtClean="0"/>
              <a:t>  سفته ای که در سررسید توسط صادر کننده آن نکول می شود دارای ارزش قبلی نیست و اصولا“ وجه این قبیل اسناد از نظر دارنده آنها از جمله مطالباتی تلقی می شود. </a:t>
            </a:r>
            <a:endParaRPr lang="en-US" smtClean="0"/>
          </a:p>
        </p:txBody>
      </p:sp>
    </p:spTree>
  </p:cSld>
  <p:clrMapOvr>
    <a:masterClrMapping/>
  </p:clrMapOvr>
</p:sld>
</file>

<file path=ppt/slides/slide38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5266" name="Rectangle 2"/>
          <p:cNvSpPr>
            <a:spLocks noGrp="1" noChangeArrowheads="1"/>
          </p:cNvSpPr>
          <p:nvPr>
            <p:ph type="title"/>
          </p:nvPr>
        </p:nvSpPr>
        <p:spPr/>
        <p:txBody>
          <a:bodyPr/>
          <a:lstStyle/>
          <a:p>
            <a:pPr algn="ctr" eaLnBrk="1" hangingPunct="1">
              <a:defRPr/>
            </a:pPr>
            <a:r>
              <a:rPr lang="fa-IR" smtClean="0"/>
              <a:t>گفتار 4 </a:t>
            </a:r>
            <a:endParaRPr lang="en-US" smtClean="0"/>
          </a:p>
        </p:txBody>
      </p:sp>
      <p:sp>
        <p:nvSpPr>
          <p:cNvPr id="395267" name="Rectangle 3"/>
          <p:cNvSpPr>
            <a:spLocks noGrp="1" noChangeArrowheads="1"/>
          </p:cNvSpPr>
          <p:nvPr>
            <p:ph type="body" idx="1"/>
          </p:nvPr>
        </p:nvSpPr>
        <p:spPr/>
        <p:txBody>
          <a:bodyPr/>
          <a:lstStyle/>
          <a:p>
            <a:pPr algn="ctr" eaLnBrk="1" hangingPunct="1">
              <a:buFontTx/>
              <a:buNone/>
              <a:defRPr/>
            </a:pPr>
            <a:r>
              <a:rPr lang="fa-IR" smtClean="0"/>
              <a:t>  تنزل سفته </a:t>
            </a:r>
            <a:endParaRPr lang="en-US" smtClean="0"/>
          </a:p>
        </p:txBody>
      </p:sp>
    </p:spTree>
  </p:cSld>
  <p:clrMapOvr>
    <a:masterClrMapping/>
  </p:clrMapOvr>
</p:sld>
</file>

<file path=ppt/slides/slide38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6290" name="Rectangle 2"/>
          <p:cNvSpPr>
            <a:spLocks noGrp="1" noChangeArrowheads="1"/>
          </p:cNvSpPr>
          <p:nvPr>
            <p:ph type="title"/>
          </p:nvPr>
        </p:nvSpPr>
        <p:spPr/>
        <p:txBody>
          <a:bodyPr/>
          <a:lstStyle/>
          <a:p>
            <a:pPr algn="ctr" eaLnBrk="1" hangingPunct="1">
              <a:defRPr/>
            </a:pPr>
            <a:r>
              <a:rPr lang="fa-IR" smtClean="0"/>
              <a:t>هدف </a:t>
            </a:r>
            <a:endParaRPr lang="en-US" smtClean="0"/>
          </a:p>
        </p:txBody>
      </p:sp>
      <p:sp>
        <p:nvSpPr>
          <p:cNvPr id="396291"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آشنایی با مفهوم تنزیل سفته و انجام عملیات حسابداری مربوط به آن در دفاتر </a:t>
            </a:r>
            <a:endParaRPr lang="en-US" smtClean="0"/>
          </a:p>
        </p:txBody>
      </p:sp>
    </p:spTree>
  </p:cSld>
  <p:clrMapOvr>
    <a:masterClrMapping/>
  </p:clrMapOvr>
</p:sld>
</file>

<file path=ppt/slides/slide38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7315" name="Rectangle 3"/>
          <p:cNvSpPr>
            <a:spLocks noGrp="1" noChangeArrowheads="1"/>
          </p:cNvSpPr>
          <p:nvPr>
            <p:ph type="body" idx="1"/>
          </p:nvPr>
        </p:nvSpPr>
        <p:spPr/>
        <p:txBody>
          <a:bodyPr/>
          <a:lstStyle/>
          <a:p>
            <a:pPr eaLnBrk="1" hangingPunct="1">
              <a:buFontTx/>
              <a:buNone/>
              <a:defRPr/>
            </a:pPr>
            <a:r>
              <a:rPr lang="fa-IR" smtClean="0"/>
              <a:t>  منظور از تنزیل سفته این است که سفته ای قبل از سررسید به شخص یا موسسه ای واگذار و وجه آن پس از کسر مبلغی به عنوان هزینه تنزیل از شخص یا موسسه مذکور دریافت شود. </a:t>
            </a:r>
            <a:endParaRPr lang="en-US" smtClean="0"/>
          </a:p>
        </p:txBody>
      </p:sp>
    </p:spTree>
  </p:cSld>
  <p:clrMapOvr>
    <a:masterClrMapping/>
  </p:clrMapOvr>
</p:sld>
</file>

<file path=ppt/slides/slide38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8339" name="Rectangle 3"/>
          <p:cNvSpPr>
            <a:spLocks noGrp="1" noChangeArrowheads="1"/>
          </p:cNvSpPr>
          <p:nvPr>
            <p:ph type="body" idx="1"/>
          </p:nvPr>
        </p:nvSpPr>
        <p:spPr/>
        <p:txBody>
          <a:bodyPr/>
          <a:lstStyle/>
          <a:p>
            <a:pPr eaLnBrk="1" hangingPunct="1">
              <a:buFontTx/>
              <a:buNone/>
              <a:defRPr/>
            </a:pPr>
            <a:r>
              <a:rPr lang="fa-IR" smtClean="0"/>
              <a:t> مبلغی که هنگام تنزیل سفته ردو بدل می شود از رابطه زیر محاسبه می شود :</a:t>
            </a:r>
          </a:p>
          <a:p>
            <a:pPr eaLnBrk="1" hangingPunct="1">
              <a:buFontTx/>
              <a:buNone/>
              <a:defRPr/>
            </a:pPr>
            <a:r>
              <a:rPr lang="fa-IR" smtClean="0"/>
              <a:t>هزینه تنزیل – مبلغ واقعی سفته در سررسید = مبلغی که هنگام تنزیل سفته رد وبدل می شود </a:t>
            </a:r>
          </a:p>
          <a:p>
            <a:pPr eaLnBrk="1" hangingPunct="1">
              <a:buFontTx/>
              <a:buNone/>
              <a:defRPr/>
            </a:pPr>
            <a:r>
              <a:rPr lang="fa-IR" smtClean="0"/>
              <a:t>بهره + مبلغ اسمی سفته = مبلغ واقعی سفته در سررسید </a:t>
            </a:r>
            <a:endParaRPr lang="en-US"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68313" y="2349500"/>
            <a:ext cx="8229600" cy="1143000"/>
          </a:xfrm>
        </p:spPr>
        <p:txBody>
          <a:bodyPr/>
          <a:lstStyle/>
          <a:p>
            <a:pPr algn="ctr" eaLnBrk="1" hangingPunct="1">
              <a:defRPr/>
            </a:pPr>
            <a:r>
              <a:rPr lang="fa-IR" sz="4000" smtClean="0"/>
              <a:t>فرایند کسب سود عبارت از مجموعه ای از عملیات است که از خرید مواد اولیه و سایر عوامل تولید تا تبدیل آنها به کالای ساخته شده و نهایتا“ فروش محصولات ودریافت وجه آنها را دربر می گیرد. </a:t>
            </a:r>
            <a:endParaRPr lang="en-US" sz="4000" smtClean="0"/>
          </a:p>
        </p:txBody>
      </p:sp>
    </p:spTree>
  </p:cSld>
  <p:clrMapOvr>
    <a:masterClrMapping/>
  </p:clrMapOvr>
</p:sld>
</file>

<file path=ppt/slides/slide39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62" name="Rectangle 2"/>
          <p:cNvSpPr>
            <a:spLocks noGrp="1" noChangeArrowheads="1"/>
          </p:cNvSpPr>
          <p:nvPr>
            <p:ph type="title"/>
          </p:nvPr>
        </p:nvSpPr>
        <p:spPr/>
        <p:txBody>
          <a:bodyPr/>
          <a:lstStyle/>
          <a:p>
            <a:pPr algn="ctr" eaLnBrk="1" hangingPunct="1">
              <a:defRPr/>
            </a:pPr>
            <a:r>
              <a:rPr lang="fa-IR" smtClean="0"/>
              <a:t>فصل دهم </a:t>
            </a:r>
            <a:endParaRPr lang="en-US" smtClean="0"/>
          </a:p>
        </p:txBody>
      </p:sp>
      <p:sp>
        <p:nvSpPr>
          <p:cNvPr id="399363" name="Rectangle 3"/>
          <p:cNvSpPr>
            <a:spLocks noGrp="1" noChangeArrowheads="1"/>
          </p:cNvSpPr>
          <p:nvPr>
            <p:ph type="body" idx="1"/>
          </p:nvPr>
        </p:nvSpPr>
        <p:spPr/>
        <p:txBody>
          <a:bodyPr/>
          <a:lstStyle/>
          <a:p>
            <a:pPr algn="ctr" eaLnBrk="1" hangingPunct="1">
              <a:buFontTx/>
              <a:buNone/>
              <a:defRPr/>
            </a:pPr>
            <a:r>
              <a:rPr lang="fa-IR" smtClean="0"/>
              <a:t> اصلاح اشتباهات </a:t>
            </a:r>
            <a:endParaRPr lang="en-US" smtClean="0"/>
          </a:p>
        </p:txBody>
      </p:sp>
    </p:spTree>
  </p:cSld>
  <p:clrMapOvr>
    <a:masterClrMapping/>
  </p:clrMapOvr>
</p:sld>
</file>

<file path=ppt/slides/slide39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0386" name="Rectangle 2"/>
          <p:cNvSpPr>
            <a:spLocks noGrp="1" noChangeArrowheads="1"/>
          </p:cNvSpPr>
          <p:nvPr>
            <p:ph type="title"/>
          </p:nvPr>
        </p:nvSpPr>
        <p:spPr/>
        <p:txBody>
          <a:bodyPr/>
          <a:lstStyle/>
          <a:p>
            <a:pPr algn="ctr" eaLnBrk="1" hangingPunct="1">
              <a:defRPr/>
            </a:pPr>
            <a:r>
              <a:rPr lang="fa-IR" smtClean="0"/>
              <a:t>هدف کلی </a:t>
            </a:r>
            <a:endParaRPr lang="en-US" smtClean="0"/>
          </a:p>
        </p:txBody>
      </p:sp>
      <p:sp>
        <p:nvSpPr>
          <p:cNvPr id="400387" name="Rectangle 3"/>
          <p:cNvSpPr>
            <a:spLocks noGrp="1" noChangeArrowheads="1"/>
          </p:cNvSpPr>
          <p:nvPr>
            <p:ph type="body" idx="1"/>
          </p:nvPr>
        </p:nvSpPr>
        <p:spPr/>
        <p:txBody>
          <a:bodyPr/>
          <a:lstStyle/>
          <a:p>
            <a:pPr eaLnBrk="1" hangingPunct="1">
              <a:buFontTx/>
              <a:buNone/>
              <a:defRPr/>
            </a:pPr>
            <a:r>
              <a:rPr lang="fa-IR" smtClean="0"/>
              <a:t> </a:t>
            </a:r>
          </a:p>
          <a:p>
            <a:pPr algn="ctr" eaLnBrk="1" hangingPunct="1">
              <a:buFontTx/>
              <a:buNone/>
              <a:defRPr/>
            </a:pPr>
            <a:r>
              <a:rPr lang="fa-IR" smtClean="0"/>
              <a:t>   آشنایی با تعیین اشتباهاتی که در جریان عملیات حسابداری اتفاق می افتد و نحوه تصحیح آنها </a:t>
            </a:r>
            <a:endParaRPr lang="en-US" smtClean="0"/>
          </a:p>
        </p:txBody>
      </p:sp>
    </p:spTree>
  </p:cSld>
  <p:clrMapOvr>
    <a:masterClrMapping/>
  </p:clrMapOvr>
</p:sld>
</file>

<file path=ppt/slides/slide39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1410" name="Rectangle 2"/>
          <p:cNvSpPr>
            <a:spLocks noGrp="1" noChangeArrowheads="1"/>
          </p:cNvSpPr>
          <p:nvPr>
            <p:ph type="title"/>
          </p:nvPr>
        </p:nvSpPr>
        <p:spPr/>
        <p:txBody>
          <a:bodyPr/>
          <a:lstStyle/>
          <a:p>
            <a:pPr algn="ctr" eaLnBrk="1" hangingPunct="1">
              <a:defRPr/>
            </a:pPr>
            <a:r>
              <a:rPr lang="fa-IR" smtClean="0"/>
              <a:t>گفتار 1 </a:t>
            </a:r>
            <a:endParaRPr lang="en-US" smtClean="0"/>
          </a:p>
        </p:txBody>
      </p:sp>
      <p:sp>
        <p:nvSpPr>
          <p:cNvPr id="401411" name="Rectangle 3"/>
          <p:cNvSpPr>
            <a:spLocks noGrp="1" noChangeArrowheads="1"/>
          </p:cNvSpPr>
          <p:nvPr>
            <p:ph type="body" idx="1"/>
          </p:nvPr>
        </p:nvSpPr>
        <p:spPr/>
        <p:txBody>
          <a:bodyPr/>
          <a:lstStyle/>
          <a:p>
            <a:pPr eaLnBrk="1" hangingPunct="1">
              <a:buFontTx/>
              <a:buNone/>
              <a:defRPr/>
            </a:pPr>
            <a:r>
              <a:rPr lang="fa-IR" smtClean="0"/>
              <a:t> </a:t>
            </a:r>
          </a:p>
          <a:p>
            <a:pPr algn="ctr" eaLnBrk="1" hangingPunct="1">
              <a:buFontTx/>
              <a:buNone/>
              <a:defRPr/>
            </a:pPr>
            <a:r>
              <a:rPr lang="fa-IR" smtClean="0"/>
              <a:t>طبقه بندی اشتباهات </a:t>
            </a:r>
            <a:endParaRPr lang="en-US" smtClean="0"/>
          </a:p>
        </p:txBody>
      </p:sp>
    </p:spTree>
  </p:cSld>
  <p:clrMapOvr>
    <a:masterClrMapping/>
  </p:clrMapOvr>
</p:sld>
</file>

<file path=ppt/slides/slide39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2434" name="Rectangle 2"/>
          <p:cNvSpPr>
            <a:spLocks noGrp="1" noChangeArrowheads="1"/>
          </p:cNvSpPr>
          <p:nvPr>
            <p:ph type="title"/>
          </p:nvPr>
        </p:nvSpPr>
        <p:spPr/>
        <p:txBody>
          <a:bodyPr/>
          <a:lstStyle/>
          <a:p>
            <a:pPr algn="ctr" eaLnBrk="1" hangingPunct="1">
              <a:defRPr/>
            </a:pPr>
            <a:r>
              <a:rPr lang="fa-IR" smtClean="0"/>
              <a:t>هدف </a:t>
            </a:r>
            <a:endParaRPr lang="en-US" smtClean="0"/>
          </a:p>
        </p:txBody>
      </p:sp>
      <p:sp>
        <p:nvSpPr>
          <p:cNvPr id="402435" name="Rectangle 3"/>
          <p:cNvSpPr>
            <a:spLocks noGrp="1" noChangeArrowheads="1"/>
          </p:cNvSpPr>
          <p:nvPr>
            <p:ph type="body" idx="1"/>
          </p:nvPr>
        </p:nvSpPr>
        <p:spPr/>
        <p:txBody>
          <a:bodyPr/>
          <a:lstStyle/>
          <a:p>
            <a:pPr eaLnBrk="1" hangingPunct="1">
              <a:buFontTx/>
              <a:buNone/>
              <a:defRPr/>
            </a:pPr>
            <a:r>
              <a:rPr lang="fa-IR" smtClean="0"/>
              <a:t>  </a:t>
            </a:r>
          </a:p>
          <a:p>
            <a:pPr algn="ctr" eaLnBrk="1" hangingPunct="1">
              <a:buFontTx/>
              <a:buNone/>
              <a:defRPr/>
            </a:pPr>
            <a:r>
              <a:rPr lang="fa-IR" smtClean="0"/>
              <a:t>   انتظار می رود پس از مطالعه این گفتار بتوانید انواع اشتباهاتی که در جریان عملیات حسابداری اتفاق می افتد را تعیین و نحوه کشف آنها را مشخص کنید  </a:t>
            </a:r>
            <a:endParaRPr lang="en-US" smtClean="0"/>
          </a:p>
        </p:txBody>
      </p:sp>
    </p:spTree>
  </p:cSld>
  <p:clrMapOvr>
    <a:masterClrMapping/>
  </p:clrMapOvr>
</p:sld>
</file>

<file path=ppt/slides/slide39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3459" name="Rectangle 3"/>
          <p:cNvSpPr>
            <a:spLocks noGrp="1" noChangeArrowheads="1"/>
          </p:cNvSpPr>
          <p:nvPr>
            <p:ph type="body" idx="1"/>
          </p:nvPr>
        </p:nvSpPr>
        <p:spPr/>
        <p:txBody>
          <a:bodyPr/>
          <a:lstStyle/>
          <a:p>
            <a:pPr eaLnBrk="1" hangingPunct="1">
              <a:buFontTx/>
              <a:buNone/>
              <a:defRPr/>
            </a:pPr>
            <a:r>
              <a:rPr lang="fa-IR" smtClean="0"/>
              <a:t>  وقوع اشتباه در حسابداری امری اجتناب پذیر است تا جای که لوکاپاچیولی بنیانگذار حسابداری گفته است : </a:t>
            </a:r>
          </a:p>
          <a:p>
            <a:pPr eaLnBrk="1" hangingPunct="1">
              <a:buFontTx/>
              <a:buNone/>
              <a:defRPr/>
            </a:pPr>
            <a:r>
              <a:rPr lang="fa-IR" smtClean="0"/>
              <a:t>   کسی که هیچ کار نمی کند </a:t>
            </a:r>
          </a:p>
          <a:p>
            <a:pPr eaLnBrk="1" hangingPunct="1">
              <a:buFontTx/>
              <a:buNone/>
              <a:defRPr/>
            </a:pPr>
            <a:r>
              <a:rPr lang="fa-IR" smtClean="0"/>
              <a:t>  هیچ اشتباهی نمی کند ؛</a:t>
            </a:r>
          </a:p>
          <a:p>
            <a:pPr eaLnBrk="1" hangingPunct="1">
              <a:buFontTx/>
              <a:buNone/>
              <a:defRPr/>
            </a:pPr>
            <a:r>
              <a:rPr lang="fa-IR" smtClean="0"/>
              <a:t>  کسی که هیچ اشتباهی نمی کند </a:t>
            </a:r>
          </a:p>
          <a:p>
            <a:pPr eaLnBrk="1" hangingPunct="1">
              <a:buFontTx/>
              <a:buNone/>
              <a:defRPr/>
            </a:pPr>
            <a:r>
              <a:rPr lang="fa-IR" smtClean="0"/>
              <a:t>  هیچ چیز یاد نمی گیرد </a:t>
            </a:r>
            <a:endParaRPr lang="en-US" smtClean="0"/>
          </a:p>
        </p:txBody>
      </p:sp>
    </p:spTree>
  </p:cSld>
  <p:clrMapOvr>
    <a:masterClrMapping/>
  </p:clrMapOvr>
</p:sld>
</file>

<file path=ppt/slides/slide39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4483" name="Rectangle 3"/>
          <p:cNvSpPr>
            <a:spLocks noGrp="1" noChangeArrowheads="1"/>
          </p:cNvSpPr>
          <p:nvPr>
            <p:ph type="body" idx="1"/>
          </p:nvPr>
        </p:nvSpPr>
        <p:spPr/>
        <p:txBody>
          <a:bodyPr/>
          <a:lstStyle/>
          <a:p>
            <a:pPr eaLnBrk="1" hangingPunct="1">
              <a:buFontTx/>
              <a:buNone/>
              <a:defRPr/>
            </a:pPr>
            <a:r>
              <a:rPr lang="fa-IR" smtClean="0"/>
              <a:t>  عواملی چون عدم وجود اطلاعات کافی در مورد رویدادهای مالی ، تنوع و پیچیدگی موضوعات و حجم زیاد کار وغیره احتمال وقوع اشتباه در انجام عملیات حسابداری را افزایش می دهد </a:t>
            </a:r>
            <a:endParaRPr lang="en-US" smtClean="0"/>
          </a:p>
        </p:txBody>
      </p:sp>
    </p:spTree>
  </p:cSld>
  <p:clrMapOvr>
    <a:masterClrMapping/>
  </p:clrMapOvr>
</p:sld>
</file>

<file path=ppt/slides/slide39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5506" name="Rectangle 2"/>
          <p:cNvSpPr>
            <a:spLocks noGrp="1" noChangeArrowheads="1"/>
          </p:cNvSpPr>
          <p:nvPr>
            <p:ph type="title"/>
          </p:nvPr>
        </p:nvSpPr>
        <p:spPr/>
        <p:txBody>
          <a:bodyPr/>
          <a:lstStyle/>
          <a:p>
            <a:pPr algn="ctr" eaLnBrk="1" hangingPunct="1">
              <a:defRPr/>
            </a:pPr>
            <a:r>
              <a:rPr lang="fa-IR" sz="4000" smtClean="0"/>
              <a:t>اشتباه اعم از عمدی یا سهوی ممکن است در موارد زیر روی دهد: </a:t>
            </a:r>
            <a:endParaRPr lang="en-US" sz="4000" smtClean="0"/>
          </a:p>
        </p:txBody>
      </p:sp>
      <p:sp>
        <p:nvSpPr>
          <p:cNvPr id="405507" name="Rectangle 3"/>
          <p:cNvSpPr>
            <a:spLocks noGrp="1" noChangeArrowheads="1"/>
          </p:cNvSpPr>
          <p:nvPr>
            <p:ph type="body" idx="1"/>
          </p:nvPr>
        </p:nvSpPr>
        <p:spPr/>
        <p:txBody>
          <a:bodyPr/>
          <a:lstStyle/>
          <a:p>
            <a:pPr eaLnBrk="1" hangingPunct="1">
              <a:buFontTx/>
              <a:buNone/>
              <a:defRPr/>
            </a:pPr>
            <a:r>
              <a:rPr lang="fa-IR" smtClean="0"/>
              <a:t> اصلاح حسابها </a:t>
            </a:r>
          </a:p>
          <a:p>
            <a:pPr eaLnBrk="1" hangingPunct="1">
              <a:buFontTx/>
              <a:buNone/>
              <a:defRPr/>
            </a:pPr>
            <a:r>
              <a:rPr lang="fa-IR" smtClean="0"/>
              <a:t>مانده گیری حسابها </a:t>
            </a:r>
          </a:p>
          <a:p>
            <a:pPr eaLnBrk="1" hangingPunct="1">
              <a:buFontTx/>
              <a:buNone/>
              <a:defRPr/>
            </a:pPr>
            <a:r>
              <a:rPr lang="fa-IR" smtClean="0"/>
              <a:t>تجزیه وتحلیل معاملات </a:t>
            </a:r>
          </a:p>
          <a:p>
            <a:pPr eaLnBrk="1" hangingPunct="1">
              <a:buFontTx/>
              <a:buNone/>
              <a:defRPr/>
            </a:pPr>
            <a:r>
              <a:rPr lang="fa-IR" smtClean="0"/>
              <a:t>عدم ثبت رویدادهای مالی </a:t>
            </a:r>
          </a:p>
          <a:p>
            <a:pPr eaLnBrk="1" hangingPunct="1">
              <a:buFontTx/>
              <a:buNone/>
              <a:defRPr/>
            </a:pPr>
            <a:r>
              <a:rPr lang="fa-IR" smtClean="0"/>
              <a:t>وغیره </a:t>
            </a:r>
            <a:endParaRPr lang="en-US" smtClean="0"/>
          </a:p>
        </p:txBody>
      </p:sp>
    </p:spTree>
  </p:cSld>
  <p:clrMapOvr>
    <a:masterClrMapping/>
  </p:clrMapOvr>
</p:sld>
</file>

<file path=ppt/slides/slide39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06530" name="Rectangle 2"/>
          <p:cNvSpPr>
            <a:spLocks noGrp="1" noChangeArrowheads="1"/>
          </p:cNvSpPr>
          <p:nvPr>
            <p:ph type="title"/>
          </p:nvPr>
        </p:nvSpPr>
        <p:spPr/>
        <p:txBody>
          <a:bodyPr/>
          <a:lstStyle/>
          <a:p>
            <a:pPr algn="ctr" eaLnBrk="1" hangingPunct="1">
              <a:defRPr/>
            </a:pPr>
            <a:r>
              <a:rPr lang="fa-IR" sz="4000" smtClean="0"/>
              <a:t>اشتباهات دفترداری را از لحاظ امکان کشف به دو دسته می توان تقسیم کرد</a:t>
            </a:r>
            <a:endParaRPr lang="en-US" sz="4000" smtClean="0"/>
          </a:p>
        </p:txBody>
      </p:sp>
      <p:sp>
        <p:nvSpPr>
          <p:cNvPr id="406531"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الف) اشتباهاتی که موجب عدم توازن ترازآزمایشی می شود </a:t>
            </a:r>
          </a:p>
          <a:p>
            <a:pPr eaLnBrk="1" hangingPunct="1">
              <a:buFontTx/>
              <a:buNone/>
              <a:defRPr/>
            </a:pPr>
            <a:r>
              <a:rPr lang="fa-IR" smtClean="0"/>
              <a:t>  ب) اشتباهاتی که موجب عدم توازن ترازآزمایشی نمی شود </a:t>
            </a:r>
            <a:endParaRPr lang="en-US" smtClean="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406530"/>
                                        </p:tgtEl>
                                        <p:attrNameLst>
                                          <p:attrName>style.visibility</p:attrName>
                                        </p:attrNameLst>
                                      </p:cBhvr>
                                      <p:to>
                                        <p:strVal val="visible"/>
                                      </p:to>
                                    </p:set>
                                    <p:anim calcmode="lin" valueType="num">
                                      <p:cBhvr>
                                        <p:cTn id="7" dur="500" fill="hold"/>
                                        <p:tgtEl>
                                          <p:spTgt spid="406530"/>
                                        </p:tgtEl>
                                        <p:attrNameLst>
                                          <p:attrName>ppt_w</p:attrName>
                                        </p:attrNameLst>
                                      </p:cBhvr>
                                      <p:tavLst>
                                        <p:tav tm="0">
                                          <p:val>
                                            <p:fltVal val="0"/>
                                          </p:val>
                                        </p:tav>
                                        <p:tav tm="100000">
                                          <p:val>
                                            <p:strVal val="#ppt_w"/>
                                          </p:val>
                                        </p:tav>
                                      </p:tavLst>
                                    </p:anim>
                                    <p:anim calcmode="lin" valueType="num">
                                      <p:cBhvr>
                                        <p:cTn id="8" dur="500" fill="hold"/>
                                        <p:tgtEl>
                                          <p:spTgt spid="406530"/>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406531">
                                            <p:txEl>
                                              <p:pRg st="0" end="0"/>
                                            </p:txEl>
                                          </p:spTgt>
                                        </p:tgtEl>
                                        <p:attrNameLst>
                                          <p:attrName>style.visibility</p:attrName>
                                        </p:attrNameLst>
                                      </p:cBhvr>
                                      <p:to>
                                        <p:strVal val="visible"/>
                                      </p:to>
                                    </p:set>
                                    <p:anim calcmode="lin" valueType="num">
                                      <p:cBhvr>
                                        <p:cTn id="13" dur="500" fill="hold"/>
                                        <p:tgtEl>
                                          <p:spTgt spid="406531">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406531">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406531">
                                            <p:txEl>
                                              <p:pRg st="1" end="1"/>
                                            </p:txEl>
                                          </p:spTgt>
                                        </p:tgtEl>
                                        <p:attrNameLst>
                                          <p:attrName>style.visibility</p:attrName>
                                        </p:attrNameLst>
                                      </p:cBhvr>
                                      <p:to>
                                        <p:strVal val="visible"/>
                                      </p:to>
                                    </p:set>
                                    <p:anim calcmode="lin" valueType="num">
                                      <p:cBhvr>
                                        <p:cTn id="19" dur="500" fill="hold"/>
                                        <p:tgtEl>
                                          <p:spTgt spid="406531">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406531">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406531">
                                            <p:txEl>
                                              <p:pRg st="2" end="2"/>
                                            </p:txEl>
                                          </p:spTgt>
                                        </p:tgtEl>
                                        <p:attrNameLst>
                                          <p:attrName>style.visibility</p:attrName>
                                        </p:attrNameLst>
                                      </p:cBhvr>
                                      <p:to>
                                        <p:strVal val="visible"/>
                                      </p:to>
                                    </p:set>
                                    <p:anim calcmode="lin" valueType="num">
                                      <p:cBhvr>
                                        <p:cTn id="25" dur="500" fill="hold"/>
                                        <p:tgtEl>
                                          <p:spTgt spid="406531">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406531">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6530" grpId="0"/>
      <p:bldP spid="406531" grpId="0" build="p"/>
    </p:bldLst>
  </p:timing>
</p:sld>
</file>

<file path=ppt/slides/slide39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7554" name="Rectangle 2"/>
          <p:cNvSpPr>
            <a:spLocks noGrp="1" noChangeArrowheads="1"/>
          </p:cNvSpPr>
          <p:nvPr>
            <p:ph type="title"/>
          </p:nvPr>
        </p:nvSpPr>
        <p:spPr/>
        <p:txBody>
          <a:bodyPr/>
          <a:lstStyle/>
          <a:p>
            <a:pPr algn="ctr" eaLnBrk="1" hangingPunct="1">
              <a:defRPr/>
            </a:pPr>
            <a:r>
              <a:rPr lang="fa-IR" sz="4000" smtClean="0"/>
              <a:t>الف ) اشتباهایی که موجب عدم توازن ترازآزمایشی می شوند. </a:t>
            </a:r>
            <a:endParaRPr lang="en-US" sz="4000" smtClean="0"/>
          </a:p>
        </p:txBody>
      </p:sp>
      <p:sp>
        <p:nvSpPr>
          <p:cNvPr id="407555" name="Rectangle 3"/>
          <p:cNvSpPr>
            <a:spLocks noGrp="1" noChangeArrowheads="1"/>
          </p:cNvSpPr>
          <p:nvPr>
            <p:ph type="body" idx="1"/>
          </p:nvPr>
        </p:nvSpPr>
        <p:spPr>
          <a:xfrm>
            <a:off x="914400" y="1916113"/>
            <a:ext cx="8229600" cy="4114800"/>
          </a:xfrm>
        </p:spPr>
        <p:txBody>
          <a:bodyPr/>
          <a:lstStyle/>
          <a:p>
            <a:pPr eaLnBrk="1" hangingPunct="1">
              <a:buFontTx/>
              <a:buNone/>
              <a:defRPr/>
            </a:pPr>
            <a:endParaRPr lang="fa-IR" smtClean="0"/>
          </a:p>
          <a:p>
            <a:pPr eaLnBrk="1" hangingPunct="1">
              <a:buFontTx/>
              <a:buNone/>
              <a:defRPr/>
            </a:pPr>
            <a:r>
              <a:rPr lang="fa-IR" smtClean="0"/>
              <a:t> اشتباه در محاسبه جمع ستونهای مانده حسابها درترازآزمایشی </a:t>
            </a:r>
          </a:p>
          <a:p>
            <a:pPr algn="ctr" eaLnBrk="1" hangingPunct="1">
              <a:buFontTx/>
              <a:buNone/>
              <a:defRPr/>
            </a:pPr>
            <a:r>
              <a:rPr lang="fa-IR" smtClean="0"/>
              <a:t>عدم انتقال یک طرف ثبت روزنامه به حسابهای دفتر کل </a:t>
            </a:r>
            <a:endParaRPr lang="en-US" smtClean="0"/>
          </a:p>
        </p:txBody>
      </p:sp>
    </p:spTree>
  </p:cSld>
  <p:clrMapOvr>
    <a:masterClrMapping/>
  </p:clrMapOvr>
</p:sld>
</file>

<file path=ppt/slides/slide39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1650" name="Rectangle 2"/>
          <p:cNvSpPr>
            <a:spLocks noGrp="1" noChangeArrowheads="1"/>
          </p:cNvSpPr>
          <p:nvPr>
            <p:ph type="title"/>
          </p:nvPr>
        </p:nvSpPr>
        <p:spPr/>
        <p:txBody>
          <a:bodyPr/>
          <a:lstStyle/>
          <a:p>
            <a:pPr algn="ctr" eaLnBrk="1" hangingPunct="1">
              <a:defRPr/>
            </a:pPr>
            <a:r>
              <a:rPr lang="fa-IR" sz="4000" smtClean="0"/>
              <a:t>کشف اشتباهایی که موجب عدم توازن ترازآزمایشی می شود به شرح زیر می باشد: </a:t>
            </a:r>
            <a:endParaRPr lang="en-US" sz="4000" smtClean="0"/>
          </a:p>
        </p:txBody>
      </p:sp>
      <p:sp>
        <p:nvSpPr>
          <p:cNvPr id="411651" name="Rectangle 3"/>
          <p:cNvSpPr>
            <a:spLocks noGrp="1" noChangeArrowheads="1"/>
          </p:cNvSpPr>
          <p:nvPr>
            <p:ph type="body" idx="1"/>
          </p:nvPr>
        </p:nvSpPr>
        <p:spPr/>
        <p:txBody>
          <a:bodyPr/>
          <a:lstStyle/>
          <a:p>
            <a:pPr eaLnBrk="1" hangingPunct="1">
              <a:buFontTx/>
              <a:buNone/>
              <a:defRPr/>
            </a:pPr>
            <a:r>
              <a:rPr lang="fa-IR" smtClean="0"/>
              <a:t>1- محاسبه مجدد جمع ستونهای ترازآزمایشی </a:t>
            </a:r>
          </a:p>
          <a:p>
            <a:pPr eaLnBrk="1" hangingPunct="1">
              <a:buFontTx/>
              <a:buNone/>
              <a:defRPr/>
            </a:pPr>
            <a:r>
              <a:rPr lang="fa-IR" smtClean="0"/>
              <a:t>2- مقابله مانده حسابهای دفتر کل با اقلام مندرج در ترازآزمایشی</a:t>
            </a:r>
          </a:p>
          <a:p>
            <a:pPr eaLnBrk="1" hangingPunct="1">
              <a:buFontTx/>
              <a:buNone/>
              <a:defRPr/>
            </a:pPr>
            <a:r>
              <a:rPr lang="fa-IR" smtClean="0"/>
              <a:t>3- کنترل نقل محاسبات مربوط به مانده گیری حسابهای دفتر کل</a:t>
            </a:r>
          </a:p>
          <a:p>
            <a:pPr eaLnBrk="1" hangingPunct="1">
              <a:buFontTx/>
              <a:buNone/>
              <a:defRPr/>
            </a:pPr>
            <a:r>
              <a:rPr lang="fa-IR" smtClean="0"/>
              <a:t>وغیره </a:t>
            </a:r>
            <a:endParaRPr lang="en-US"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ctr" eaLnBrk="1" hangingPunct="1">
              <a:defRPr/>
            </a:pPr>
            <a:r>
              <a:rPr lang="fa-IR" smtClean="0"/>
              <a:t>فهرست فصول </a:t>
            </a:r>
            <a:endParaRPr lang="en-US" smtClean="0"/>
          </a:p>
        </p:txBody>
      </p:sp>
      <p:sp>
        <p:nvSpPr>
          <p:cNvPr id="4099" name="Rectangle 3"/>
          <p:cNvSpPr>
            <a:spLocks noGrp="1" noChangeArrowheads="1"/>
          </p:cNvSpPr>
          <p:nvPr>
            <p:ph type="body" idx="1"/>
          </p:nvPr>
        </p:nvSpPr>
        <p:spPr/>
        <p:txBody>
          <a:bodyPr/>
          <a:lstStyle/>
          <a:p>
            <a:pPr eaLnBrk="1" hangingPunct="1">
              <a:lnSpc>
                <a:spcPct val="80000"/>
              </a:lnSpc>
              <a:defRPr/>
            </a:pPr>
            <a:r>
              <a:rPr lang="fa-IR" sz="2800" smtClean="0"/>
              <a:t>فصل اول : کلیات </a:t>
            </a:r>
          </a:p>
          <a:p>
            <a:pPr eaLnBrk="1" hangingPunct="1">
              <a:lnSpc>
                <a:spcPct val="80000"/>
              </a:lnSpc>
              <a:defRPr/>
            </a:pPr>
            <a:r>
              <a:rPr lang="fa-IR" sz="2800" smtClean="0"/>
              <a:t>فصل دوم : تجزیه وتحلیل معاملات وعملیات مالی </a:t>
            </a:r>
          </a:p>
          <a:p>
            <a:pPr eaLnBrk="1" hangingPunct="1">
              <a:lnSpc>
                <a:spcPct val="80000"/>
              </a:lnSpc>
              <a:defRPr/>
            </a:pPr>
            <a:r>
              <a:rPr lang="fa-IR" sz="2800" smtClean="0"/>
              <a:t>فصل سوم : ثبت رویدادهای مالی </a:t>
            </a:r>
          </a:p>
          <a:p>
            <a:pPr eaLnBrk="1" hangingPunct="1">
              <a:lnSpc>
                <a:spcPct val="80000"/>
              </a:lnSpc>
              <a:defRPr/>
            </a:pPr>
            <a:r>
              <a:rPr lang="fa-IR" sz="2800" smtClean="0"/>
              <a:t>فصل چهارم : بسط معادله اساسی حسابداری </a:t>
            </a:r>
          </a:p>
          <a:p>
            <a:pPr eaLnBrk="1" hangingPunct="1">
              <a:lnSpc>
                <a:spcPct val="80000"/>
              </a:lnSpc>
              <a:defRPr/>
            </a:pPr>
            <a:r>
              <a:rPr lang="fa-IR" sz="2800" smtClean="0"/>
              <a:t>فصل پنجم : تکمیل چرخه حسابداری </a:t>
            </a:r>
          </a:p>
          <a:p>
            <a:pPr eaLnBrk="1" hangingPunct="1">
              <a:lnSpc>
                <a:spcPct val="80000"/>
              </a:lnSpc>
              <a:defRPr/>
            </a:pPr>
            <a:r>
              <a:rPr lang="fa-IR" sz="2800" smtClean="0"/>
              <a:t>فصل ششم : عملیات حسابداری در موسسات بازرگانی </a:t>
            </a:r>
          </a:p>
          <a:p>
            <a:pPr eaLnBrk="1" hangingPunct="1">
              <a:lnSpc>
                <a:spcPct val="80000"/>
              </a:lnSpc>
              <a:defRPr/>
            </a:pPr>
            <a:r>
              <a:rPr lang="fa-IR" sz="2800" smtClean="0"/>
              <a:t>فصل هفتم : تهیه صورتهای مالی با استفاده از کاربرگ </a:t>
            </a:r>
          </a:p>
          <a:p>
            <a:pPr eaLnBrk="1" hangingPunct="1">
              <a:lnSpc>
                <a:spcPct val="80000"/>
              </a:lnSpc>
              <a:defRPr/>
            </a:pPr>
            <a:r>
              <a:rPr lang="fa-IR" sz="2800" smtClean="0"/>
              <a:t>فصل هشتم : موجودیهای مواد وکالا </a:t>
            </a:r>
          </a:p>
          <a:p>
            <a:pPr eaLnBrk="1" hangingPunct="1">
              <a:lnSpc>
                <a:spcPct val="80000"/>
              </a:lnSpc>
              <a:defRPr/>
            </a:pPr>
            <a:r>
              <a:rPr lang="fa-IR" sz="2800" smtClean="0"/>
              <a:t>فصل نهم : حسابداری اسناد تجاری </a:t>
            </a:r>
          </a:p>
          <a:p>
            <a:pPr eaLnBrk="1" hangingPunct="1">
              <a:lnSpc>
                <a:spcPct val="80000"/>
              </a:lnSpc>
              <a:defRPr/>
            </a:pPr>
            <a:r>
              <a:rPr lang="fa-IR" sz="2800" smtClean="0"/>
              <a:t>فصل دهم : اصلاح اشتباهات </a:t>
            </a:r>
            <a:endParaRPr lang="en-US" sz="280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algn="ctr" eaLnBrk="1" hangingPunct="1">
              <a:defRPr/>
            </a:pPr>
            <a:r>
              <a:rPr lang="fa-IR" smtClean="0"/>
              <a:t>4- اصل تطابق هزینه ها با درآمدها  </a:t>
            </a:r>
            <a:endParaRPr lang="en-US" smtClean="0"/>
          </a:p>
        </p:txBody>
      </p:sp>
      <p:sp>
        <p:nvSpPr>
          <p:cNvPr id="46083" name="Rectangle 3"/>
          <p:cNvSpPr>
            <a:spLocks noGrp="1" noChangeArrowheads="1"/>
          </p:cNvSpPr>
          <p:nvPr>
            <p:ph type="body" idx="1"/>
          </p:nvPr>
        </p:nvSpPr>
        <p:spPr/>
        <p:txBody>
          <a:bodyPr/>
          <a:lstStyle/>
          <a:p>
            <a:pPr eaLnBrk="1" hangingPunct="1">
              <a:buFontTx/>
              <a:buNone/>
              <a:defRPr/>
            </a:pPr>
            <a:r>
              <a:rPr lang="fa-IR" smtClean="0"/>
              <a:t>   بر اساس اصل تطابق برای اندازه گیری سود هر دوره باید هزینه های هر دوره درآمدهای همان دوره مقابله نمود. به عبارت دیگر برای تعیین سود هر دوره باید هزینه هایی که برای کسب در آمدهای همان دوره تحمیل شده اند را از درآمدها کسر نمود. </a:t>
            </a:r>
            <a:endParaRPr lang="en-US" smtClean="0"/>
          </a:p>
        </p:txBody>
      </p:sp>
    </p:spTree>
  </p:cSld>
  <p:clrMapOvr>
    <a:masterClrMapping/>
  </p:clrMapOvr>
</p:sld>
</file>

<file path=ppt/slides/slide40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2674" name="Rectangle 2"/>
          <p:cNvSpPr>
            <a:spLocks noGrp="1" noChangeArrowheads="1"/>
          </p:cNvSpPr>
          <p:nvPr>
            <p:ph type="title"/>
          </p:nvPr>
        </p:nvSpPr>
        <p:spPr/>
        <p:txBody>
          <a:bodyPr/>
          <a:lstStyle/>
          <a:p>
            <a:pPr algn="ctr" eaLnBrk="1" hangingPunct="1">
              <a:defRPr/>
            </a:pPr>
            <a:r>
              <a:rPr lang="fa-IR" sz="4000" smtClean="0"/>
              <a:t>ب ) اشتباهایی که موجب عدم توازن ترازآزمایشی نمی شود به شرح زیر می باشد:</a:t>
            </a:r>
            <a:endParaRPr lang="en-US" sz="4000" smtClean="0"/>
          </a:p>
        </p:txBody>
      </p:sp>
      <p:sp>
        <p:nvSpPr>
          <p:cNvPr id="412675" name="Rectangle 3"/>
          <p:cNvSpPr>
            <a:spLocks noGrp="1" noChangeArrowheads="1"/>
          </p:cNvSpPr>
          <p:nvPr>
            <p:ph type="body" idx="1"/>
          </p:nvPr>
        </p:nvSpPr>
        <p:spPr/>
        <p:txBody>
          <a:bodyPr/>
          <a:lstStyle/>
          <a:p>
            <a:pPr eaLnBrk="1" hangingPunct="1">
              <a:buFontTx/>
              <a:buNone/>
              <a:defRPr/>
            </a:pPr>
            <a:r>
              <a:rPr lang="fa-IR" smtClean="0"/>
              <a:t> 1- طرفهای بدهکار و بستانکار تمام معاملاتی که از دفتر روزنامه به دفتر کل نقل شده مساوی است </a:t>
            </a:r>
          </a:p>
          <a:p>
            <a:pPr eaLnBrk="1" hangingPunct="1">
              <a:buFontTx/>
              <a:buNone/>
              <a:defRPr/>
            </a:pPr>
            <a:r>
              <a:rPr lang="fa-IR" smtClean="0"/>
              <a:t>2- محاسبات مربوط به مانده گیری حسابهای دفتر کل صحیح است </a:t>
            </a:r>
          </a:p>
          <a:p>
            <a:pPr algn="ctr" eaLnBrk="1" hangingPunct="1">
              <a:buFontTx/>
              <a:buNone/>
              <a:defRPr/>
            </a:pPr>
            <a:r>
              <a:rPr lang="fa-IR" smtClean="0"/>
              <a:t>3- جمع ستونهای ترازآزمایشی به درستی محاسبه شده است </a:t>
            </a:r>
            <a:endParaRPr lang="en-US" smtClean="0"/>
          </a:p>
        </p:txBody>
      </p:sp>
    </p:spTree>
  </p:cSld>
  <p:clrMapOvr>
    <a:masterClrMapping/>
  </p:clrMapOvr>
</p:sld>
</file>

<file path=ppt/slides/slide40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p:txBody>
          <a:bodyPr/>
          <a:lstStyle/>
          <a:p>
            <a:pPr algn="ctr" eaLnBrk="1" hangingPunct="1">
              <a:defRPr/>
            </a:pPr>
            <a:r>
              <a:rPr lang="fa-IR" smtClean="0"/>
              <a:t>از قلم افتادگی </a:t>
            </a:r>
            <a:endParaRPr lang="en-US" smtClean="0"/>
          </a:p>
        </p:txBody>
      </p:sp>
      <p:sp>
        <p:nvSpPr>
          <p:cNvPr id="413699" name="Rectangle 3"/>
          <p:cNvSpPr>
            <a:spLocks noGrp="1" noChangeArrowheads="1"/>
          </p:cNvSpPr>
          <p:nvPr>
            <p:ph type="body" idx="1"/>
          </p:nvPr>
        </p:nvSpPr>
        <p:spPr/>
        <p:txBody>
          <a:bodyPr/>
          <a:lstStyle/>
          <a:p>
            <a:pPr algn="ctr" eaLnBrk="1" hangingPunct="1">
              <a:buFontTx/>
              <a:buNone/>
              <a:defRPr/>
            </a:pPr>
            <a:r>
              <a:rPr lang="fa-IR" smtClean="0"/>
              <a:t> این اشتباه زمانی رخ می دهد که یک یا چند معامله به دلایلی نظیر گم شدن اسناد و مدارک اولیه در دفترروزنامه ثبت نگردد.</a:t>
            </a:r>
            <a:endParaRPr lang="en-US" smtClean="0"/>
          </a:p>
        </p:txBody>
      </p:sp>
    </p:spTree>
  </p:cSld>
  <p:clrMapOvr>
    <a:masterClrMapping/>
  </p:clrMapOvr>
</p:sld>
</file>

<file path=ppt/slides/slide40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4722" name="Rectangle 2"/>
          <p:cNvSpPr>
            <a:spLocks noGrp="1" noChangeArrowheads="1"/>
          </p:cNvSpPr>
          <p:nvPr>
            <p:ph type="title"/>
          </p:nvPr>
        </p:nvSpPr>
        <p:spPr/>
        <p:txBody>
          <a:bodyPr/>
          <a:lstStyle/>
          <a:p>
            <a:pPr algn="ctr" eaLnBrk="1" hangingPunct="1">
              <a:defRPr/>
            </a:pPr>
            <a:r>
              <a:rPr lang="fa-IR" smtClean="0"/>
              <a:t>تجزیه و تحلیل غلط یک معامله </a:t>
            </a:r>
            <a:endParaRPr lang="en-US" smtClean="0"/>
          </a:p>
        </p:txBody>
      </p:sp>
      <p:sp>
        <p:nvSpPr>
          <p:cNvPr id="414723" name="Rectangle 3"/>
          <p:cNvSpPr>
            <a:spLocks noGrp="1" noChangeArrowheads="1"/>
          </p:cNvSpPr>
          <p:nvPr>
            <p:ph type="body" idx="1"/>
          </p:nvPr>
        </p:nvSpPr>
        <p:spPr/>
        <p:txBody>
          <a:bodyPr/>
          <a:lstStyle/>
          <a:p>
            <a:pPr algn="ctr" eaLnBrk="1" hangingPunct="1">
              <a:buFontTx/>
              <a:buNone/>
              <a:defRPr/>
            </a:pPr>
            <a:r>
              <a:rPr lang="fa-IR" smtClean="0"/>
              <a:t> </a:t>
            </a:r>
          </a:p>
          <a:p>
            <a:pPr algn="ctr" eaLnBrk="1" hangingPunct="1">
              <a:buFontTx/>
              <a:buNone/>
              <a:defRPr/>
            </a:pPr>
            <a:r>
              <a:rPr lang="fa-IR" smtClean="0"/>
              <a:t>در تجزیه و تحلیل یک معامله ممکن است حسابهایی که باید بدهکار یا بستانکار شوند،به درستی تعیین نشود ویک قلم به حساب نامناسبی منتقل گردد.</a:t>
            </a:r>
            <a:endParaRPr lang="en-US" smtClean="0"/>
          </a:p>
        </p:txBody>
      </p:sp>
    </p:spTree>
  </p:cSld>
  <p:clrMapOvr>
    <a:masterClrMapping/>
  </p:clrMapOvr>
</p:sld>
</file>

<file path=ppt/slides/slide40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5746" name="Rectangle 2"/>
          <p:cNvSpPr>
            <a:spLocks noGrp="1" noChangeArrowheads="1"/>
          </p:cNvSpPr>
          <p:nvPr>
            <p:ph type="title"/>
          </p:nvPr>
        </p:nvSpPr>
        <p:spPr/>
        <p:txBody>
          <a:bodyPr/>
          <a:lstStyle/>
          <a:p>
            <a:pPr algn="ctr" eaLnBrk="1" hangingPunct="1">
              <a:defRPr/>
            </a:pPr>
            <a:r>
              <a:rPr lang="fa-IR" sz="4000" smtClean="0"/>
              <a:t>ثبت کردن یک معامله به مبلغی کمتر یا بیشتر در دفترروزنامه </a:t>
            </a:r>
            <a:endParaRPr lang="en-US" sz="4000" smtClean="0"/>
          </a:p>
        </p:txBody>
      </p:sp>
      <p:sp>
        <p:nvSpPr>
          <p:cNvPr id="415747" name="Rectangle 3"/>
          <p:cNvSpPr>
            <a:spLocks noGrp="1" noChangeArrowheads="1"/>
          </p:cNvSpPr>
          <p:nvPr>
            <p:ph type="body" idx="1"/>
          </p:nvPr>
        </p:nvSpPr>
        <p:spPr/>
        <p:txBody>
          <a:bodyPr/>
          <a:lstStyle/>
          <a:p>
            <a:pPr eaLnBrk="1" hangingPunct="1">
              <a:buFontTx/>
              <a:buNone/>
              <a:defRPr/>
            </a:pPr>
            <a:r>
              <a:rPr lang="fa-IR" smtClean="0"/>
              <a:t>   مثلا“ ممکن است در ثبت خریدی به مبلغ 200000 ریال پس از کسر 5 درصد تخفیف تجاری، به جای آن که معامله به مبلغ 190000 ریال در دفترروزنامه ثبت شود، رقم 200000ریال ملاک ثبت قرار گیرد.</a:t>
            </a:r>
            <a:endParaRPr lang="en-US" smtClean="0"/>
          </a:p>
        </p:txBody>
      </p:sp>
    </p:spTree>
  </p:cSld>
  <p:clrMapOvr>
    <a:masterClrMapping/>
  </p:clrMapOvr>
</p:sld>
</file>

<file path=ppt/slides/slide40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6770" name="Rectangle 2"/>
          <p:cNvSpPr>
            <a:spLocks noGrp="1" noChangeArrowheads="1"/>
          </p:cNvSpPr>
          <p:nvPr>
            <p:ph type="title"/>
          </p:nvPr>
        </p:nvSpPr>
        <p:spPr/>
        <p:txBody>
          <a:bodyPr/>
          <a:lstStyle/>
          <a:p>
            <a:pPr algn="ctr" eaLnBrk="1" hangingPunct="1">
              <a:defRPr/>
            </a:pPr>
            <a:r>
              <a:rPr lang="fa-IR" sz="4000" smtClean="0"/>
              <a:t>نقل نکردن دو طرف یک ثبت روزنامه به حسابهای دفتر کل </a:t>
            </a:r>
            <a:endParaRPr lang="en-US" sz="4000" smtClean="0"/>
          </a:p>
        </p:txBody>
      </p:sp>
      <p:sp>
        <p:nvSpPr>
          <p:cNvPr id="416771" name="Rectangle 3"/>
          <p:cNvSpPr>
            <a:spLocks noGrp="1" noChangeArrowheads="1"/>
          </p:cNvSpPr>
          <p:nvPr>
            <p:ph type="body" idx="1"/>
          </p:nvPr>
        </p:nvSpPr>
        <p:spPr/>
        <p:txBody>
          <a:bodyPr/>
          <a:lstStyle/>
          <a:p>
            <a:pPr algn="ctr" eaLnBrk="1" hangingPunct="1">
              <a:buFontTx/>
              <a:buNone/>
              <a:defRPr/>
            </a:pPr>
            <a:r>
              <a:rPr lang="fa-IR" smtClean="0"/>
              <a:t>  این اشتباه، اگر چه بر توازن ترازآزمایشی ا ثری ندارد ولی در صورت تهیه ترازآزمایشی چهار ستونی رقم گردش عملیا ت دفترروزنامه با رقم گردش عملیات دفتر کل یکسان نخواهد بود.</a:t>
            </a:r>
            <a:endParaRPr lang="en-US" smtClean="0"/>
          </a:p>
        </p:txBody>
      </p:sp>
    </p:spTree>
  </p:cSld>
  <p:clrMapOvr>
    <a:masterClrMapping/>
  </p:clrMapOvr>
</p:sld>
</file>

<file path=ppt/slides/slide40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7794" name="Rectangle 2"/>
          <p:cNvSpPr>
            <a:spLocks noGrp="1" noChangeArrowheads="1"/>
          </p:cNvSpPr>
          <p:nvPr>
            <p:ph type="title"/>
          </p:nvPr>
        </p:nvSpPr>
        <p:spPr/>
        <p:txBody>
          <a:bodyPr/>
          <a:lstStyle/>
          <a:p>
            <a:pPr algn="ctr" eaLnBrk="1" hangingPunct="1">
              <a:defRPr/>
            </a:pPr>
            <a:r>
              <a:rPr lang="fa-IR" smtClean="0"/>
              <a:t>اشتباه در نقل اقلام </a:t>
            </a:r>
            <a:endParaRPr lang="en-US" smtClean="0"/>
          </a:p>
        </p:txBody>
      </p:sp>
      <p:sp>
        <p:nvSpPr>
          <p:cNvPr id="417795" name="Rectangle 3"/>
          <p:cNvSpPr>
            <a:spLocks noGrp="1" noChangeArrowheads="1"/>
          </p:cNvSpPr>
          <p:nvPr>
            <p:ph type="body" idx="1"/>
          </p:nvPr>
        </p:nvSpPr>
        <p:spPr/>
        <p:txBody>
          <a:bodyPr/>
          <a:lstStyle/>
          <a:p>
            <a:pPr algn="ctr" eaLnBrk="1" hangingPunct="1">
              <a:buFontTx/>
              <a:buNone/>
              <a:defRPr/>
            </a:pPr>
            <a:r>
              <a:rPr lang="fa-IR" smtClean="0"/>
              <a:t>  این اشتباه زمانی رخ می دهد که معاملاتی به درستی در دفتر روزنامه ثبت گردد ولی مبلغ صحیح بدهکار یا بستانکار، اشتباها“ به بدهکار یا بستانکار حساب یا حسابهای دیگری نقل شود. </a:t>
            </a:r>
            <a:endParaRPr lang="en-US" smtClean="0"/>
          </a:p>
        </p:txBody>
      </p:sp>
    </p:spTree>
  </p:cSld>
  <p:clrMapOvr>
    <a:masterClrMapping/>
  </p:clrMapOvr>
</p:sld>
</file>

<file path=ppt/slides/slide40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8818" name="Rectangle 2"/>
          <p:cNvSpPr>
            <a:spLocks noGrp="1" noChangeArrowheads="1"/>
          </p:cNvSpPr>
          <p:nvPr>
            <p:ph type="title"/>
          </p:nvPr>
        </p:nvSpPr>
        <p:spPr/>
        <p:txBody>
          <a:bodyPr/>
          <a:lstStyle/>
          <a:p>
            <a:pPr algn="ctr" eaLnBrk="1" hangingPunct="1">
              <a:defRPr/>
            </a:pPr>
            <a:r>
              <a:rPr lang="fa-IR" smtClean="0"/>
              <a:t>اشتباهات متقابل و خنثی کننده </a:t>
            </a:r>
            <a:endParaRPr lang="en-US" smtClean="0"/>
          </a:p>
        </p:txBody>
      </p:sp>
      <p:sp>
        <p:nvSpPr>
          <p:cNvPr id="418819" name="Rectangle 3"/>
          <p:cNvSpPr>
            <a:spLocks noGrp="1" noChangeArrowheads="1"/>
          </p:cNvSpPr>
          <p:nvPr>
            <p:ph type="body" idx="1"/>
          </p:nvPr>
        </p:nvSpPr>
        <p:spPr/>
        <p:txBody>
          <a:bodyPr/>
          <a:lstStyle/>
          <a:p>
            <a:pPr algn="ctr" eaLnBrk="1" hangingPunct="1">
              <a:buFontTx/>
              <a:buNone/>
              <a:defRPr/>
            </a:pPr>
            <a:r>
              <a:rPr lang="fa-IR" smtClean="0"/>
              <a:t> گاه اثر این اشتباه با وقوع اشتباه دیگری، دقیقا“به همان مبلغ، خنثی می شود. </a:t>
            </a:r>
            <a:endParaRPr lang="en-US" smtClean="0"/>
          </a:p>
        </p:txBody>
      </p:sp>
    </p:spTree>
  </p:cSld>
  <p:clrMapOvr>
    <a:masterClrMapping/>
  </p:clrMapOvr>
</p:sld>
</file>

<file path=ppt/slides/slide40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42" name="Rectangle 2"/>
          <p:cNvSpPr>
            <a:spLocks noGrp="1" noChangeArrowheads="1"/>
          </p:cNvSpPr>
          <p:nvPr>
            <p:ph type="title"/>
          </p:nvPr>
        </p:nvSpPr>
        <p:spPr/>
        <p:txBody>
          <a:bodyPr/>
          <a:lstStyle/>
          <a:p>
            <a:pPr algn="ctr" eaLnBrk="1" hangingPunct="1">
              <a:defRPr/>
            </a:pPr>
            <a:r>
              <a:rPr lang="fa-IR" smtClean="0"/>
              <a:t>گفتار2 </a:t>
            </a:r>
            <a:endParaRPr lang="en-US" smtClean="0"/>
          </a:p>
        </p:txBody>
      </p:sp>
      <p:sp>
        <p:nvSpPr>
          <p:cNvPr id="419843" name="Rectangle 3"/>
          <p:cNvSpPr>
            <a:spLocks noGrp="1" noChangeArrowheads="1"/>
          </p:cNvSpPr>
          <p:nvPr>
            <p:ph type="body" idx="1"/>
          </p:nvPr>
        </p:nvSpPr>
        <p:spPr/>
        <p:txBody>
          <a:bodyPr/>
          <a:lstStyle/>
          <a:p>
            <a:pPr algn="ctr" eaLnBrk="1" hangingPunct="1">
              <a:buFontTx/>
              <a:buNone/>
              <a:defRPr/>
            </a:pPr>
            <a:r>
              <a:rPr lang="fa-IR" smtClean="0"/>
              <a:t> تصحیح اشتباهات </a:t>
            </a:r>
            <a:endParaRPr lang="en-US" smtClean="0"/>
          </a:p>
        </p:txBody>
      </p:sp>
    </p:spTree>
  </p:cSld>
  <p:clrMapOvr>
    <a:masterClrMapping/>
  </p:clrMapOvr>
</p:sld>
</file>

<file path=ppt/slides/slide40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20866" name="Rectangle 2"/>
          <p:cNvSpPr>
            <a:spLocks noGrp="1" noChangeArrowheads="1"/>
          </p:cNvSpPr>
          <p:nvPr>
            <p:ph type="title"/>
          </p:nvPr>
        </p:nvSpPr>
        <p:spPr/>
        <p:txBody>
          <a:bodyPr/>
          <a:lstStyle/>
          <a:p>
            <a:pPr algn="ctr" eaLnBrk="1" hangingPunct="1">
              <a:defRPr/>
            </a:pPr>
            <a:r>
              <a:rPr lang="fa-IR" smtClean="0"/>
              <a:t>هدف</a:t>
            </a:r>
            <a:endParaRPr lang="en-US" smtClean="0"/>
          </a:p>
        </p:txBody>
      </p:sp>
      <p:sp>
        <p:nvSpPr>
          <p:cNvPr id="420867" name="Rectangle 3"/>
          <p:cNvSpPr>
            <a:spLocks noGrp="1" noChangeArrowheads="1"/>
          </p:cNvSpPr>
          <p:nvPr>
            <p:ph type="body" idx="1"/>
          </p:nvPr>
        </p:nvSpPr>
        <p:spPr/>
        <p:txBody>
          <a:bodyPr/>
          <a:lstStyle/>
          <a:p>
            <a:pPr algn="ctr" eaLnBrk="1" hangingPunct="1">
              <a:buFontTx/>
              <a:buNone/>
              <a:defRPr/>
            </a:pPr>
            <a:r>
              <a:rPr lang="fa-IR" smtClean="0"/>
              <a:t>   انتظار می رود پس از مطالعه این گفتار راه حلهای مناسب تصحیح اشتباهاتی که در جریان عملیات حسابداری اتفاق می افتد را بدانید. </a:t>
            </a:r>
            <a:endParaRPr lang="en-US" smtClean="0"/>
          </a:p>
        </p:txBody>
      </p:sp>
    </p:spTree>
  </p:cSld>
  <p:clrMapOvr>
    <a:masterClrMapping/>
  </p:clrMapOvr>
</p:sld>
</file>

<file path=ppt/slides/slide40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23938" name="Rectangle 2"/>
          <p:cNvSpPr>
            <a:spLocks noGrp="1" noChangeArrowheads="1"/>
          </p:cNvSpPr>
          <p:nvPr>
            <p:ph type="title"/>
          </p:nvPr>
        </p:nvSpPr>
        <p:spPr/>
        <p:txBody>
          <a:bodyPr/>
          <a:lstStyle/>
          <a:p>
            <a:pPr algn="ctr" eaLnBrk="1" hangingPunct="1">
              <a:defRPr/>
            </a:pPr>
            <a:r>
              <a:rPr lang="fa-IR" smtClean="0"/>
              <a:t>برای تصحیح اشتباهات دو راه وجود دارد : </a:t>
            </a:r>
            <a:endParaRPr lang="en-US" smtClean="0"/>
          </a:p>
        </p:txBody>
      </p:sp>
      <p:sp>
        <p:nvSpPr>
          <p:cNvPr id="423939" name="Rectangle 3"/>
          <p:cNvSpPr>
            <a:spLocks noGrp="1" noChangeArrowheads="1"/>
          </p:cNvSpPr>
          <p:nvPr>
            <p:ph type="body" idx="1"/>
          </p:nvPr>
        </p:nvSpPr>
        <p:spPr/>
        <p:txBody>
          <a:bodyPr/>
          <a:lstStyle/>
          <a:p>
            <a:pPr eaLnBrk="1" hangingPunct="1">
              <a:buFontTx/>
              <a:buNone/>
              <a:defRPr/>
            </a:pPr>
            <a:r>
              <a:rPr lang="fa-IR" smtClean="0"/>
              <a:t> الف ) اشتباهات در ثبت دفترروزنامه</a:t>
            </a:r>
          </a:p>
          <a:p>
            <a:pPr eaLnBrk="1" hangingPunct="1">
              <a:buFontTx/>
              <a:buNone/>
              <a:defRPr/>
            </a:pPr>
            <a:r>
              <a:rPr lang="fa-IR" smtClean="0"/>
              <a:t>  ب ) اشتباه در نقل اقلام از دفترروزنامه به دفتر کل   </a:t>
            </a:r>
            <a:endParaRPr lang="en-US"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algn="ctr" eaLnBrk="1" hangingPunct="1">
              <a:defRPr/>
            </a:pPr>
            <a:r>
              <a:rPr lang="fa-IR" smtClean="0"/>
              <a:t>ج) میثاقها یا اصول محدود کننده </a:t>
            </a:r>
            <a:endParaRPr lang="en-US" smtClean="0"/>
          </a:p>
        </p:txBody>
      </p:sp>
      <p:sp>
        <p:nvSpPr>
          <p:cNvPr id="47107" name="Rectangle 3"/>
          <p:cNvSpPr>
            <a:spLocks noGrp="1" noChangeArrowheads="1"/>
          </p:cNvSpPr>
          <p:nvPr>
            <p:ph type="body" idx="1"/>
          </p:nvPr>
        </p:nvSpPr>
        <p:spPr/>
        <p:txBody>
          <a:bodyPr/>
          <a:lstStyle/>
          <a:p>
            <a:pPr eaLnBrk="1" hangingPunct="1">
              <a:defRPr/>
            </a:pPr>
            <a:r>
              <a:rPr lang="fa-IR" smtClean="0"/>
              <a:t>میثاقها یا اصول محدودکننده کاربرد مفروضات کاربرد و اصوی حسابداری را در چارچوب خاصی محدود می سازد </a:t>
            </a:r>
          </a:p>
          <a:p>
            <a:pPr eaLnBrk="1" hangingPunct="1">
              <a:defRPr/>
            </a:pPr>
            <a:r>
              <a:rPr lang="fa-IR" smtClean="0"/>
              <a:t>میثاقها یا اصول محدود کننده اثر تعدیل کننده بر حسابداری و گزارش گیری مالی دارند .</a:t>
            </a:r>
            <a:endParaRPr lang="en-US" smtClean="0"/>
          </a:p>
        </p:txBody>
      </p:sp>
    </p:spTree>
  </p:cSld>
  <p:clrMapOvr>
    <a:masterClrMapping/>
  </p:clrMapOvr>
</p:sld>
</file>

<file path=ppt/slides/slide4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24962" name="Rectangle 2"/>
          <p:cNvSpPr>
            <a:spLocks noGrp="1" noChangeArrowheads="1"/>
          </p:cNvSpPr>
          <p:nvPr>
            <p:ph type="title"/>
          </p:nvPr>
        </p:nvSpPr>
        <p:spPr/>
        <p:txBody>
          <a:bodyPr/>
          <a:lstStyle/>
          <a:p>
            <a:pPr algn="ctr" eaLnBrk="1" hangingPunct="1">
              <a:defRPr/>
            </a:pPr>
            <a:r>
              <a:rPr lang="fa-IR" smtClean="0"/>
              <a:t>الف ) اشتباه در ثبت دفترروزنامه </a:t>
            </a:r>
            <a:endParaRPr lang="en-US" smtClean="0"/>
          </a:p>
        </p:txBody>
      </p:sp>
      <p:sp>
        <p:nvSpPr>
          <p:cNvPr id="424963" name="Rectangle 3"/>
          <p:cNvSpPr>
            <a:spLocks noGrp="1" noChangeArrowheads="1"/>
          </p:cNvSpPr>
          <p:nvPr>
            <p:ph type="body" idx="1"/>
          </p:nvPr>
        </p:nvSpPr>
        <p:spPr/>
        <p:txBody>
          <a:bodyPr/>
          <a:lstStyle/>
          <a:p>
            <a:pPr eaLnBrk="1" hangingPunct="1">
              <a:buFontTx/>
              <a:buNone/>
              <a:defRPr/>
            </a:pPr>
            <a:r>
              <a:rPr lang="fa-IR" smtClean="0"/>
              <a:t>1-  ثبت کردن بدهکار و بستانکار نامساوی برای یک معامله </a:t>
            </a:r>
          </a:p>
          <a:p>
            <a:pPr eaLnBrk="1" hangingPunct="1">
              <a:buFontTx/>
              <a:buNone/>
              <a:defRPr/>
            </a:pPr>
            <a:r>
              <a:rPr lang="fa-IR" smtClean="0"/>
              <a:t>2-  ثبت کردن یک معامله به مبلغی بیشتر یا کمتر از واقع </a:t>
            </a:r>
          </a:p>
          <a:p>
            <a:pPr eaLnBrk="1" hangingPunct="1">
              <a:buFontTx/>
              <a:buNone/>
              <a:defRPr/>
            </a:pPr>
            <a:r>
              <a:rPr lang="fa-IR" smtClean="0"/>
              <a:t>3- تجزیه و تحلیل نادرست یک معامله و بدهکار و بستانکار کردن حسابهای نادرست </a:t>
            </a:r>
            <a:endParaRPr lang="en-US" smtClean="0"/>
          </a:p>
        </p:txBody>
      </p:sp>
    </p:spTree>
  </p:cSld>
  <p:clrMapOvr>
    <a:masterClrMapping/>
  </p:clrMapOvr>
</p:sld>
</file>

<file path=ppt/slides/slide4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25986" name="Rectangle 2"/>
          <p:cNvSpPr>
            <a:spLocks noGrp="1" noChangeArrowheads="1"/>
          </p:cNvSpPr>
          <p:nvPr>
            <p:ph type="title"/>
          </p:nvPr>
        </p:nvSpPr>
        <p:spPr/>
        <p:txBody>
          <a:bodyPr/>
          <a:lstStyle/>
          <a:p>
            <a:pPr algn="ctr" eaLnBrk="1" hangingPunct="1">
              <a:defRPr/>
            </a:pPr>
            <a:r>
              <a:rPr lang="fa-IR" sz="4000" smtClean="0"/>
              <a:t>تصحیح اشتباه در ثبت دفترروزنامه قبل از نقل به دفتر کل </a:t>
            </a:r>
            <a:endParaRPr lang="en-US" sz="4000" smtClean="0"/>
          </a:p>
        </p:txBody>
      </p:sp>
      <p:sp>
        <p:nvSpPr>
          <p:cNvPr id="425987" name="Rectangle 3"/>
          <p:cNvSpPr>
            <a:spLocks noGrp="1" noChangeArrowheads="1"/>
          </p:cNvSpPr>
          <p:nvPr>
            <p:ph type="body" idx="1"/>
          </p:nvPr>
        </p:nvSpPr>
        <p:spPr/>
        <p:txBody>
          <a:bodyPr/>
          <a:lstStyle/>
          <a:p>
            <a:pPr algn="ctr" eaLnBrk="1" hangingPunct="1">
              <a:buFontTx/>
              <a:buNone/>
              <a:defRPr/>
            </a:pPr>
            <a:r>
              <a:rPr lang="fa-IR" smtClean="0"/>
              <a:t>  اشتباهاتی که قبل از نقل به دفتر کل کشف می شوند معمولا“ با کشیدن خط روی مبلغ یا عنوان حساب غاط و نوشتن مبلغ یا نام حساب صحیح در بالای آن تصحیح می شود.  </a:t>
            </a:r>
            <a:endParaRPr lang="en-US" smtClean="0"/>
          </a:p>
        </p:txBody>
      </p:sp>
    </p:spTree>
  </p:cSld>
  <p:clrMapOvr>
    <a:masterClrMapping/>
  </p:clrMapOvr>
</p:sld>
</file>

<file path=ppt/slides/slide4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3570" name="Rectangle 2"/>
          <p:cNvSpPr>
            <a:spLocks noGrp="1" noChangeArrowheads="1"/>
          </p:cNvSpPr>
          <p:nvPr>
            <p:ph type="title"/>
          </p:nvPr>
        </p:nvSpPr>
        <p:spPr/>
        <p:txBody>
          <a:bodyPr/>
          <a:lstStyle/>
          <a:p>
            <a:pPr algn="ctr" eaLnBrk="1" hangingPunct="1">
              <a:defRPr/>
            </a:pPr>
            <a:r>
              <a:rPr lang="fa-IR" smtClean="0"/>
              <a:t>مثال </a:t>
            </a:r>
            <a:endParaRPr lang="en-US" smtClean="0"/>
          </a:p>
        </p:txBody>
      </p:sp>
      <p:sp>
        <p:nvSpPr>
          <p:cNvPr id="493571" name="Rectangle 3"/>
          <p:cNvSpPr>
            <a:spLocks noGrp="1" noChangeArrowheads="1"/>
          </p:cNvSpPr>
          <p:nvPr>
            <p:ph type="body" idx="1"/>
          </p:nvPr>
        </p:nvSpPr>
        <p:spPr>
          <a:xfrm>
            <a:off x="395288" y="1916113"/>
            <a:ext cx="8229600" cy="4114800"/>
          </a:xfrm>
        </p:spPr>
        <p:txBody>
          <a:bodyPr/>
          <a:lstStyle/>
          <a:p>
            <a:pPr eaLnBrk="1" hangingPunct="1">
              <a:buFontTx/>
              <a:buNone/>
              <a:defRPr/>
            </a:pPr>
            <a:r>
              <a:rPr lang="fa-IR" smtClean="0"/>
              <a:t>   در تاریخ 8 بهمن ماه 1381، دریافت مبلغ 52500 ریال از بدهکاران اشتباها“ به مبلغ 55200 ریال به ترتیب زیر در دفترروزنامه ثبت شده است : </a:t>
            </a:r>
          </a:p>
          <a:p>
            <a:pPr eaLnBrk="1" hangingPunct="1">
              <a:buFontTx/>
              <a:buNone/>
              <a:defRPr/>
            </a:pPr>
            <a:r>
              <a:rPr lang="fa-IR" u="sng" smtClean="0"/>
              <a:t>تاریخ            شرح                  بدهکار           بستانکار   </a:t>
            </a:r>
          </a:p>
          <a:p>
            <a:pPr eaLnBrk="1" hangingPunct="1">
              <a:buFontTx/>
              <a:buNone/>
              <a:defRPr/>
            </a:pPr>
            <a:r>
              <a:rPr lang="fa-IR" smtClean="0"/>
              <a:t>8/11/81      صندوق               55200 </a:t>
            </a:r>
          </a:p>
          <a:p>
            <a:pPr eaLnBrk="1" hangingPunct="1">
              <a:buFontTx/>
              <a:buNone/>
              <a:defRPr/>
            </a:pPr>
            <a:r>
              <a:rPr lang="fa-IR" smtClean="0"/>
              <a:t>                     حسابهای دریافتنی                   55200 </a:t>
            </a:r>
          </a:p>
          <a:p>
            <a:pPr eaLnBrk="1" hangingPunct="1">
              <a:buFontTx/>
              <a:buNone/>
              <a:defRPr/>
            </a:pPr>
            <a:r>
              <a:rPr lang="fa-IR" smtClean="0"/>
              <a:t>               دریافت از بدهکاران شرکت </a:t>
            </a:r>
            <a:r>
              <a:rPr lang="fa-IR" u="sng" smtClean="0"/>
              <a:t>  </a:t>
            </a:r>
            <a:endParaRPr lang="en-US" u="sng" smtClean="0"/>
          </a:p>
        </p:txBody>
      </p:sp>
    </p:spTree>
  </p:cSld>
  <p:clrMapOvr>
    <a:masterClrMapping/>
  </p:clrMapOvr>
</p:sld>
</file>

<file path=ppt/slides/slide4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lstStyle/>
          <a:p>
            <a:pPr algn="ctr" eaLnBrk="1" hangingPunct="1">
              <a:defRPr/>
            </a:pPr>
            <a:r>
              <a:rPr lang="fa-IR" sz="4000" smtClean="0"/>
              <a:t>کشف اشتباه در ثبت دفترروزنامه پس از نقل به دفتر کل</a:t>
            </a:r>
            <a:endParaRPr lang="en-US" sz="4000" smtClean="0"/>
          </a:p>
        </p:txBody>
      </p:sp>
      <p:sp>
        <p:nvSpPr>
          <p:cNvPr id="427011" name="Rectangle 3"/>
          <p:cNvSpPr>
            <a:spLocks noGrp="1" noChangeArrowheads="1"/>
          </p:cNvSpPr>
          <p:nvPr>
            <p:ph type="body" idx="1"/>
          </p:nvPr>
        </p:nvSpPr>
        <p:spPr/>
        <p:txBody>
          <a:bodyPr/>
          <a:lstStyle/>
          <a:p>
            <a:pPr algn="ctr" eaLnBrk="1" hangingPunct="1">
              <a:buFontTx/>
              <a:buNone/>
              <a:defRPr/>
            </a:pPr>
            <a:r>
              <a:rPr lang="fa-IR" smtClean="0"/>
              <a:t>   اشتباهاتی که پس از نقل به دفتر کل کشف می شوند با تهیه سند اصلاحی و ثبت آن در دفترروزنامه تصحیح می شوند. </a:t>
            </a:r>
            <a:endParaRPr lang="en-US" smtClean="0"/>
          </a:p>
        </p:txBody>
      </p:sp>
    </p:spTree>
  </p:cSld>
  <p:clrMapOvr>
    <a:masterClrMapping/>
  </p:clrMapOvr>
</p:sld>
</file>

<file path=ppt/slides/slide4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28035" name="Rectangle 3"/>
          <p:cNvSpPr>
            <a:spLocks noGrp="1" noChangeArrowheads="1"/>
          </p:cNvSpPr>
          <p:nvPr>
            <p:ph type="body" idx="1"/>
          </p:nvPr>
        </p:nvSpPr>
        <p:spPr/>
        <p:txBody>
          <a:bodyPr/>
          <a:lstStyle/>
          <a:p>
            <a:pPr algn="ctr" eaLnBrk="1" hangingPunct="1">
              <a:buFontTx/>
              <a:buNone/>
              <a:defRPr/>
            </a:pPr>
            <a:r>
              <a:rPr lang="fa-IR" smtClean="0"/>
              <a:t>   برای تهیه سند اصلاحی، ابتدا باید ثبت اولیه صحیح مشخص شود و سپس این ثبت با ثبت نادرست نوشته شده در دفترروزنامه مقایسه و سرانجام آن ثبت نادرست قبلی تصحیح گردد. </a:t>
            </a:r>
            <a:endParaRPr lang="en-US" smtClean="0"/>
          </a:p>
        </p:txBody>
      </p:sp>
    </p:spTree>
  </p:cSld>
  <p:clrMapOvr>
    <a:masterClrMapping/>
  </p:clrMapOvr>
</p:sld>
</file>

<file path=ppt/slides/slide4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29058" name="Rectangle 2"/>
          <p:cNvSpPr>
            <a:spLocks noGrp="1" noChangeArrowheads="1"/>
          </p:cNvSpPr>
          <p:nvPr>
            <p:ph type="title"/>
          </p:nvPr>
        </p:nvSpPr>
        <p:spPr/>
        <p:txBody>
          <a:bodyPr/>
          <a:lstStyle/>
          <a:p>
            <a:pPr algn="ctr" eaLnBrk="1" hangingPunct="1">
              <a:defRPr/>
            </a:pPr>
            <a:r>
              <a:rPr lang="fa-IR" sz="4000" smtClean="0"/>
              <a:t>ب) اشتباه درنقل اقلام از دفترروزنامه به دفتر کل </a:t>
            </a:r>
            <a:endParaRPr lang="en-US" sz="4000" smtClean="0"/>
          </a:p>
        </p:txBody>
      </p:sp>
      <p:sp>
        <p:nvSpPr>
          <p:cNvPr id="429059" name="Rectangle 3"/>
          <p:cNvSpPr>
            <a:spLocks noGrp="1" noChangeArrowheads="1"/>
          </p:cNvSpPr>
          <p:nvPr>
            <p:ph type="body" idx="1"/>
          </p:nvPr>
        </p:nvSpPr>
        <p:spPr/>
        <p:txBody>
          <a:bodyPr/>
          <a:lstStyle/>
          <a:p>
            <a:pPr eaLnBrk="1" hangingPunct="1">
              <a:buFontTx/>
              <a:buNone/>
              <a:defRPr/>
            </a:pPr>
            <a:r>
              <a:rPr lang="fa-IR" smtClean="0"/>
              <a:t>   در مواردی که ثبت اولیه معاملات و عملیات مالی در دفترروزنامه به درستی انجام گرفته، ممکن است یک قلم به مبلغ غلط، به طرف نادرست حساب ویا حساب نامربوط نقل شود. </a:t>
            </a:r>
            <a:endParaRPr lang="en-US" smtClean="0"/>
          </a:p>
        </p:txBody>
      </p:sp>
    </p:spTree>
  </p:cSld>
  <p:clrMapOvr>
    <a:masterClrMapping/>
  </p:clrMapOvr>
</p:sld>
</file>

<file path=ppt/slides/slide4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083" name="Rectangle 3"/>
          <p:cNvSpPr>
            <a:spLocks noGrp="1" noChangeArrowheads="1"/>
          </p:cNvSpPr>
          <p:nvPr>
            <p:ph type="body" idx="1"/>
          </p:nvPr>
        </p:nvSpPr>
        <p:spPr/>
        <p:txBody>
          <a:bodyPr/>
          <a:lstStyle/>
          <a:p>
            <a:pPr algn="ctr" eaLnBrk="1" hangingPunct="1">
              <a:buFontTx/>
              <a:buNone/>
              <a:defRPr/>
            </a:pPr>
            <a:r>
              <a:rPr lang="fa-IR" smtClean="0"/>
              <a:t>  بسیاری از اشتباهات ناشی از نقل اقلام به حسابهای دفتر کل در جریان مانده گیری حسابها و تهیه ترازآزمایشی ماهانه کشف می شود. </a:t>
            </a:r>
            <a:endParaRPr lang="en-US" smtClean="0"/>
          </a:p>
        </p:txBody>
      </p:sp>
    </p:spTree>
  </p:cSld>
  <p:clrMapOvr>
    <a:masterClrMapping/>
  </p:clrMapOvr>
</p:sld>
</file>

<file path=ppt/slides/slide4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2131" name="Rectangle 3"/>
          <p:cNvSpPr>
            <a:spLocks noGrp="1" noChangeArrowheads="1"/>
          </p:cNvSpPr>
          <p:nvPr>
            <p:ph type="body" idx="1"/>
          </p:nvPr>
        </p:nvSpPr>
        <p:spPr/>
        <p:txBody>
          <a:bodyPr/>
          <a:lstStyle/>
          <a:p>
            <a:pPr algn="ctr" eaLnBrk="1" hangingPunct="1">
              <a:buFontTx/>
              <a:buNone/>
              <a:defRPr/>
            </a:pPr>
            <a:r>
              <a:rPr lang="fa-IR" smtClean="0"/>
              <a:t> اشتباهاتی را که در نقل اقلام رخ می دهد میتوان به دو دسته کلی زیر تقسیم و برای تصحیح آنها راه حل مناسب ارائه کرد: </a:t>
            </a:r>
          </a:p>
          <a:p>
            <a:pPr algn="ctr" eaLnBrk="1" hangingPunct="1">
              <a:buFontTx/>
              <a:buNone/>
              <a:defRPr/>
            </a:pPr>
            <a:r>
              <a:rPr lang="fa-IR" smtClean="0"/>
              <a:t>ب – 1) اشتباه در نقل اقلام که موجب عدم توازن ترازآزمایشی می شود. </a:t>
            </a:r>
          </a:p>
          <a:p>
            <a:pPr algn="ctr" eaLnBrk="1" hangingPunct="1">
              <a:buFontTx/>
              <a:buNone/>
              <a:defRPr/>
            </a:pPr>
            <a:r>
              <a:rPr lang="fa-IR" smtClean="0"/>
              <a:t>ب – 2 ) اشتباه در نقل اقلام که موجب عدم توازن ترازآزمایشی نمی شود. </a:t>
            </a:r>
          </a:p>
          <a:p>
            <a:pPr algn="ctr" eaLnBrk="1" hangingPunct="1">
              <a:buFontTx/>
              <a:buNone/>
              <a:defRPr/>
            </a:pPr>
            <a:endParaRPr lang="fa-IR" smtClean="0"/>
          </a:p>
          <a:p>
            <a:pPr algn="ctr" eaLnBrk="1" hangingPunct="1">
              <a:buFontTx/>
              <a:buNone/>
              <a:defRPr/>
            </a:pPr>
            <a:endParaRPr lang="en-US" smtClean="0"/>
          </a:p>
        </p:txBody>
      </p:sp>
    </p:spTree>
  </p:cSld>
  <p:clrMapOvr>
    <a:masterClrMapping/>
  </p:clrMapOvr>
</p:sld>
</file>

<file path=ppt/slides/slide4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3154" name="Rectangle 2"/>
          <p:cNvSpPr>
            <a:spLocks noGrp="1" noChangeArrowheads="1"/>
          </p:cNvSpPr>
          <p:nvPr>
            <p:ph type="title"/>
          </p:nvPr>
        </p:nvSpPr>
        <p:spPr/>
        <p:txBody>
          <a:bodyPr/>
          <a:lstStyle/>
          <a:p>
            <a:pPr algn="ctr" eaLnBrk="1" hangingPunct="1">
              <a:defRPr/>
            </a:pPr>
            <a:r>
              <a:rPr lang="fa-IR" sz="4000" smtClean="0"/>
              <a:t>ب – 1) اشتباه در نقل اقلام که موجب عدم توازن ترازآزمایشی می شود </a:t>
            </a:r>
            <a:endParaRPr lang="en-US" sz="4000" smtClean="0"/>
          </a:p>
        </p:txBody>
      </p:sp>
      <p:sp>
        <p:nvSpPr>
          <p:cNvPr id="433155" name="Rectangle 3"/>
          <p:cNvSpPr>
            <a:spLocks noGrp="1" noChangeArrowheads="1"/>
          </p:cNvSpPr>
          <p:nvPr>
            <p:ph type="body" idx="1"/>
          </p:nvPr>
        </p:nvSpPr>
        <p:spPr/>
        <p:txBody>
          <a:bodyPr/>
          <a:lstStyle/>
          <a:p>
            <a:pPr algn="ctr" eaLnBrk="1" hangingPunct="1">
              <a:buFontTx/>
              <a:buNone/>
              <a:defRPr/>
            </a:pPr>
            <a:endParaRPr lang="fa-IR" smtClean="0"/>
          </a:p>
          <a:p>
            <a:pPr algn="ctr" eaLnBrk="1" hangingPunct="1">
              <a:buFontTx/>
              <a:buNone/>
              <a:defRPr/>
            </a:pPr>
            <a:r>
              <a:rPr lang="fa-IR" smtClean="0"/>
              <a:t> اشتباهاتی نظیر انتقال یک قلم به مبلغ غلط یا به طرف نادرست حساب موجب عدم توازن ترازآزمایشی می شود. </a:t>
            </a:r>
            <a:endParaRPr lang="en-US" smtClean="0"/>
          </a:p>
        </p:txBody>
      </p:sp>
    </p:spTree>
  </p:cSld>
  <p:clrMapOvr>
    <a:masterClrMapping/>
  </p:clrMapOvr>
</p:sld>
</file>

<file path=ppt/slides/slide4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4178" name="Rectangle 2"/>
          <p:cNvSpPr>
            <a:spLocks noGrp="1" noChangeArrowheads="1"/>
          </p:cNvSpPr>
          <p:nvPr>
            <p:ph type="title"/>
          </p:nvPr>
        </p:nvSpPr>
        <p:spPr/>
        <p:txBody>
          <a:bodyPr/>
          <a:lstStyle/>
          <a:p>
            <a:pPr algn="ctr" eaLnBrk="1" hangingPunct="1">
              <a:defRPr/>
            </a:pPr>
            <a:r>
              <a:rPr lang="fa-IR" sz="4000" smtClean="0"/>
              <a:t> ب – 2) اشتباه در نقل اقلام که موجب عدم توازن ترازآزمایشی نمی شود</a:t>
            </a:r>
            <a:endParaRPr lang="en-US" sz="4000" smtClean="0"/>
          </a:p>
        </p:txBody>
      </p:sp>
      <p:sp>
        <p:nvSpPr>
          <p:cNvPr id="434179" name="Rectangle 3"/>
          <p:cNvSpPr>
            <a:spLocks noGrp="1" noChangeArrowheads="1"/>
          </p:cNvSpPr>
          <p:nvPr>
            <p:ph type="body" idx="1"/>
          </p:nvPr>
        </p:nvSpPr>
        <p:spPr/>
        <p:txBody>
          <a:bodyPr/>
          <a:lstStyle/>
          <a:p>
            <a:pPr algn="ctr" eaLnBrk="1" hangingPunct="1">
              <a:buFontTx/>
              <a:buNone/>
              <a:defRPr/>
            </a:pPr>
            <a:endParaRPr lang="fa-IR" smtClean="0"/>
          </a:p>
          <a:p>
            <a:pPr algn="ctr" eaLnBrk="1" hangingPunct="1">
              <a:buFontTx/>
              <a:buNone/>
              <a:defRPr/>
            </a:pPr>
            <a:r>
              <a:rPr lang="fa-IR" smtClean="0"/>
              <a:t> اشتباهاتی نظیر نقل یک قلم به حساب نامربوط موجب عدم توازن ترازآزمایشی نمی شود. </a:t>
            </a:r>
            <a:endParaRPr lang="en-US"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algn="ctr" eaLnBrk="1" hangingPunct="1">
              <a:defRPr/>
            </a:pPr>
            <a:r>
              <a:rPr lang="fa-IR" smtClean="0"/>
              <a:t>1- فزونی منافع بر مخارج</a:t>
            </a:r>
            <a:endParaRPr lang="en-US" smtClean="0"/>
          </a:p>
        </p:txBody>
      </p:sp>
      <p:sp>
        <p:nvSpPr>
          <p:cNvPr id="48131" name="Rectangle 3"/>
          <p:cNvSpPr>
            <a:spLocks noGrp="1" noChangeArrowheads="1"/>
          </p:cNvSpPr>
          <p:nvPr>
            <p:ph type="body" idx="1"/>
          </p:nvPr>
        </p:nvSpPr>
        <p:spPr/>
        <p:txBody>
          <a:bodyPr/>
          <a:lstStyle/>
          <a:p>
            <a:pPr eaLnBrk="1" hangingPunct="1">
              <a:buFontTx/>
              <a:buNone/>
              <a:defRPr/>
            </a:pPr>
            <a:r>
              <a:rPr lang="fa-IR" smtClean="0"/>
              <a:t>  هدف گزارشگری مالی فراهم کردن اطلاعات لازم برای تصمیم گیری است. اما مخارج تهیه این اطلاعات نباید برمنافع آن فزونی یابد .</a:t>
            </a:r>
          </a:p>
          <a:p>
            <a:pPr eaLnBrk="1" hangingPunct="1">
              <a:defRPr/>
            </a:pPr>
            <a:endParaRPr lang="en-US"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algn="ctr" eaLnBrk="1" hangingPunct="1">
              <a:defRPr/>
            </a:pPr>
            <a:r>
              <a:rPr lang="fa-IR" smtClean="0"/>
              <a:t>اصل اهمیت  </a:t>
            </a:r>
            <a:endParaRPr lang="en-US" smtClean="0"/>
          </a:p>
        </p:txBody>
      </p:sp>
      <p:sp>
        <p:nvSpPr>
          <p:cNvPr id="49155" name="Rectangle 3"/>
          <p:cNvSpPr>
            <a:spLocks noGrp="1" noChangeArrowheads="1"/>
          </p:cNvSpPr>
          <p:nvPr>
            <p:ph type="body" idx="1"/>
          </p:nvPr>
        </p:nvSpPr>
        <p:spPr/>
        <p:txBody>
          <a:bodyPr/>
          <a:lstStyle/>
          <a:p>
            <a:pPr eaLnBrk="1" hangingPunct="1">
              <a:buFontTx/>
              <a:buNone/>
              <a:defRPr/>
            </a:pPr>
            <a:r>
              <a:rPr lang="fa-IR" smtClean="0"/>
              <a:t>  به موجب اصل اهمیت در مورد مبالغ واقلامی که بنابر وضعیت،محیط وعملکرد موسسه، جزیی و ناچیز محسوب می شوند، می توان از اعمال دقیق اصول حسابداری خودداری کرد. </a:t>
            </a:r>
            <a:endParaRPr lang="en-US"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algn="ctr" eaLnBrk="1" hangingPunct="1">
              <a:defRPr/>
            </a:pPr>
            <a:r>
              <a:rPr lang="fa-IR" smtClean="0"/>
              <a:t>اصل محافظه کاری : </a:t>
            </a:r>
            <a:endParaRPr lang="en-US" smtClean="0"/>
          </a:p>
        </p:txBody>
      </p:sp>
      <p:sp>
        <p:nvSpPr>
          <p:cNvPr id="50179" name="Rectangle 3"/>
          <p:cNvSpPr>
            <a:spLocks noGrp="1" noChangeArrowheads="1"/>
          </p:cNvSpPr>
          <p:nvPr>
            <p:ph type="body" idx="1"/>
          </p:nvPr>
        </p:nvSpPr>
        <p:spPr/>
        <p:txBody>
          <a:bodyPr/>
          <a:lstStyle/>
          <a:p>
            <a:pPr eaLnBrk="1" hangingPunct="1">
              <a:buFontTx/>
              <a:buNone/>
              <a:defRPr/>
            </a:pPr>
            <a:r>
              <a:rPr lang="fa-IR" smtClean="0"/>
              <a:t>  محافظه کاری بدین است که در شرایط ابهام، اعمال قضاوت برای انجام برآورد به نحوی صورت گیرد که درآمدها یا دارائیها بیشتر از واقع وهزینه ها یا بدهیها کمتر از ارائه نشود. </a:t>
            </a:r>
            <a:endParaRPr lang="en-US"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57200" y="274638"/>
            <a:ext cx="8362950" cy="3009900"/>
          </a:xfrm>
        </p:spPr>
        <p:txBody>
          <a:bodyPr/>
          <a:lstStyle/>
          <a:p>
            <a:pPr algn="ctr" eaLnBrk="1" hangingPunct="1">
              <a:defRPr/>
            </a:pPr>
            <a:r>
              <a:rPr lang="fa-IR" sz="4000" smtClean="0"/>
              <a:t/>
            </a:r>
            <a:br>
              <a:rPr lang="fa-IR" sz="4000" smtClean="0"/>
            </a:br>
            <a:r>
              <a:rPr lang="fa-IR" sz="4000" smtClean="0"/>
              <a:t/>
            </a:r>
            <a:br>
              <a:rPr lang="fa-IR" sz="4000" smtClean="0"/>
            </a:br>
            <a:r>
              <a:rPr lang="fa-IR" sz="4000" smtClean="0"/>
              <a:t/>
            </a:r>
            <a:br>
              <a:rPr lang="fa-IR" sz="4000" smtClean="0"/>
            </a:br>
            <a:r>
              <a:rPr lang="fa-IR" sz="4000" smtClean="0"/>
              <a:t>محافظه کاری عبارت است از کاربرد درجه ای از مراقبت که جهت انجام برآورد در شرایط ابهام موردنیاز است به گونه ای که درآمدها یا دارائیها بیشتراز واقع وهزینه ها کمتر از واقع ارائه نشود.</a:t>
            </a:r>
            <a:endParaRPr lang="en-US" sz="4000"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algn="ctr" eaLnBrk="1" hangingPunct="1">
              <a:defRPr/>
            </a:pPr>
            <a:r>
              <a:rPr lang="fa-IR" smtClean="0"/>
              <a:t>گفتار 5 : </a:t>
            </a:r>
            <a:endParaRPr lang="en-US" smtClean="0"/>
          </a:p>
        </p:txBody>
      </p:sp>
      <p:sp>
        <p:nvSpPr>
          <p:cNvPr id="53251" name="Rectangle 3"/>
          <p:cNvSpPr>
            <a:spLocks noGrp="1" noChangeArrowheads="1"/>
          </p:cNvSpPr>
          <p:nvPr>
            <p:ph type="body" idx="1"/>
          </p:nvPr>
        </p:nvSpPr>
        <p:spPr/>
        <p:txBody>
          <a:bodyPr/>
          <a:lstStyle/>
          <a:p>
            <a:pPr eaLnBrk="1" hangingPunct="1">
              <a:buFontTx/>
              <a:buNone/>
              <a:defRPr/>
            </a:pPr>
            <a:r>
              <a:rPr lang="fa-IR" smtClean="0"/>
              <a:t>  ویژگیها و خصوصیات کیفی اطلاعات حسابداری </a:t>
            </a:r>
            <a:endParaRPr lang="en-US" smtClean="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algn="ctr" eaLnBrk="1" hangingPunct="1">
              <a:defRPr/>
            </a:pPr>
            <a:r>
              <a:rPr lang="fa-IR" smtClean="0"/>
              <a:t>هدف :</a:t>
            </a:r>
            <a:endParaRPr lang="en-US" smtClean="0"/>
          </a:p>
        </p:txBody>
      </p:sp>
      <p:sp>
        <p:nvSpPr>
          <p:cNvPr id="54275" name="Rectangle 3"/>
          <p:cNvSpPr>
            <a:spLocks noGrp="1" noChangeArrowheads="1"/>
          </p:cNvSpPr>
          <p:nvPr>
            <p:ph type="body" idx="1"/>
          </p:nvPr>
        </p:nvSpPr>
        <p:spPr/>
        <p:txBody>
          <a:bodyPr/>
          <a:lstStyle/>
          <a:p>
            <a:pPr eaLnBrk="1" hangingPunct="1">
              <a:buFontTx/>
              <a:buNone/>
              <a:defRPr/>
            </a:pPr>
            <a:r>
              <a:rPr lang="fa-IR" smtClean="0"/>
              <a:t>   انتظار می رود پس از مطالعه این گفتار بتوانید ویژگیها وخصوصیات کیفی اطلاعات حسابداری را تشخیص دهید و هر کدام را تشریح کنید. </a:t>
            </a:r>
            <a:endParaRPr lang="en-US"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323850" y="1052513"/>
            <a:ext cx="8424863" cy="2366962"/>
          </a:xfrm>
        </p:spPr>
        <p:txBody>
          <a:bodyPr/>
          <a:lstStyle/>
          <a:p>
            <a:pPr algn="ctr" eaLnBrk="1" hangingPunct="1">
              <a:defRPr/>
            </a:pPr>
            <a:r>
              <a:rPr lang="fa-IR" sz="4000" smtClean="0"/>
              <a:t/>
            </a:r>
            <a:br>
              <a:rPr lang="fa-IR" sz="4000" smtClean="0"/>
            </a:br>
            <a:r>
              <a:rPr lang="fa-IR" sz="4000" smtClean="0"/>
              <a:t/>
            </a:r>
            <a:br>
              <a:rPr lang="fa-IR" sz="4000" smtClean="0"/>
            </a:br>
            <a:r>
              <a:rPr lang="fa-IR" sz="4000" smtClean="0"/>
              <a:t>مهمترین ویژگیها یا خصوصیات کیفی اطلاعات حسابداری عبارت اند از : </a:t>
            </a:r>
            <a:br>
              <a:rPr lang="fa-IR" sz="4000" smtClean="0"/>
            </a:br>
            <a:r>
              <a:rPr lang="fa-IR" sz="4000" smtClean="0"/>
              <a:t>1-مربوط بودن </a:t>
            </a:r>
            <a:br>
              <a:rPr lang="fa-IR" sz="4000" smtClean="0"/>
            </a:br>
            <a:r>
              <a:rPr lang="fa-IR" sz="4000" smtClean="0"/>
              <a:t>2- قابلیت اتکاء </a:t>
            </a:r>
            <a:br>
              <a:rPr lang="fa-IR" sz="4000" smtClean="0"/>
            </a:br>
            <a:r>
              <a:rPr lang="fa-IR" sz="4000" smtClean="0"/>
              <a:t>3- قابلیت مقایسه </a:t>
            </a:r>
            <a:endParaRPr lang="en-US" sz="4000"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algn="ctr" eaLnBrk="1" hangingPunct="1">
              <a:defRPr/>
            </a:pPr>
            <a:r>
              <a:rPr lang="fa-IR" smtClean="0"/>
              <a:t>1- مربوط بودن </a:t>
            </a:r>
            <a:endParaRPr lang="en-US" smtClean="0"/>
          </a:p>
        </p:txBody>
      </p:sp>
      <p:sp>
        <p:nvSpPr>
          <p:cNvPr id="57347" name="Rectangle 3"/>
          <p:cNvSpPr>
            <a:spLocks noGrp="1" noChangeArrowheads="1"/>
          </p:cNvSpPr>
          <p:nvPr>
            <p:ph type="body" idx="1"/>
          </p:nvPr>
        </p:nvSpPr>
        <p:spPr/>
        <p:txBody>
          <a:bodyPr/>
          <a:lstStyle/>
          <a:p>
            <a:pPr eaLnBrk="1" hangingPunct="1">
              <a:buFontTx/>
              <a:buNone/>
              <a:defRPr/>
            </a:pPr>
            <a:r>
              <a:rPr lang="fa-IR" smtClean="0"/>
              <a:t>  (مربوط بودن ) یکی از ویژگیهای کیفی واساسی اطلاعات حسابداری است. ارائه اطلاعات مربوط، تصمیم گیرندگان رادر اخذ تصمیمات منطقی یاری می دهد ومی تواند عاملی برای جلوگیری از بروز ابهام و سردرگمی در بررسی و مطالعه اطلاعات مالی محسوب شود. </a:t>
            </a:r>
            <a:endParaRPr lang="en-US"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ctr" eaLnBrk="1" hangingPunct="1">
              <a:defRPr/>
            </a:pPr>
            <a:r>
              <a:rPr lang="fa-IR" smtClean="0"/>
              <a:t>فصل اول </a:t>
            </a:r>
            <a:endParaRPr lang="en-US" smtClean="0"/>
          </a:p>
        </p:txBody>
      </p:sp>
      <p:sp>
        <p:nvSpPr>
          <p:cNvPr id="5123" name="Rectangle 3"/>
          <p:cNvSpPr>
            <a:spLocks noGrp="1" noChangeArrowheads="1"/>
          </p:cNvSpPr>
          <p:nvPr>
            <p:ph type="body" idx="1"/>
          </p:nvPr>
        </p:nvSpPr>
        <p:spPr/>
        <p:txBody>
          <a:bodyPr/>
          <a:lstStyle/>
          <a:p>
            <a:pPr algn="ctr" eaLnBrk="1" hangingPunct="1">
              <a:buFontTx/>
              <a:buNone/>
              <a:defRPr/>
            </a:pPr>
            <a:r>
              <a:rPr lang="fa-IR" smtClean="0"/>
              <a:t>   کلیات </a:t>
            </a:r>
            <a:endParaRPr lang="en-US"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algn="ctr" eaLnBrk="1" hangingPunct="1">
              <a:defRPr/>
            </a:pPr>
            <a:r>
              <a:rPr lang="fa-IR" sz="4000" smtClean="0"/>
              <a:t>ویژگی مربوط بودن اطلاعات مالی مبتنی برمفاهیم زیر می باشد :</a:t>
            </a:r>
            <a:endParaRPr lang="en-US" sz="4000" smtClean="0"/>
          </a:p>
        </p:txBody>
      </p:sp>
      <p:sp>
        <p:nvSpPr>
          <p:cNvPr id="58371" name="Rectangle 3"/>
          <p:cNvSpPr>
            <a:spLocks noGrp="1" noChangeArrowheads="1"/>
          </p:cNvSpPr>
          <p:nvPr>
            <p:ph type="body" idx="1"/>
          </p:nvPr>
        </p:nvSpPr>
        <p:spPr/>
        <p:txBody>
          <a:bodyPr/>
          <a:lstStyle/>
          <a:p>
            <a:pPr eaLnBrk="1" hangingPunct="1">
              <a:buFontTx/>
              <a:buNone/>
              <a:defRPr/>
            </a:pPr>
            <a:endParaRPr lang="fa-IR" smtClean="0"/>
          </a:p>
          <a:p>
            <a:pPr eaLnBrk="1" hangingPunct="1">
              <a:buFontTx/>
              <a:buNone/>
              <a:defRPr/>
            </a:pPr>
            <a:r>
              <a:rPr lang="fa-IR" smtClean="0"/>
              <a:t>  اهمیت، به موقع بودن ، رجحان محتوا برشکل قابل فهم بودن وافشای کامل است که هریک از این مفاهیم یا ویژگیهای فرعی درزیر تشریح می شود </a:t>
            </a:r>
            <a:endParaRPr lang="en-US" smtClean="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algn="ctr" eaLnBrk="1" hangingPunct="1">
              <a:defRPr/>
            </a:pPr>
            <a:r>
              <a:rPr lang="fa-IR" smtClean="0"/>
              <a:t>الف) اهمیت </a:t>
            </a:r>
            <a:endParaRPr lang="en-US" smtClean="0"/>
          </a:p>
        </p:txBody>
      </p:sp>
      <p:sp>
        <p:nvSpPr>
          <p:cNvPr id="59395" name="Rectangle 3"/>
          <p:cNvSpPr>
            <a:spLocks noGrp="1" noChangeArrowheads="1"/>
          </p:cNvSpPr>
          <p:nvPr>
            <p:ph type="body" idx="1"/>
          </p:nvPr>
        </p:nvSpPr>
        <p:spPr/>
        <p:txBody>
          <a:bodyPr/>
          <a:lstStyle/>
          <a:p>
            <a:pPr eaLnBrk="1" hangingPunct="1">
              <a:buFontTx/>
              <a:buNone/>
              <a:defRPr/>
            </a:pPr>
            <a:r>
              <a:rPr lang="fa-IR" smtClean="0"/>
              <a:t>  اهمیت در حسابداری یک مفهوم نسب است که کیفیت و کمیت آن ار طریق میزان تاثیری که اطلاعات حسابداری بر تصمیم گیریها دارد ارزیابی وتعیین میگردد. </a:t>
            </a:r>
            <a:endParaRPr lang="en-US" smtClean="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algn="ctr" eaLnBrk="1" hangingPunct="1">
              <a:defRPr/>
            </a:pPr>
            <a:r>
              <a:rPr lang="fa-IR" smtClean="0"/>
              <a:t>ب) به موقع بودن </a:t>
            </a:r>
            <a:endParaRPr lang="en-US" smtClean="0"/>
          </a:p>
        </p:txBody>
      </p:sp>
      <p:sp>
        <p:nvSpPr>
          <p:cNvPr id="60419" name="Rectangle 3"/>
          <p:cNvSpPr>
            <a:spLocks noGrp="1" noChangeArrowheads="1"/>
          </p:cNvSpPr>
          <p:nvPr>
            <p:ph type="body" idx="1"/>
          </p:nvPr>
        </p:nvSpPr>
        <p:spPr/>
        <p:txBody>
          <a:bodyPr/>
          <a:lstStyle/>
          <a:p>
            <a:pPr eaLnBrk="1" hangingPunct="1">
              <a:buFontTx/>
              <a:buNone/>
              <a:defRPr/>
            </a:pPr>
            <a:r>
              <a:rPr lang="fa-IR" smtClean="0"/>
              <a:t>  به موقع بودن به موضوع مناسب بودن زمان ارائه اطلاعات مالی اشاره دارد، زیرا بسیاری از انواع اطلاعات مالی،  نسبت به گذشت زمان حساسیت زیادی دارند وبه سرعت ارزش خودرا از دست می دهند. </a:t>
            </a:r>
            <a:endParaRPr lang="en-US" smtClean="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algn="ctr" eaLnBrk="1" hangingPunct="1">
              <a:defRPr/>
            </a:pPr>
            <a:r>
              <a:rPr lang="fa-IR" smtClean="0"/>
              <a:t>ج)  رجحان محتوا بر شکل </a:t>
            </a:r>
            <a:endParaRPr lang="en-US" smtClean="0"/>
          </a:p>
        </p:txBody>
      </p:sp>
      <p:sp>
        <p:nvSpPr>
          <p:cNvPr id="61443" name="Rectangle 3"/>
          <p:cNvSpPr>
            <a:spLocks noGrp="1" noChangeArrowheads="1"/>
          </p:cNvSpPr>
          <p:nvPr>
            <p:ph type="body" idx="1"/>
          </p:nvPr>
        </p:nvSpPr>
        <p:spPr/>
        <p:txBody>
          <a:bodyPr/>
          <a:lstStyle/>
          <a:p>
            <a:pPr eaLnBrk="1" hangingPunct="1">
              <a:buFontTx/>
              <a:buNone/>
              <a:defRPr/>
            </a:pPr>
            <a:r>
              <a:rPr lang="fa-IR" smtClean="0"/>
              <a:t>   در حسابداری و گزارشگری مالی بر محتوای اقتصادی عملیات ورویدادها تاکید می شود، هر چند شکل عملیات و رویدادها مغایر با محتوای آنها باشد ونحوه عمل دیگری را ایجاب کند . </a:t>
            </a:r>
            <a:endParaRPr lang="en-US" smtClean="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algn="ctr" eaLnBrk="1" hangingPunct="1">
              <a:defRPr/>
            </a:pPr>
            <a:r>
              <a:rPr lang="fa-IR" smtClean="0"/>
              <a:t>د) قابل فهم بودن </a:t>
            </a:r>
            <a:endParaRPr lang="en-US" smtClean="0"/>
          </a:p>
        </p:txBody>
      </p:sp>
      <p:sp>
        <p:nvSpPr>
          <p:cNvPr id="62467" name="Rectangle 3"/>
          <p:cNvSpPr>
            <a:spLocks noGrp="1" noChangeArrowheads="1"/>
          </p:cNvSpPr>
          <p:nvPr>
            <p:ph type="body" idx="1"/>
          </p:nvPr>
        </p:nvSpPr>
        <p:spPr/>
        <p:txBody>
          <a:bodyPr/>
          <a:lstStyle/>
          <a:p>
            <a:pPr eaLnBrk="1" hangingPunct="1">
              <a:buFontTx/>
              <a:buNone/>
              <a:defRPr/>
            </a:pPr>
            <a:r>
              <a:rPr lang="fa-IR" smtClean="0"/>
              <a:t>   صورتهای مالی باید برای اشخاصی که دانش متعارفی از حسابداری دارند ، بالقوه قابل فهم وقابل استفاده باشد. به همین دلیل ویژگی  قابل فهم بودن  را وابسته به دانش استفاده کنندگان گزارشهای مالی می دانند. </a:t>
            </a:r>
            <a:endParaRPr lang="en-US" smtClean="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algn="ctr" eaLnBrk="1" hangingPunct="1">
              <a:defRPr/>
            </a:pPr>
            <a:r>
              <a:rPr lang="fa-IR" smtClean="0"/>
              <a:t>ه ) افشای کامل </a:t>
            </a:r>
            <a:endParaRPr lang="en-US" smtClean="0"/>
          </a:p>
        </p:txBody>
      </p:sp>
      <p:sp>
        <p:nvSpPr>
          <p:cNvPr id="63491" name="Rectangle 3"/>
          <p:cNvSpPr>
            <a:spLocks noGrp="1" noChangeArrowheads="1"/>
          </p:cNvSpPr>
          <p:nvPr>
            <p:ph type="body" idx="1"/>
          </p:nvPr>
        </p:nvSpPr>
        <p:spPr/>
        <p:txBody>
          <a:bodyPr/>
          <a:lstStyle/>
          <a:p>
            <a:pPr eaLnBrk="1" hangingPunct="1">
              <a:buFontTx/>
              <a:buNone/>
              <a:defRPr/>
            </a:pPr>
            <a:r>
              <a:rPr lang="fa-IR" smtClean="0"/>
              <a:t>   هدفهای حسابداری وگزارشگری مالی ایجاب می کند که اطلاعات مربوط به گونه ای مناسب و کامل افشاء شود. افشاء به عنوان یکی از اصول اساسی حسابداری تشریح می شود .</a:t>
            </a:r>
            <a:endParaRPr lang="en-US" smtClean="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algn="ctr" eaLnBrk="1" hangingPunct="1">
              <a:defRPr/>
            </a:pPr>
            <a:r>
              <a:rPr lang="fa-IR" smtClean="0"/>
              <a:t>2- قابلیت اتکاء </a:t>
            </a:r>
            <a:endParaRPr lang="en-US" smtClean="0"/>
          </a:p>
        </p:txBody>
      </p:sp>
      <p:sp>
        <p:nvSpPr>
          <p:cNvPr id="64515" name="Rectangle 3"/>
          <p:cNvSpPr>
            <a:spLocks noGrp="1" noChangeArrowheads="1"/>
          </p:cNvSpPr>
          <p:nvPr>
            <p:ph type="body" idx="1"/>
          </p:nvPr>
        </p:nvSpPr>
        <p:spPr/>
        <p:txBody>
          <a:bodyPr/>
          <a:lstStyle/>
          <a:p>
            <a:pPr eaLnBrk="1" hangingPunct="1">
              <a:buFontTx/>
              <a:buNone/>
              <a:defRPr/>
            </a:pPr>
            <a:r>
              <a:rPr lang="fa-IR" smtClean="0"/>
              <a:t>  قابلیت اتکاء به اعتماد و اتکایی اشاره دارد که استفاده کنندگان می تواند بر اندازه گیریهای گزارش شده در صورتهای مالی اساسی داشته باشند. نتایج اندازه گیریهای حسابداری هنگامی قابل اتکاء است که به طور صادقانه معرف ارزشهایی باشد که انتظارمی رود یا درنظراست ارائه کند .</a:t>
            </a:r>
            <a:endParaRPr lang="en-US" smtClean="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algn="ctr" eaLnBrk="1" hangingPunct="1">
              <a:defRPr/>
            </a:pPr>
            <a:r>
              <a:rPr lang="fa-IR" smtClean="0"/>
              <a:t>3- قابلیت مقایسه </a:t>
            </a:r>
            <a:endParaRPr lang="en-US" smtClean="0"/>
          </a:p>
        </p:txBody>
      </p:sp>
      <p:sp>
        <p:nvSpPr>
          <p:cNvPr id="65539" name="Rectangle 3"/>
          <p:cNvSpPr>
            <a:spLocks noGrp="1" noChangeArrowheads="1"/>
          </p:cNvSpPr>
          <p:nvPr>
            <p:ph type="body" idx="1"/>
          </p:nvPr>
        </p:nvSpPr>
        <p:spPr/>
        <p:txBody>
          <a:bodyPr/>
          <a:lstStyle/>
          <a:p>
            <a:pPr eaLnBrk="1" hangingPunct="1">
              <a:buFontTx/>
              <a:buNone/>
              <a:defRPr/>
            </a:pPr>
            <a:r>
              <a:rPr lang="fa-IR" smtClean="0"/>
              <a:t>   سرمایه گذاران و اعتباردهندگان، امکانات و فرصتهای سرمایه گذاری و اعطای اعتبار گوناگونی دارند. تصمیمات آنان نیز گاهی برمبنای مقایسه عملکرد واحد تجاری مورد نظر در طول زمان (چندین سال)و یا عملکرد چندین واحد تجاری برای دوره یا دوره های زمانی یکسان، اتخاذ می شود .</a:t>
            </a:r>
            <a:endParaRPr lang="en-US" smtClean="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683" name="Rectangle 3"/>
          <p:cNvSpPr>
            <a:spLocks noGrp="1" noChangeArrowheads="1"/>
          </p:cNvSpPr>
          <p:nvPr>
            <p:ph type="body" idx="1"/>
          </p:nvPr>
        </p:nvSpPr>
        <p:spPr/>
        <p:txBody>
          <a:bodyPr/>
          <a:lstStyle/>
          <a:p>
            <a:pPr algn="ctr" eaLnBrk="1" hangingPunct="1">
              <a:buFontTx/>
              <a:buNone/>
              <a:defRPr/>
            </a:pPr>
            <a:r>
              <a:rPr lang="fa-IR" smtClean="0"/>
              <a:t>  ویژگی «قابلیت مقایسه» مبتنی بر مفاهیم (1)رعایت یکنواختی یا ثبات رویه و(2) همسانی رویه ها است که به عنوان اجزا یا ویژگیهای وابسته به «قابلیت مقایسه» هریک را تشریح می کنیم .</a:t>
            </a:r>
            <a:endParaRPr lang="en-US" smtClean="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algn="ctr" eaLnBrk="1" hangingPunct="1">
              <a:defRPr/>
            </a:pPr>
            <a:r>
              <a:rPr lang="fa-IR" smtClean="0"/>
              <a:t>الف ) رعایت یکنواختی </a:t>
            </a:r>
            <a:endParaRPr lang="en-US" smtClean="0"/>
          </a:p>
        </p:txBody>
      </p:sp>
      <p:sp>
        <p:nvSpPr>
          <p:cNvPr id="67587"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رعایت یکنواختی به قابلیت مقایسه اطلاعات ارائه شده توسط یک واحد تجاری در طول زمان اشاره دارد .</a:t>
            </a:r>
            <a:endParaRPr lang="en-US"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algn="ctr" eaLnBrk="1" hangingPunct="1">
              <a:defRPr/>
            </a:pPr>
            <a:r>
              <a:rPr lang="fa-IR" smtClean="0"/>
              <a:t>هدف کلی </a:t>
            </a:r>
            <a:endParaRPr lang="en-US" smtClean="0"/>
          </a:p>
        </p:txBody>
      </p:sp>
      <p:sp>
        <p:nvSpPr>
          <p:cNvPr id="6147" name="Rectangle 3"/>
          <p:cNvSpPr>
            <a:spLocks noGrp="1" noChangeArrowheads="1"/>
          </p:cNvSpPr>
          <p:nvPr>
            <p:ph type="body" idx="1"/>
          </p:nvPr>
        </p:nvSpPr>
        <p:spPr/>
        <p:txBody>
          <a:bodyPr/>
          <a:lstStyle/>
          <a:p>
            <a:pPr eaLnBrk="1" hangingPunct="1">
              <a:buFontTx/>
              <a:buNone/>
              <a:defRPr/>
            </a:pPr>
            <a:r>
              <a:rPr lang="fa-IR" smtClean="0"/>
              <a:t>    آشنایی اجمالی به حسابداری وقواعد کلی حاکم برآن </a:t>
            </a:r>
            <a:endParaRPr lang="en-US" smtClean="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8611" name="Rectangle 3"/>
          <p:cNvSpPr>
            <a:spLocks noGrp="1" noChangeArrowheads="1"/>
          </p:cNvSpPr>
          <p:nvPr>
            <p:ph type="body" idx="1"/>
          </p:nvPr>
        </p:nvSpPr>
        <p:spPr/>
        <p:txBody>
          <a:bodyPr/>
          <a:lstStyle/>
          <a:p>
            <a:pPr algn="ctr" eaLnBrk="1" hangingPunct="1">
              <a:defRPr/>
            </a:pPr>
            <a:r>
              <a:rPr lang="fa-IR" smtClean="0"/>
              <a:t>به طور کلی ، به کار گیری یکنواخت اصول ورویه های حسابداری و استفاده از اصطلاحات یکسان و طبقه بندیهای مشابه در سالهای مختلف ،کیفیت «قابلیت مقایسه » اطلاعات ارائه شده را بالا می برد </a:t>
            </a:r>
            <a:endParaRPr lang="en-US" smtClean="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algn="ctr" eaLnBrk="1" hangingPunct="1">
              <a:defRPr/>
            </a:pPr>
            <a:r>
              <a:rPr lang="fa-IR" smtClean="0"/>
              <a:t>ب) همسانی رویه ها </a:t>
            </a:r>
            <a:endParaRPr lang="en-US" smtClean="0"/>
          </a:p>
        </p:txBody>
      </p:sp>
      <p:sp>
        <p:nvSpPr>
          <p:cNvPr id="69635" name="Rectangle 3"/>
          <p:cNvSpPr>
            <a:spLocks noGrp="1" noChangeArrowheads="1"/>
          </p:cNvSpPr>
          <p:nvPr>
            <p:ph type="body" idx="1"/>
          </p:nvPr>
        </p:nvSpPr>
        <p:spPr/>
        <p:txBody>
          <a:bodyPr/>
          <a:lstStyle/>
          <a:p>
            <a:pPr eaLnBrk="1" hangingPunct="1">
              <a:buFontTx/>
              <a:buNone/>
              <a:defRPr/>
            </a:pPr>
            <a:r>
              <a:rPr lang="fa-IR" smtClean="0"/>
              <a:t>  ویژگی دیگر وابسته به کیفیت «قابلیت مقایسه»، همسانی رویه ها است که به قابلیت مقایسه نتایج گزارش شده بین دو یا چند واحد تجاری در مقطع یا مقاطع زمانی یکسان ، اشاره دارد .</a:t>
            </a:r>
            <a:endParaRPr lang="en-US" smtClean="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algn="ctr" eaLnBrk="1" hangingPunct="1">
              <a:defRPr/>
            </a:pPr>
            <a:r>
              <a:rPr lang="fa-IR" sz="4000" smtClean="0"/>
              <a:t>تضاد بین ویژگیهای کیفی اطلاعات حسابداری</a:t>
            </a:r>
            <a:endParaRPr lang="en-US" sz="4000" smtClean="0"/>
          </a:p>
        </p:txBody>
      </p:sp>
      <p:sp>
        <p:nvSpPr>
          <p:cNvPr id="72707"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همان گونه که در بحث راجع به ویژگیهای کیفی و همچنین مفاهیم و جزئیات مربوطه به هر یک مطرح شد ، اطلاعات حسابداری هنگامی سودمند است و می تواند به استفاده کنندگان در تصمیم گیریها کمک کند که از ویژگیهای کیفی لازم برخوردار باشد .</a:t>
            </a:r>
            <a:endParaRPr lang="en-US" smtClean="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algn="ctr" eaLnBrk="1" hangingPunct="1">
              <a:defRPr/>
            </a:pPr>
            <a:r>
              <a:rPr lang="fa-IR" smtClean="0"/>
              <a:t>گفتار 6</a:t>
            </a:r>
            <a:endParaRPr lang="en-US" smtClean="0"/>
          </a:p>
        </p:txBody>
      </p:sp>
      <p:sp>
        <p:nvSpPr>
          <p:cNvPr id="70659" name="Rectangle 3"/>
          <p:cNvSpPr>
            <a:spLocks noGrp="1" noChangeArrowheads="1"/>
          </p:cNvSpPr>
          <p:nvPr>
            <p:ph type="body" idx="1"/>
          </p:nvPr>
        </p:nvSpPr>
        <p:spPr/>
        <p:txBody>
          <a:bodyPr/>
          <a:lstStyle/>
          <a:p>
            <a:pPr eaLnBrk="1" hangingPunct="1">
              <a:buFontTx/>
              <a:buNone/>
              <a:defRPr/>
            </a:pPr>
            <a:r>
              <a:rPr lang="fa-IR" smtClean="0"/>
              <a:t> استاندارد های حسابداری </a:t>
            </a:r>
            <a:endParaRPr lang="en-US" smtClean="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algn="ctr" eaLnBrk="1" hangingPunct="1">
              <a:defRPr/>
            </a:pPr>
            <a:r>
              <a:rPr lang="fa-IR" smtClean="0"/>
              <a:t>هدف </a:t>
            </a:r>
            <a:endParaRPr lang="en-US" smtClean="0"/>
          </a:p>
        </p:txBody>
      </p:sp>
      <p:sp>
        <p:nvSpPr>
          <p:cNvPr id="73731" name="Rectangle 3"/>
          <p:cNvSpPr>
            <a:spLocks noGrp="1" noChangeArrowheads="1"/>
          </p:cNvSpPr>
          <p:nvPr>
            <p:ph type="body" idx="1"/>
          </p:nvPr>
        </p:nvSpPr>
        <p:spPr/>
        <p:txBody>
          <a:bodyPr/>
          <a:lstStyle/>
          <a:p>
            <a:pPr eaLnBrk="1" hangingPunct="1">
              <a:buFontTx/>
              <a:buNone/>
              <a:defRPr/>
            </a:pPr>
            <a:r>
              <a:rPr lang="fa-IR" smtClean="0"/>
              <a:t>  انتظار می رود پس از مطالعه این گفتار بتوانید مفهوم استانداردهای حسابداری را توضیح دهید .</a:t>
            </a:r>
            <a:endParaRPr lang="en-US" smtClean="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5" name="Rectangle 3"/>
          <p:cNvSpPr>
            <a:spLocks noGrp="1" noChangeArrowheads="1"/>
          </p:cNvSpPr>
          <p:nvPr>
            <p:ph type="body" idx="1"/>
          </p:nvPr>
        </p:nvSpPr>
        <p:spPr/>
        <p:txBody>
          <a:bodyPr/>
          <a:lstStyle/>
          <a:p>
            <a:pPr algn="ctr" eaLnBrk="1" hangingPunct="1">
              <a:buFontTx/>
              <a:buNone/>
              <a:defRPr/>
            </a:pPr>
            <a:r>
              <a:rPr lang="fa-IR" smtClean="0"/>
              <a:t>  مفروضات و اصول حسابداری یک سری مفاهیم کلی هستند که به کارگیری صحیح آنها مستلزم تدوین ضوابط اجرایی است که راهنمای به کار گیری آنها در عمل باشد .</a:t>
            </a:r>
            <a:endParaRPr lang="en-US" smtClean="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5779" name="Rectangle 3"/>
          <p:cNvSpPr>
            <a:spLocks noGrp="1" noChangeArrowheads="1"/>
          </p:cNvSpPr>
          <p:nvPr>
            <p:ph type="body" idx="1"/>
          </p:nvPr>
        </p:nvSpPr>
        <p:spPr/>
        <p:txBody>
          <a:bodyPr/>
          <a:lstStyle/>
          <a:p>
            <a:pPr algn="ctr" eaLnBrk="1" hangingPunct="1">
              <a:buFontTx/>
              <a:buNone/>
              <a:defRPr/>
            </a:pPr>
            <a:r>
              <a:rPr lang="fa-IR" smtClean="0"/>
              <a:t>  در ایران بر اساس بند 4 تبصره 2 قانون تشکیل سازمان حسابرسی و ماده 6 قانون اساسنامه سازمان حسابرسی، وظیفه تدوین وتعمیم اصول و ضوابط حسابداری و حسابرسی به این سازمان محول شده است .</a:t>
            </a:r>
            <a:endParaRPr lang="en-US" smtClean="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6803" name="Rectangle 3"/>
          <p:cNvSpPr>
            <a:spLocks noGrp="1" noChangeArrowheads="1"/>
          </p:cNvSpPr>
          <p:nvPr>
            <p:ph type="body" idx="1"/>
          </p:nvPr>
        </p:nvSpPr>
        <p:spPr/>
        <p:txBody>
          <a:bodyPr/>
          <a:lstStyle/>
          <a:p>
            <a:pPr algn="ctr" eaLnBrk="1" hangingPunct="1">
              <a:buFontTx/>
              <a:buNone/>
              <a:defRPr/>
            </a:pPr>
            <a:r>
              <a:rPr lang="fa-IR" smtClean="0"/>
              <a:t>  سازمان حسابرسی در راستای ایفای وظیفه فوق،تاکنون 24 استاندارد حسابداری در خصوص موضوعات مختلف حسابداری تدوین ودر قالب نشریه شماره 165 ارائه نموده است که از تاریخ  1/ 1 / 1380 لازم الاجرا است . </a:t>
            </a:r>
            <a:endParaRPr lang="en-US" smtClean="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algn="ctr" eaLnBrk="1" hangingPunct="1">
              <a:defRPr/>
            </a:pPr>
            <a:r>
              <a:rPr lang="fa-IR" smtClean="0"/>
              <a:t>گفتار 7 </a:t>
            </a:r>
            <a:endParaRPr lang="en-US" smtClean="0"/>
          </a:p>
        </p:txBody>
      </p:sp>
      <p:sp>
        <p:nvSpPr>
          <p:cNvPr id="77827" name="Rectangle 3"/>
          <p:cNvSpPr>
            <a:spLocks noGrp="1" noChangeArrowheads="1"/>
          </p:cNvSpPr>
          <p:nvPr>
            <p:ph type="body" idx="1"/>
          </p:nvPr>
        </p:nvSpPr>
        <p:spPr/>
        <p:txBody>
          <a:bodyPr/>
          <a:lstStyle/>
          <a:p>
            <a:pPr eaLnBrk="1" hangingPunct="1">
              <a:buFontTx/>
              <a:buNone/>
              <a:defRPr/>
            </a:pPr>
            <a:r>
              <a:rPr lang="fa-IR" smtClean="0"/>
              <a:t> انواع واحدهای اقتصادی </a:t>
            </a:r>
            <a:endParaRPr lang="en-US" smtClean="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algn="ctr" eaLnBrk="1" hangingPunct="1">
              <a:defRPr/>
            </a:pPr>
            <a:r>
              <a:rPr lang="fa-IR" smtClean="0"/>
              <a:t>هدف </a:t>
            </a:r>
            <a:endParaRPr lang="en-US" smtClean="0"/>
          </a:p>
        </p:txBody>
      </p:sp>
      <p:sp>
        <p:nvSpPr>
          <p:cNvPr id="78851" name="Rectangle 3"/>
          <p:cNvSpPr>
            <a:spLocks noGrp="1" noChangeArrowheads="1"/>
          </p:cNvSpPr>
          <p:nvPr>
            <p:ph type="body" idx="1"/>
          </p:nvPr>
        </p:nvSpPr>
        <p:spPr/>
        <p:txBody>
          <a:bodyPr/>
          <a:lstStyle/>
          <a:p>
            <a:pPr eaLnBrk="1" hangingPunct="1">
              <a:buFontTx/>
              <a:buNone/>
              <a:defRPr/>
            </a:pPr>
            <a:r>
              <a:rPr lang="fa-IR" smtClean="0"/>
              <a:t>   انتظار می رود پس از مطالعه این گفتار  بتوانید انواع واحدهای اقتصادی را از جنبه های مختلف طبقه بندی کرده و هر کدام را تشریح نمایید . </a:t>
            </a:r>
            <a:endParaRPr lang="en-US"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lgn="ctr" eaLnBrk="1" hangingPunct="1">
              <a:defRPr/>
            </a:pPr>
            <a:r>
              <a:rPr lang="fa-IR" smtClean="0"/>
              <a:t>گفتار 1 </a:t>
            </a:r>
            <a:endParaRPr lang="en-US" smtClean="0"/>
          </a:p>
        </p:txBody>
      </p:sp>
      <p:sp>
        <p:nvSpPr>
          <p:cNvPr id="7171" name="Rectangle 3"/>
          <p:cNvSpPr>
            <a:spLocks noGrp="1" noChangeArrowheads="1"/>
          </p:cNvSpPr>
          <p:nvPr>
            <p:ph type="body" idx="1"/>
          </p:nvPr>
        </p:nvSpPr>
        <p:spPr/>
        <p:txBody>
          <a:bodyPr/>
          <a:lstStyle/>
          <a:p>
            <a:pPr algn="ctr" eaLnBrk="1" hangingPunct="1">
              <a:buFontTx/>
              <a:buNone/>
              <a:defRPr/>
            </a:pPr>
            <a:r>
              <a:rPr lang="fa-IR" smtClean="0"/>
              <a:t>   اهمیت حسابداری </a:t>
            </a:r>
            <a:endParaRPr lang="en-US" smtClean="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9875" name="Rectangle 3"/>
          <p:cNvSpPr>
            <a:spLocks noGrp="1" noChangeArrowheads="1"/>
          </p:cNvSpPr>
          <p:nvPr>
            <p:ph type="body" idx="1"/>
          </p:nvPr>
        </p:nvSpPr>
        <p:spPr/>
        <p:txBody>
          <a:bodyPr/>
          <a:lstStyle/>
          <a:p>
            <a:pPr algn="ctr" eaLnBrk="1" hangingPunct="1">
              <a:buFontTx/>
              <a:buNone/>
              <a:defRPr/>
            </a:pPr>
            <a:r>
              <a:rPr lang="fa-IR" smtClean="0"/>
              <a:t> واحدهای اقتصادی را از لحاظ مالکیت، نحوه اداره، قصد انتفاع، نوع فعالیت و جنبه های مختلف دیگر می توان طبقه بندی کرد.  </a:t>
            </a:r>
            <a:endParaRPr lang="en-US" smtClean="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pPr algn="ctr" eaLnBrk="1" hangingPunct="1">
              <a:defRPr/>
            </a:pPr>
            <a:r>
              <a:rPr lang="fa-IR" sz="4000" smtClean="0"/>
              <a:t>1- طبقه بندی واحدهای اقتصادی از نظر نوع مالکیت </a:t>
            </a:r>
            <a:endParaRPr lang="en-US" sz="4000" smtClean="0"/>
          </a:p>
        </p:txBody>
      </p:sp>
      <p:sp>
        <p:nvSpPr>
          <p:cNvPr id="80899" name="Rectangle 3"/>
          <p:cNvSpPr>
            <a:spLocks noGrp="1" noChangeArrowheads="1"/>
          </p:cNvSpPr>
          <p:nvPr>
            <p:ph type="body" idx="1"/>
          </p:nvPr>
        </p:nvSpPr>
        <p:spPr/>
        <p:txBody>
          <a:bodyPr/>
          <a:lstStyle/>
          <a:p>
            <a:pPr eaLnBrk="1" hangingPunct="1">
              <a:defRPr/>
            </a:pPr>
            <a:endParaRPr lang="fa-IR" smtClean="0"/>
          </a:p>
          <a:p>
            <a:pPr eaLnBrk="1" hangingPunct="1">
              <a:buFontTx/>
              <a:buNone/>
              <a:defRPr/>
            </a:pPr>
            <a:r>
              <a:rPr lang="fa-IR" smtClean="0"/>
              <a:t>   واحدهای اقتصادی را از نظر نوع مالکیت در سه دسته میتوان طبقه بندی کرد :</a:t>
            </a:r>
          </a:p>
          <a:p>
            <a:pPr eaLnBrk="1" hangingPunct="1">
              <a:defRPr/>
            </a:pPr>
            <a:r>
              <a:rPr lang="fa-IR" smtClean="0"/>
              <a:t>موسسات بخش عمومی </a:t>
            </a:r>
          </a:p>
          <a:p>
            <a:pPr eaLnBrk="1" hangingPunct="1">
              <a:defRPr/>
            </a:pPr>
            <a:r>
              <a:rPr lang="fa-IR" smtClean="0"/>
              <a:t>موسسات بخش تعاونی </a:t>
            </a:r>
          </a:p>
          <a:p>
            <a:pPr eaLnBrk="1" hangingPunct="1">
              <a:defRPr/>
            </a:pPr>
            <a:r>
              <a:rPr lang="fa-IR" smtClean="0"/>
              <a:t>موسسات بخش خصوصی </a:t>
            </a:r>
            <a:endParaRPr lang="en-US" smtClean="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23" name="Rectangle 3"/>
          <p:cNvSpPr>
            <a:spLocks noGrp="1" noChangeArrowheads="1"/>
          </p:cNvSpPr>
          <p:nvPr>
            <p:ph type="body" idx="1"/>
          </p:nvPr>
        </p:nvSpPr>
        <p:spPr/>
        <p:txBody>
          <a:bodyPr/>
          <a:lstStyle/>
          <a:p>
            <a:pPr algn="ctr" eaLnBrk="1" hangingPunct="1">
              <a:buFontTx/>
              <a:buNone/>
              <a:defRPr/>
            </a:pPr>
            <a:r>
              <a:rPr lang="fa-IR" smtClean="0"/>
              <a:t>   موسساتی که بطور مستقیم یا غیر مستقیم در مالکیت و مدیریت دولت، نهادها و سازمانهای دولتی یا شهرداریها هستند را «موسسات بخش عمومی» می گویند .</a:t>
            </a:r>
            <a:endParaRPr lang="en-US" smtClean="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2947" name="Rectangle 3"/>
          <p:cNvSpPr>
            <a:spLocks noGrp="1" noChangeArrowheads="1"/>
          </p:cNvSpPr>
          <p:nvPr>
            <p:ph type="body" idx="1"/>
          </p:nvPr>
        </p:nvSpPr>
        <p:spPr/>
        <p:txBody>
          <a:bodyPr/>
          <a:lstStyle/>
          <a:p>
            <a:pPr eaLnBrk="1" hangingPunct="1">
              <a:buFontTx/>
              <a:buNone/>
              <a:defRPr/>
            </a:pPr>
            <a:r>
              <a:rPr lang="fa-IR" smtClean="0"/>
              <a:t>  واحدهایی که توسط عده ای از اشخاص حقیقی و حقوقی به منظور رفع نیازمندیهای مشترک وبهبود وضع اقتصادی اعضاء از طریق خودیاری، کمک و همکاری متقابل تشکیل شده اند و در مالکیت اعضاء هستند را «موسسات بخش تعاونی» می گویند . </a:t>
            </a:r>
            <a:endParaRPr lang="en-US" smtClean="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3971" name="Rectangle 3"/>
          <p:cNvSpPr>
            <a:spLocks noGrp="1" noChangeArrowheads="1"/>
          </p:cNvSpPr>
          <p:nvPr>
            <p:ph type="body" idx="1"/>
          </p:nvPr>
        </p:nvSpPr>
        <p:spPr/>
        <p:txBody>
          <a:bodyPr/>
          <a:lstStyle/>
          <a:p>
            <a:pPr eaLnBrk="1" hangingPunct="1">
              <a:buFontTx/>
              <a:buNone/>
              <a:defRPr/>
            </a:pPr>
            <a:r>
              <a:rPr lang="fa-IR" smtClean="0"/>
              <a:t>  </a:t>
            </a:r>
          </a:p>
          <a:p>
            <a:pPr algn="ctr" eaLnBrk="1" hangingPunct="1">
              <a:buFontTx/>
              <a:buNone/>
              <a:defRPr/>
            </a:pPr>
            <a:r>
              <a:rPr lang="fa-IR" smtClean="0"/>
              <a:t>کلیه واحدهایی که در مالکیت  و مدیریت اشخاص حقیقی و حقوقی خصوصی قرار دارند «موسسات بخش خصوصی» نامیده می شوند. </a:t>
            </a:r>
            <a:endParaRPr lang="en-US" smtClean="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pPr algn="ctr" eaLnBrk="1" hangingPunct="1">
              <a:defRPr/>
            </a:pPr>
            <a:r>
              <a:rPr lang="fa-IR" sz="4000" smtClean="0"/>
              <a:t>2- طبقه بندی واحدهای اقتصادی از نظر هدف فعالیت </a:t>
            </a:r>
            <a:endParaRPr lang="en-US" sz="4000" smtClean="0"/>
          </a:p>
        </p:txBody>
      </p:sp>
      <p:sp>
        <p:nvSpPr>
          <p:cNvPr id="84995" name="Rectangle 3"/>
          <p:cNvSpPr>
            <a:spLocks noGrp="1" noChangeArrowheads="1"/>
          </p:cNvSpPr>
          <p:nvPr>
            <p:ph type="body" idx="1"/>
          </p:nvPr>
        </p:nvSpPr>
        <p:spPr/>
        <p:txBody>
          <a:bodyPr/>
          <a:lstStyle/>
          <a:p>
            <a:pPr eaLnBrk="1" hangingPunct="1">
              <a:defRPr/>
            </a:pPr>
            <a:endParaRPr lang="fa-IR" smtClean="0"/>
          </a:p>
          <a:p>
            <a:pPr eaLnBrk="1" hangingPunct="1">
              <a:buFontTx/>
              <a:buNone/>
              <a:defRPr/>
            </a:pPr>
            <a:r>
              <a:rPr lang="fa-IR" smtClean="0"/>
              <a:t>  واحدهای اقتصادی را از نظر هدف فعالیت در دو دسته میتوان طبقه بندی کرد : </a:t>
            </a:r>
          </a:p>
          <a:p>
            <a:pPr eaLnBrk="1" hangingPunct="1">
              <a:defRPr/>
            </a:pPr>
            <a:r>
              <a:rPr lang="fa-IR" smtClean="0"/>
              <a:t>موسسات انتفاعی </a:t>
            </a:r>
          </a:p>
          <a:p>
            <a:pPr eaLnBrk="1" hangingPunct="1">
              <a:defRPr/>
            </a:pPr>
            <a:r>
              <a:rPr lang="fa-IR" smtClean="0"/>
              <a:t>موسسات غیر انتفاعی </a:t>
            </a:r>
            <a:endParaRPr lang="en-US" smtClean="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6019" name="Rectangle 3"/>
          <p:cNvSpPr>
            <a:spLocks noGrp="1" noChangeArrowheads="1"/>
          </p:cNvSpPr>
          <p:nvPr>
            <p:ph type="body" idx="1"/>
          </p:nvPr>
        </p:nvSpPr>
        <p:spPr/>
        <p:txBody>
          <a:bodyPr/>
          <a:lstStyle/>
          <a:p>
            <a:pPr algn="ctr" eaLnBrk="1" hangingPunct="1">
              <a:buFontTx/>
              <a:buNone/>
              <a:defRPr/>
            </a:pPr>
            <a:r>
              <a:rPr lang="fa-IR" smtClean="0"/>
              <a:t>موسساتی که هدف از تشکیل آنها کسب منافع مادی (سود) نباشد، اعم از آنکه در مقابل کالاها یا خدماتی که ارائه میکنند وجهی دریافت کنند یا نکنند، موسسه غیر انتفاعی می گویند. </a:t>
            </a:r>
            <a:endParaRPr lang="en-US" smtClean="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7043" name="Rectangle 3"/>
          <p:cNvSpPr>
            <a:spLocks noGrp="1" noChangeArrowheads="1"/>
          </p:cNvSpPr>
          <p:nvPr>
            <p:ph type="body" idx="1"/>
          </p:nvPr>
        </p:nvSpPr>
        <p:spPr/>
        <p:txBody>
          <a:bodyPr/>
          <a:lstStyle/>
          <a:p>
            <a:pPr algn="ctr" eaLnBrk="1" hangingPunct="1">
              <a:buFontTx/>
              <a:buNone/>
              <a:defRPr/>
            </a:pPr>
            <a:r>
              <a:rPr lang="fa-IR" smtClean="0"/>
              <a:t> سازمان های دولتی که امور حاکمیت دولت را انجام میدهند نظیر وزارتخانه ها،سازمانهای محلی مثل شهرداریها، موسسات و نهادهای اجتماعی مثل هلال احمر وسازمان تامین اجتماعی و همچنین انجمن های علمی، ادبی وفرهنگی از جمله موسسات غیر انتفاعی عمومی هستند. </a:t>
            </a:r>
            <a:endParaRPr lang="en-US" smtClean="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8067" name="Rectangle 3"/>
          <p:cNvSpPr>
            <a:spLocks noGrp="1" noChangeArrowheads="1"/>
          </p:cNvSpPr>
          <p:nvPr>
            <p:ph type="body" idx="1"/>
          </p:nvPr>
        </p:nvSpPr>
        <p:spPr/>
        <p:txBody>
          <a:bodyPr/>
          <a:lstStyle/>
          <a:p>
            <a:pPr algn="ctr" eaLnBrk="1" hangingPunct="1">
              <a:buFontTx/>
              <a:buNone/>
              <a:defRPr/>
            </a:pPr>
            <a:endParaRPr lang="fa-IR" smtClean="0"/>
          </a:p>
          <a:p>
            <a:pPr algn="ctr" eaLnBrk="1" hangingPunct="1">
              <a:buFontTx/>
              <a:buNone/>
              <a:defRPr/>
            </a:pPr>
            <a:r>
              <a:rPr lang="fa-IR" smtClean="0"/>
              <a:t>موسساتی که با هدف کسب منافع مادی تشکیل شده اند،اعم از آنکه در مالکیت بخش عمومی باشند یا بخش خصوصی، موسسه انتفاعی محسوب می شوند.</a:t>
            </a:r>
          </a:p>
          <a:p>
            <a:pPr eaLnBrk="1" hangingPunct="1">
              <a:buFontTx/>
              <a:buNone/>
              <a:defRPr/>
            </a:pPr>
            <a:endParaRPr lang="en-US" smtClean="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pPr algn="ctr" eaLnBrk="1" hangingPunct="1">
              <a:defRPr/>
            </a:pPr>
            <a:r>
              <a:rPr lang="fa-IR" sz="4000" smtClean="0"/>
              <a:t>3- طبقه بندی واحدهای اقتصادی از نظر نوع فعالیت </a:t>
            </a:r>
            <a:endParaRPr lang="en-US" sz="4000" smtClean="0"/>
          </a:p>
        </p:txBody>
      </p:sp>
      <p:sp>
        <p:nvSpPr>
          <p:cNvPr id="89091" name="Rectangle 3"/>
          <p:cNvSpPr>
            <a:spLocks noGrp="1" noChangeArrowheads="1"/>
          </p:cNvSpPr>
          <p:nvPr>
            <p:ph type="body" idx="1"/>
          </p:nvPr>
        </p:nvSpPr>
        <p:spPr/>
        <p:txBody>
          <a:bodyPr/>
          <a:lstStyle/>
          <a:p>
            <a:pPr eaLnBrk="1" hangingPunct="1">
              <a:defRPr/>
            </a:pPr>
            <a:endParaRPr lang="fa-IR" smtClean="0"/>
          </a:p>
          <a:p>
            <a:pPr eaLnBrk="1" hangingPunct="1">
              <a:buFontTx/>
              <a:buNone/>
              <a:defRPr/>
            </a:pPr>
            <a:r>
              <a:rPr lang="fa-IR" smtClean="0"/>
              <a:t>  واحدهای اقتصادی را از نظر نوع فعالیت در سه دسته میتوان طبقه بندی کرد :</a:t>
            </a:r>
          </a:p>
          <a:p>
            <a:pPr eaLnBrk="1" hangingPunct="1">
              <a:defRPr/>
            </a:pPr>
            <a:r>
              <a:rPr lang="fa-IR" smtClean="0"/>
              <a:t>موسسات خدماتی </a:t>
            </a:r>
          </a:p>
          <a:p>
            <a:pPr eaLnBrk="1" hangingPunct="1">
              <a:defRPr/>
            </a:pPr>
            <a:r>
              <a:rPr lang="fa-IR" smtClean="0"/>
              <a:t>موسسات بازرگانی</a:t>
            </a:r>
          </a:p>
          <a:p>
            <a:pPr eaLnBrk="1" hangingPunct="1">
              <a:defRPr/>
            </a:pPr>
            <a:r>
              <a:rPr lang="fa-IR" smtClean="0"/>
              <a:t>موسسات تولیدی </a:t>
            </a:r>
            <a:endParaRPr lang="en-US"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lgn="ctr" eaLnBrk="1" hangingPunct="1">
              <a:defRPr/>
            </a:pPr>
            <a:r>
              <a:rPr lang="fa-IR" smtClean="0"/>
              <a:t>هدف </a:t>
            </a:r>
            <a:endParaRPr lang="en-US" smtClean="0"/>
          </a:p>
        </p:txBody>
      </p:sp>
      <p:sp>
        <p:nvSpPr>
          <p:cNvPr id="8195" name="Rectangle 3"/>
          <p:cNvSpPr>
            <a:spLocks noGrp="1" noChangeArrowheads="1"/>
          </p:cNvSpPr>
          <p:nvPr>
            <p:ph type="body" idx="1"/>
          </p:nvPr>
        </p:nvSpPr>
        <p:spPr/>
        <p:txBody>
          <a:bodyPr/>
          <a:lstStyle/>
          <a:p>
            <a:pPr algn="ctr" eaLnBrk="1" hangingPunct="1">
              <a:buFontTx/>
              <a:buNone/>
              <a:defRPr/>
            </a:pPr>
            <a:r>
              <a:rPr lang="fa-IR" smtClean="0"/>
              <a:t>  انتظار می رود پس از مطالعه این گفتار، اهمیت ونقش اطلاعات حسابداری را درواحدهای تجاری و فضای اقتصادی جامعه ، بیان کنید.</a:t>
            </a:r>
            <a:endParaRPr lang="en-US" smtClean="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0115" name="Rectangle 3"/>
          <p:cNvSpPr>
            <a:spLocks noGrp="1" noChangeArrowheads="1"/>
          </p:cNvSpPr>
          <p:nvPr>
            <p:ph type="body" idx="1"/>
          </p:nvPr>
        </p:nvSpPr>
        <p:spPr/>
        <p:txBody>
          <a:bodyPr/>
          <a:lstStyle/>
          <a:p>
            <a:pPr algn="ctr" eaLnBrk="1" hangingPunct="1">
              <a:buFontTx/>
              <a:buNone/>
              <a:defRPr/>
            </a:pPr>
            <a:endParaRPr lang="fa-IR" smtClean="0"/>
          </a:p>
          <a:p>
            <a:pPr algn="ctr" eaLnBrk="1" hangingPunct="1">
              <a:buFontTx/>
              <a:buNone/>
              <a:defRPr/>
            </a:pPr>
            <a:r>
              <a:rPr lang="fa-IR" smtClean="0"/>
              <a:t>موسساتی نظیر تعمیرگاهها، هتل ها، درمانگاهها و آموزشگاهها که خدماتی را به مشتریان ارائه میکنند، موسسات خدماتی می گویند. </a:t>
            </a:r>
            <a:endParaRPr lang="en-US" smtClean="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1139" name="Rectangle 3"/>
          <p:cNvSpPr>
            <a:spLocks noGrp="1" noChangeArrowheads="1"/>
          </p:cNvSpPr>
          <p:nvPr>
            <p:ph type="body" idx="1"/>
          </p:nvPr>
        </p:nvSpPr>
        <p:spPr/>
        <p:txBody>
          <a:bodyPr/>
          <a:lstStyle/>
          <a:p>
            <a:pPr algn="ctr" eaLnBrk="1" hangingPunct="1">
              <a:buFontTx/>
              <a:buNone/>
              <a:defRPr/>
            </a:pPr>
            <a:r>
              <a:rPr lang="fa-IR" smtClean="0"/>
              <a:t>موسسات بازرگانی موسساتی هستند که به خرید وفروش کالا اشتغال دارند،بدون آنکه در کالای مورد معامله تغییر شکلی دهند. موسسات بازرگانی شامل عمده فروشان یا بنکداران و خرده فروشان می باشند. </a:t>
            </a:r>
            <a:endParaRPr lang="en-US" smtClean="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63" name="Rectangle 3"/>
          <p:cNvSpPr>
            <a:spLocks noGrp="1" noChangeArrowheads="1"/>
          </p:cNvSpPr>
          <p:nvPr>
            <p:ph type="body" idx="1"/>
          </p:nvPr>
        </p:nvSpPr>
        <p:spPr/>
        <p:txBody>
          <a:bodyPr/>
          <a:lstStyle/>
          <a:p>
            <a:pPr algn="ctr" eaLnBrk="1" hangingPunct="1">
              <a:buFontTx/>
              <a:buNone/>
              <a:defRPr/>
            </a:pPr>
            <a:endParaRPr lang="fa-IR" smtClean="0"/>
          </a:p>
          <a:p>
            <a:pPr algn="ctr" eaLnBrk="1" hangingPunct="1">
              <a:buFontTx/>
              <a:buNone/>
              <a:defRPr/>
            </a:pPr>
            <a:r>
              <a:rPr lang="fa-IR" smtClean="0"/>
              <a:t>موسساتی راکه مواد اولیه وکالاهایی را خریداری وآنها را تغییر شکل داده و یا به کالای دیگری تبدیل نموده وبه فروش می رسانند، موسسات تولیدی می گویند. </a:t>
            </a:r>
            <a:endParaRPr lang="en-US" smtClean="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pPr algn="ctr" eaLnBrk="1" hangingPunct="1">
              <a:defRPr/>
            </a:pPr>
            <a:r>
              <a:rPr lang="fa-IR" smtClean="0"/>
              <a:t>فصل دوم </a:t>
            </a:r>
            <a:endParaRPr lang="en-US" smtClean="0"/>
          </a:p>
        </p:txBody>
      </p:sp>
      <p:sp>
        <p:nvSpPr>
          <p:cNvPr id="93187" name="Rectangle 3"/>
          <p:cNvSpPr>
            <a:spLocks noGrp="1" noChangeArrowheads="1"/>
          </p:cNvSpPr>
          <p:nvPr>
            <p:ph type="body" idx="1"/>
          </p:nvPr>
        </p:nvSpPr>
        <p:spPr/>
        <p:txBody>
          <a:bodyPr/>
          <a:lstStyle/>
          <a:p>
            <a:pPr eaLnBrk="1" hangingPunct="1">
              <a:buFontTx/>
              <a:buNone/>
              <a:defRPr/>
            </a:pPr>
            <a:r>
              <a:rPr lang="fa-IR" smtClean="0"/>
              <a:t> تجزیه و تحلیل معاملات وعملیات مالی </a:t>
            </a:r>
            <a:endParaRPr lang="en-US" smtClean="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pPr algn="ctr" eaLnBrk="1" hangingPunct="1">
              <a:defRPr/>
            </a:pPr>
            <a:r>
              <a:rPr lang="fa-IR" smtClean="0"/>
              <a:t>هدف کلی </a:t>
            </a:r>
            <a:endParaRPr lang="en-US" smtClean="0"/>
          </a:p>
        </p:txBody>
      </p:sp>
      <p:sp>
        <p:nvSpPr>
          <p:cNvPr id="94211"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آشنایی کلی با معادله اساسی حسابداری و عناصر تشکیل دهنده آن و قواعد کلی بدهکار و بستانکار کردن عناصر معادله </a:t>
            </a:r>
            <a:endParaRPr lang="en-US" smtClean="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pPr algn="ctr" eaLnBrk="1" hangingPunct="1">
              <a:defRPr/>
            </a:pPr>
            <a:r>
              <a:rPr lang="fa-IR" smtClean="0"/>
              <a:t>گفتار 1</a:t>
            </a:r>
            <a:endParaRPr lang="en-US" smtClean="0"/>
          </a:p>
        </p:txBody>
      </p:sp>
      <p:sp>
        <p:nvSpPr>
          <p:cNvPr id="95235"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معادله اساسی حسابداری </a:t>
            </a:r>
            <a:endParaRPr lang="en-US" smtClean="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pPr algn="ctr" eaLnBrk="1" hangingPunct="1">
              <a:defRPr/>
            </a:pPr>
            <a:r>
              <a:rPr lang="fa-IR" smtClean="0"/>
              <a:t>هدف </a:t>
            </a:r>
            <a:endParaRPr lang="en-US" smtClean="0"/>
          </a:p>
        </p:txBody>
      </p:sp>
      <p:sp>
        <p:nvSpPr>
          <p:cNvPr id="96259"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انتظار می رود پس از مطالعه این گفتار، بتوانید معادله اساسی حسابداری را بنویسید. </a:t>
            </a:r>
            <a:endParaRPr lang="en-US" smtClean="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pPr algn="ctr" eaLnBrk="1" hangingPunct="1">
              <a:defRPr/>
            </a:pPr>
            <a:r>
              <a:rPr lang="fa-IR" smtClean="0"/>
              <a:t>معادله یا فرمول حسابداری </a:t>
            </a:r>
            <a:endParaRPr lang="en-US" smtClean="0"/>
          </a:p>
        </p:txBody>
      </p:sp>
      <p:sp>
        <p:nvSpPr>
          <p:cNvPr id="97283" name="Rectangle 3"/>
          <p:cNvSpPr>
            <a:spLocks noGrp="1" noChangeArrowheads="1"/>
          </p:cNvSpPr>
          <p:nvPr>
            <p:ph type="body" idx="1"/>
          </p:nvPr>
        </p:nvSpPr>
        <p:spPr/>
        <p:txBody>
          <a:bodyPr/>
          <a:lstStyle/>
          <a:p>
            <a:pPr eaLnBrk="1" hangingPunct="1">
              <a:buFontTx/>
              <a:buNone/>
              <a:defRPr/>
            </a:pPr>
            <a:endParaRPr lang="fa-IR" smtClean="0"/>
          </a:p>
          <a:p>
            <a:pPr algn="ctr" eaLnBrk="1" hangingPunct="1">
              <a:buFontTx/>
              <a:buNone/>
              <a:defRPr/>
            </a:pPr>
            <a:r>
              <a:rPr lang="fa-IR" smtClean="0"/>
              <a:t> دارائیها  =  بدهیها  +  سرمایه </a:t>
            </a:r>
            <a:endParaRPr lang="en-US" smtClean="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8307" name="Rectangle 3"/>
          <p:cNvSpPr>
            <a:spLocks noGrp="1" noChangeArrowheads="1"/>
          </p:cNvSpPr>
          <p:nvPr>
            <p:ph type="body" idx="1"/>
          </p:nvPr>
        </p:nvSpPr>
        <p:spPr/>
        <p:txBody>
          <a:bodyPr/>
          <a:lstStyle/>
          <a:p>
            <a:pPr algn="ctr" eaLnBrk="1" hangingPunct="1">
              <a:buFontTx/>
              <a:buNone/>
              <a:defRPr/>
            </a:pPr>
            <a:endParaRPr lang="fa-IR" smtClean="0"/>
          </a:p>
          <a:p>
            <a:pPr algn="ctr" eaLnBrk="1" hangingPunct="1">
              <a:buFontTx/>
              <a:buNone/>
              <a:defRPr/>
            </a:pPr>
            <a:r>
              <a:rPr lang="fa-IR" smtClean="0"/>
              <a:t>معادله اساسی حسابداری مبنا وشالوده سیستم حسابداری دو طرفه است. براساس این معادله می توان هر یک از معاملات و عملیات مالی و رویدادهای دارای اثر مالی را تجزیه و تحلیل وآثار آن را بر عناصر معادله تعیین کرد. </a:t>
            </a:r>
            <a:endParaRPr lang="en-US" smtClean="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pPr algn="ctr" eaLnBrk="1" hangingPunct="1">
              <a:defRPr/>
            </a:pPr>
            <a:r>
              <a:rPr lang="fa-IR" smtClean="0"/>
              <a:t>گفتار 2 </a:t>
            </a:r>
            <a:endParaRPr lang="en-US" smtClean="0"/>
          </a:p>
        </p:txBody>
      </p:sp>
      <p:sp>
        <p:nvSpPr>
          <p:cNvPr id="99331" name="Rectangle 3"/>
          <p:cNvSpPr>
            <a:spLocks noGrp="1" noChangeArrowheads="1"/>
          </p:cNvSpPr>
          <p:nvPr>
            <p:ph type="body" idx="1"/>
          </p:nvPr>
        </p:nvSpPr>
        <p:spPr/>
        <p:txBody>
          <a:bodyPr/>
          <a:lstStyle/>
          <a:p>
            <a:pPr eaLnBrk="1" hangingPunct="1">
              <a:buFontTx/>
              <a:buNone/>
              <a:defRPr/>
            </a:pPr>
            <a:r>
              <a:rPr lang="fa-IR" smtClean="0"/>
              <a:t> تعریف اجزاء اصلی معادله اساسی حسابداری </a:t>
            </a:r>
            <a:endParaRPr lang="en-US"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6227" name="Rectangle 3"/>
          <p:cNvSpPr>
            <a:spLocks noGrp="1" noChangeArrowheads="1"/>
          </p:cNvSpPr>
          <p:nvPr>
            <p:ph type="body" idx="1"/>
          </p:nvPr>
        </p:nvSpPr>
        <p:spPr/>
        <p:txBody>
          <a:bodyPr/>
          <a:lstStyle/>
          <a:p>
            <a:pPr algn="ctr" eaLnBrk="1" hangingPunct="1">
              <a:buFontTx/>
              <a:buNone/>
              <a:defRPr/>
            </a:pPr>
            <a:r>
              <a:rPr lang="fa-IR" smtClean="0"/>
              <a:t> تصمیم گیری صحیح وبه موقع، رمز موفقیت موسسات است این مهم دست یافتنی نیست مگر زمانی که اطلاعات صحیح و به موقع در اختیار مدیران موسسات قرار گیرد که این فقط به وسیله حسابداری قابل انجام می باشد. </a:t>
            </a:r>
            <a:endParaRPr lang="en-US" smtClean="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pPr algn="ctr" eaLnBrk="1" hangingPunct="1">
              <a:defRPr/>
            </a:pPr>
            <a:r>
              <a:rPr lang="fa-IR" smtClean="0"/>
              <a:t>هدف </a:t>
            </a:r>
            <a:endParaRPr lang="en-US" smtClean="0"/>
          </a:p>
        </p:txBody>
      </p:sp>
      <p:sp>
        <p:nvSpPr>
          <p:cNvPr id="100355"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انتظار می رود پس از مطالعه این گفتار عناصر معادله اساسی حسابداری را بشناسید. </a:t>
            </a:r>
            <a:endParaRPr lang="en-US" smtClean="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1379"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دارائیها، بدهیها وسرمایه، عناصر اصلی معادله اساسی حسابداری را تشکیل می دهند. </a:t>
            </a:r>
            <a:endParaRPr lang="en-US" smtClean="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3427"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دارائیها منابع اقتصادی موسسه هستند که فعالیتهای اقتصادی با استفاده از آنها انجام می گیرد. </a:t>
            </a:r>
            <a:endParaRPr lang="en-US" smtClean="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3874" name="Rectangle 2"/>
          <p:cNvSpPr>
            <a:spLocks noGrp="1" noChangeArrowheads="1"/>
          </p:cNvSpPr>
          <p:nvPr>
            <p:ph type="title"/>
          </p:nvPr>
        </p:nvSpPr>
        <p:spPr/>
        <p:txBody>
          <a:bodyPr/>
          <a:lstStyle/>
          <a:p>
            <a:pPr algn="ctr" eaLnBrk="1" hangingPunct="1">
              <a:defRPr/>
            </a:pPr>
            <a:r>
              <a:rPr lang="fa-IR" smtClean="0"/>
              <a:t>دارائیها </a:t>
            </a:r>
            <a:endParaRPr lang="en-US" smtClean="0"/>
          </a:p>
        </p:txBody>
      </p:sp>
      <p:sp>
        <p:nvSpPr>
          <p:cNvPr id="463875" name="Rectangle 3"/>
          <p:cNvSpPr>
            <a:spLocks noGrp="1" noChangeArrowheads="1"/>
          </p:cNvSpPr>
          <p:nvPr>
            <p:ph type="body" idx="1"/>
          </p:nvPr>
        </p:nvSpPr>
        <p:spPr/>
        <p:txBody>
          <a:bodyPr/>
          <a:lstStyle/>
          <a:p>
            <a:pPr eaLnBrk="1" hangingPunct="1">
              <a:buFontTx/>
              <a:buNone/>
              <a:defRPr/>
            </a:pPr>
            <a:endParaRPr lang="fa-IR" smtClean="0"/>
          </a:p>
          <a:p>
            <a:pPr algn="ctr" eaLnBrk="1" hangingPunct="1">
              <a:buFontTx/>
              <a:buNone/>
              <a:defRPr/>
            </a:pPr>
            <a:r>
              <a:rPr lang="fa-IR" smtClean="0"/>
              <a:t> اموال ، مطالبات وسایر منابع اقتصادی متعلق به یک موسسه که در نتیجه معاملات ،عملیات مالی ایجادشده و قابل تبدیل به پول ودارای منافع آتی است ،دارائی نامیده می شود. </a:t>
            </a:r>
            <a:endParaRPr lang="en-US" smtClean="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4451" name="Rectangle 3"/>
          <p:cNvSpPr>
            <a:spLocks noGrp="1" noChangeArrowheads="1"/>
          </p:cNvSpPr>
          <p:nvPr>
            <p:ph type="body" idx="1"/>
          </p:nvPr>
        </p:nvSpPr>
        <p:spPr/>
        <p:txBody>
          <a:bodyPr/>
          <a:lstStyle/>
          <a:p>
            <a:pPr eaLnBrk="1" hangingPunct="1">
              <a:defRPr/>
            </a:pPr>
            <a:r>
              <a:rPr lang="fa-IR" smtClean="0"/>
              <a:t>در صورتی می توان یک منبع اقتصادی را به عنوان دارایی موسسه تلقی کرد که دارای شرایط زیر باشند :</a:t>
            </a:r>
          </a:p>
          <a:p>
            <a:pPr eaLnBrk="1" hangingPunct="1">
              <a:buFontTx/>
              <a:buNone/>
              <a:defRPr/>
            </a:pPr>
            <a:r>
              <a:rPr lang="fa-IR" smtClean="0"/>
              <a:t>1- دارای منافع اقتصادی آتی بوده و جریان ورود آن منافع به داخل موسسه محتمل باشد. </a:t>
            </a:r>
          </a:p>
          <a:p>
            <a:pPr eaLnBrk="1" hangingPunct="1">
              <a:buFontTx/>
              <a:buNone/>
              <a:defRPr/>
            </a:pPr>
            <a:r>
              <a:rPr lang="fa-IR" smtClean="0"/>
              <a:t>2- بهای تمام شده دارایی برای موسسه به نحو اتکا پذیری قابل اندازه گیری و قابل بیان به پول باشد. </a:t>
            </a:r>
          </a:p>
          <a:p>
            <a:pPr eaLnBrk="1" hangingPunct="1">
              <a:buFontTx/>
              <a:buNone/>
              <a:defRPr/>
            </a:pPr>
            <a:r>
              <a:rPr lang="fa-IR" smtClean="0"/>
              <a:t>3- در نتیجه معاملات یا سایر رویدادهای گذشته به کنترل موسسه درآمده باشد. </a:t>
            </a:r>
            <a:endParaRPr lang="en-US" smtClean="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2850" name="Rectangle 2"/>
          <p:cNvSpPr>
            <a:spLocks noGrp="1" noChangeArrowheads="1"/>
          </p:cNvSpPr>
          <p:nvPr>
            <p:ph type="title"/>
          </p:nvPr>
        </p:nvSpPr>
        <p:spPr/>
        <p:txBody>
          <a:bodyPr/>
          <a:lstStyle/>
          <a:p>
            <a:pPr algn="ctr" eaLnBrk="1" hangingPunct="1">
              <a:defRPr/>
            </a:pPr>
            <a:r>
              <a:rPr lang="fa-IR" smtClean="0"/>
              <a:t>بدهیها </a:t>
            </a:r>
            <a:endParaRPr lang="en-US" smtClean="0"/>
          </a:p>
        </p:txBody>
      </p:sp>
      <p:sp>
        <p:nvSpPr>
          <p:cNvPr id="462851" name="Rectangle 3"/>
          <p:cNvSpPr>
            <a:spLocks noGrp="1" noChangeArrowheads="1"/>
          </p:cNvSpPr>
          <p:nvPr>
            <p:ph type="body" idx="1"/>
          </p:nvPr>
        </p:nvSpPr>
        <p:spPr/>
        <p:txBody>
          <a:bodyPr/>
          <a:lstStyle/>
          <a:p>
            <a:pPr eaLnBrk="1" hangingPunct="1">
              <a:buFontTx/>
              <a:buNone/>
              <a:defRPr/>
            </a:pPr>
            <a:endParaRPr lang="fa-IR" smtClean="0"/>
          </a:p>
          <a:p>
            <a:pPr algn="ctr" eaLnBrk="1" hangingPunct="1">
              <a:buFontTx/>
              <a:buNone/>
              <a:defRPr/>
            </a:pPr>
            <a:r>
              <a:rPr lang="fa-IR" smtClean="0"/>
              <a:t> تعهداتی که یک موسسه در مقابل اشخاص و موسساتدیگر دارد واز معاملات و رویدادهای گذشته ناشی شده وباید از طریق پرداخت پول و... تسویه شوند .</a:t>
            </a:r>
            <a:endParaRPr lang="en-US" smtClean="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6499"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بدهیها معمولا“ از خرید نسیه دارائیها، اخذ وامها، برقراری مالیات و ایراد خسارت به دیگران ناشی می شود. </a:t>
            </a:r>
            <a:endParaRPr lang="en-US" smtClean="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7523" name="Rectangle 3"/>
          <p:cNvSpPr>
            <a:spLocks noGrp="1" noChangeArrowheads="1"/>
          </p:cNvSpPr>
          <p:nvPr>
            <p:ph type="body" idx="1"/>
          </p:nvPr>
        </p:nvSpPr>
        <p:spPr/>
        <p:txBody>
          <a:bodyPr/>
          <a:lstStyle/>
          <a:p>
            <a:pPr eaLnBrk="1" hangingPunct="1">
              <a:buFontTx/>
              <a:buNone/>
              <a:defRPr/>
            </a:pPr>
            <a:r>
              <a:rPr lang="fa-IR" smtClean="0"/>
              <a:t>   اجزاء اصلی بدهی به شرح زیر می باشد :</a:t>
            </a:r>
          </a:p>
          <a:p>
            <a:pPr eaLnBrk="1" hangingPunct="1">
              <a:defRPr/>
            </a:pPr>
            <a:r>
              <a:rPr lang="fa-IR" smtClean="0"/>
              <a:t>حسابهای پرداختنی </a:t>
            </a:r>
          </a:p>
          <a:p>
            <a:pPr eaLnBrk="1" hangingPunct="1">
              <a:defRPr/>
            </a:pPr>
            <a:r>
              <a:rPr lang="fa-IR" smtClean="0"/>
              <a:t>اسناد پرداختنی </a:t>
            </a:r>
          </a:p>
          <a:p>
            <a:pPr eaLnBrk="1" hangingPunct="1">
              <a:defRPr/>
            </a:pPr>
            <a:r>
              <a:rPr lang="fa-IR" smtClean="0"/>
              <a:t>پیش دریافت  </a:t>
            </a:r>
          </a:p>
          <a:p>
            <a:pPr eaLnBrk="1" hangingPunct="1">
              <a:defRPr/>
            </a:pPr>
            <a:r>
              <a:rPr lang="fa-IR" smtClean="0"/>
              <a:t>وام پرداختنی </a:t>
            </a:r>
            <a:endParaRPr lang="en-US" smtClean="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pPr algn="ctr" eaLnBrk="1" hangingPunct="1">
              <a:defRPr/>
            </a:pPr>
            <a:r>
              <a:rPr lang="fa-IR" smtClean="0"/>
              <a:t>حسابهای پرداختنی </a:t>
            </a:r>
            <a:endParaRPr lang="en-US" smtClean="0"/>
          </a:p>
        </p:txBody>
      </p:sp>
      <p:sp>
        <p:nvSpPr>
          <p:cNvPr id="108547"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   به بدهیهایی که در اثر خرید نسیه داراییها یا دریافت نسیه خدمات ایجاد شده باشد و در قبال آن سند تجاری تسلیم نشده باشد، حسابهای پرداختنی می گویند. </a:t>
            </a:r>
            <a:endParaRPr lang="en-US" smtClean="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pPr algn="ctr" eaLnBrk="1" hangingPunct="1">
              <a:defRPr/>
            </a:pPr>
            <a:r>
              <a:rPr lang="fa-IR" smtClean="0"/>
              <a:t>اسناد پرداختنی </a:t>
            </a:r>
            <a:endParaRPr lang="en-US" smtClean="0"/>
          </a:p>
        </p:txBody>
      </p:sp>
      <p:sp>
        <p:nvSpPr>
          <p:cNvPr id="109571" name="Rectangle 3"/>
          <p:cNvSpPr>
            <a:spLocks noGrp="1" noChangeArrowheads="1"/>
          </p:cNvSpPr>
          <p:nvPr>
            <p:ph type="body" idx="1"/>
          </p:nvPr>
        </p:nvSpPr>
        <p:spPr/>
        <p:txBody>
          <a:bodyPr/>
          <a:lstStyle/>
          <a:p>
            <a:pPr eaLnBrk="1" hangingPunct="1">
              <a:buFontTx/>
              <a:buNone/>
              <a:defRPr/>
            </a:pPr>
            <a:r>
              <a:rPr lang="fa-IR" smtClean="0"/>
              <a:t>  </a:t>
            </a:r>
          </a:p>
          <a:p>
            <a:pPr eaLnBrk="1" hangingPunct="1">
              <a:buFontTx/>
              <a:buNone/>
              <a:defRPr/>
            </a:pPr>
            <a:r>
              <a:rPr lang="fa-IR" smtClean="0"/>
              <a:t>بدهیهای هستند که در قبال آنها اسناد تجاری نظیر سفته و برات تسلیم طلبکار شده باشد. </a:t>
            </a:r>
            <a:endParaRPr lang="en-US" smtClean="0"/>
          </a:p>
        </p:txBody>
      </p:sp>
    </p:spTree>
  </p:cSld>
  <p:clrMapOvr>
    <a:masterClrMapping/>
  </p:clrMapOvr>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Tahoma"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Tahoma" pitchFamily="34" charset="0"/>
            <a:cs typeface="Arial" pitchFamily="34" charset="0"/>
          </a:defRPr>
        </a:defPPr>
      </a:lstStyle>
    </a:lnDef>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Ocean</Template>
  <TotalTime>2461</TotalTime>
  <Words>13112</Words>
  <Application>Microsoft Office PowerPoint</Application>
  <PresentationFormat>On-screen Show (4:3)</PresentationFormat>
  <Paragraphs>1281</Paragraphs>
  <Slides>419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419</vt:i4>
      </vt:variant>
    </vt:vector>
  </HeadingPairs>
  <TitlesOfParts>
    <vt:vector size="424" baseType="lpstr">
      <vt:lpstr>Arial</vt:lpstr>
      <vt:lpstr>B Titr</vt:lpstr>
      <vt:lpstr>Tahoma</vt:lpstr>
      <vt:lpstr>Wingdings</vt:lpstr>
      <vt:lpstr>Ocean</vt:lpstr>
      <vt:lpstr>PowerPoint Presentation</vt:lpstr>
      <vt:lpstr>اصول حسابداری 1 </vt:lpstr>
      <vt:lpstr>جایگاه درس </vt:lpstr>
      <vt:lpstr>فهرست فصول </vt:lpstr>
      <vt:lpstr>فصل اول </vt:lpstr>
      <vt:lpstr>هدف کلی </vt:lpstr>
      <vt:lpstr>گفتار 1 </vt:lpstr>
      <vt:lpstr>هدف </vt:lpstr>
      <vt:lpstr>PowerPoint Presentation</vt:lpstr>
      <vt:lpstr>PowerPoint Presentation</vt:lpstr>
      <vt:lpstr>هدف :</vt:lpstr>
      <vt:lpstr>PowerPoint Presentation</vt:lpstr>
      <vt:lpstr>PowerPoint Presentation</vt:lpstr>
      <vt:lpstr>گفتار 3 :</vt:lpstr>
      <vt:lpstr>هدف :</vt:lpstr>
      <vt:lpstr>PowerPoint Presentation</vt:lpstr>
      <vt:lpstr>PowerPoint Presentation</vt:lpstr>
      <vt:lpstr>PowerPoint Presentation</vt:lpstr>
      <vt:lpstr>PowerPoint Presentation</vt:lpstr>
      <vt:lpstr>گفتار 4 :</vt:lpstr>
      <vt:lpstr>هدف :</vt:lpstr>
      <vt:lpstr>الف) مفروضات حسابداری </vt:lpstr>
      <vt:lpstr>ب) اصول حسابداری </vt:lpstr>
      <vt:lpstr>ج) اصول یا میثاقهای محدود کننده </vt:lpstr>
      <vt:lpstr>الف )مفروضات حسابداری</vt:lpstr>
      <vt:lpstr>1. فرض تفکیک شخصیت </vt:lpstr>
      <vt:lpstr>2- فرض تداوم فعالیت </vt:lpstr>
      <vt:lpstr>3- فرض دوره مالی</vt:lpstr>
      <vt:lpstr> </vt:lpstr>
      <vt:lpstr>4. فرض یا مبنای تعهدی </vt:lpstr>
      <vt:lpstr>PowerPoint Presentation</vt:lpstr>
      <vt:lpstr>5.فرض واحد پول</vt:lpstr>
      <vt:lpstr>ب) اصول حسابداری </vt:lpstr>
      <vt:lpstr>1- اصل بهای تمام شده تاریخی .</vt:lpstr>
      <vt:lpstr>PowerPoint Presentation</vt:lpstr>
      <vt:lpstr>اصل افشاء حقایق </vt:lpstr>
      <vt:lpstr>PowerPoint Presentation</vt:lpstr>
      <vt:lpstr>1- اصل تحقق درآمد </vt:lpstr>
      <vt:lpstr>فرایند کسب سود عبارت از مجموعه ای از عملیات است که از خرید مواد اولیه و سایر عوامل تولید تا تبدیل آنها به کالای ساخته شده و نهایتا“ فروش محصولات ودریافت وجه آنها را دربر می گیرد. </vt:lpstr>
      <vt:lpstr>4- اصل تطابق هزینه ها با درآمدها  </vt:lpstr>
      <vt:lpstr>ج) میثاقها یا اصول محدود کننده </vt:lpstr>
      <vt:lpstr>1- فزونی منافع بر مخارج</vt:lpstr>
      <vt:lpstr>اصل اهمیت  </vt:lpstr>
      <vt:lpstr>اصل محافظه کاری : </vt:lpstr>
      <vt:lpstr>   محافظه کاری عبارت است از کاربرد درجه ای از مراقبت که جهت انجام برآورد در شرایط ابهام موردنیاز است به گونه ای که درآمدها یا دارائیها بیشتراز واقع وهزینه ها کمتر از واقع ارائه نشود.</vt:lpstr>
      <vt:lpstr>گفتار 5 : </vt:lpstr>
      <vt:lpstr>هدف :</vt:lpstr>
      <vt:lpstr>  مهمترین ویژگیها یا خصوصیات کیفی اطلاعات حسابداری عبارت اند از :  1-مربوط بودن  2- قابلیت اتکاء  3- قابلیت مقایسه </vt:lpstr>
      <vt:lpstr>1- مربوط بودن </vt:lpstr>
      <vt:lpstr>ویژگی مربوط بودن اطلاعات مالی مبتنی برمفاهیم زیر می باشد :</vt:lpstr>
      <vt:lpstr>الف) اهمیت </vt:lpstr>
      <vt:lpstr>ب) به موقع بودن </vt:lpstr>
      <vt:lpstr>ج)  رجحان محتوا بر شکل </vt:lpstr>
      <vt:lpstr>د) قابل فهم بودن </vt:lpstr>
      <vt:lpstr>ه ) افشای کامل </vt:lpstr>
      <vt:lpstr>2- قابلیت اتکاء </vt:lpstr>
      <vt:lpstr>3- قابلیت مقایسه </vt:lpstr>
      <vt:lpstr>PowerPoint Presentation</vt:lpstr>
      <vt:lpstr>الف ) رعایت یکنواختی </vt:lpstr>
      <vt:lpstr>PowerPoint Presentation</vt:lpstr>
      <vt:lpstr>ب) همسانی رویه ها </vt:lpstr>
      <vt:lpstr>تضاد بین ویژگیهای کیفی اطلاعات حسابداری</vt:lpstr>
      <vt:lpstr>گفتار 6</vt:lpstr>
      <vt:lpstr>هدف </vt:lpstr>
      <vt:lpstr>PowerPoint Presentation</vt:lpstr>
      <vt:lpstr>PowerPoint Presentation</vt:lpstr>
      <vt:lpstr>PowerPoint Presentation</vt:lpstr>
      <vt:lpstr>گفتار 7 </vt:lpstr>
      <vt:lpstr>هدف </vt:lpstr>
      <vt:lpstr>PowerPoint Presentation</vt:lpstr>
      <vt:lpstr>1- طبقه بندی واحدهای اقتصادی از نظر نوع مالکیت </vt:lpstr>
      <vt:lpstr>PowerPoint Presentation</vt:lpstr>
      <vt:lpstr>PowerPoint Presentation</vt:lpstr>
      <vt:lpstr>PowerPoint Presentation</vt:lpstr>
      <vt:lpstr>2- طبقه بندی واحدهای اقتصادی از نظر هدف فعالیت </vt:lpstr>
      <vt:lpstr>PowerPoint Presentation</vt:lpstr>
      <vt:lpstr>PowerPoint Presentation</vt:lpstr>
      <vt:lpstr>PowerPoint Presentation</vt:lpstr>
      <vt:lpstr>3- طبقه بندی واحدهای اقتصادی از نظر نوع فعالیت </vt:lpstr>
      <vt:lpstr>PowerPoint Presentation</vt:lpstr>
      <vt:lpstr>PowerPoint Presentation</vt:lpstr>
      <vt:lpstr>PowerPoint Presentation</vt:lpstr>
      <vt:lpstr>فصل دوم </vt:lpstr>
      <vt:lpstr>هدف کلی </vt:lpstr>
      <vt:lpstr>گفتار 1</vt:lpstr>
      <vt:lpstr>هدف </vt:lpstr>
      <vt:lpstr>معادله یا فرمول حسابداری </vt:lpstr>
      <vt:lpstr>PowerPoint Presentation</vt:lpstr>
      <vt:lpstr>گفتار 2 </vt:lpstr>
      <vt:lpstr>هدف </vt:lpstr>
      <vt:lpstr>PowerPoint Presentation</vt:lpstr>
      <vt:lpstr>PowerPoint Presentation</vt:lpstr>
      <vt:lpstr>دارائیها </vt:lpstr>
      <vt:lpstr>PowerPoint Presentation</vt:lpstr>
      <vt:lpstr>بدهیها </vt:lpstr>
      <vt:lpstr>PowerPoint Presentation</vt:lpstr>
      <vt:lpstr>PowerPoint Presentation</vt:lpstr>
      <vt:lpstr>حسابهای پرداختنی </vt:lpstr>
      <vt:lpstr>اسناد پرداختنی </vt:lpstr>
      <vt:lpstr>پیش پرداخت </vt:lpstr>
      <vt:lpstr>وام پرداختنی </vt:lpstr>
      <vt:lpstr>سرمایه </vt:lpstr>
      <vt:lpstr>PowerPoint Presentation</vt:lpstr>
      <vt:lpstr>PowerPoint Presentation</vt:lpstr>
      <vt:lpstr>گفتار 3 </vt:lpstr>
      <vt:lpstr>هدف </vt:lpstr>
      <vt:lpstr>PowerPoint Presentation</vt:lpstr>
      <vt:lpstr>PowerPoint Presentation</vt:lpstr>
      <vt:lpstr>گفتار 4</vt:lpstr>
      <vt:lpstr>هدف </vt:lpstr>
      <vt:lpstr>مثال </vt:lpstr>
      <vt:lpstr>مثال </vt:lpstr>
      <vt:lpstr>فصل سوم </vt:lpstr>
      <vt:lpstr>هدف کلی </vt:lpstr>
      <vt:lpstr>گفتار 1 </vt:lpstr>
      <vt:lpstr>هدف </vt:lpstr>
      <vt:lpstr>PowerPoint Presentation</vt:lpstr>
      <vt:lpstr>PowerPoint Presentation</vt:lpstr>
      <vt:lpstr>PowerPoint Presentation</vt:lpstr>
      <vt:lpstr>جریان اطلاعات در سیستم حسابداری </vt:lpstr>
      <vt:lpstr>PowerPoint Presentation</vt:lpstr>
      <vt:lpstr>به طور خلاصه جریان اطلاعات در یک سیستم حسابداری به صورت زیر است :</vt:lpstr>
      <vt:lpstr>گفتار 2 </vt:lpstr>
      <vt:lpstr>هدف </vt:lpstr>
      <vt:lpstr>PowerPoint Presentation</vt:lpstr>
      <vt:lpstr>PowerPoint Presentation</vt:lpstr>
      <vt:lpstr>PowerPoint Presentation</vt:lpstr>
      <vt:lpstr>PowerPoint Presentation</vt:lpstr>
      <vt:lpstr>در تنظیم فهرست حسابها برای یک موسسه باید به نکات زیر توجه شود :</vt:lpstr>
      <vt:lpstr>مثال </vt:lpstr>
      <vt:lpstr>گفتار 3 </vt:lpstr>
      <vt:lpstr>هدف </vt:lpstr>
      <vt:lpstr>PowerPoint Presentation</vt:lpstr>
      <vt:lpstr>PowerPoint Presentation</vt:lpstr>
      <vt:lpstr>PowerPoint Presentation</vt:lpstr>
      <vt:lpstr>دفتر روزنامه عمومی </vt:lpstr>
      <vt:lpstr>PowerPoint Presentation</vt:lpstr>
      <vt:lpstr>PowerPoint Presentation</vt:lpstr>
      <vt:lpstr>مثال </vt:lpstr>
      <vt:lpstr>ادامه مثال </vt:lpstr>
      <vt:lpstr>گفتار 4</vt:lpstr>
      <vt:lpstr>هدف</vt:lpstr>
      <vt:lpstr>PowerPoint Presentation</vt:lpstr>
      <vt:lpstr>دفتر کل</vt:lpstr>
      <vt:lpstr>PowerPoint Presentation</vt:lpstr>
      <vt:lpstr>PowerPoint Presentation</vt:lpstr>
      <vt:lpstr>PowerPoint Presentation</vt:lpstr>
      <vt:lpstr>مانده گیری حسابها ی دفتر کل </vt:lpstr>
      <vt:lpstr>PowerPoint Presentation</vt:lpstr>
      <vt:lpstr>PowerPoint Presentation</vt:lpstr>
      <vt:lpstr>PowerPoint Presentation</vt:lpstr>
      <vt:lpstr>گفتار 5</vt:lpstr>
      <vt:lpstr>هدف</vt:lpstr>
      <vt:lpstr>PowerPoint Presentation</vt:lpstr>
      <vt:lpstr>PowerPoint Presentation</vt:lpstr>
      <vt:lpstr>PowerPoint Presentation</vt:lpstr>
      <vt:lpstr>PowerPoint Presentation</vt:lpstr>
      <vt:lpstr>PowerPoint Presentation</vt:lpstr>
      <vt:lpstr>گفتار 6 </vt:lpstr>
      <vt:lpstr>هدف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فصل چهارم </vt:lpstr>
      <vt:lpstr>هدف کلی </vt:lpstr>
      <vt:lpstr>گفتار1 </vt:lpstr>
      <vt:lpstr>هدف : </vt:lpstr>
      <vt:lpstr>PowerPoint Presentation</vt:lpstr>
      <vt:lpstr>سرمایه گذاری مجدد </vt:lpstr>
      <vt:lpstr>برداشت </vt:lpstr>
      <vt:lpstr>PowerPoint Presentation</vt:lpstr>
      <vt:lpstr>گفتار 2 </vt:lpstr>
      <vt:lpstr>هدف </vt:lpstr>
      <vt:lpstr>مفهوم درآمد </vt:lpstr>
      <vt:lpstr>PowerPoint Presentation</vt:lpstr>
      <vt:lpstr>PowerPoint Presentation</vt:lpstr>
      <vt:lpstr>نحوه ثبت درآمد </vt:lpstr>
      <vt:lpstr>مفهوم هزینه </vt:lpstr>
      <vt:lpstr>PowerPoint Presentation</vt:lpstr>
      <vt:lpstr>نحوه ثبت هزینه </vt:lpstr>
      <vt:lpstr>مثال </vt:lpstr>
      <vt:lpstr>مثال </vt:lpstr>
      <vt:lpstr>مثال </vt:lpstr>
      <vt:lpstr>تشریح فرض تعهدی </vt:lpstr>
      <vt:lpstr>PowerPoint Presentation</vt:lpstr>
      <vt:lpstr>اصل تحقق درآمد </vt:lpstr>
      <vt:lpstr>PowerPoint Presentation</vt:lpstr>
      <vt:lpstr>PowerPoint Presentation</vt:lpstr>
      <vt:lpstr>اصل مقابله درآمد با هزینه ها یا اصل تطابق</vt:lpstr>
      <vt:lpstr>PowerPoint Presentation</vt:lpstr>
      <vt:lpstr>پیش دریافت درآمد </vt:lpstr>
      <vt:lpstr>PowerPoint Presentation</vt:lpstr>
      <vt:lpstr>پیش پرداخت هزینه</vt:lpstr>
      <vt:lpstr>PowerPoint Presentation</vt:lpstr>
      <vt:lpstr>گفتار 3</vt:lpstr>
      <vt:lpstr>هدف</vt:lpstr>
      <vt:lpstr>حسابهای موقت :</vt:lpstr>
      <vt:lpstr>حسابهای دفتر کل را می توان به دو دسته کلی تقسیم کرد : 1- حسابهای دائمی  2- حسابهای موقت </vt:lpstr>
      <vt:lpstr>حسابهای دائمی </vt:lpstr>
      <vt:lpstr>PowerPoint Presentation</vt:lpstr>
      <vt:lpstr>PowerPoint Presentation</vt:lpstr>
      <vt:lpstr>اصلاح پیش پرداخت های هزینه </vt:lpstr>
      <vt:lpstr>ثبت درآمدهای تحقق یافته ثبت نشده تا پایان دوره مالی </vt:lpstr>
      <vt:lpstr>مثال  </vt:lpstr>
      <vt:lpstr>ثبت هزینه های تحمیل یافته ثبت نشده تا پایان دوره مالی </vt:lpstr>
      <vt:lpstr>PowerPoint Presentation</vt:lpstr>
      <vt:lpstr>ثبت هزینه استهلاک دارائیهای بلند مدت استهلاک پذیر </vt:lpstr>
      <vt:lpstr>نحوه محاسبه هزینه استهلاک :</vt:lpstr>
      <vt:lpstr>اصلاح حساب موجودی ملزومات </vt:lpstr>
      <vt:lpstr>تهیه ترازآزمایشی اصلاح شده </vt:lpstr>
      <vt:lpstr>PowerPoint Presentation</vt:lpstr>
      <vt:lpstr>فصل پنجم  </vt:lpstr>
      <vt:lpstr>هدف کلی </vt:lpstr>
      <vt:lpstr>گفتار 1 </vt:lpstr>
      <vt:lpstr>هدف </vt:lpstr>
      <vt:lpstr>PowerPoint Presentation</vt:lpstr>
      <vt:lpstr>PowerPoint Presentation</vt:lpstr>
      <vt:lpstr>PowerPoint Presentation</vt:lpstr>
      <vt:lpstr>PowerPoint Presentation</vt:lpstr>
      <vt:lpstr>گفتار 2 </vt:lpstr>
      <vt:lpstr>هدف </vt:lpstr>
      <vt:lpstr>PowerPoint Presentation</vt:lpstr>
      <vt:lpstr>صورتهای مالی اساسی عبارت اند از :</vt:lpstr>
      <vt:lpstr>صورت سود و زیان </vt:lpstr>
      <vt:lpstr>PowerPoint Presentation</vt:lpstr>
      <vt:lpstr>PowerPoint Presentation</vt:lpstr>
      <vt:lpstr>PowerPoint Presentation</vt:lpstr>
      <vt:lpstr>بستن حسابهای موقت </vt:lpstr>
      <vt:lpstr>حسابهای موقت </vt:lpstr>
      <vt:lpstr>حسابهای دائمی </vt:lpstr>
      <vt:lpstr>PowerPoint Presentation</vt:lpstr>
      <vt:lpstr>PowerPoint Presentation</vt:lpstr>
      <vt:lpstr>PowerPoint Presentation</vt:lpstr>
      <vt:lpstr>مراحل بستن حسابهای موقت </vt:lpstr>
      <vt:lpstr>تهیه ترازآزمایشی اختتامی </vt:lpstr>
      <vt:lpstr>ترازنامه (صورت وضعیت مالی )</vt:lpstr>
      <vt:lpstr>PowerPoint Presentation</vt:lpstr>
      <vt:lpstr>PowerPoint Presentation</vt:lpstr>
      <vt:lpstr>PowerPoint Presentation</vt:lpstr>
      <vt:lpstr>دارائیهای جاری </vt:lpstr>
      <vt:lpstr>PowerPoint Presentation</vt:lpstr>
      <vt:lpstr>دارائیهای غیر جاری </vt:lpstr>
      <vt:lpstr>بدهیهای جاری </vt:lpstr>
      <vt:lpstr>PowerPoint Presentation</vt:lpstr>
      <vt:lpstr>بدهیهای بلندمدت </vt:lpstr>
      <vt:lpstr>صورت تغییرات سرمایه </vt:lpstr>
      <vt:lpstr>فصل  ششم </vt:lpstr>
      <vt:lpstr>هدف کلی </vt:lpstr>
      <vt:lpstr>گفتار 1  </vt:lpstr>
      <vt:lpstr>هدف</vt:lpstr>
      <vt:lpstr>PowerPoint Presentation</vt:lpstr>
      <vt:lpstr>الف ) موسات خدماتی </vt:lpstr>
      <vt:lpstr>ب ) موسسات بازرگانی </vt:lpstr>
      <vt:lpstr>ج ) موسسات تولیدی </vt:lpstr>
      <vt:lpstr>گفتار 2 </vt:lpstr>
      <vt:lpstr>هدف </vt:lpstr>
      <vt:lpstr>PowerPoint Presentation</vt:lpstr>
      <vt:lpstr>مثال </vt:lpstr>
      <vt:lpstr>مثال </vt:lpstr>
      <vt:lpstr>PowerPoint Presentation</vt:lpstr>
      <vt:lpstr>عملیات حسابداری فروش کالا </vt:lpstr>
      <vt:lpstr>گفتار 3</vt:lpstr>
      <vt:lpstr>هدف </vt:lpstr>
      <vt:lpstr>PowerPoint Presentation</vt:lpstr>
      <vt:lpstr>  برای تهیه صورت سود وزیان موسسه حمیدی اطلاعات زیر از ترازآزمایشی اصلاح شده موسسه در تاریخ 29/12/81 استخراج شده: </vt:lpstr>
      <vt:lpstr>PowerPoint Presentation</vt:lpstr>
      <vt:lpstr>با توجه به اطلاعات فوق صورت سود وزیان موسسه برای سال منتهی به 29/12/81 به صورت زیر است :   </vt:lpstr>
      <vt:lpstr>ادامه صورت سود و زیان </vt:lpstr>
      <vt:lpstr>گفتار 4</vt:lpstr>
      <vt:lpstr>هدف </vt:lpstr>
      <vt:lpstr>PowerPoint Presentation</vt:lpstr>
      <vt:lpstr>پاره گفتار : روشهای ادواری و دائمی در ثبت عملیات حسابداری </vt:lpstr>
      <vt:lpstr>PowerPoint Presentation</vt:lpstr>
      <vt:lpstr>PowerPoint Presentation</vt:lpstr>
      <vt:lpstr>فصل هفتم </vt:lpstr>
      <vt:lpstr>هدف کلی </vt:lpstr>
      <vt:lpstr>گفتار 1 </vt:lpstr>
      <vt:lpstr>هدف </vt:lpstr>
      <vt:lpstr>PowerPoint Presentation</vt:lpstr>
      <vt:lpstr>PowerPoint Presentation</vt:lpstr>
      <vt:lpstr>PowerPoint Presentation</vt:lpstr>
      <vt:lpstr>PowerPoint Presentation</vt:lpstr>
      <vt:lpstr>کاربرگ به بخشهای زیر تقسیم می شود :</vt:lpstr>
      <vt:lpstr>گفتار 2 </vt:lpstr>
      <vt:lpstr>هدف </vt:lpstr>
      <vt:lpstr> نوشتن عنوان </vt:lpstr>
      <vt:lpstr>PowerPoint Presentation</vt:lpstr>
      <vt:lpstr>بخش ترازآزمایشی </vt:lpstr>
      <vt:lpstr>بخش اصلاحات </vt:lpstr>
      <vt:lpstr>PowerPoint Presentation</vt:lpstr>
      <vt:lpstr>بخش ترازآزمایشی اصلاح شده </vt:lpstr>
      <vt:lpstr>PowerPoint Presentation</vt:lpstr>
      <vt:lpstr>PowerPoint Presentation</vt:lpstr>
      <vt:lpstr>PowerPoint Presentation</vt:lpstr>
      <vt:lpstr>PowerPoint Presentation</vt:lpstr>
      <vt:lpstr>بخشهای مربوط به سود وزیان و ترازنامه </vt:lpstr>
      <vt:lpstr>مانده گیری کاربرگ </vt:lpstr>
      <vt:lpstr>PowerPoint Presentation</vt:lpstr>
      <vt:lpstr>PowerPoint Presentation</vt:lpstr>
      <vt:lpstr>نوشتن عنوان کاربرگ </vt:lpstr>
      <vt:lpstr>تهیه بخش ترازآزمایشی </vt:lpstr>
      <vt:lpstr>تهیه و تنظیم بخش اصلاحات </vt:lpstr>
      <vt:lpstr>تهیه بخش ترازآزمایشی اصلاح شده </vt:lpstr>
      <vt:lpstr>تهیه وتنظیم بخش مربوط به سود زیان و ترازنامه </vt:lpstr>
      <vt:lpstr>مانده گیری کاربرگ </vt:lpstr>
      <vt:lpstr>گفتار 3</vt:lpstr>
      <vt:lpstr>هدف </vt:lpstr>
      <vt:lpstr>PowerPoint Presentation</vt:lpstr>
      <vt:lpstr>صورت سود وزیان </vt:lpstr>
      <vt:lpstr>صورت تغییرات سرمایه </vt:lpstr>
      <vt:lpstr>تراز نامه </vt:lpstr>
      <vt:lpstr>گفتار 4 </vt:lpstr>
      <vt:lpstr>هدف </vt:lpstr>
      <vt:lpstr>PowerPoint Presentation</vt:lpstr>
      <vt:lpstr>PowerPoint Presentation</vt:lpstr>
      <vt:lpstr>اصلاح و تعدیل حسابهای دفتر کل </vt:lpstr>
      <vt:lpstr>گفتار 5 </vt:lpstr>
      <vt:lpstr>هدف</vt:lpstr>
      <vt:lpstr>PowerPoint Presentation</vt:lpstr>
      <vt:lpstr>PowerPoint Presentation</vt:lpstr>
      <vt:lpstr>بستن حسابهای درآمد </vt:lpstr>
      <vt:lpstr>PowerPoint Presentation</vt:lpstr>
      <vt:lpstr>بستن حساب خرید و حسابهای هزینه </vt:lpstr>
      <vt:lpstr>PowerPoint Presentation</vt:lpstr>
      <vt:lpstr>بستن حساب خلاصه سود وزیان</vt:lpstr>
      <vt:lpstr>PowerPoint Presentation</vt:lpstr>
      <vt:lpstr>بستن حساب برداشت </vt:lpstr>
      <vt:lpstr>PowerPoint Presentation</vt:lpstr>
      <vt:lpstr>PowerPoint Presentation</vt:lpstr>
      <vt:lpstr>تهیه ترازآزمایشی اختتامی </vt:lpstr>
      <vt:lpstr>PowerPoint Presentation</vt:lpstr>
      <vt:lpstr>فصل هشتم </vt:lpstr>
      <vt:lpstr>هدف کلی </vt:lpstr>
      <vt:lpstr>گفتار 1</vt:lpstr>
      <vt:lpstr>PowerPoint Presentation</vt:lpstr>
      <vt:lpstr>به طور دقیق تر موجودی مواد و کالا به دارائیهایی اطلاق میشود که :</vt:lpstr>
      <vt:lpstr>PowerPoint Presentation</vt:lpstr>
      <vt:lpstr>گفتار 2</vt:lpstr>
      <vt:lpstr>هدف</vt:lpstr>
      <vt:lpstr>PowerPoint Presentation</vt:lpstr>
      <vt:lpstr>ملزومات مصرفی</vt:lpstr>
      <vt:lpstr>مواد خام</vt:lpstr>
      <vt:lpstr>کالای در جریان ساخت</vt:lpstr>
      <vt:lpstr>کالای آماده برای فروش یا کالای ساخته شده</vt:lpstr>
      <vt:lpstr>گفتار 3</vt:lpstr>
      <vt:lpstr>هدف</vt:lpstr>
      <vt:lpstr>بهای تمام شده موجودی کالا</vt:lpstr>
      <vt:lpstr>PowerPoint Presentation</vt:lpstr>
      <vt:lpstr>مخارج خرید</vt:lpstr>
      <vt:lpstr>مخارج تبدیل</vt:lpstr>
      <vt:lpstr>PowerPoint Presentation</vt:lpstr>
      <vt:lpstr>سیستمهای حسابداری موجودی کالا </vt:lpstr>
      <vt:lpstr>سیستم ثبت ادواری </vt:lpstr>
      <vt:lpstr>سیستم ثبت دائمی</vt:lpstr>
      <vt:lpstr>گفتار 4</vt:lpstr>
      <vt:lpstr>هدف</vt:lpstr>
      <vt:lpstr>روشهای محاسبه بهای تمام شده موجودیها </vt:lpstr>
      <vt:lpstr>الف )  روش شناسایی ویژه </vt:lpstr>
      <vt:lpstr>روش میانگین موزون </vt:lpstr>
      <vt:lpstr>روش اولین صادره از آخرین وارده</vt:lpstr>
      <vt:lpstr>فصل نهم</vt:lpstr>
      <vt:lpstr>هدف کلی</vt:lpstr>
      <vt:lpstr>گفتار 1</vt:lpstr>
      <vt:lpstr>هدف</vt:lpstr>
      <vt:lpstr>PowerPoint Presentation</vt:lpstr>
      <vt:lpstr>تعریف سفته</vt:lpstr>
      <vt:lpstr>گفتار 2</vt:lpstr>
      <vt:lpstr>هدف</vt:lpstr>
      <vt:lpstr>ج) روش اولین صادره از اولین وارده</vt:lpstr>
      <vt:lpstr>PowerPoint Presentation</vt:lpstr>
      <vt:lpstr>ثبت سفته در دفاتر صادر کننده </vt:lpstr>
      <vt:lpstr>مثال </vt:lpstr>
      <vt:lpstr>ثبت سفته در دفاتر دریافت کننده سفته </vt:lpstr>
      <vt:lpstr>ثبت سفته در مواردی که سفته همراه با بهره باشد  دوحالت وجود دارد :</vt:lpstr>
      <vt:lpstr>حالت اول : بهره متعلق به سفته در سررسید سفته محاسبه و رد وبدل میشود </vt:lpstr>
      <vt:lpstr>نحوه محاسبه بهره سفته </vt:lpstr>
      <vt:lpstr>حالت دوم : بهره متعلق به سفته هنگام صدور سفته محاسبه و ردو بدل می شود</vt:lpstr>
      <vt:lpstr>گفتار 3</vt:lpstr>
      <vt:lpstr>هدف </vt:lpstr>
      <vt:lpstr>PowerPoint Presentation</vt:lpstr>
      <vt:lpstr>PowerPoint Presentation</vt:lpstr>
      <vt:lpstr>گفتار 4 </vt:lpstr>
      <vt:lpstr>هدف </vt:lpstr>
      <vt:lpstr>PowerPoint Presentation</vt:lpstr>
      <vt:lpstr>PowerPoint Presentation</vt:lpstr>
      <vt:lpstr>فصل دهم </vt:lpstr>
      <vt:lpstr>هدف کلی </vt:lpstr>
      <vt:lpstr>گفتار 1 </vt:lpstr>
      <vt:lpstr>هدف </vt:lpstr>
      <vt:lpstr>PowerPoint Presentation</vt:lpstr>
      <vt:lpstr>PowerPoint Presentation</vt:lpstr>
      <vt:lpstr>اشتباه اعم از عمدی یا سهوی ممکن است در موارد زیر روی دهد: </vt:lpstr>
      <vt:lpstr>اشتباهات دفترداری را از لحاظ امکان کشف به دو دسته می توان تقسیم کرد</vt:lpstr>
      <vt:lpstr>الف ) اشتباهایی که موجب عدم توازن ترازآزمایشی می شوند. </vt:lpstr>
      <vt:lpstr>کشف اشتباهایی که موجب عدم توازن ترازآزمایشی می شود به شرح زیر می باشد: </vt:lpstr>
      <vt:lpstr>ب ) اشتباهایی که موجب عدم توازن ترازآزمایشی نمی شود به شرح زیر می باشد:</vt:lpstr>
      <vt:lpstr>از قلم افتادگی </vt:lpstr>
      <vt:lpstr>تجزیه و تحلیل غلط یک معامله </vt:lpstr>
      <vt:lpstr>ثبت کردن یک معامله به مبلغی کمتر یا بیشتر در دفترروزنامه </vt:lpstr>
      <vt:lpstr>نقل نکردن دو طرف یک ثبت روزنامه به حسابهای دفتر کل </vt:lpstr>
      <vt:lpstr>اشتباه در نقل اقلام </vt:lpstr>
      <vt:lpstr>اشتباهات متقابل و خنثی کننده </vt:lpstr>
      <vt:lpstr>گفتار2 </vt:lpstr>
      <vt:lpstr>هدف</vt:lpstr>
      <vt:lpstr>برای تصحیح اشتباهات دو راه وجود دارد : </vt:lpstr>
      <vt:lpstr>الف ) اشتباه در ثبت دفترروزنامه </vt:lpstr>
      <vt:lpstr>تصحیح اشتباه در ثبت دفترروزنامه قبل از نقل به دفتر کل </vt:lpstr>
      <vt:lpstr>مثال </vt:lpstr>
      <vt:lpstr>کشف اشتباه در ثبت دفترروزنامه پس از نقل به دفتر کل</vt:lpstr>
      <vt:lpstr>PowerPoint Presentation</vt:lpstr>
      <vt:lpstr>ب) اشتباه درنقل اقلام از دفترروزنامه به دفتر کل </vt:lpstr>
      <vt:lpstr>PowerPoint Presentation</vt:lpstr>
      <vt:lpstr>PowerPoint Presentation</vt:lpstr>
      <vt:lpstr>ب – 1) اشتباه در نقل اقلام که موجب عدم توازن ترازآزمایشی می شود </vt:lpstr>
      <vt:lpstr> ب – 2) اشتباه در نقل اقلام که موجب عدم توازن ترازآزمایشی نمی شود</vt:lpstr>
    </vt:vector>
  </TitlesOfParts>
  <Company>Your Organization Name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اصول حسابداری 1</dc:title>
  <dc:creator>mohsen</dc:creator>
  <cp:lastModifiedBy>Shiva</cp:lastModifiedBy>
  <cp:revision>31</cp:revision>
  <dcterms:created xsi:type="dcterms:W3CDTF">2006-07-11T11:36:45Z</dcterms:created>
  <dcterms:modified xsi:type="dcterms:W3CDTF">2023-04-24T20:07:36Z</dcterms:modified>
</cp:coreProperties>
</file>